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9" r:id="rId2"/>
    <p:sldId id="259" r:id="rId3"/>
    <p:sldId id="274" r:id="rId4"/>
    <p:sldId id="295" r:id="rId5"/>
    <p:sldId id="299" r:id="rId6"/>
    <p:sldId id="278" r:id="rId7"/>
    <p:sldId id="281" r:id="rId8"/>
    <p:sldId id="301" r:id="rId9"/>
    <p:sldId id="302" r:id="rId10"/>
    <p:sldId id="305" r:id="rId11"/>
    <p:sldId id="304" r:id="rId12"/>
    <p:sldId id="291" r:id="rId13"/>
    <p:sldId id="273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86356" autoAdjust="0"/>
  </p:normalViewPr>
  <p:slideViewPr>
    <p:cSldViewPr snapToGrid="0">
      <p:cViewPr>
        <p:scale>
          <a:sx n="97" d="100"/>
          <a:sy n="97" d="100"/>
        </p:scale>
        <p:origin x="552" y="-36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4" Type="http://schemas.openxmlformats.org/officeDocument/2006/relationships/slide" Target="slides/slide9.xml"/><Relationship Id="rId5" Type="http://schemas.openxmlformats.org/officeDocument/2006/relationships/slide" Target="slides/slide10.xml"/><Relationship Id="rId6" Type="http://schemas.openxmlformats.org/officeDocument/2006/relationships/slide" Target="slides/slide11.xml"/><Relationship Id="rId1" Type="http://schemas.openxmlformats.org/officeDocument/2006/relationships/slide" Target="slides/slide1.xml"/><Relationship Id="rId2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24116-E131-415E-A7DA-F83B54DE008C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827C-C56E-43AE-8DA4-2512DA447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08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31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10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35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96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41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50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7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4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06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827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2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3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40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827C-C56E-43AE-8DA4-2512DA447FD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4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73154" y="-244424"/>
            <a:ext cx="7581499" cy="927818"/>
          </a:xfrm>
        </p:spPr>
        <p:txBody>
          <a:bodyPr anchor="b">
            <a:normAutofit/>
          </a:bodyPr>
          <a:lstStyle>
            <a:lvl1pPr algn="ctr"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F9D74AEC-220C-4B60-B622-E71430FD4078}"/>
              </a:ext>
            </a:extLst>
          </p:cNvPr>
          <p:cNvCxnSpPr>
            <a:cxnSpLocks/>
          </p:cNvCxnSpPr>
          <p:nvPr userDrawn="1"/>
        </p:nvCxnSpPr>
        <p:spPr>
          <a:xfrm>
            <a:off x="587141" y="683394"/>
            <a:ext cx="10857297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1">
            <a:extLst>
              <a:ext uri="{FF2B5EF4-FFF2-40B4-BE49-F238E27FC236}">
                <a16:creationId xmlns:a16="http://schemas.microsoft.com/office/drawing/2014/main" xmlns="" id="{360D4DCF-CE05-4E76-8626-AA4B40920DFD}"/>
              </a:ext>
            </a:extLst>
          </p:cNvPr>
          <p:cNvSpPr txBox="1">
            <a:spLocks/>
          </p:cNvSpPr>
          <p:nvPr userDrawn="1"/>
        </p:nvSpPr>
        <p:spPr>
          <a:xfrm>
            <a:off x="4339322" y="146629"/>
            <a:ext cx="3814078" cy="490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8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8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13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4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07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2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05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0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23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4BC1-13DC-4C81-A035-8168F2F4B966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4BC1-13DC-4C81-A035-8168F2F4B966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C28DE-00F7-4F79-98BB-8223274E157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4331"/>
            <a:ext cx="2937373" cy="45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engine.las.ac.cn/" TargetMode="External"/><Relationship Id="rId4" Type="http://schemas.openxmlformats.org/officeDocument/2006/relationships/hyperlink" Target="mailto:dingliangping@mail.las.ac.cn" TargetMode="External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A6E5EAF-C43F-4F6D-B4E1-707727FC346F}"/>
              </a:ext>
            </a:extLst>
          </p:cNvPr>
          <p:cNvSpPr txBox="1">
            <a:spLocks/>
          </p:cNvSpPr>
          <p:nvPr/>
        </p:nvSpPr>
        <p:spPr>
          <a:xfrm>
            <a:off x="198921" y="600250"/>
            <a:ext cx="1199307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﻿A Bootstrapped Chinese Biomedical Named Entity</a:t>
            </a:r>
          </a:p>
          <a:p>
            <a:pPr algn="ctr"/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Model Incorporating Lexicons</a:t>
            </a:r>
            <a:endParaRPr lang="zh-CN" alt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xmlns="" id="{DA429117-8570-482B-902E-2189F11AC577}"/>
              </a:ext>
            </a:extLst>
          </p:cNvPr>
          <p:cNvSpPr txBox="1">
            <a:spLocks/>
          </p:cNvSpPr>
          <p:nvPr/>
        </p:nvSpPr>
        <p:spPr>
          <a:xfrm>
            <a:off x="1523998" y="423730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Liangping Ding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Zhixiong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Zhang*,Huan Liu</a:t>
            </a:r>
          </a:p>
          <a:p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Science Library, Chinese Academy of Sciences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Chinese Academy of Sciences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5"/>
    </mc:Choice>
    <mc:Fallback xmlns="">
      <p:transition spd="slow" advTm="190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270181-301E-42D5-9F99-05B341781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BF3EDA7-40DD-4E4B-8663-6E1EB734E1AE}"/>
              </a:ext>
            </a:extLst>
          </p:cNvPr>
          <p:cNvSpPr/>
          <p:nvPr/>
        </p:nvSpPr>
        <p:spPr>
          <a:xfrm>
            <a:off x="455030" y="884995"/>
            <a:ext cx="5360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Results on Pseudo Labeled Dataset</a:t>
            </a:r>
            <a:endParaRPr lang="x-non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BC4F2CA-6A28-7C40-9115-B8B75A9CC191}"/>
              </a:ext>
            </a:extLst>
          </p:cNvPr>
          <p:cNvGrpSpPr/>
          <p:nvPr/>
        </p:nvGrpSpPr>
        <p:grpSpPr>
          <a:xfrm>
            <a:off x="496777" y="2974242"/>
            <a:ext cx="11695223" cy="2468382"/>
            <a:chOff x="699807" y="2470659"/>
            <a:chExt cx="11695223" cy="24683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2B8EEA45-B91B-A444-A51C-71AA5883C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07" y="2851461"/>
              <a:ext cx="11328191" cy="2087580"/>
            </a:xfrm>
            <a:prstGeom prst="rect">
              <a:avLst/>
            </a:prstGeom>
          </p:spPr>
        </p:pic>
        <p:sp>
          <p:nvSpPr>
            <p:cNvPr id="9" name="文本框 9">
              <a:extLst>
                <a:ext uri="{FF2B5EF4-FFF2-40B4-BE49-F238E27FC236}">
                  <a16:creationId xmlns:a16="http://schemas.microsoft.com/office/drawing/2014/main" xmlns="" id="{8A3DFBB5-43D9-4248-A938-04CCC3DEA486}"/>
                </a:ext>
              </a:extLst>
            </p:cNvPr>
            <p:cNvSpPr txBox="1"/>
            <p:nvPr/>
          </p:nvSpPr>
          <p:spPr>
            <a:xfrm>
              <a:off x="6456393" y="2522735"/>
              <a:ext cx="14716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+6.92%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1">
              <a:extLst>
                <a:ext uri="{FF2B5EF4-FFF2-40B4-BE49-F238E27FC236}">
                  <a16:creationId xmlns:a16="http://schemas.microsoft.com/office/drawing/2014/main" xmlns="" id="{342AA3A1-77BE-EC42-A01C-45284931609F}"/>
                </a:ext>
              </a:extLst>
            </p:cNvPr>
            <p:cNvSpPr/>
            <p:nvPr/>
          </p:nvSpPr>
          <p:spPr>
            <a:xfrm>
              <a:off x="6477313" y="3207026"/>
              <a:ext cx="908620" cy="13259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9">
              <a:extLst>
                <a:ext uri="{FF2B5EF4-FFF2-40B4-BE49-F238E27FC236}">
                  <a16:creationId xmlns:a16="http://schemas.microsoft.com/office/drawing/2014/main" xmlns="" id="{BDAF12B4-15A6-D34C-BA6F-BD39F72F1E28}"/>
                </a:ext>
              </a:extLst>
            </p:cNvPr>
            <p:cNvSpPr txBox="1"/>
            <p:nvPr/>
          </p:nvSpPr>
          <p:spPr>
            <a:xfrm>
              <a:off x="10923417" y="2470659"/>
              <a:ext cx="14716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+6.08%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1">
              <a:extLst>
                <a:ext uri="{FF2B5EF4-FFF2-40B4-BE49-F238E27FC236}">
                  <a16:creationId xmlns:a16="http://schemas.microsoft.com/office/drawing/2014/main" xmlns="" id="{CA31D7A1-9F18-9C4A-8AF1-01DE3137A148}"/>
                </a:ext>
              </a:extLst>
            </p:cNvPr>
            <p:cNvSpPr/>
            <p:nvPr/>
          </p:nvSpPr>
          <p:spPr>
            <a:xfrm>
              <a:off x="11016803" y="3232262"/>
              <a:ext cx="815233" cy="13259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F647599-2E3B-454D-A223-055AEACDCD8F}"/>
              </a:ext>
            </a:extLst>
          </p:cNvPr>
          <p:cNvSpPr/>
          <p:nvPr/>
        </p:nvSpPr>
        <p:spPr>
          <a:xfrm>
            <a:off x="619917" y="1805686"/>
            <a:ext cx="109658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performance improved by 6.92% and 6.08% for BERT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BERT_Lexicon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respectively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after 5 iteration rounds, outperforming the corresponding model performance under K = 1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14"/>
    </mc:Choice>
    <mc:Fallback xmlns="">
      <p:transition spd="slow" advTm="3071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270181-301E-42D5-9F99-05B341781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EA12E32-9294-8748-A95F-7F91C842FBD8}"/>
              </a:ext>
            </a:extLst>
          </p:cNvPr>
          <p:cNvSpPr/>
          <p:nvPr/>
        </p:nvSpPr>
        <p:spPr>
          <a:xfrm>
            <a:off x="856336" y="809694"/>
            <a:ext cx="110151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Online Demo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E13EE350-7CC3-9844-9D71-1636124CC19C}"/>
              </a:ext>
            </a:extLst>
          </p:cNvPr>
          <p:cNvGrpSpPr/>
          <p:nvPr/>
        </p:nvGrpSpPr>
        <p:grpSpPr>
          <a:xfrm>
            <a:off x="2366389" y="2783343"/>
            <a:ext cx="2606178" cy="1459611"/>
            <a:chOff x="7962228" y="4242689"/>
            <a:chExt cx="2606178" cy="145961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7D3AF343-F264-9941-9B66-4E52465BFAEA}"/>
                </a:ext>
              </a:extLst>
            </p:cNvPr>
            <p:cNvSpPr/>
            <p:nvPr/>
          </p:nvSpPr>
          <p:spPr>
            <a:xfrm>
              <a:off x="7962228" y="4242689"/>
              <a:ext cx="250257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B35091E3-C64B-044A-B735-2F4297380F3D}"/>
                </a:ext>
              </a:extLst>
            </p:cNvPr>
            <p:cNvSpPr/>
            <p:nvPr/>
          </p:nvSpPr>
          <p:spPr>
            <a:xfrm>
              <a:off x="8562936" y="4660899"/>
              <a:ext cx="2005470" cy="1041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E6D0DCB8-CE3A-7945-8749-BE2E33B0F6F4}"/>
              </a:ext>
            </a:extLst>
          </p:cNvPr>
          <p:cNvSpPr/>
          <p:nvPr/>
        </p:nvSpPr>
        <p:spPr>
          <a:xfrm>
            <a:off x="7385933" y="4939041"/>
            <a:ext cx="1496041" cy="406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55C34C-7E0D-2442-B0A8-3ED497084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491" y="1177933"/>
            <a:ext cx="7796894" cy="5566204"/>
          </a:xfrm>
          <a:prstGeom prst="rect">
            <a:avLst/>
          </a:prstGeom>
        </p:spPr>
      </p:pic>
      <p:grpSp>
        <p:nvGrpSpPr>
          <p:cNvPr id="12" name="组合 3">
            <a:extLst>
              <a:ext uri="{FF2B5EF4-FFF2-40B4-BE49-F238E27FC236}">
                <a16:creationId xmlns:a16="http://schemas.microsoft.com/office/drawing/2014/main" xmlns="" id="{5E5D05B5-F90B-F143-A4D0-A35C1040E408}"/>
              </a:ext>
            </a:extLst>
          </p:cNvPr>
          <p:cNvGrpSpPr/>
          <p:nvPr/>
        </p:nvGrpSpPr>
        <p:grpSpPr>
          <a:xfrm>
            <a:off x="1944345" y="3578845"/>
            <a:ext cx="3052582" cy="388080"/>
            <a:chOff x="2308690" y="5243936"/>
            <a:chExt cx="3052582" cy="388080"/>
          </a:xfrm>
        </p:grpSpPr>
        <p:sp>
          <p:nvSpPr>
            <p:cNvPr id="13" name="矩形 9">
              <a:extLst>
                <a:ext uri="{FF2B5EF4-FFF2-40B4-BE49-F238E27FC236}">
                  <a16:creationId xmlns:a16="http://schemas.microsoft.com/office/drawing/2014/main" xmlns="" id="{2A60E886-BF51-4447-8E64-2BBE3EE881DD}"/>
                </a:ext>
              </a:extLst>
            </p:cNvPr>
            <p:cNvSpPr/>
            <p:nvPr/>
          </p:nvSpPr>
          <p:spPr>
            <a:xfrm>
              <a:off x="2308690" y="5321779"/>
              <a:ext cx="3052582" cy="310237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2">
              <a:extLst>
                <a:ext uri="{FF2B5EF4-FFF2-40B4-BE49-F238E27FC236}">
                  <a16:creationId xmlns:a16="http://schemas.microsoft.com/office/drawing/2014/main" xmlns="" id="{A73EA9F2-CA13-6343-9FB9-AA325FEBF4FE}"/>
                </a:ext>
              </a:extLst>
            </p:cNvPr>
            <p:cNvSpPr/>
            <p:nvPr/>
          </p:nvSpPr>
          <p:spPr>
            <a:xfrm>
              <a:off x="2367062" y="5243936"/>
              <a:ext cx="12807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Button</a:t>
              </a:r>
            </a:p>
          </p:txBody>
        </p:sp>
      </p:grpSp>
      <p:grpSp>
        <p:nvGrpSpPr>
          <p:cNvPr id="15" name="组合 4">
            <a:extLst>
              <a:ext uri="{FF2B5EF4-FFF2-40B4-BE49-F238E27FC236}">
                <a16:creationId xmlns:a16="http://schemas.microsoft.com/office/drawing/2014/main" xmlns="" id="{B38E51BD-25AF-BB41-BB59-C113CB857BBD}"/>
              </a:ext>
            </a:extLst>
          </p:cNvPr>
          <p:cNvGrpSpPr/>
          <p:nvPr/>
        </p:nvGrpSpPr>
        <p:grpSpPr>
          <a:xfrm>
            <a:off x="1910759" y="4044769"/>
            <a:ext cx="9310729" cy="2729346"/>
            <a:chOff x="2268746" y="5730254"/>
            <a:chExt cx="4786573" cy="994165"/>
          </a:xfrm>
        </p:grpSpPr>
        <p:sp>
          <p:nvSpPr>
            <p:cNvPr id="16" name="矩形 10">
              <a:extLst>
                <a:ext uri="{FF2B5EF4-FFF2-40B4-BE49-F238E27FC236}">
                  <a16:creationId xmlns:a16="http://schemas.microsoft.com/office/drawing/2014/main" xmlns="" id="{514CC8D1-1246-124E-BED2-3384143B65F5}"/>
                </a:ext>
              </a:extLst>
            </p:cNvPr>
            <p:cNvSpPr/>
            <p:nvPr/>
          </p:nvSpPr>
          <p:spPr>
            <a:xfrm>
              <a:off x="2268746" y="5730254"/>
              <a:ext cx="4786573" cy="994165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3">
              <a:extLst>
                <a:ext uri="{FF2B5EF4-FFF2-40B4-BE49-F238E27FC236}">
                  <a16:creationId xmlns:a16="http://schemas.microsoft.com/office/drawing/2014/main" xmlns="" id="{14A69119-6F93-184A-8250-43F6D483E3E6}"/>
                </a:ext>
              </a:extLst>
            </p:cNvPr>
            <p:cNvSpPr/>
            <p:nvPr/>
          </p:nvSpPr>
          <p:spPr>
            <a:xfrm>
              <a:off x="2316021" y="5806223"/>
              <a:ext cx="766395" cy="1345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NER Results</a:t>
              </a:r>
            </a:p>
          </p:txBody>
        </p:sp>
      </p:grpSp>
      <p:grpSp>
        <p:nvGrpSpPr>
          <p:cNvPr id="18" name="组合 2">
            <a:extLst>
              <a:ext uri="{FF2B5EF4-FFF2-40B4-BE49-F238E27FC236}">
                <a16:creationId xmlns:a16="http://schemas.microsoft.com/office/drawing/2014/main" xmlns="" id="{4991FB79-810B-B64B-AEEE-E9CFF128C39E}"/>
              </a:ext>
            </a:extLst>
          </p:cNvPr>
          <p:cNvGrpSpPr/>
          <p:nvPr/>
        </p:nvGrpSpPr>
        <p:grpSpPr>
          <a:xfrm>
            <a:off x="1910758" y="2095351"/>
            <a:ext cx="9310730" cy="1477501"/>
            <a:chOff x="843923" y="2629238"/>
            <a:chExt cx="9310730" cy="2207368"/>
          </a:xfrm>
        </p:grpSpPr>
        <p:sp>
          <p:nvSpPr>
            <p:cNvPr id="19" name="矩形 8">
              <a:extLst>
                <a:ext uri="{FF2B5EF4-FFF2-40B4-BE49-F238E27FC236}">
                  <a16:creationId xmlns:a16="http://schemas.microsoft.com/office/drawing/2014/main" xmlns="" id="{3E7298E9-45AB-C24A-827B-159C44BFEFF2}"/>
                </a:ext>
              </a:extLst>
            </p:cNvPr>
            <p:cNvSpPr/>
            <p:nvPr/>
          </p:nvSpPr>
          <p:spPr>
            <a:xfrm>
              <a:off x="877510" y="2629238"/>
              <a:ext cx="9277143" cy="2207368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1">
              <a:extLst>
                <a:ext uri="{FF2B5EF4-FFF2-40B4-BE49-F238E27FC236}">
                  <a16:creationId xmlns:a16="http://schemas.microsoft.com/office/drawing/2014/main" xmlns="" id="{9F3422DC-2B31-8E45-8DC1-5B7B1ADFA6F9}"/>
                </a:ext>
              </a:extLst>
            </p:cNvPr>
            <p:cNvSpPr/>
            <p:nvPr/>
          </p:nvSpPr>
          <p:spPr>
            <a:xfrm>
              <a:off x="843923" y="2674023"/>
              <a:ext cx="128075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Input Box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F1E48E5-6535-FD47-B557-D45AAAE55B71}"/>
              </a:ext>
            </a:extLst>
          </p:cNvPr>
          <p:cNvSpPr/>
          <p:nvPr/>
        </p:nvSpPr>
        <p:spPr>
          <a:xfrm>
            <a:off x="5475167" y="798700"/>
            <a:ext cx="4679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sciengine.las.ac.cn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/NER_MED_CN</a:t>
            </a:r>
            <a:endParaRPr lang="x-non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8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14"/>
    </mc:Choice>
    <mc:Fallback xmlns="">
      <p:transition spd="slow" advTm="307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270181-301E-42D5-9F99-05B341781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23DB7A3-532C-4C91-8801-4FB030DA94CF}"/>
              </a:ext>
            </a:extLst>
          </p:cNvPr>
          <p:cNvSpPr txBox="1"/>
          <p:nvPr/>
        </p:nvSpPr>
        <p:spPr>
          <a:xfrm>
            <a:off x="826053" y="1477023"/>
            <a:ext cx="11075700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advantage of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 language model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lexicon features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Chinese BioNER task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two-stage framework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compensate for the shortcomings of limited annotated data.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bootstrapped semi-supervised algorithm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pseudo labeled dataset iteratively, which can further improve the model performance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Public Invoke</a:t>
            </a:r>
          </a:p>
        </p:txBody>
      </p:sp>
    </p:spTree>
    <p:extLst>
      <p:ext uri="{BB962C8B-B14F-4D97-AF65-F5344CB8AC3E}">
        <p14:creationId xmlns:p14="http://schemas.microsoft.com/office/powerpoint/2010/main" val="42934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43"/>
    </mc:Choice>
    <mc:Fallback xmlns="">
      <p:transition spd="slow" advTm="4314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108983" y="-9144"/>
            <a:ext cx="9430489" cy="595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lang="zh-CN" alt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421" y="2234750"/>
            <a:ext cx="1895636" cy="219893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13347" y="4559281"/>
            <a:ext cx="298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Zhixiong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27511" y="4559281"/>
            <a:ext cx="2989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Huan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105876" y="3013501"/>
            <a:ext cx="2595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Members in our Research Group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737" y="2424312"/>
            <a:ext cx="1793778" cy="200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8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89"/>
    </mc:Choice>
    <mc:Fallback xmlns="">
      <p:transition spd="slow" advTm="1448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6837" y="804731"/>
            <a:ext cx="3471514" cy="773813"/>
          </a:xfrm>
        </p:spPr>
        <p:txBody>
          <a:bodyPr>
            <a:normAutofit/>
          </a:bodyPr>
          <a:lstStyle/>
          <a:p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  <a:endParaRPr lang="zh-CN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202131" y="2186741"/>
            <a:ext cx="5767814" cy="1655762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sciengine.las.ac.cn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dingliangping@mail.las.ac.cn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470F4062-4911-4C2F-B052-B04DEE713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133" y="959289"/>
            <a:ext cx="7053522" cy="56106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01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88"/>
    </mc:Choice>
    <mc:Fallback xmlns="">
      <p:transition spd="slow" advTm="2558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25094" y="221598"/>
            <a:ext cx="6100585" cy="490727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2E12485-ADE6-4542-B1D0-0B1D6A2C3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6" y="838200"/>
            <a:ext cx="118237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39"/>
    </mc:Choice>
    <mc:Fallback xmlns="">
      <p:transition spd="slow" advTm="953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5707" y="159488"/>
            <a:ext cx="6100585" cy="490727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35A8472-2408-4D7A-A8A5-41EC7978BB25}"/>
              </a:ext>
            </a:extLst>
          </p:cNvPr>
          <p:cNvSpPr txBox="1"/>
          <p:nvPr/>
        </p:nvSpPr>
        <p:spPr>
          <a:xfrm>
            <a:off x="378733" y="1017862"/>
            <a:ext cx="924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knowledge discovery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C05FF1F-5916-4C29-991A-7BFE5E71A9F0}"/>
              </a:ext>
            </a:extLst>
          </p:cNvPr>
          <p:cNvSpPr txBox="1"/>
          <p:nvPr/>
        </p:nvSpPr>
        <p:spPr>
          <a:xfrm>
            <a:off x="8341157" y="4769681"/>
            <a:ext cx="10946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zh-CN" altLang="en-US" sz="1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DD981DCC-45D6-5B42-96BC-FA7D4B53AEF9}"/>
              </a:ext>
            </a:extLst>
          </p:cNvPr>
          <p:cNvGrpSpPr/>
          <p:nvPr/>
        </p:nvGrpSpPr>
        <p:grpSpPr>
          <a:xfrm>
            <a:off x="2233514" y="1711414"/>
            <a:ext cx="7724970" cy="4060171"/>
            <a:chOff x="371269" y="1469402"/>
            <a:chExt cx="7724970" cy="406017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EB5FDDC1-6379-B947-BC1C-6CB3DB88FC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269" y="1469402"/>
              <a:ext cx="7724970" cy="4060171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3AD56F5D-6E32-4AA8-875E-BB22203C2EF3}"/>
                </a:ext>
              </a:extLst>
            </p:cNvPr>
            <p:cNvSpPr/>
            <p:nvPr/>
          </p:nvSpPr>
          <p:spPr>
            <a:xfrm>
              <a:off x="3818965" y="4216998"/>
              <a:ext cx="580913" cy="2151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9986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85"/>
    </mc:Choice>
    <mc:Fallback xmlns="">
      <p:transition spd="slow" advTm="7048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A4F18A0-C10A-3444-8A4B-13ED4DAED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115" y="2062170"/>
            <a:ext cx="6285885" cy="39409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74C2AA6-B15E-6845-9A64-8170469975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8"/>
          <a:stretch/>
        </p:blipFill>
        <p:spPr>
          <a:xfrm>
            <a:off x="112045" y="2029036"/>
            <a:ext cx="5288225" cy="40085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35A8472-2408-4D7A-A8A5-41EC7978BB25}"/>
              </a:ext>
            </a:extLst>
          </p:cNvPr>
          <p:cNvSpPr txBox="1"/>
          <p:nvPr/>
        </p:nvSpPr>
        <p:spPr>
          <a:xfrm>
            <a:off x="378733" y="1017862"/>
            <a:ext cx="1165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unstructured data into structured data using Biomedical Named Entity Recognition Method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(BioNER)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F177058-A170-411E-B489-03388C14131B}"/>
              </a:ext>
            </a:extLst>
          </p:cNvPr>
          <p:cNvSpPr txBox="1"/>
          <p:nvPr/>
        </p:nvSpPr>
        <p:spPr>
          <a:xfrm>
            <a:off x="5029298" y="3597485"/>
            <a:ext cx="147161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BioNER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B48D701E-0F33-A848-ADB7-800E566DD3E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201920" y="4032667"/>
            <a:ext cx="7041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54F39BC9-A5C8-3E4D-A214-DC1865143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707" y="159488"/>
            <a:ext cx="6100585" cy="490727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76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85"/>
    </mc:Choice>
    <mc:Fallback xmlns="">
      <p:transition spd="slow" advTm="7048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5707" y="159488"/>
            <a:ext cx="6100585" cy="490727"/>
          </a:xfrm>
        </p:spPr>
        <p:txBody>
          <a:bodyPr>
            <a:noAutofit/>
          </a:bodyPr>
          <a:lstStyle/>
          <a:p>
            <a:r>
              <a:rPr lang="en-US" altLang="zh-CN" dirty="0"/>
              <a:t>Background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029E9205-9EA4-45C3-8F26-CC994E708FDD}"/>
              </a:ext>
            </a:extLst>
          </p:cNvPr>
          <p:cNvGrpSpPr/>
          <p:nvPr/>
        </p:nvGrpSpPr>
        <p:grpSpPr>
          <a:xfrm>
            <a:off x="279042" y="1220220"/>
            <a:ext cx="5902478" cy="2437664"/>
            <a:chOff x="1252088" y="2428812"/>
            <a:chExt cx="8080551" cy="269987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017A17E8-5708-4547-8FAD-B79A9A56D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2088" y="2428812"/>
              <a:ext cx="8080551" cy="2699877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334FB434-A32F-40E3-84A5-06884B0F5E3C}"/>
                </a:ext>
              </a:extLst>
            </p:cNvPr>
            <p:cNvSpPr/>
            <p:nvPr/>
          </p:nvSpPr>
          <p:spPr>
            <a:xfrm>
              <a:off x="2724892" y="2478847"/>
              <a:ext cx="2748507" cy="7761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29">
            <a:extLst>
              <a:ext uri="{FF2B5EF4-FFF2-40B4-BE49-F238E27FC236}">
                <a16:creationId xmlns:a16="http://schemas.microsoft.com/office/drawing/2014/main" xmlns="" id="{AEF9BA5B-E303-5242-81E9-6C33302E1473}"/>
              </a:ext>
            </a:extLst>
          </p:cNvPr>
          <p:cNvSpPr txBox="1"/>
          <p:nvPr/>
        </p:nvSpPr>
        <p:spPr>
          <a:xfrm>
            <a:off x="1134455" y="5333154"/>
            <a:ext cx="28503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Terminologies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形 26">
            <a:extLst>
              <a:ext uri="{FF2B5EF4-FFF2-40B4-BE49-F238E27FC236}">
                <a16:creationId xmlns:a16="http://schemas.microsoft.com/office/drawing/2014/main" xmlns="" id="{36E51E32-1C3D-F746-82CE-524509989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57891" y="5208919"/>
            <a:ext cx="609600" cy="609600"/>
          </a:xfrm>
          <a:prstGeom prst="rect">
            <a:avLst/>
          </a:prstGeom>
        </p:spPr>
      </p:pic>
      <p:cxnSp>
        <p:nvCxnSpPr>
          <p:cNvPr id="40" name="直接箭头连接符 37">
            <a:extLst>
              <a:ext uri="{FF2B5EF4-FFF2-40B4-BE49-F238E27FC236}">
                <a16:creationId xmlns:a16="http://schemas.microsoft.com/office/drawing/2014/main" xmlns="" id="{54B6CF26-B4AD-EC46-9801-C4AC6FE5F272}"/>
              </a:ext>
            </a:extLst>
          </p:cNvPr>
          <p:cNvCxnSpPr>
            <a:cxnSpLocks/>
          </p:cNvCxnSpPr>
          <p:nvPr/>
        </p:nvCxnSpPr>
        <p:spPr>
          <a:xfrm>
            <a:off x="3779967" y="5552138"/>
            <a:ext cx="5707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DC59306B-63D5-EC44-A823-AFBACADC80B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5"/>
          <a:stretch/>
        </p:blipFill>
        <p:spPr>
          <a:xfrm>
            <a:off x="6341286" y="5168505"/>
            <a:ext cx="5850714" cy="103368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EF45D69-FDCE-2947-9780-9AE76CBBCD0D}"/>
              </a:ext>
            </a:extLst>
          </p:cNvPr>
          <p:cNvGrpSpPr/>
          <p:nvPr/>
        </p:nvGrpSpPr>
        <p:grpSpPr>
          <a:xfrm>
            <a:off x="6341286" y="1251484"/>
            <a:ext cx="5782303" cy="2596821"/>
            <a:chOff x="6341286" y="1251484"/>
            <a:chExt cx="5782303" cy="2596821"/>
          </a:xfrm>
        </p:grpSpPr>
        <p:pic>
          <p:nvPicPr>
            <p:cNvPr id="56" name="图片 17">
              <a:extLst>
                <a:ext uri="{FF2B5EF4-FFF2-40B4-BE49-F238E27FC236}">
                  <a16:creationId xmlns:a16="http://schemas.microsoft.com/office/drawing/2014/main" xmlns="" id="{9E341672-F6BC-FC49-885B-CAF3ED5D0B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22" b="52685"/>
            <a:stretch/>
          </p:blipFill>
          <p:spPr>
            <a:xfrm>
              <a:off x="6584037" y="2787408"/>
              <a:ext cx="886920" cy="867431"/>
            </a:xfrm>
            <a:prstGeom prst="rect">
              <a:avLst/>
            </a:prstGeom>
          </p:spPr>
        </p:pic>
        <p:pic>
          <p:nvPicPr>
            <p:cNvPr id="57" name="图片 20">
              <a:extLst>
                <a:ext uri="{FF2B5EF4-FFF2-40B4-BE49-F238E27FC236}">
                  <a16:creationId xmlns:a16="http://schemas.microsoft.com/office/drawing/2014/main" xmlns="" id="{17A4A508-5BC7-604D-9939-10C69A38E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799" b="52685"/>
            <a:stretch/>
          </p:blipFill>
          <p:spPr>
            <a:xfrm>
              <a:off x="6463041" y="1943601"/>
              <a:ext cx="830797" cy="798949"/>
            </a:xfrm>
            <a:prstGeom prst="rect">
              <a:avLst/>
            </a:prstGeom>
          </p:spPr>
        </p:pic>
        <p:sp>
          <p:nvSpPr>
            <p:cNvPr id="58" name="文本框 22">
              <a:extLst>
                <a:ext uri="{FF2B5EF4-FFF2-40B4-BE49-F238E27FC236}">
                  <a16:creationId xmlns:a16="http://schemas.microsoft.com/office/drawing/2014/main" xmlns="" id="{E9B6E1FA-14BF-B949-8EB8-0217520DFEA0}"/>
                </a:ext>
              </a:extLst>
            </p:cNvPr>
            <p:cNvSpPr txBox="1"/>
            <p:nvPr/>
          </p:nvSpPr>
          <p:spPr>
            <a:xfrm>
              <a:off x="7389511" y="2143021"/>
              <a:ext cx="396830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Automatically extract features</a:t>
              </a:r>
              <a:endParaRPr lang="zh-CN" altLang="en-US" sz="2000" dirty="0"/>
            </a:p>
          </p:txBody>
        </p:sp>
        <p:sp>
          <p:nvSpPr>
            <p:cNvPr id="59" name="文本框 24">
              <a:extLst>
                <a:ext uri="{FF2B5EF4-FFF2-40B4-BE49-F238E27FC236}">
                  <a16:creationId xmlns:a16="http://schemas.microsoft.com/office/drawing/2014/main" xmlns="" id="{AEA1181E-7053-7240-9903-EA1E60DF5EE3}"/>
                </a:ext>
              </a:extLst>
            </p:cNvPr>
            <p:cNvSpPr txBox="1"/>
            <p:nvPr/>
          </p:nvSpPr>
          <p:spPr>
            <a:xfrm>
              <a:off x="7440311" y="3135724"/>
              <a:ext cx="46832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Hard to process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rare or unseen phrases</a:t>
              </a:r>
              <a:endParaRPr lang="zh-CN" altLang="en-US" sz="2000" dirty="0"/>
            </a:p>
          </p:txBody>
        </p:sp>
        <p:sp>
          <p:nvSpPr>
            <p:cNvPr id="60" name="文本框 18">
              <a:extLst>
                <a:ext uri="{FF2B5EF4-FFF2-40B4-BE49-F238E27FC236}">
                  <a16:creationId xmlns:a16="http://schemas.microsoft.com/office/drawing/2014/main" xmlns="" id="{05EA3B7C-C546-CC4B-B142-1FECD5F823CF}"/>
                </a:ext>
              </a:extLst>
            </p:cNvPr>
            <p:cNvSpPr txBox="1"/>
            <p:nvPr/>
          </p:nvSpPr>
          <p:spPr>
            <a:xfrm>
              <a:off x="6463041" y="1451664"/>
              <a:ext cx="528833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Deep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Neural Networks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2">
              <a:extLst>
                <a:ext uri="{FF2B5EF4-FFF2-40B4-BE49-F238E27FC236}">
                  <a16:creationId xmlns:a16="http://schemas.microsoft.com/office/drawing/2014/main" xmlns="" id="{C05DCCA9-5F59-8749-93F6-726E99B2746A}"/>
                </a:ext>
              </a:extLst>
            </p:cNvPr>
            <p:cNvSpPr/>
            <p:nvPr/>
          </p:nvSpPr>
          <p:spPr>
            <a:xfrm>
              <a:off x="6341286" y="1251484"/>
              <a:ext cx="5539563" cy="25968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CB2D2E77-98F7-774E-845D-FD053EF6CB4A}"/>
              </a:ext>
            </a:extLst>
          </p:cNvPr>
          <p:cNvSpPr txBox="1"/>
          <p:nvPr/>
        </p:nvSpPr>
        <p:spPr>
          <a:xfrm>
            <a:off x="4350747" y="5352083"/>
            <a:ext cx="28503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Lexicon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36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270CA20-2FFA-4300-89E3-E8602D19A475}"/>
              </a:ext>
            </a:extLst>
          </p:cNvPr>
          <p:cNvSpPr txBox="1"/>
          <p:nvPr/>
        </p:nvSpPr>
        <p:spPr>
          <a:xfrm>
            <a:off x="418412" y="1084116"/>
            <a:ext cx="3002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Language Model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E5894867-1765-4E31-B7D7-1678F8D651ED}"/>
              </a:ext>
            </a:extLst>
          </p:cNvPr>
          <p:cNvSpPr txBox="1"/>
          <p:nvPr/>
        </p:nvSpPr>
        <p:spPr>
          <a:xfrm>
            <a:off x="8122184" y="6488668"/>
            <a:ext cx="378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https://github.com/thunlp/PLMpapers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60A46BD-9E24-014B-85FB-0A2E2F1C17A8}"/>
              </a:ext>
            </a:extLst>
          </p:cNvPr>
          <p:cNvGrpSpPr/>
          <p:nvPr/>
        </p:nvGrpSpPr>
        <p:grpSpPr>
          <a:xfrm>
            <a:off x="1291954" y="1084117"/>
            <a:ext cx="9608091" cy="5404551"/>
            <a:chOff x="1466838" y="993630"/>
            <a:chExt cx="9608091" cy="540455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7B56686D-3D00-4CEC-82C6-B8D630D99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838" y="993630"/>
              <a:ext cx="9608091" cy="5404551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6E05E0E1-C1A1-4134-A03C-BF509107CB6E}"/>
                </a:ext>
              </a:extLst>
            </p:cNvPr>
            <p:cNvSpPr/>
            <p:nvPr/>
          </p:nvSpPr>
          <p:spPr>
            <a:xfrm>
              <a:off x="5566462" y="2158200"/>
              <a:ext cx="866236" cy="11485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339134F1-2D62-0D4B-B830-89317F3CA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707" y="159488"/>
            <a:ext cx="6100585" cy="490727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58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00"/>
    </mc:Choice>
    <mc:Fallback xmlns="">
      <p:transition spd="slow" advTm="433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270181-301E-42D5-9F99-05B341781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EA12E32-9294-8748-A95F-7F91C842FBD8}"/>
              </a:ext>
            </a:extLst>
          </p:cNvPr>
          <p:cNvSpPr/>
          <p:nvPr/>
        </p:nvSpPr>
        <p:spPr>
          <a:xfrm>
            <a:off x="732366" y="1009702"/>
            <a:ext cx="110151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 BioNER of scientific Chinese medical abstracts as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labeling task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bootstrapped model incorporating lexicons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AC6518E-D48D-AF43-90E3-AAE03A069093}"/>
              </a:ext>
            </a:extLst>
          </p:cNvPr>
          <p:cNvSpPr/>
          <p:nvPr/>
        </p:nvSpPr>
        <p:spPr>
          <a:xfrm>
            <a:off x="7536105" y="1666288"/>
            <a:ext cx="268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x-none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ED0B1CC-8D39-514B-B1EB-5FF891ACCF20}"/>
              </a:ext>
            </a:extLst>
          </p:cNvPr>
          <p:cNvSpPr/>
          <p:nvPr/>
        </p:nvSpPr>
        <p:spPr>
          <a:xfrm>
            <a:off x="779137" y="1614987"/>
            <a:ext cx="3588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language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C04CDB1-A837-B247-910C-5FDED9FBEF13}"/>
              </a:ext>
            </a:extLst>
          </p:cNvPr>
          <p:cNvSpPr/>
          <p:nvPr/>
        </p:nvSpPr>
        <p:spPr>
          <a:xfrm>
            <a:off x="4216400" y="1614987"/>
            <a:ext cx="3433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7A83FF6-2287-354A-9DFD-93298138F772}"/>
              </a:ext>
            </a:extLst>
          </p:cNvPr>
          <p:cNvSpPr/>
          <p:nvPr/>
        </p:nvSpPr>
        <p:spPr>
          <a:xfrm>
            <a:off x="7412124" y="1624600"/>
            <a:ext cx="3315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lexicon features</a:t>
            </a:r>
            <a:endParaRPr lang="x-non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2AEB070-2967-9A43-9A72-BC1F22815965}"/>
              </a:ext>
            </a:extLst>
          </p:cNvPr>
          <p:cNvSpPr/>
          <p:nvPr/>
        </p:nvSpPr>
        <p:spPr>
          <a:xfrm>
            <a:off x="4334830" y="1635888"/>
            <a:ext cx="268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x-none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341464D-58EC-3C42-AA3B-928476B97A39}"/>
              </a:ext>
            </a:extLst>
          </p:cNvPr>
          <p:cNvGrpSpPr/>
          <p:nvPr/>
        </p:nvGrpSpPr>
        <p:grpSpPr>
          <a:xfrm>
            <a:off x="-90808" y="4087642"/>
            <a:ext cx="5795876" cy="2598657"/>
            <a:chOff x="1168399" y="4851103"/>
            <a:chExt cx="5795876" cy="259865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BD560E5F-3233-B741-8E38-EED5456D6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384" r="52461"/>
            <a:stretch/>
          </p:blipFill>
          <p:spPr>
            <a:xfrm>
              <a:off x="1168399" y="4851103"/>
              <a:ext cx="5795876" cy="2598657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34E77220-BF90-7B4D-B8D5-D8650F001622}"/>
                </a:ext>
              </a:extLst>
            </p:cNvPr>
            <p:cNvSpPr/>
            <p:nvPr/>
          </p:nvSpPr>
          <p:spPr>
            <a:xfrm>
              <a:off x="2377778" y="4851103"/>
              <a:ext cx="371822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7FC265B-8EFA-2142-ACC6-3A0DE7085ED7}"/>
              </a:ext>
            </a:extLst>
          </p:cNvPr>
          <p:cNvGrpSpPr/>
          <p:nvPr/>
        </p:nvGrpSpPr>
        <p:grpSpPr>
          <a:xfrm>
            <a:off x="833883" y="2176198"/>
            <a:ext cx="5321301" cy="2464079"/>
            <a:chOff x="1168399" y="2196821"/>
            <a:chExt cx="5321301" cy="246407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4790F202-0023-7C4B-8CB6-D5F44DFA0B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8" t="1" r="48657" b="45368"/>
            <a:stretch/>
          </p:blipFill>
          <p:spPr>
            <a:xfrm>
              <a:off x="1168399" y="2196821"/>
              <a:ext cx="5321301" cy="2464079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EA3534E6-6B8F-4C43-B3E9-72D0469E0DF9}"/>
                </a:ext>
              </a:extLst>
            </p:cNvPr>
            <p:cNvSpPr/>
            <p:nvPr/>
          </p:nvSpPr>
          <p:spPr>
            <a:xfrm>
              <a:off x="5260678" y="2644575"/>
              <a:ext cx="1089322" cy="986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E13EE350-7CC3-9844-9D71-1636124CC19C}"/>
              </a:ext>
            </a:extLst>
          </p:cNvPr>
          <p:cNvGrpSpPr/>
          <p:nvPr/>
        </p:nvGrpSpPr>
        <p:grpSpPr>
          <a:xfrm>
            <a:off x="5716328" y="4382151"/>
            <a:ext cx="3639553" cy="2388363"/>
            <a:chOff x="6928853" y="4242689"/>
            <a:chExt cx="3639553" cy="238836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xmlns="" id="{34619180-EBEF-EE45-9CE0-D42308114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584" t="53643" r="25958"/>
            <a:stretch/>
          </p:blipFill>
          <p:spPr>
            <a:xfrm>
              <a:off x="6928853" y="4540198"/>
              <a:ext cx="3225800" cy="209085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7D3AF343-F264-9941-9B66-4E52465BFAEA}"/>
                </a:ext>
              </a:extLst>
            </p:cNvPr>
            <p:cNvSpPr/>
            <p:nvPr/>
          </p:nvSpPr>
          <p:spPr>
            <a:xfrm>
              <a:off x="7962228" y="4242689"/>
              <a:ext cx="250257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B35091E3-C64B-044A-B735-2F4297380F3D}"/>
                </a:ext>
              </a:extLst>
            </p:cNvPr>
            <p:cNvSpPr/>
            <p:nvPr/>
          </p:nvSpPr>
          <p:spPr>
            <a:xfrm>
              <a:off x="8562936" y="4660899"/>
              <a:ext cx="2005470" cy="1041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A5FBE4C-15CF-5A48-8E6F-F610216B5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462" y="2527760"/>
            <a:ext cx="1079500" cy="11303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E6D0DCB8-CE3A-7945-8749-BE2E33B0F6F4}"/>
              </a:ext>
            </a:extLst>
          </p:cNvPr>
          <p:cNvSpPr/>
          <p:nvPr/>
        </p:nvSpPr>
        <p:spPr>
          <a:xfrm>
            <a:off x="7385933" y="4939041"/>
            <a:ext cx="1496041" cy="406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BD5CCBC-5712-DF4C-B15F-A1F009DEC609}"/>
              </a:ext>
            </a:extLst>
          </p:cNvPr>
          <p:cNvSpPr/>
          <p:nvPr/>
        </p:nvSpPr>
        <p:spPr>
          <a:xfrm>
            <a:off x="6455754" y="2214667"/>
            <a:ext cx="4666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define an eleven-category scheme 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84CFB27A-4EF6-1B4D-A24F-4B973FC81F61}"/>
              </a:ext>
            </a:extLst>
          </p:cNvPr>
          <p:cNvGrpSpPr/>
          <p:nvPr/>
        </p:nvGrpSpPr>
        <p:grpSpPr>
          <a:xfrm>
            <a:off x="6048217" y="3092910"/>
            <a:ext cx="3810001" cy="2765257"/>
            <a:chOff x="5943600" y="8467803"/>
            <a:chExt cx="3810001" cy="276525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32049875-9BE4-0241-8B6D-8454CACB1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64" t="19268" r="23219" b="19987"/>
            <a:stretch/>
          </p:blipFill>
          <p:spPr>
            <a:xfrm>
              <a:off x="6096000" y="8467803"/>
              <a:ext cx="3098800" cy="2739802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99D7683D-296E-9344-B362-B96ACA4A7A67}"/>
                </a:ext>
              </a:extLst>
            </p:cNvPr>
            <p:cNvSpPr/>
            <p:nvPr/>
          </p:nvSpPr>
          <p:spPr>
            <a:xfrm>
              <a:off x="5943600" y="10279926"/>
              <a:ext cx="1250735" cy="9531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933929C9-936B-8247-B48E-9B4A40262F06}"/>
                </a:ext>
              </a:extLst>
            </p:cNvPr>
            <p:cNvSpPr/>
            <p:nvPr/>
          </p:nvSpPr>
          <p:spPr>
            <a:xfrm>
              <a:off x="5943600" y="9789797"/>
              <a:ext cx="625367" cy="516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FA435E09-0C82-2646-9855-9AE1AA4B9336}"/>
                </a:ext>
              </a:extLst>
            </p:cNvPr>
            <p:cNvSpPr/>
            <p:nvPr/>
          </p:nvSpPr>
          <p:spPr>
            <a:xfrm>
              <a:off x="6756401" y="8467804"/>
              <a:ext cx="2997200" cy="12591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E51453B-611A-6F40-84E6-DB55796C8007}"/>
              </a:ext>
            </a:extLst>
          </p:cNvPr>
          <p:cNvSpPr/>
          <p:nvPr/>
        </p:nvSpPr>
        <p:spPr>
          <a:xfrm>
            <a:off x="6455754" y="2636016"/>
            <a:ext cx="5744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Pick entity seeds and locate matched record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0CFF661-28D7-E140-8078-735756480C86}"/>
              </a:ext>
            </a:extLst>
          </p:cNvPr>
          <p:cNvSpPr/>
          <p:nvPr/>
        </p:nvSpPr>
        <p:spPr>
          <a:xfrm>
            <a:off x="6455754" y="3078595"/>
            <a:ext cx="56447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Convert the dataset to BIO format 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split into training set(115) and test set(59)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C396C11B-823B-B54A-BB6F-429D8325CA1F}"/>
              </a:ext>
            </a:extLst>
          </p:cNvPr>
          <p:cNvSpPr/>
          <p:nvPr/>
        </p:nvSpPr>
        <p:spPr>
          <a:xfrm>
            <a:off x="6455471" y="3811936"/>
            <a:ext cx="5261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Use BERT-Lexicon architecture to train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1675004F-1D3A-AC4E-8D7A-F7B4826080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5289" r="39405" b="19531"/>
          <a:stretch/>
        </p:blipFill>
        <p:spPr>
          <a:xfrm>
            <a:off x="6027698" y="4724207"/>
            <a:ext cx="1291771" cy="113565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F9BEE66F-5181-E94E-B549-FBF5E6DEBAA3}"/>
              </a:ext>
            </a:extLst>
          </p:cNvPr>
          <p:cNvGrpSpPr/>
          <p:nvPr/>
        </p:nvGrpSpPr>
        <p:grpSpPr>
          <a:xfrm>
            <a:off x="3890596" y="2271740"/>
            <a:ext cx="3890580" cy="2304463"/>
            <a:chOff x="5670374" y="8351535"/>
            <a:chExt cx="3890580" cy="2304463"/>
          </a:xfrm>
        </p:grpSpPr>
        <p:pic>
          <p:nvPicPr>
            <p:cNvPr id="42" name="图片 436">
              <a:extLst>
                <a:ext uri="{FF2B5EF4-FFF2-40B4-BE49-F238E27FC236}">
                  <a16:creationId xmlns:a16="http://schemas.microsoft.com/office/drawing/2014/main" xmlns="" id="{DEDF85C6-49A3-6644-851B-D3119396D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793" y="8351535"/>
              <a:ext cx="3512161" cy="2304463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3" name="图片 437">
              <a:extLst>
                <a:ext uri="{FF2B5EF4-FFF2-40B4-BE49-F238E27FC236}">
                  <a16:creationId xmlns:a16="http://schemas.microsoft.com/office/drawing/2014/main" xmlns="" id="{24F988BC-B4B4-9749-BFB2-B4B00A8A5F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8" t="68878" r="82278" b="22962"/>
            <a:stretch/>
          </p:blipFill>
          <p:spPr>
            <a:xfrm>
              <a:off x="5670374" y="9731502"/>
              <a:ext cx="1172804" cy="369331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3263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14"/>
    </mc:Choice>
    <mc:Fallback xmlns="">
      <p:transition spd="slow" advTm="307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270181-301E-42D5-9F99-05B341781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EA12E32-9294-8748-A95F-7F91C842FBD8}"/>
              </a:ext>
            </a:extLst>
          </p:cNvPr>
          <p:cNvSpPr/>
          <p:nvPr/>
        </p:nvSpPr>
        <p:spPr>
          <a:xfrm>
            <a:off x="732366" y="1009702"/>
            <a:ext cx="110151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 BioNER of scientific Chinese medical abstracts as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labeling task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bootstrapped model incorporating lexicons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AC6518E-D48D-AF43-90E3-AAE03A069093}"/>
              </a:ext>
            </a:extLst>
          </p:cNvPr>
          <p:cNvSpPr/>
          <p:nvPr/>
        </p:nvSpPr>
        <p:spPr>
          <a:xfrm>
            <a:off x="7536105" y="1666288"/>
            <a:ext cx="268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x-none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ED0B1CC-8D39-514B-B1EB-5FF891ACCF20}"/>
              </a:ext>
            </a:extLst>
          </p:cNvPr>
          <p:cNvSpPr/>
          <p:nvPr/>
        </p:nvSpPr>
        <p:spPr>
          <a:xfrm>
            <a:off x="779137" y="1614987"/>
            <a:ext cx="3588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language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C04CDB1-A837-B247-910C-5FDED9FBEF13}"/>
              </a:ext>
            </a:extLst>
          </p:cNvPr>
          <p:cNvSpPr/>
          <p:nvPr/>
        </p:nvSpPr>
        <p:spPr>
          <a:xfrm>
            <a:off x="4216400" y="1614987"/>
            <a:ext cx="3433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7A83FF6-2287-354A-9DFD-93298138F772}"/>
              </a:ext>
            </a:extLst>
          </p:cNvPr>
          <p:cNvSpPr/>
          <p:nvPr/>
        </p:nvSpPr>
        <p:spPr>
          <a:xfrm>
            <a:off x="7412124" y="1624600"/>
            <a:ext cx="33155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lexicon features</a:t>
            </a:r>
            <a:endParaRPr lang="x-non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2AEB070-2967-9A43-9A72-BC1F22815965}"/>
              </a:ext>
            </a:extLst>
          </p:cNvPr>
          <p:cNvSpPr/>
          <p:nvPr/>
        </p:nvSpPr>
        <p:spPr>
          <a:xfrm>
            <a:off x="4334830" y="1635888"/>
            <a:ext cx="2683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x-none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4B144CE5-DD97-2A44-9BD7-B44C4F1367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57" t="1788" r="835" b="92042"/>
          <a:stretch/>
        </p:blipFill>
        <p:spPr>
          <a:xfrm>
            <a:off x="6461241" y="2196335"/>
            <a:ext cx="4585252" cy="27829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6137A69-C89B-BA45-B9AD-1F22DFF36E94}"/>
              </a:ext>
            </a:extLst>
          </p:cNvPr>
          <p:cNvGrpSpPr/>
          <p:nvPr/>
        </p:nvGrpSpPr>
        <p:grpSpPr>
          <a:xfrm>
            <a:off x="2841618" y="2423252"/>
            <a:ext cx="8636133" cy="4342152"/>
            <a:chOff x="350209" y="1973662"/>
            <a:chExt cx="8636133" cy="434215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E13EE350-7CC3-9844-9D71-1636124CC19C}"/>
                </a:ext>
              </a:extLst>
            </p:cNvPr>
            <p:cNvGrpSpPr/>
            <p:nvPr/>
          </p:nvGrpSpPr>
          <p:grpSpPr>
            <a:xfrm>
              <a:off x="2366389" y="2783343"/>
              <a:ext cx="2606178" cy="1459611"/>
              <a:chOff x="7962228" y="4242689"/>
              <a:chExt cx="2606178" cy="145961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7D3AF343-F264-9941-9B66-4E52465BFAEA}"/>
                  </a:ext>
                </a:extLst>
              </p:cNvPr>
              <p:cNvSpPr/>
              <p:nvPr/>
            </p:nvSpPr>
            <p:spPr>
              <a:xfrm>
                <a:off x="7962228" y="4242689"/>
                <a:ext cx="2502572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B35091E3-C64B-044A-B735-2F4297380F3D}"/>
                  </a:ext>
                </a:extLst>
              </p:cNvPr>
              <p:cNvSpPr/>
              <p:nvPr/>
            </p:nvSpPr>
            <p:spPr>
              <a:xfrm>
                <a:off x="8562936" y="4660899"/>
                <a:ext cx="2005470" cy="104140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E6D0DCB8-CE3A-7945-8749-BE2E33B0F6F4}"/>
                </a:ext>
              </a:extLst>
            </p:cNvPr>
            <p:cNvSpPr/>
            <p:nvPr/>
          </p:nvSpPr>
          <p:spPr>
            <a:xfrm>
              <a:off x="7385933" y="4939041"/>
              <a:ext cx="1496041" cy="4060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xmlns="" id="{30EA8575-F670-464D-ACCD-41EFEBF28D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56" t="24094" r="1" b="6858"/>
            <a:stretch/>
          </p:blipFill>
          <p:spPr>
            <a:xfrm>
              <a:off x="4348082" y="3201553"/>
              <a:ext cx="4638260" cy="311426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xmlns="" id="{A9A83999-227A-F146-8EF1-40D9D1CD58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48" t="6014" r="42884" b="65643"/>
            <a:stretch/>
          </p:blipFill>
          <p:spPr>
            <a:xfrm>
              <a:off x="350209" y="1973662"/>
              <a:ext cx="6177497" cy="127838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15820970-8F4A-FC41-8D1F-C3FB6E3D33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79" t="6401" r="-1" b="80124"/>
            <a:stretch/>
          </p:blipFill>
          <p:spPr>
            <a:xfrm>
              <a:off x="4603159" y="2153909"/>
              <a:ext cx="4278815" cy="60776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78ECC423-4907-1D4A-A73C-1190A7CCD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11" t="18232" r="11141" b="73835"/>
            <a:stretch/>
          </p:blipFill>
          <p:spPr>
            <a:xfrm>
              <a:off x="7385933" y="2756839"/>
              <a:ext cx="225287" cy="35780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xmlns="" id="{2EBB2D6B-96D7-264C-94E0-93DDF45665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11" t="18232" r="11141" b="73835"/>
            <a:stretch/>
          </p:blipFill>
          <p:spPr>
            <a:xfrm>
              <a:off x="7379750" y="2897643"/>
              <a:ext cx="225287" cy="357808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A27FBFFD-3DD0-E349-9760-A59FB48D9771}"/>
              </a:ext>
            </a:extLst>
          </p:cNvPr>
          <p:cNvSpPr/>
          <p:nvPr/>
        </p:nvSpPr>
        <p:spPr>
          <a:xfrm>
            <a:off x="495989" y="3717924"/>
            <a:ext cx="56133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Split the unannotated data into K folders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9E332C26-B994-2842-ABE3-DD6EC9CF5FFA}"/>
              </a:ext>
            </a:extLst>
          </p:cNvPr>
          <p:cNvSpPr/>
          <p:nvPr/>
        </p:nvSpPr>
        <p:spPr>
          <a:xfrm>
            <a:off x="495989" y="4936586"/>
            <a:ext cx="42921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Retrain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BERT_Lexicon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repeat self-training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BB734AA-53DC-6548-8311-B396D5A85FE0}"/>
              </a:ext>
            </a:extLst>
          </p:cNvPr>
          <p:cNvSpPr/>
          <p:nvPr/>
        </p:nvSpPr>
        <p:spPr>
          <a:xfrm>
            <a:off x="495989" y="417448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Predict on the split unannotated data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get the pseudo labeled dataset </a:t>
            </a:r>
          </a:p>
        </p:txBody>
      </p:sp>
    </p:spTree>
    <p:extLst>
      <p:ext uri="{BB962C8B-B14F-4D97-AF65-F5344CB8AC3E}">
        <p14:creationId xmlns:p14="http://schemas.microsoft.com/office/powerpoint/2010/main" val="108177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14"/>
    </mc:Choice>
    <mc:Fallback xmlns="">
      <p:transition spd="slow" advTm="3071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E6D0DCB8-CE3A-7945-8749-BE2E33B0F6F4}"/>
              </a:ext>
            </a:extLst>
          </p:cNvPr>
          <p:cNvSpPr/>
          <p:nvPr/>
        </p:nvSpPr>
        <p:spPr>
          <a:xfrm>
            <a:off x="7385933" y="4939041"/>
            <a:ext cx="1496041" cy="406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07E697E-1037-BB4B-9A0C-22311E0AB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88" y="1405532"/>
            <a:ext cx="3924300" cy="17399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47351DF-7D18-7F44-84AE-AEB603EE3C80}"/>
              </a:ext>
            </a:extLst>
          </p:cNvPr>
          <p:cNvSpPr/>
          <p:nvPr/>
        </p:nvSpPr>
        <p:spPr>
          <a:xfrm>
            <a:off x="494787" y="875687"/>
            <a:ext cx="5601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on Human Labeled Dataset</a:t>
            </a:r>
            <a:endParaRPr lang="x-none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C22DE19-913B-B548-A217-672199693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8" y="3145432"/>
            <a:ext cx="11725545" cy="36343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9E889D2-8EF7-5849-BF0A-1753284B1768}"/>
              </a:ext>
            </a:extLst>
          </p:cNvPr>
          <p:cNvSpPr/>
          <p:nvPr/>
        </p:nvSpPr>
        <p:spPr>
          <a:xfrm>
            <a:off x="4865688" y="2395174"/>
            <a:ext cx="4329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the English abbreviations well </a:t>
            </a:r>
          </a:p>
        </p:txBody>
      </p:sp>
      <p:sp>
        <p:nvSpPr>
          <p:cNvPr id="22" name="矩形 11">
            <a:extLst>
              <a:ext uri="{FF2B5EF4-FFF2-40B4-BE49-F238E27FC236}">
                <a16:creationId xmlns:a16="http://schemas.microsoft.com/office/drawing/2014/main" xmlns="" id="{E6F88D81-3CFC-A64C-B769-E1E370257B94}"/>
              </a:ext>
            </a:extLst>
          </p:cNvPr>
          <p:cNvSpPr/>
          <p:nvPr/>
        </p:nvSpPr>
        <p:spPr>
          <a:xfrm>
            <a:off x="1278214" y="1664272"/>
            <a:ext cx="3452812" cy="1145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AC4C7AB-7257-F441-B2A8-C25A876B4967}"/>
              </a:ext>
            </a:extLst>
          </p:cNvPr>
          <p:cNvSpPr/>
          <p:nvPr/>
        </p:nvSpPr>
        <p:spPr>
          <a:xfrm>
            <a:off x="4894952" y="1431058"/>
            <a:ext cx="6840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language model BERT outperformed other baselines a lot(more than 29%) on limited annotated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BCF8985-89D8-AF4B-997E-F1DC72372F27}"/>
              </a:ext>
            </a:extLst>
          </p:cNvPr>
          <p:cNvSpPr/>
          <p:nvPr/>
        </p:nvSpPr>
        <p:spPr>
          <a:xfrm>
            <a:off x="4894952" y="2022458"/>
            <a:ext cx="68409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incorporation of lexicon brought a further improvement  </a:t>
            </a:r>
          </a:p>
        </p:txBody>
      </p:sp>
      <p:sp>
        <p:nvSpPr>
          <p:cNvPr id="25" name="矩形 11">
            <a:extLst>
              <a:ext uri="{FF2B5EF4-FFF2-40B4-BE49-F238E27FC236}">
                <a16:creationId xmlns:a16="http://schemas.microsoft.com/office/drawing/2014/main" xmlns="" id="{64F4520B-AE97-F044-B4B5-4B47A159D1E7}"/>
              </a:ext>
            </a:extLst>
          </p:cNvPr>
          <p:cNvSpPr/>
          <p:nvPr/>
        </p:nvSpPr>
        <p:spPr>
          <a:xfrm>
            <a:off x="1278214" y="2572838"/>
            <a:ext cx="3452812" cy="495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11">
            <a:extLst>
              <a:ext uri="{FF2B5EF4-FFF2-40B4-BE49-F238E27FC236}">
                <a16:creationId xmlns:a16="http://schemas.microsoft.com/office/drawing/2014/main" xmlns="" id="{E001B276-87F4-8B4C-9918-EB5F0F9F92FD}"/>
              </a:ext>
            </a:extLst>
          </p:cNvPr>
          <p:cNvSpPr/>
          <p:nvPr/>
        </p:nvSpPr>
        <p:spPr>
          <a:xfrm>
            <a:off x="10607744" y="3214381"/>
            <a:ext cx="1409348" cy="3438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xmlns="" id="{D7F997B0-4BAF-7842-8D82-877CEC50A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154" y="-244424"/>
            <a:ext cx="7581499" cy="927818"/>
          </a:xfrm>
        </p:spPr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782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14"/>
    </mc:Choice>
    <mc:Fallback xmlns="">
      <p:transition spd="slow" advTm="307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 animBg="1"/>
      <p:bldP spid="22" grpId="1" animBg="1"/>
      <p:bldP spid="17" grpId="0"/>
      <p:bldP spid="18" grpId="0"/>
      <p:bldP spid="25" grpId="0" animBg="1"/>
      <p:bldP spid="25" grpId="1" animBg="1"/>
      <p:bldP spid="25" grpId="2" animBg="1"/>
      <p:bldP spid="25" grpId="3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|1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2|12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13165</TotalTime>
  <Words>391</Words>
  <Application>Microsoft Macintosh PowerPoint</Application>
  <PresentationFormat>宽屏</PresentationFormat>
  <Paragraphs>98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Times New Roman</vt:lpstr>
      <vt:lpstr>等线</vt:lpstr>
      <vt:lpstr>等线 Light</vt:lpstr>
      <vt:lpstr>宋体</vt:lpstr>
      <vt:lpstr>Arial</vt:lpstr>
      <vt:lpstr>Office 主题​​</vt:lpstr>
      <vt:lpstr>PowerPoint 演示文稿</vt:lpstr>
      <vt:lpstr>Outline</vt:lpstr>
      <vt:lpstr>Background</vt:lpstr>
      <vt:lpstr>Background</vt:lpstr>
      <vt:lpstr>Background</vt:lpstr>
      <vt:lpstr>Background</vt:lpstr>
      <vt:lpstr>Methods</vt:lpstr>
      <vt:lpstr>Methods</vt:lpstr>
      <vt:lpstr>Experiments</vt:lpstr>
      <vt:lpstr>Experiments</vt:lpstr>
      <vt:lpstr>Experiments</vt:lpstr>
      <vt:lpstr>Summary</vt:lpstr>
      <vt:lpstr>PowerPoint 演示文稿</vt:lpstr>
      <vt:lpstr>Thank you!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Zhang Chengzhi</cp:lastModifiedBy>
  <cp:revision>131</cp:revision>
  <dcterms:created xsi:type="dcterms:W3CDTF">2020-07-20T11:04:44Z</dcterms:created>
  <dcterms:modified xsi:type="dcterms:W3CDTF">2022-06-24T07:46:34Z</dcterms:modified>
</cp:coreProperties>
</file>