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64" r:id="rId3"/>
  </p:sldMasterIdLst>
  <p:notesMasterIdLst>
    <p:notesMasterId r:id="rId13"/>
  </p:notesMasterIdLst>
  <p:sldIdLst>
    <p:sldId id="256"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8358"/>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714" autoAdjust="0"/>
  </p:normalViewPr>
  <p:slideViewPr>
    <p:cSldViewPr snapToGrid="0">
      <p:cViewPr varScale="1">
        <p:scale>
          <a:sx n="49" d="100"/>
          <a:sy n="49" d="100"/>
        </p:scale>
        <p:origin x="1018" y="53"/>
      </p:cViewPr>
      <p:guideLst/>
    </p:cSldViewPr>
  </p:slideViewPr>
  <p:notesTextViewPr>
    <p:cViewPr>
      <p:scale>
        <a:sx n="1" d="1"/>
        <a:sy n="1" d="1"/>
      </p:scale>
      <p:origin x="0" y="-173"/>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2E2EA-E45D-4022-9963-1E18A571CBF8}" type="datetimeFigureOut">
              <a:rPr lang="zh-CN" altLang="en-US" smtClean="0"/>
              <a:t>2021/9/27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E067D6-946B-4F98-8377-3A3B2712C8BB}" type="slidenum">
              <a:rPr lang="zh-CN" altLang="en-US" smtClean="0"/>
              <a:t>‹#›</a:t>
            </a:fld>
            <a:endParaRPr lang="zh-CN" altLang="en-US"/>
          </a:p>
        </p:txBody>
      </p:sp>
    </p:spTree>
    <p:extLst>
      <p:ext uri="{BB962C8B-B14F-4D97-AF65-F5344CB8AC3E}">
        <p14:creationId xmlns:p14="http://schemas.microsoft.com/office/powerpoint/2010/main" val="235601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Hello</a:t>
            </a:r>
            <a:r>
              <a:rPr lang="en-US" altLang="zh-CN" baseline="0" dirty="0" smtClean="0"/>
              <a:t> every one! I am Litao Lin from </a:t>
            </a:r>
            <a:r>
              <a:rPr lang="en-US" altLang="zh-CN" dirty="0" smtClean="0">
                <a:latin typeface="Times New Roman" panose="02020603050405020304" pitchFamily="18" charset="0"/>
                <a:cs typeface="Times New Roman" panose="02020603050405020304" pitchFamily="18" charset="0"/>
                <a:sym typeface="+mn-ea"/>
              </a:rPr>
              <a:t>Nanjing Agricultural University</a:t>
            </a:r>
            <a:r>
              <a:rPr lang="en-US" altLang="zh-CN" baseline="0" dirty="0" smtClean="0"/>
              <a:t>. The topic of my report is</a:t>
            </a:r>
            <a:r>
              <a:rPr lang="en-US" altLang="zh-CN" b="0" baseline="0" dirty="0" smtClean="0"/>
              <a:t> </a:t>
            </a:r>
            <a:r>
              <a:rPr lang="en-US" altLang="zh-CN" sz="1200" b="0" dirty="0" smtClean="0">
                <a:latin typeface="Times New Roman" panose="02020603050405020304" pitchFamily="18" charset="0"/>
                <a:cs typeface="Times New Roman" panose="02020603050405020304" pitchFamily="18" charset="0"/>
              </a:rPr>
              <a:t>Research on extraction of thesis research conclusion sentences in academic literature.</a:t>
            </a:r>
            <a:endParaRPr lang="zh-CN" altLang="en-US" b="0" dirty="0"/>
          </a:p>
        </p:txBody>
      </p:sp>
      <p:sp>
        <p:nvSpPr>
          <p:cNvPr id="4" name="灯片编号占位符 3"/>
          <p:cNvSpPr>
            <a:spLocks noGrp="1"/>
          </p:cNvSpPr>
          <p:nvPr>
            <p:ph type="sldNum" sz="quarter" idx="10"/>
          </p:nvPr>
        </p:nvSpPr>
        <p:spPr/>
        <p:txBody>
          <a:bodyPr/>
          <a:lstStyle/>
          <a:p>
            <a:fld id="{A1E067D6-946B-4F98-8377-3A3B2712C8BB}" type="slidenum">
              <a:rPr lang="zh-CN" altLang="en-US" smtClean="0"/>
              <a:t>1</a:t>
            </a:fld>
            <a:endParaRPr lang="zh-CN" altLang="en-US"/>
          </a:p>
        </p:txBody>
      </p:sp>
    </p:spTree>
    <p:extLst>
      <p:ext uri="{BB962C8B-B14F-4D97-AF65-F5344CB8AC3E}">
        <p14:creationId xmlns:p14="http://schemas.microsoft.com/office/powerpoint/2010/main" val="94054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Times New Roman" panose="02020603050405020304" pitchFamily="18" charset="0"/>
                <a:cs typeface="Times New Roman" panose="02020603050405020304" pitchFamily="18" charset="0"/>
              </a:rPr>
              <a:t>(1) Academic full-text bibliometric analysis  is quietly</a:t>
            </a:r>
            <a:r>
              <a:rPr lang="en-US" altLang="zh-CN" sz="1200" baseline="0" dirty="0" smtClean="0">
                <a:latin typeface="Times New Roman" panose="02020603050405020304" pitchFamily="18" charset="0"/>
                <a:cs typeface="Times New Roman" panose="02020603050405020304" pitchFamily="18" charset="0"/>
              </a:rPr>
              <a:t> emerging.</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anose="02020603050405020304" pitchFamily="18" charset="0"/>
                <a:cs typeface="Times New Roman" panose="02020603050405020304" pitchFamily="18" charset="0"/>
              </a:rPr>
              <a:t>(2) Increasingly rich full-text data and evolving deep learning techniques allow researchers to investigate the content characteristics in depth.</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anose="02020603050405020304" pitchFamily="18" charset="0"/>
                <a:cs typeface="Times New Roman" panose="02020603050405020304" pitchFamily="18" charset="0"/>
              </a:rPr>
              <a:t>(3) Automatically extracting thesis research conclusion sentences can promote the development of automatic summarization.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Times New Roman" panose="02020603050405020304" pitchFamily="18" charset="0"/>
                <a:cs typeface="Times New Roman" panose="02020603050405020304" pitchFamily="18" charset="0"/>
              </a:rPr>
              <a:t>(4) There</a:t>
            </a:r>
            <a:r>
              <a:rPr lang="en-US" altLang="zh-CN" sz="1200" baseline="0" dirty="0" smtClean="0">
                <a:latin typeface="Times New Roman" panose="02020603050405020304" pitchFamily="18" charset="0"/>
                <a:cs typeface="Times New Roman" panose="02020603050405020304" pitchFamily="18" charset="0"/>
              </a:rPr>
              <a:t>fore, the purpose of the research is to build </a:t>
            </a:r>
            <a:r>
              <a:rPr lang="en-US" altLang="zh-CN" sz="1200" dirty="0" smtClean="0">
                <a:latin typeface="Times New Roman" panose="02020603050405020304" pitchFamily="18" charset="0"/>
                <a:cs typeface="Times New Roman" panose="02020603050405020304" pitchFamily="18" charset="0"/>
              </a:rPr>
              <a:t>an automatic recognition model of the thesis research conclusion sentence based on the deep learning techniques.</a:t>
            </a:r>
            <a:endParaRPr lang="en-US" altLang="zh-CN" sz="1200" baseline="0" dirty="0" smtClean="0">
              <a:latin typeface="Times New Roman" panose="02020603050405020304" pitchFamily="18"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A1E067D6-946B-4F98-8377-3A3B2712C8BB}" type="slidenum">
              <a:rPr lang="zh-CN" altLang="en-US" smtClean="0"/>
              <a:t>2</a:t>
            </a:fld>
            <a:endParaRPr lang="zh-CN" altLang="en-US"/>
          </a:p>
        </p:txBody>
      </p:sp>
    </p:spTree>
    <p:extLst>
      <p:ext uri="{BB962C8B-B14F-4D97-AF65-F5344CB8AC3E}">
        <p14:creationId xmlns:p14="http://schemas.microsoft.com/office/powerpoint/2010/main" val="1359119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data used in this study is the full text of the paper published on the</a:t>
            </a:r>
            <a:r>
              <a:rPr lang="en-US" altLang="zh-CN" baseline="0" dirty="0" smtClean="0"/>
              <a:t> Journal of ASIST in the past four years</a:t>
            </a:r>
            <a:r>
              <a:rPr lang="en-US" altLang="zh-CN" dirty="0" smtClean="0"/>
              <a:t>.</a:t>
            </a:r>
          </a:p>
          <a:p>
            <a:r>
              <a:rPr lang="en-US" altLang="zh-CN" dirty="0" smtClean="0"/>
              <a:t>Sentence</a:t>
            </a:r>
            <a:r>
              <a:rPr lang="en-US" altLang="zh-CN" baseline="0" dirty="0" smtClean="0"/>
              <a:t>s were </a:t>
            </a:r>
            <a:r>
              <a:rPr lang="en-US" altLang="zh-CN" dirty="0" smtClean="0">
                <a:latin typeface="Times New Roman" panose="02020603050405020304" pitchFamily="18" charset="0"/>
                <a:cs typeface="Times New Roman" panose="02020603050405020304" pitchFamily="18" charset="0"/>
              </a:rPr>
              <a:t>manually annotated by 7 postgraduates majoring in information science.</a:t>
            </a:r>
            <a:endParaRPr lang="zh-CN" altLang="en-US" dirty="0"/>
          </a:p>
        </p:txBody>
      </p:sp>
      <p:sp>
        <p:nvSpPr>
          <p:cNvPr id="4" name="灯片编号占位符 3"/>
          <p:cNvSpPr>
            <a:spLocks noGrp="1"/>
          </p:cNvSpPr>
          <p:nvPr>
            <p:ph type="sldNum" sz="quarter" idx="10"/>
          </p:nvPr>
        </p:nvSpPr>
        <p:spPr/>
        <p:txBody>
          <a:bodyPr/>
          <a:lstStyle/>
          <a:p>
            <a:fld id="{A1E067D6-946B-4F98-8377-3A3B2712C8BB}" type="slidenum">
              <a:rPr lang="zh-CN" altLang="en-US" smtClean="0"/>
              <a:t>3</a:t>
            </a:fld>
            <a:endParaRPr lang="zh-CN" altLang="en-US"/>
          </a:p>
        </p:txBody>
      </p:sp>
    </p:spTree>
    <p:extLst>
      <p:ext uri="{BB962C8B-B14F-4D97-AF65-F5344CB8AC3E}">
        <p14:creationId xmlns:p14="http://schemas.microsoft.com/office/powerpoint/2010/main" val="290926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E067D6-946B-4F98-8377-3A3B2712C8BB}" type="slidenum">
              <a:rPr lang="zh-CN" altLang="en-US" smtClean="0"/>
              <a:t>4</a:t>
            </a:fld>
            <a:endParaRPr lang="zh-CN" altLang="en-US"/>
          </a:p>
        </p:txBody>
      </p:sp>
    </p:spTree>
    <p:extLst>
      <p:ext uri="{BB962C8B-B14F-4D97-AF65-F5344CB8AC3E}">
        <p14:creationId xmlns:p14="http://schemas.microsoft.com/office/powerpoint/2010/main" val="3007782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Times New Roman" panose="02020603050405020304" pitchFamily="18" charset="0"/>
                <a:ea typeface="Calibri" panose="020F0502020204030204" pitchFamily="34" charset="0"/>
                <a:cs typeface="Times New Roman" panose="02020603050405020304" pitchFamily="18" charset="0"/>
              </a:rPr>
              <a:t>Negative</a:t>
            </a:r>
            <a:r>
              <a:rPr lang="en-US" altLang="zh-CN" sz="1200" baseline="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zh-CN" sz="1200" dirty="0" smtClean="0">
                <a:latin typeface="Times New Roman" panose="02020603050405020304" pitchFamily="18" charset="0"/>
                <a:ea typeface="Calibri" panose="020F0502020204030204" pitchFamily="34" charset="0"/>
                <a:cs typeface="Times New Roman" panose="02020603050405020304" pitchFamily="18" charset="0"/>
              </a:rPr>
              <a:t>sampling</a:t>
            </a:r>
            <a:r>
              <a:rPr lang="en-US" altLang="zh-CN" sz="1200" baseline="0" dirty="0" smtClean="0">
                <a:latin typeface="Times New Roman" panose="02020603050405020304" pitchFamily="18" charset="0"/>
                <a:ea typeface="Calibri" panose="020F0502020204030204" pitchFamily="34" charset="0"/>
                <a:cs typeface="Times New Roman" panose="02020603050405020304" pitchFamily="18" charset="0"/>
              </a:rPr>
              <a:t> </a:t>
            </a:r>
            <a:r>
              <a:rPr lang="en-US" altLang="zh-CN" sz="1200" kern="1200" dirty="0" smtClean="0">
                <a:solidFill>
                  <a:schemeClr val="tx1"/>
                </a:solidFill>
                <a:effectLst/>
                <a:latin typeface="+mn-lt"/>
                <a:ea typeface="+mn-ea"/>
                <a:cs typeface="+mn-cs"/>
              </a:rPr>
              <a:t>strategy were</a:t>
            </a:r>
            <a:r>
              <a:rPr lang="en-US" altLang="zh-CN" sz="1200" kern="1200" baseline="0" dirty="0" smtClean="0">
                <a:solidFill>
                  <a:schemeClr val="tx1"/>
                </a:solidFill>
                <a:effectLst/>
                <a:latin typeface="+mn-lt"/>
                <a:ea typeface="+mn-ea"/>
                <a:cs typeface="+mn-cs"/>
              </a:rPr>
              <a:t> used to realize data augmentation. Basic information of the final corpus is shown in table 1.</a:t>
            </a:r>
            <a:endParaRPr lang="zh-CN" altLang="en-US" dirty="0"/>
          </a:p>
        </p:txBody>
      </p:sp>
      <p:sp>
        <p:nvSpPr>
          <p:cNvPr id="4" name="灯片编号占位符 3"/>
          <p:cNvSpPr>
            <a:spLocks noGrp="1"/>
          </p:cNvSpPr>
          <p:nvPr>
            <p:ph type="sldNum" sz="quarter" idx="10"/>
          </p:nvPr>
        </p:nvSpPr>
        <p:spPr/>
        <p:txBody>
          <a:bodyPr/>
          <a:lstStyle/>
          <a:p>
            <a:fld id="{A1E067D6-946B-4F98-8377-3A3B2712C8BB}" type="slidenum">
              <a:rPr lang="zh-CN" altLang="en-US" smtClean="0"/>
              <a:t>5</a:t>
            </a:fld>
            <a:endParaRPr lang="zh-CN" altLang="en-US"/>
          </a:p>
        </p:txBody>
      </p:sp>
    </p:spTree>
    <p:extLst>
      <p:ext uri="{BB962C8B-B14F-4D97-AF65-F5344CB8AC3E}">
        <p14:creationId xmlns:p14="http://schemas.microsoft.com/office/powerpoint/2010/main" val="1376717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the experimental section, we used the previous corpus to train </a:t>
            </a:r>
            <a:r>
              <a:rPr lang="en-US" altLang="zh-CN" dirty="0" err="1" smtClean="0"/>
              <a:t>scibert</a:t>
            </a:r>
            <a:r>
              <a:rPr lang="en-US" altLang="zh-CN" dirty="0" smtClean="0"/>
              <a:t> and </a:t>
            </a:r>
            <a:r>
              <a:rPr lang="en-US" altLang="zh-CN" dirty="0" err="1" smtClean="0"/>
              <a:t>svm</a:t>
            </a:r>
            <a:r>
              <a:rPr lang="en-US" altLang="zh-CN" dirty="0" smtClean="0"/>
              <a:t> respectively to extract research conclusion sentences.</a:t>
            </a:r>
            <a:endParaRPr lang="zh-CN" altLang="en-US" dirty="0"/>
          </a:p>
        </p:txBody>
      </p:sp>
      <p:sp>
        <p:nvSpPr>
          <p:cNvPr id="4" name="灯片编号占位符 3"/>
          <p:cNvSpPr>
            <a:spLocks noGrp="1"/>
          </p:cNvSpPr>
          <p:nvPr>
            <p:ph type="sldNum" sz="quarter" idx="10"/>
          </p:nvPr>
        </p:nvSpPr>
        <p:spPr/>
        <p:txBody>
          <a:bodyPr/>
          <a:lstStyle/>
          <a:p>
            <a:fld id="{A1E067D6-946B-4F98-8377-3A3B2712C8BB}" type="slidenum">
              <a:rPr lang="zh-CN" altLang="en-US" smtClean="0"/>
              <a:t>6</a:t>
            </a:fld>
            <a:endParaRPr lang="zh-CN" altLang="en-US"/>
          </a:p>
        </p:txBody>
      </p:sp>
    </p:spTree>
    <p:extLst>
      <p:ext uri="{BB962C8B-B14F-4D97-AF65-F5344CB8AC3E}">
        <p14:creationId xmlns:p14="http://schemas.microsoft.com/office/powerpoint/2010/main" val="2277809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From the perspective of the average F1-Value, the performance of SVM and SciBERT are both around 70% and  SciBERT is relatively superior.</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Three types of errors were found through manual verification.</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A1E067D6-946B-4F98-8377-3A3B2712C8BB}" type="slidenum">
              <a:rPr lang="zh-CN" altLang="en-US" smtClean="0"/>
              <a:t>7</a:t>
            </a:fld>
            <a:endParaRPr lang="zh-CN" altLang="en-US"/>
          </a:p>
        </p:txBody>
      </p:sp>
    </p:spTree>
    <p:extLst>
      <p:ext uri="{BB962C8B-B14F-4D97-AF65-F5344CB8AC3E}">
        <p14:creationId xmlns:p14="http://schemas.microsoft.com/office/powerpoint/2010/main" val="1160645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This research provides an idea for extracting thesis research conclusion sentences in academic full text.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In the future,</a:t>
            </a:r>
            <a:r>
              <a:rPr lang="en-US" altLang="zh-CN" baseline="0"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data augmentation need to be realized</a:t>
            </a:r>
            <a:r>
              <a:rPr lang="en-US" altLang="zh-CN" baseline="0" dirty="0" smtClean="0">
                <a:latin typeface="Times New Roman" panose="02020603050405020304" pitchFamily="18" charset="0"/>
                <a:cs typeface="Times New Roman" panose="02020603050405020304" pitchFamily="18" charset="0"/>
              </a:rPr>
              <a:t> by </a:t>
            </a:r>
            <a:r>
              <a:rPr lang="en-US" altLang="zh-CN" dirty="0" smtClean="0">
                <a:latin typeface="Times New Roman" panose="02020603050405020304" pitchFamily="18" charset="0"/>
                <a:cs typeface="Times New Roman" panose="02020603050405020304" pitchFamily="18" charset="0"/>
              </a:rPr>
              <a:t>adding positive examples.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latin typeface="Times New Roman" panose="02020603050405020304" pitchFamily="18" charset="0"/>
                <a:cs typeface="Times New Roman" panose="02020603050405020304" pitchFamily="18" charset="0"/>
              </a:rPr>
              <a:t>And </a:t>
            </a:r>
            <a:r>
              <a:rPr lang="en-US" altLang="zh-CN" dirty="0" smtClean="0">
                <a:latin typeface="Times New Roman" panose="02020603050405020304" pitchFamily="18" charset="0"/>
                <a:cs typeface="Times New Roman" panose="02020603050405020304" pitchFamily="18" charset="0"/>
              </a:rPr>
              <a:t>Reference resolution should be carried out </a:t>
            </a:r>
            <a:r>
              <a:rPr lang="en-US" altLang="zh-CN" sz="1200" b="0" i="0" kern="1200" dirty="0" smtClean="0">
                <a:solidFill>
                  <a:schemeClr val="tx1"/>
                </a:solidFill>
                <a:effectLst/>
                <a:latin typeface="+mn-lt"/>
                <a:ea typeface="+mn-ea"/>
                <a:cs typeface="+mn-cs"/>
              </a:rPr>
              <a:t>to ensure the semantic integrity of the extracted sentences.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And</a:t>
            </a:r>
            <a:r>
              <a:rPr lang="en-US" altLang="zh-CN" baseline="0" dirty="0" smtClean="0">
                <a:latin typeface="Times New Roman" panose="02020603050405020304" pitchFamily="18" charset="0"/>
                <a:cs typeface="Times New Roman" panose="02020603050405020304" pitchFamily="18" charset="0"/>
              </a:rPr>
              <a:t> m</a:t>
            </a:r>
            <a:r>
              <a:rPr lang="en-US" altLang="zh-CN" dirty="0" smtClean="0">
                <a:latin typeface="Times New Roman" panose="02020603050405020304" pitchFamily="18" charset="0"/>
                <a:cs typeface="Times New Roman" panose="02020603050405020304" pitchFamily="18" charset="0"/>
              </a:rPr>
              <a:t>aking a precise definition of the research conclusion sentence from the perspective of linguistics is also</a:t>
            </a:r>
            <a:r>
              <a:rPr lang="en-US" altLang="zh-CN" baseline="0" dirty="0" smtClean="0">
                <a:latin typeface="Times New Roman" panose="02020603050405020304" pitchFamily="18" charset="0"/>
                <a:cs typeface="Times New Roman" panose="02020603050405020304" pitchFamily="18" charset="0"/>
              </a:rPr>
              <a:t> necessary</a:t>
            </a:r>
            <a:r>
              <a:rPr lang="en-US" altLang="zh-CN" dirty="0" smtClean="0">
                <a:latin typeface="Times New Roman" panose="02020603050405020304" pitchFamily="18" charset="0"/>
                <a:cs typeface="Times New Roman" panose="02020603050405020304" pitchFamily="18" charset="0"/>
              </a:rPr>
              <a:t>.</a:t>
            </a:r>
            <a:endParaRPr lang="en-US" altLang="zh-CN"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A1E067D6-946B-4F98-8377-3A3B2712C8BB}" type="slidenum">
              <a:rPr lang="zh-CN" altLang="en-US" smtClean="0"/>
              <a:t>8</a:t>
            </a:fld>
            <a:endParaRPr lang="zh-CN" altLang="en-US"/>
          </a:p>
        </p:txBody>
      </p:sp>
    </p:spTree>
    <p:extLst>
      <p:ext uri="{BB962C8B-B14F-4D97-AF65-F5344CB8AC3E}">
        <p14:creationId xmlns:p14="http://schemas.microsoft.com/office/powerpoint/2010/main" val="33356351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alphaModFix amt="18000"/>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6FAC13-FBD3-418B-B37E-3A2EE197507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a:extLst>
              <a:ext uri="{FF2B5EF4-FFF2-40B4-BE49-F238E27FC236}">
                <a16:creationId xmlns:a16="http://schemas.microsoft.com/office/drawing/2014/main" id="{CE8B22C2-5EA4-4FD1-8037-456A92ABA3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a:extLst>
              <a:ext uri="{FF2B5EF4-FFF2-40B4-BE49-F238E27FC236}">
                <a16:creationId xmlns:a16="http://schemas.microsoft.com/office/drawing/2014/main" id="{AA3E5258-7A8E-42C8-A09B-5FDF5A8FDEC8}"/>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dirty="0"/>
          </a:p>
        </p:txBody>
      </p:sp>
      <p:sp>
        <p:nvSpPr>
          <p:cNvPr id="5" name="页脚占位符 4">
            <a:extLst>
              <a:ext uri="{FF2B5EF4-FFF2-40B4-BE49-F238E27FC236}">
                <a16:creationId xmlns:a16="http://schemas.microsoft.com/office/drawing/2014/main" id="{FAC66F98-CDDC-4E7E-AF66-F8741983E35F}"/>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EC2CA719-232C-48B8-A3C3-3802935E4547}"/>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grpSp>
        <p:nvGrpSpPr>
          <p:cNvPr id="7" name="组合 6"/>
          <p:cNvGrpSpPr/>
          <p:nvPr userDrawn="1"/>
        </p:nvGrpSpPr>
        <p:grpSpPr>
          <a:xfrm>
            <a:off x="7943851" y="-4642"/>
            <a:ext cx="4248149" cy="569302"/>
            <a:chOff x="7943851" y="-13351"/>
            <a:chExt cx="4248149" cy="569302"/>
          </a:xfrm>
        </p:grpSpPr>
        <p:sp>
          <p:nvSpPr>
            <p:cNvPr id="8" name="矩形 7"/>
            <p:cNvSpPr/>
            <p:nvPr userDrawn="1"/>
          </p:nvSpPr>
          <p:spPr>
            <a:xfrm>
              <a:off x="7943851" y="-13351"/>
              <a:ext cx="4248149" cy="569302"/>
            </a:xfrm>
            <a:prstGeom prst="rect">
              <a:avLst/>
            </a:prstGeom>
            <a:solidFill>
              <a:srgbClr val="0683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24825" y="57131"/>
              <a:ext cx="3971925" cy="432145"/>
            </a:xfrm>
            <a:prstGeom prst="rect">
              <a:avLst/>
            </a:prstGeom>
          </p:spPr>
        </p:pic>
      </p:grpSp>
    </p:spTree>
    <p:extLst>
      <p:ext uri="{BB962C8B-B14F-4D97-AF65-F5344CB8AC3E}">
        <p14:creationId xmlns:p14="http://schemas.microsoft.com/office/powerpoint/2010/main" val="313056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1ED0F2-81DC-41C4-8259-DA13575D171B}"/>
              </a:ext>
            </a:extLst>
          </p:cNvPr>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a:extLst>
              <a:ext uri="{FF2B5EF4-FFF2-40B4-BE49-F238E27FC236}">
                <a16:creationId xmlns:a16="http://schemas.microsoft.com/office/drawing/2014/main" id="{2E11E835-C1D9-4A67-B2EE-B40E1DFE94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a:extLst>
              <a:ext uri="{FF2B5EF4-FFF2-40B4-BE49-F238E27FC236}">
                <a16:creationId xmlns:a16="http://schemas.microsoft.com/office/drawing/2014/main" id="{7B761BAA-E6B9-492C-8815-6F7E8705E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a:extLst>
              <a:ext uri="{FF2B5EF4-FFF2-40B4-BE49-F238E27FC236}">
                <a16:creationId xmlns:a16="http://schemas.microsoft.com/office/drawing/2014/main" id="{204D9CFD-0A95-45B9-B937-FEA91A0C5756}"/>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6" name="页脚占位符 5">
            <a:extLst>
              <a:ext uri="{FF2B5EF4-FFF2-40B4-BE49-F238E27FC236}">
                <a16:creationId xmlns:a16="http://schemas.microsoft.com/office/drawing/2014/main" id="{392DFA0B-DF3C-44F6-89A9-900F6DDEE7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B4DDC0-3BEB-45AB-8846-0B14EB31CC67}"/>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3742938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10DF4-2E70-47F9-9A99-6D9391630646}"/>
              </a:ext>
            </a:extLst>
          </p:cNvPr>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a:extLst>
              <a:ext uri="{FF2B5EF4-FFF2-40B4-BE49-F238E27FC236}">
                <a16:creationId xmlns:a16="http://schemas.microsoft.com/office/drawing/2014/main" id="{4E5F400A-A0A1-4BDE-8FF6-5A4BA4C6E2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a:extLst>
              <a:ext uri="{FF2B5EF4-FFF2-40B4-BE49-F238E27FC236}">
                <a16:creationId xmlns:a16="http://schemas.microsoft.com/office/drawing/2014/main" id="{5E8BD768-6A45-4EFB-82CA-342E35382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a:extLst>
              <a:ext uri="{FF2B5EF4-FFF2-40B4-BE49-F238E27FC236}">
                <a16:creationId xmlns:a16="http://schemas.microsoft.com/office/drawing/2014/main" id="{3BB92222-D10D-43C0-8ABA-0BDCCD43B87F}"/>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6" name="页脚占位符 5">
            <a:extLst>
              <a:ext uri="{FF2B5EF4-FFF2-40B4-BE49-F238E27FC236}">
                <a16:creationId xmlns:a16="http://schemas.microsoft.com/office/drawing/2014/main" id="{863B2E41-9691-42B0-A28A-68E03CDFFDF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9C83FF-D548-4150-B3D3-3286A66052EE}"/>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2837042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FB663D-4EE0-4992-B074-DDECC143E02C}"/>
              </a:ext>
            </a:extLst>
          </p:cNvPr>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a:extLst>
              <a:ext uri="{FF2B5EF4-FFF2-40B4-BE49-F238E27FC236}">
                <a16:creationId xmlns:a16="http://schemas.microsoft.com/office/drawing/2014/main" id="{91312668-1CD9-4F48-8D40-FBEC71F3F460}"/>
              </a:ext>
            </a:extLst>
          </p:cNvPr>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a:extLst>
              <a:ext uri="{FF2B5EF4-FFF2-40B4-BE49-F238E27FC236}">
                <a16:creationId xmlns:a16="http://schemas.microsoft.com/office/drawing/2014/main" id="{7F1EF47B-C248-4F97-AF25-542779099E61}"/>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88AAECD4-3AF3-4ECA-92A3-E9B8D7F373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125220-B088-4A0F-99C8-4BB501F1D5D6}"/>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212166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625BC8C-EDC7-4B58-9A90-45FAB9F7E219}"/>
              </a:ext>
            </a:extLst>
          </p:cNvPr>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a:extLst>
              <a:ext uri="{FF2B5EF4-FFF2-40B4-BE49-F238E27FC236}">
                <a16:creationId xmlns:a16="http://schemas.microsoft.com/office/drawing/2014/main" id="{1CF73A06-8271-4E7A-A570-9B169CE5D063}"/>
              </a:ext>
            </a:extLst>
          </p:cNvPr>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a:extLst>
              <a:ext uri="{FF2B5EF4-FFF2-40B4-BE49-F238E27FC236}">
                <a16:creationId xmlns:a16="http://schemas.microsoft.com/office/drawing/2014/main" id="{3B6A64E3-8494-423A-8F7F-27F1E9F5A713}"/>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E3D6BE6C-2DD0-46BD-BE0B-91B020DB94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6684F62-0831-4D67-BE3F-E4E9BE3906DC}"/>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634363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alphaModFix amt="7000"/>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0A2E0-F442-44CE-B145-BEB6878CE96C}"/>
              </a:ext>
            </a:extLst>
          </p:cNvPr>
          <p:cNvSpPr>
            <a:spLocks noGrp="1"/>
          </p:cNvSpPr>
          <p:nvPr>
            <p:ph type="title"/>
          </p:nvPr>
        </p:nvSpPr>
        <p:spPr>
          <a:xfrm>
            <a:off x="597878" y="198077"/>
            <a:ext cx="3191608" cy="944929"/>
          </a:xfrm>
        </p:spPr>
        <p:txBody>
          <a:bodyPr/>
          <a:lstStyle>
            <a:lvl1pPr>
              <a:defRPr b="1"/>
            </a:lvl1pPr>
          </a:lstStyle>
          <a:p>
            <a:r>
              <a:rPr lang="zh-CN" altLang="en-US" smtClean="0"/>
              <a:t>单击此处编辑母版标题样式</a:t>
            </a:r>
            <a:endParaRPr lang="zh-CN" altLang="en-US" dirty="0"/>
          </a:p>
        </p:txBody>
      </p:sp>
      <p:sp>
        <p:nvSpPr>
          <p:cNvPr id="3" name="内容占位符 2">
            <a:extLst>
              <a:ext uri="{FF2B5EF4-FFF2-40B4-BE49-F238E27FC236}">
                <a16:creationId xmlns:a16="http://schemas.microsoft.com/office/drawing/2014/main" id="{AA94282F-4858-42E6-A356-901E3AD55BBB}"/>
              </a:ext>
            </a:extLst>
          </p:cNvPr>
          <p:cNvSpPr>
            <a:spLocks noGrp="1"/>
          </p:cNvSpPr>
          <p:nvPr>
            <p:ph idx="1"/>
          </p:nvPr>
        </p:nvSpPr>
        <p:spPr>
          <a:xfrm>
            <a:off x="838200" y="1517515"/>
            <a:ext cx="10515600" cy="465944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a:extLst>
              <a:ext uri="{FF2B5EF4-FFF2-40B4-BE49-F238E27FC236}">
                <a16:creationId xmlns:a16="http://schemas.microsoft.com/office/drawing/2014/main" id="{B499FAF1-2E94-4E8E-AEEE-95D2B1E557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3C88A26-D015-4B6B-A8CF-B5F3E4F7ADC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2021/9/27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0664EB00-C6AD-4023-8BC0-7D1F29FECAB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0EFC2373-C6CC-46AB-B9F8-3E3529999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CB4DCD-6470-441E-B63D-9563D6584AA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1" name="object 125">
            <a:extLst>
              <a:ext uri="{FF2B5EF4-FFF2-40B4-BE49-F238E27FC236}">
                <a16:creationId xmlns:a16="http://schemas.microsoft.com/office/drawing/2014/main" id="{D4F5B9AB-E491-4586-8B83-6C7DE2ADFABB}"/>
              </a:ext>
            </a:extLst>
          </p:cNvPr>
          <p:cNvSpPr/>
          <p:nvPr/>
        </p:nvSpPr>
        <p:spPr>
          <a:xfrm>
            <a:off x="0" y="350195"/>
            <a:ext cx="514351" cy="591873"/>
          </a:xfrm>
          <a:custGeom>
            <a:avLst/>
            <a:gdLst/>
            <a:ahLst/>
            <a:cxnLst/>
            <a:rect l="l" t="t" r="r" b="b"/>
            <a:pathLst>
              <a:path w="588009" h="422275">
                <a:moveTo>
                  <a:pt x="0" y="422275"/>
                </a:moveTo>
                <a:lnTo>
                  <a:pt x="587806" y="422275"/>
                </a:lnTo>
                <a:lnTo>
                  <a:pt x="587806" y="0"/>
                </a:lnTo>
                <a:lnTo>
                  <a:pt x="0" y="0"/>
                </a:lnTo>
                <a:lnTo>
                  <a:pt x="0" y="422275"/>
                </a:lnTo>
                <a:close/>
              </a:path>
            </a:pathLst>
          </a:custGeom>
          <a:solidFill>
            <a:srgbClr val="068358"/>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46523" y="157808"/>
            <a:ext cx="3145478" cy="985197"/>
          </a:xfrm>
          <a:prstGeom prst="rect">
            <a:avLst/>
          </a:prstGeom>
        </p:spPr>
      </p:pic>
    </p:spTree>
    <p:extLst>
      <p:ext uri="{BB962C8B-B14F-4D97-AF65-F5344CB8AC3E}">
        <p14:creationId xmlns:p14="http://schemas.microsoft.com/office/powerpoint/2010/main" val="3538722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alphaModFix amt="7000"/>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0A2E0-F442-44CE-B145-BEB6878CE96C}"/>
              </a:ext>
            </a:extLst>
          </p:cNvPr>
          <p:cNvSpPr>
            <a:spLocks noGrp="1"/>
          </p:cNvSpPr>
          <p:nvPr>
            <p:ph type="title"/>
          </p:nvPr>
        </p:nvSpPr>
        <p:spPr>
          <a:xfrm>
            <a:off x="597878" y="198077"/>
            <a:ext cx="7041172" cy="944929"/>
          </a:xfrm>
        </p:spPr>
        <p:txBody>
          <a:bodyPr/>
          <a:lstStyle>
            <a:lvl1pPr>
              <a:defRPr b="1"/>
            </a:lvl1pPr>
          </a:lstStyle>
          <a:p>
            <a:r>
              <a:rPr lang="zh-CN" altLang="en-US" dirty="0" smtClean="0"/>
              <a:t>单击此处编辑母版标题样式</a:t>
            </a:r>
            <a:endParaRPr lang="zh-CN" altLang="en-US" dirty="0"/>
          </a:p>
        </p:txBody>
      </p:sp>
      <p:sp>
        <p:nvSpPr>
          <p:cNvPr id="3" name="内容占位符 2">
            <a:extLst>
              <a:ext uri="{FF2B5EF4-FFF2-40B4-BE49-F238E27FC236}">
                <a16:creationId xmlns:a16="http://schemas.microsoft.com/office/drawing/2014/main" id="{AA94282F-4858-42E6-A356-901E3AD55BBB}"/>
              </a:ext>
            </a:extLst>
          </p:cNvPr>
          <p:cNvSpPr>
            <a:spLocks noGrp="1"/>
          </p:cNvSpPr>
          <p:nvPr>
            <p:ph idx="1"/>
          </p:nvPr>
        </p:nvSpPr>
        <p:spPr>
          <a:xfrm>
            <a:off x="838200" y="1517515"/>
            <a:ext cx="10515600" cy="465944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a:extLst>
              <a:ext uri="{FF2B5EF4-FFF2-40B4-BE49-F238E27FC236}">
                <a16:creationId xmlns:a16="http://schemas.microsoft.com/office/drawing/2014/main" id="{B499FAF1-2E94-4E8E-AEEE-95D2B1E557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3C88A26-D015-4B6B-A8CF-B5F3E4F7ADC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2021/9/27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0664EB00-C6AD-4023-8BC0-7D1F29FECAB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0EFC2373-C6CC-46AB-B9F8-3E3529999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CB4DCD-6470-441E-B63D-9563D6584AA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1" name="object 125">
            <a:extLst>
              <a:ext uri="{FF2B5EF4-FFF2-40B4-BE49-F238E27FC236}">
                <a16:creationId xmlns:a16="http://schemas.microsoft.com/office/drawing/2014/main" id="{D4F5B9AB-E491-4586-8B83-6C7DE2ADFABB}"/>
              </a:ext>
            </a:extLst>
          </p:cNvPr>
          <p:cNvSpPr/>
          <p:nvPr/>
        </p:nvSpPr>
        <p:spPr>
          <a:xfrm>
            <a:off x="0" y="350195"/>
            <a:ext cx="514351" cy="591873"/>
          </a:xfrm>
          <a:custGeom>
            <a:avLst/>
            <a:gdLst/>
            <a:ahLst/>
            <a:cxnLst/>
            <a:rect l="l" t="t" r="r" b="b"/>
            <a:pathLst>
              <a:path w="588009" h="422275">
                <a:moveTo>
                  <a:pt x="0" y="422275"/>
                </a:moveTo>
                <a:lnTo>
                  <a:pt x="587806" y="422275"/>
                </a:lnTo>
                <a:lnTo>
                  <a:pt x="587806" y="0"/>
                </a:lnTo>
                <a:lnTo>
                  <a:pt x="0" y="0"/>
                </a:lnTo>
                <a:lnTo>
                  <a:pt x="0" y="422275"/>
                </a:lnTo>
                <a:close/>
              </a:path>
            </a:pathLst>
          </a:custGeom>
          <a:solidFill>
            <a:srgbClr val="068358"/>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等线" panose="020F0502020204030204"/>
              <a:ea typeface="+mn-ea"/>
              <a:cs typeface="+mn-cs"/>
            </a:endParaRPr>
          </a:p>
        </p:txBody>
      </p:sp>
      <p:grpSp>
        <p:nvGrpSpPr>
          <p:cNvPr id="10" name="组合 9"/>
          <p:cNvGrpSpPr/>
          <p:nvPr userDrawn="1"/>
        </p:nvGrpSpPr>
        <p:grpSpPr>
          <a:xfrm>
            <a:off x="7848600" y="350194"/>
            <a:ext cx="4343400" cy="591873"/>
            <a:chOff x="7943851" y="-13351"/>
            <a:chExt cx="4248149" cy="569302"/>
          </a:xfrm>
        </p:grpSpPr>
        <p:sp>
          <p:nvSpPr>
            <p:cNvPr id="12" name="矩形 11"/>
            <p:cNvSpPr/>
            <p:nvPr userDrawn="1"/>
          </p:nvSpPr>
          <p:spPr>
            <a:xfrm>
              <a:off x="7943851" y="-13351"/>
              <a:ext cx="4248149" cy="569302"/>
            </a:xfrm>
            <a:prstGeom prst="rect">
              <a:avLst/>
            </a:prstGeom>
            <a:solidFill>
              <a:srgbClr val="0683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24825" y="57131"/>
              <a:ext cx="3971925" cy="432145"/>
            </a:xfrm>
            <a:prstGeom prst="rect">
              <a:avLst/>
            </a:prstGeom>
          </p:spPr>
        </p:pic>
      </p:grpSp>
    </p:spTree>
    <p:extLst>
      <p:ext uri="{BB962C8B-B14F-4D97-AF65-F5344CB8AC3E}">
        <p14:creationId xmlns:p14="http://schemas.microsoft.com/office/powerpoint/2010/main" val="4133710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alphaModFix amt="7000"/>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0A2E0-F442-44CE-B145-BEB6878CE96C}"/>
              </a:ext>
            </a:extLst>
          </p:cNvPr>
          <p:cNvSpPr>
            <a:spLocks noGrp="1"/>
          </p:cNvSpPr>
          <p:nvPr>
            <p:ph type="title"/>
          </p:nvPr>
        </p:nvSpPr>
        <p:spPr>
          <a:xfrm>
            <a:off x="597878" y="198077"/>
            <a:ext cx="3191608" cy="944929"/>
          </a:xfrm>
        </p:spPr>
        <p:txBody>
          <a:bodyPr/>
          <a:lstStyle>
            <a:lvl1pPr>
              <a:defRPr b="1"/>
            </a:lvl1pPr>
          </a:lstStyle>
          <a:p>
            <a:r>
              <a:rPr lang="zh-CN" altLang="en-US" dirty="0" smtClean="0"/>
              <a:t>单击此处编辑母版标题样式</a:t>
            </a:r>
            <a:endParaRPr lang="zh-CN" altLang="en-US" dirty="0"/>
          </a:p>
        </p:txBody>
      </p:sp>
      <p:sp>
        <p:nvSpPr>
          <p:cNvPr id="3" name="内容占位符 2">
            <a:extLst>
              <a:ext uri="{FF2B5EF4-FFF2-40B4-BE49-F238E27FC236}">
                <a16:creationId xmlns:a16="http://schemas.microsoft.com/office/drawing/2014/main" id="{AA94282F-4858-42E6-A356-901E3AD55BBB}"/>
              </a:ext>
            </a:extLst>
          </p:cNvPr>
          <p:cNvSpPr>
            <a:spLocks noGrp="1"/>
          </p:cNvSpPr>
          <p:nvPr>
            <p:ph idx="1"/>
          </p:nvPr>
        </p:nvSpPr>
        <p:spPr>
          <a:xfrm>
            <a:off x="838200" y="1517515"/>
            <a:ext cx="10515600" cy="465944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a:extLst>
              <a:ext uri="{FF2B5EF4-FFF2-40B4-BE49-F238E27FC236}">
                <a16:creationId xmlns:a16="http://schemas.microsoft.com/office/drawing/2014/main" id="{B499FAF1-2E94-4E8E-AEEE-95D2B1E55728}"/>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0664EB00-C6AD-4023-8BC0-7D1F29FEC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FC2373-C6CC-46AB-B9F8-3E352999965B}"/>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
        <p:nvSpPr>
          <p:cNvPr id="7" name="object 120">
            <a:extLst>
              <a:ext uri="{FF2B5EF4-FFF2-40B4-BE49-F238E27FC236}">
                <a16:creationId xmlns:a16="http://schemas.microsoft.com/office/drawing/2014/main" id="{471FE006-236C-461E-BFA3-8E0009EB595A}"/>
              </a:ext>
            </a:extLst>
          </p:cNvPr>
          <p:cNvSpPr/>
          <p:nvPr/>
        </p:nvSpPr>
        <p:spPr>
          <a:xfrm>
            <a:off x="4038599" y="676638"/>
            <a:ext cx="4187169" cy="146780"/>
          </a:xfrm>
          <a:custGeom>
            <a:avLst/>
            <a:gdLst/>
            <a:ahLst/>
            <a:cxnLst/>
            <a:rect l="l" t="t" r="r" b="b"/>
            <a:pathLst>
              <a:path w="7644765" h="147319">
                <a:moveTo>
                  <a:pt x="7577696" y="0"/>
                </a:moveTo>
                <a:lnTo>
                  <a:pt x="0" y="0"/>
                </a:lnTo>
                <a:lnTo>
                  <a:pt x="0" y="146786"/>
                </a:lnTo>
                <a:lnTo>
                  <a:pt x="7644485" y="146786"/>
                </a:lnTo>
                <a:lnTo>
                  <a:pt x="7577696" y="0"/>
                </a:lnTo>
                <a:close/>
              </a:path>
            </a:pathLst>
          </a:custGeom>
          <a:solidFill>
            <a:srgbClr val="D1D3D4"/>
          </a:solidFill>
        </p:spPr>
        <p:txBody>
          <a:bodyPr wrap="square" lIns="0" tIns="0" rIns="0" bIns="0" rtlCol="0"/>
          <a:lstStyle/>
          <a:p>
            <a:endParaRPr/>
          </a:p>
        </p:txBody>
      </p:sp>
      <p:sp>
        <p:nvSpPr>
          <p:cNvPr id="8" name="object 121">
            <a:extLst>
              <a:ext uri="{FF2B5EF4-FFF2-40B4-BE49-F238E27FC236}">
                <a16:creationId xmlns:a16="http://schemas.microsoft.com/office/drawing/2014/main" id="{D00867EB-599A-4D44-B295-2CCE72A9F3E0}"/>
              </a:ext>
            </a:extLst>
          </p:cNvPr>
          <p:cNvSpPr/>
          <p:nvPr/>
        </p:nvSpPr>
        <p:spPr>
          <a:xfrm>
            <a:off x="8225769" y="676638"/>
            <a:ext cx="1484288" cy="265430"/>
          </a:xfrm>
          <a:custGeom>
            <a:avLst/>
            <a:gdLst/>
            <a:ahLst/>
            <a:cxnLst/>
            <a:rect l="l" t="t" r="r" b="b"/>
            <a:pathLst>
              <a:path w="2425700" h="265430">
                <a:moveTo>
                  <a:pt x="2425458" y="0"/>
                </a:moveTo>
                <a:lnTo>
                  <a:pt x="0" y="0"/>
                </a:lnTo>
                <a:lnTo>
                  <a:pt x="62306" y="146786"/>
                </a:lnTo>
                <a:lnTo>
                  <a:pt x="112687" y="264845"/>
                </a:lnTo>
                <a:lnTo>
                  <a:pt x="231406" y="146786"/>
                </a:lnTo>
                <a:lnTo>
                  <a:pt x="2425458" y="146786"/>
                </a:lnTo>
                <a:lnTo>
                  <a:pt x="2425458" y="0"/>
                </a:lnTo>
                <a:close/>
              </a:path>
            </a:pathLst>
          </a:custGeom>
          <a:solidFill>
            <a:srgbClr val="31579C"/>
          </a:solidFill>
        </p:spPr>
        <p:txBody>
          <a:bodyPr wrap="square" lIns="0" tIns="0" rIns="0" bIns="0" rtlCol="0"/>
          <a:lstStyle/>
          <a:p>
            <a:endParaRPr/>
          </a:p>
        </p:txBody>
      </p:sp>
      <p:sp>
        <p:nvSpPr>
          <p:cNvPr id="11" name="object 125">
            <a:extLst>
              <a:ext uri="{FF2B5EF4-FFF2-40B4-BE49-F238E27FC236}">
                <a16:creationId xmlns:a16="http://schemas.microsoft.com/office/drawing/2014/main" id="{D4F5B9AB-E491-4586-8B83-6C7DE2ADFABB}"/>
              </a:ext>
            </a:extLst>
          </p:cNvPr>
          <p:cNvSpPr/>
          <p:nvPr/>
        </p:nvSpPr>
        <p:spPr>
          <a:xfrm>
            <a:off x="0" y="350195"/>
            <a:ext cx="514351" cy="591873"/>
          </a:xfrm>
          <a:custGeom>
            <a:avLst/>
            <a:gdLst/>
            <a:ahLst/>
            <a:cxnLst/>
            <a:rect l="l" t="t" r="r" b="b"/>
            <a:pathLst>
              <a:path w="588009" h="422275">
                <a:moveTo>
                  <a:pt x="0" y="422275"/>
                </a:moveTo>
                <a:lnTo>
                  <a:pt x="587806" y="422275"/>
                </a:lnTo>
                <a:lnTo>
                  <a:pt x="587806" y="0"/>
                </a:lnTo>
                <a:lnTo>
                  <a:pt x="0" y="0"/>
                </a:lnTo>
                <a:lnTo>
                  <a:pt x="0" y="422275"/>
                </a:lnTo>
                <a:close/>
              </a:path>
            </a:pathLst>
          </a:custGeom>
          <a:solidFill>
            <a:srgbClr val="068358"/>
          </a:solidFill>
        </p:spPr>
        <p:txBody>
          <a:bodyPr wrap="square" lIns="0" tIns="0" rIns="0" bIns="0" rtlCol="0"/>
          <a:lstStyle/>
          <a:p>
            <a:endParaRPr/>
          </a:p>
        </p:txBody>
      </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71485" y="183936"/>
            <a:ext cx="2420515" cy="758131"/>
          </a:xfrm>
          <a:prstGeom prst="rect">
            <a:avLst/>
          </a:prstGeom>
        </p:spPr>
      </p:pic>
    </p:spTree>
    <p:extLst>
      <p:ext uri="{BB962C8B-B14F-4D97-AF65-F5344CB8AC3E}">
        <p14:creationId xmlns:p14="http://schemas.microsoft.com/office/powerpoint/2010/main" val="1699518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0A2E0-F442-44CE-B145-BEB6878CE96C}"/>
              </a:ext>
            </a:extLst>
          </p:cNvPr>
          <p:cNvSpPr>
            <a:spLocks noGrp="1"/>
          </p:cNvSpPr>
          <p:nvPr>
            <p:ph type="title"/>
          </p:nvPr>
        </p:nvSpPr>
        <p:spPr>
          <a:xfrm>
            <a:off x="838200" y="365125"/>
            <a:ext cx="8704634" cy="944929"/>
          </a:xfrm>
        </p:spPr>
        <p:txBody>
          <a:bodyPr/>
          <a:lstStyle/>
          <a:p>
            <a:r>
              <a:rPr lang="zh-CN" altLang="en-US" dirty="0" smtClean="0"/>
              <a:t>单击此处编辑母版标题样式</a:t>
            </a:r>
            <a:endParaRPr lang="zh-CN" altLang="en-US" dirty="0"/>
          </a:p>
        </p:txBody>
      </p:sp>
      <p:sp>
        <p:nvSpPr>
          <p:cNvPr id="3" name="内容占位符 2">
            <a:extLst>
              <a:ext uri="{FF2B5EF4-FFF2-40B4-BE49-F238E27FC236}">
                <a16:creationId xmlns:a16="http://schemas.microsoft.com/office/drawing/2014/main" id="{AA94282F-4858-42E6-A356-901E3AD55BBB}"/>
              </a:ext>
            </a:extLst>
          </p:cNvPr>
          <p:cNvSpPr>
            <a:spLocks noGrp="1"/>
          </p:cNvSpPr>
          <p:nvPr>
            <p:ph idx="1"/>
          </p:nvPr>
        </p:nvSpPr>
        <p:spPr>
          <a:xfrm>
            <a:off x="838200" y="1366464"/>
            <a:ext cx="10515600" cy="4810499"/>
          </a:xfrm>
        </p:spPr>
        <p:txBody>
          <a:bodyPr/>
          <a:lstStyle>
            <a:lvl1pPr marL="0" indent="0">
              <a:buNone/>
              <a:defRPr/>
            </a:lvl1pPr>
          </a:lstStyle>
          <a:p>
            <a:pPr lvl="0"/>
            <a:r>
              <a:rPr lang="zh-CN" altLang="en-US" smtClean="0"/>
              <a:t>编辑母版文本样式</a:t>
            </a:r>
          </a:p>
        </p:txBody>
      </p:sp>
      <p:sp>
        <p:nvSpPr>
          <p:cNvPr id="4" name="日期占位符 3">
            <a:extLst>
              <a:ext uri="{FF2B5EF4-FFF2-40B4-BE49-F238E27FC236}">
                <a16:creationId xmlns:a16="http://schemas.microsoft.com/office/drawing/2014/main" id="{B499FAF1-2E94-4E8E-AEEE-95D2B1E55728}"/>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0664EB00-C6AD-4023-8BC0-7D1F29FEC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FC2373-C6CC-46AB-B9F8-3E352999965B}"/>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pic>
        <p:nvPicPr>
          <p:cNvPr id="12" name="图片 11">
            <a:extLst>
              <a:ext uri="{FF2B5EF4-FFF2-40B4-BE49-F238E27FC236}">
                <a16:creationId xmlns:a16="http://schemas.microsoft.com/office/drawing/2014/main" id="{5B720580-E3DF-4B41-8C82-C73D5F0806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82200" y="365125"/>
            <a:ext cx="1992102" cy="441599"/>
          </a:xfrm>
          <a:prstGeom prst="rect">
            <a:avLst/>
          </a:prstGeom>
        </p:spPr>
      </p:pic>
    </p:spTree>
    <p:extLst>
      <p:ext uri="{BB962C8B-B14F-4D97-AF65-F5344CB8AC3E}">
        <p14:creationId xmlns:p14="http://schemas.microsoft.com/office/powerpoint/2010/main" val="3143277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bg>
      <p:bgPr>
        <a:blipFill dpi="0" rotWithShape="1">
          <a:blip r:embed="rId2">
            <a:alphaModFix amt="8000"/>
            <a:lum/>
          </a:blip>
          <a:srcRect/>
          <a:stretch>
            <a:fillRect/>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0A2E0-F442-44CE-B145-BEB6878CE96C}"/>
              </a:ext>
            </a:extLst>
          </p:cNvPr>
          <p:cNvSpPr>
            <a:spLocks noGrp="1"/>
          </p:cNvSpPr>
          <p:nvPr>
            <p:ph type="title"/>
          </p:nvPr>
        </p:nvSpPr>
        <p:spPr>
          <a:xfrm>
            <a:off x="838200" y="1055687"/>
            <a:ext cx="6995746" cy="654417"/>
          </a:xfrm>
        </p:spPr>
        <p:txBody>
          <a:bodyPr/>
          <a:lstStyle/>
          <a:p>
            <a:r>
              <a:rPr lang="zh-CN" altLang="en-US" smtClean="0"/>
              <a:t>单击此处编辑母版标题样式</a:t>
            </a:r>
            <a:endParaRPr lang="zh-CN" altLang="en-US"/>
          </a:p>
        </p:txBody>
      </p:sp>
      <p:sp>
        <p:nvSpPr>
          <p:cNvPr id="3" name="内容占位符 2">
            <a:extLst>
              <a:ext uri="{FF2B5EF4-FFF2-40B4-BE49-F238E27FC236}">
                <a16:creationId xmlns:a16="http://schemas.microsoft.com/office/drawing/2014/main" id="{AA94282F-4858-42E6-A356-901E3AD55BBB}"/>
              </a:ext>
            </a:extLst>
          </p:cNvPr>
          <p:cNvSpPr>
            <a:spLocks noGrp="1"/>
          </p:cNvSpPr>
          <p:nvPr>
            <p:ph idx="1"/>
          </p:nvPr>
        </p:nvSpPr>
        <p:spPr>
          <a:xfrm>
            <a:off x="838200" y="1838325"/>
            <a:ext cx="10515600" cy="44053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a:extLst>
              <a:ext uri="{FF2B5EF4-FFF2-40B4-BE49-F238E27FC236}">
                <a16:creationId xmlns:a16="http://schemas.microsoft.com/office/drawing/2014/main" id="{B499FAF1-2E94-4E8E-AEEE-95D2B1E55728}"/>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0664EB00-C6AD-4023-8BC0-7D1F29FEC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FC2373-C6CC-46AB-B9F8-3E352999965B}"/>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grpSp>
        <p:nvGrpSpPr>
          <p:cNvPr id="10" name="组合 9"/>
          <p:cNvGrpSpPr/>
          <p:nvPr userDrawn="1"/>
        </p:nvGrpSpPr>
        <p:grpSpPr>
          <a:xfrm>
            <a:off x="7943851" y="-13351"/>
            <a:ext cx="4248149" cy="569302"/>
            <a:chOff x="7943851" y="-13351"/>
            <a:chExt cx="4248149" cy="569302"/>
          </a:xfrm>
        </p:grpSpPr>
        <p:sp>
          <p:nvSpPr>
            <p:cNvPr id="7" name="矩形 6"/>
            <p:cNvSpPr/>
            <p:nvPr userDrawn="1"/>
          </p:nvSpPr>
          <p:spPr>
            <a:xfrm>
              <a:off x="7943851" y="-13351"/>
              <a:ext cx="4248149" cy="569302"/>
            </a:xfrm>
            <a:prstGeom prst="rect">
              <a:avLst/>
            </a:prstGeom>
            <a:solidFill>
              <a:srgbClr val="06835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24825" y="57131"/>
              <a:ext cx="3971925" cy="432145"/>
            </a:xfrm>
            <a:prstGeom prst="rect">
              <a:avLst/>
            </a:prstGeom>
          </p:spPr>
        </p:pic>
      </p:grpSp>
      <p:sp>
        <p:nvSpPr>
          <p:cNvPr id="11" name="object 125">
            <a:extLst>
              <a:ext uri="{FF2B5EF4-FFF2-40B4-BE49-F238E27FC236}">
                <a16:creationId xmlns:a16="http://schemas.microsoft.com/office/drawing/2014/main" id="{D4F5B9AB-E491-4586-8B83-6C7DE2ADFABB}"/>
              </a:ext>
            </a:extLst>
          </p:cNvPr>
          <p:cNvSpPr/>
          <p:nvPr userDrawn="1"/>
        </p:nvSpPr>
        <p:spPr>
          <a:xfrm>
            <a:off x="0" y="0"/>
            <a:ext cx="514351" cy="555951"/>
          </a:xfrm>
          <a:custGeom>
            <a:avLst/>
            <a:gdLst/>
            <a:ahLst/>
            <a:cxnLst/>
            <a:rect l="l" t="t" r="r" b="b"/>
            <a:pathLst>
              <a:path w="588009" h="422275">
                <a:moveTo>
                  <a:pt x="0" y="422275"/>
                </a:moveTo>
                <a:lnTo>
                  <a:pt x="587806" y="422275"/>
                </a:lnTo>
                <a:lnTo>
                  <a:pt x="587806" y="0"/>
                </a:lnTo>
                <a:lnTo>
                  <a:pt x="0" y="0"/>
                </a:lnTo>
                <a:lnTo>
                  <a:pt x="0" y="422275"/>
                </a:lnTo>
                <a:close/>
              </a:path>
            </a:pathLst>
          </a:custGeom>
          <a:solidFill>
            <a:srgbClr val="068358"/>
          </a:solidFill>
        </p:spPr>
        <p:txBody>
          <a:bodyPr wrap="square" lIns="0" tIns="0" rIns="0" bIns="0" rtlCol="0"/>
          <a:lstStyle/>
          <a:p>
            <a:endParaRPr/>
          </a:p>
        </p:txBody>
      </p:sp>
      <p:sp>
        <p:nvSpPr>
          <p:cNvPr id="12" name="标题 1">
            <a:extLst>
              <a:ext uri="{FF2B5EF4-FFF2-40B4-BE49-F238E27FC236}">
                <a16:creationId xmlns:a16="http://schemas.microsoft.com/office/drawing/2014/main" id="{9240A2E0-F442-44CE-B145-BEB6878CE96C}"/>
              </a:ext>
            </a:extLst>
          </p:cNvPr>
          <p:cNvSpPr txBox="1">
            <a:spLocks/>
          </p:cNvSpPr>
          <p:nvPr userDrawn="1"/>
        </p:nvSpPr>
        <p:spPr>
          <a:xfrm>
            <a:off x="607403" y="110758"/>
            <a:ext cx="6317272" cy="944929"/>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95737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032D5-A968-4F21-8DE7-59E01AA81BA4}"/>
              </a:ext>
            </a:extLst>
          </p:cNvPr>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a:extLst>
              <a:ext uri="{FF2B5EF4-FFF2-40B4-BE49-F238E27FC236}">
                <a16:creationId xmlns:a16="http://schemas.microsoft.com/office/drawing/2014/main" id="{027F5D1B-3272-45D8-9126-F7CCFDD9E6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a:extLst>
              <a:ext uri="{FF2B5EF4-FFF2-40B4-BE49-F238E27FC236}">
                <a16:creationId xmlns:a16="http://schemas.microsoft.com/office/drawing/2014/main" id="{A2158364-4769-4F69-BD65-876ED65D5525}"/>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CCF1635D-FC3C-4EDD-994A-A207FA16FE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5AA10C-F534-441C-82ED-5314978EC54E}"/>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315647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08871-F3CF-4477-BD11-65148CA0CB42}"/>
              </a:ext>
            </a:extLst>
          </p:cNvPr>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a:extLst>
              <a:ext uri="{FF2B5EF4-FFF2-40B4-BE49-F238E27FC236}">
                <a16:creationId xmlns:a16="http://schemas.microsoft.com/office/drawing/2014/main" id="{D69FD07B-2209-487E-840E-6279C4FEDD4A}"/>
              </a:ext>
            </a:extLst>
          </p:cNvPr>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a:extLst>
              <a:ext uri="{FF2B5EF4-FFF2-40B4-BE49-F238E27FC236}">
                <a16:creationId xmlns:a16="http://schemas.microsoft.com/office/drawing/2014/main" id="{7431F62D-53D3-44BD-9763-0D13555A19C6}"/>
              </a:ext>
            </a:extLst>
          </p:cNvPr>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a:extLst>
              <a:ext uri="{FF2B5EF4-FFF2-40B4-BE49-F238E27FC236}">
                <a16:creationId xmlns:a16="http://schemas.microsoft.com/office/drawing/2014/main" id="{386CAB13-B9CF-4FF4-ACA9-12C32E4DE2AC}"/>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6" name="页脚占位符 5">
            <a:extLst>
              <a:ext uri="{FF2B5EF4-FFF2-40B4-BE49-F238E27FC236}">
                <a16:creationId xmlns:a16="http://schemas.microsoft.com/office/drawing/2014/main" id="{64918CF8-4A02-49D4-8164-1E8D3FBDC5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3CFAD1-64B4-4C20-AE84-5C84DFABCF53}"/>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217773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AFF602-A02F-4CA4-AFA7-6842A6D977F0}"/>
              </a:ext>
            </a:extLst>
          </p:cNvPr>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a:extLst>
              <a:ext uri="{FF2B5EF4-FFF2-40B4-BE49-F238E27FC236}">
                <a16:creationId xmlns:a16="http://schemas.microsoft.com/office/drawing/2014/main" id="{2C02C634-FB01-488A-AC54-ABC9A48996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a:extLst>
              <a:ext uri="{FF2B5EF4-FFF2-40B4-BE49-F238E27FC236}">
                <a16:creationId xmlns:a16="http://schemas.microsoft.com/office/drawing/2014/main" id="{7F4E8525-0C83-4885-A17D-17AF2E0628BE}"/>
              </a:ext>
            </a:extLst>
          </p:cNvPr>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a:extLst>
              <a:ext uri="{FF2B5EF4-FFF2-40B4-BE49-F238E27FC236}">
                <a16:creationId xmlns:a16="http://schemas.microsoft.com/office/drawing/2014/main" id="{3573F4BA-032C-4A9E-B06F-64D4508EB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a:extLst>
              <a:ext uri="{FF2B5EF4-FFF2-40B4-BE49-F238E27FC236}">
                <a16:creationId xmlns:a16="http://schemas.microsoft.com/office/drawing/2014/main" id="{9A95FFB5-B797-42D7-AAA6-581DAB4B080F}"/>
              </a:ext>
            </a:extLst>
          </p:cNvPr>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a:extLst>
              <a:ext uri="{FF2B5EF4-FFF2-40B4-BE49-F238E27FC236}">
                <a16:creationId xmlns:a16="http://schemas.microsoft.com/office/drawing/2014/main" id="{6E7386C3-9EEC-45C0-8078-E55FE8DB48C0}"/>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8" name="页脚占位符 7">
            <a:extLst>
              <a:ext uri="{FF2B5EF4-FFF2-40B4-BE49-F238E27FC236}">
                <a16:creationId xmlns:a16="http://schemas.microsoft.com/office/drawing/2014/main" id="{36E8EF38-DD10-4EF6-A607-7949D7C749C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946C93F-B07F-473E-A52D-6849E2D757EE}"/>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132768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4D195-0BD3-4E8F-8910-9B15CC1A549A}"/>
              </a:ext>
            </a:extLst>
          </p:cNvPr>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a:extLst>
              <a:ext uri="{FF2B5EF4-FFF2-40B4-BE49-F238E27FC236}">
                <a16:creationId xmlns:a16="http://schemas.microsoft.com/office/drawing/2014/main" id="{73D08234-2C32-43F1-BB43-FF3A31F2019F}"/>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4" name="页脚占位符 3">
            <a:extLst>
              <a:ext uri="{FF2B5EF4-FFF2-40B4-BE49-F238E27FC236}">
                <a16:creationId xmlns:a16="http://schemas.microsoft.com/office/drawing/2014/main" id="{C4F7FC5B-6F96-4CF5-9BB9-19081D0610E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7AE4D33-CCFD-4973-95D8-ED2A627137FD}"/>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330563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5F22ECC-996C-4236-B9FD-A3C8E7E38096}"/>
              </a:ext>
            </a:extLst>
          </p:cNvPr>
          <p:cNvSpPr>
            <a:spLocks noGrp="1"/>
          </p:cNvSpPr>
          <p:nvPr>
            <p:ph type="dt" sz="half" idx="10"/>
          </p:nvPr>
        </p:nvSpPr>
        <p:spPr/>
        <p:txBody>
          <a:bodyPr/>
          <a:lstStyle/>
          <a:p>
            <a:fld id="{D3C88A26-D015-4B6B-A8CF-B5F3E4F7ADCD}" type="datetimeFigureOut">
              <a:rPr lang="zh-CN" altLang="en-US" smtClean="0"/>
              <a:t>2021/9/27</a:t>
            </a:fld>
            <a:endParaRPr lang="zh-CN" altLang="en-US"/>
          </a:p>
        </p:txBody>
      </p:sp>
      <p:sp>
        <p:nvSpPr>
          <p:cNvPr id="3" name="页脚占位符 2">
            <a:extLst>
              <a:ext uri="{FF2B5EF4-FFF2-40B4-BE49-F238E27FC236}">
                <a16:creationId xmlns:a16="http://schemas.microsoft.com/office/drawing/2014/main" id="{56AF65F5-3C68-4B5A-AB86-41EFFE91A24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61E1CB6-648D-40DF-85B4-AF1A9689103B}"/>
              </a:ext>
            </a:extLst>
          </p:cNvPr>
          <p:cNvSpPr>
            <a:spLocks noGrp="1"/>
          </p:cNvSpPr>
          <p:nvPr>
            <p:ph type="sldNum" sz="quarter" idx="12"/>
          </p:nvPr>
        </p:nvSpPr>
        <p:spPr/>
        <p:txBody>
          <a:body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336326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D4E4BD-6DCC-4216-B367-B2F44A54A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5CF730-37C1-47E6-86F8-B1A975103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D1BCE7-FBC8-42C4-9E10-A66CD57670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88A26-D015-4B6B-A8CF-B5F3E4F7ADCD}" type="datetimeFigureOut">
              <a:rPr lang="zh-CN" altLang="en-US" smtClean="0"/>
              <a:t>2021/9/27</a:t>
            </a:fld>
            <a:endParaRPr lang="zh-CN" altLang="en-US"/>
          </a:p>
        </p:txBody>
      </p:sp>
      <p:sp>
        <p:nvSpPr>
          <p:cNvPr id="5" name="页脚占位符 4">
            <a:extLst>
              <a:ext uri="{FF2B5EF4-FFF2-40B4-BE49-F238E27FC236}">
                <a16:creationId xmlns:a16="http://schemas.microsoft.com/office/drawing/2014/main" id="{50917F8E-2EA0-4357-839A-367CE8C597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EBCE5BA-3D1D-4928-829C-2811CC610E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B4DCD-6470-441E-B63D-9563D6584AA6}" type="slidenum">
              <a:rPr lang="zh-CN" altLang="en-US" smtClean="0"/>
              <a:t>‹#›</a:t>
            </a:fld>
            <a:endParaRPr lang="zh-CN" altLang="en-US"/>
          </a:p>
        </p:txBody>
      </p:sp>
    </p:spTree>
    <p:extLst>
      <p:ext uri="{BB962C8B-B14F-4D97-AF65-F5344CB8AC3E}">
        <p14:creationId xmlns:p14="http://schemas.microsoft.com/office/powerpoint/2010/main" val="4152925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D4E4BD-6DCC-4216-B367-B2F44A54A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5CF730-37C1-47E6-86F8-B1A975103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D1BCE7-FBC8-42C4-9E10-A66CD57670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3C88A26-D015-4B6B-A8CF-B5F3E4F7ADC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2021/9/27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50917F8E-2EA0-4357-839A-367CE8C597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4EBCE5BA-3D1D-4928-829C-2811CC610E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6CB4DCD-6470-441E-B63D-9563D6584AA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77225197"/>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D4E4BD-6DCC-4216-B367-B2F44A54A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25CF730-37C1-47E6-86F8-B1A975103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CD1BCE7-FBC8-42C4-9E10-A66CD57670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3C88A26-D015-4B6B-A8CF-B5F3E4F7ADC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2021/9/27</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a:extLst>
              <a:ext uri="{FF2B5EF4-FFF2-40B4-BE49-F238E27FC236}">
                <a16:creationId xmlns:a16="http://schemas.microsoft.com/office/drawing/2014/main" id="{50917F8E-2EA0-4357-839A-367CE8C597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4EBCE5BA-3D1D-4928-829C-2811CC610E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6CB4DCD-6470-441E-B63D-9563D6584AA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27361904"/>
      </p:ext>
    </p:extLst>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9821" y="927734"/>
            <a:ext cx="10458641" cy="2387600"/>
          </a:xfrm>
        </p:spPr>
        <p:txBody>
          <a:bodyPr>
            <a:noAutofit/>
          </a:bodyPr>
          <a:lstStyle/>
          <a:p>
            <a:r>
              <a:rPr lang="en-US" altLang="zh-CN" sz="4800" b="1" dirty="0">
                <a:latin typeface="Times New Roman" panose="02020603050405020304" pitchFamily="18" charset="0"/>
                <a:cs typeface="Times New Roman" panose="02020603050405020304" pitchFamily="18" charset="0"/>
              </a:rPr>
              <a:t>Research on extraction of thesis research conclusion sentences in academic literature</a:t>
            </a:r>
            <a:endParaRPr lang="zh-CN" altLang="en-US" sz="4800"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829821" y="3446198"/>
            <a:ext cx="10458641" cy="2650844"/>
          </a:xfrm>
        </p:spPr>
        <p:txBody>
          <a:bodyPr>
            <a:normAutofit/>
          </a:bodyPr>
          <a:lstStyle/>
          <a:p>
            <a:r>
              <a:rPr lang="en-US" altLang="zh-CN" dirty="0" smtClean="0">
                <a:latin typeface="Times New Roman" panose="02020603050405020304" pitchFamily="18" charset="0"/>
                <a:cs typeface="Times New Roman" panose="02020603050405020304" pitchFamily="18" charset="0"/>
                <a:sym typeface="+mn-ea"/>
              </a:rPr>
              <a:t>Litao Lin</a:t>
            </a:r>
            <a:r>
              <a:rPr lang="en-US" altLang="zh-CN" baseline="30000" dirty="0" smtClean="0">
                <a:latin typeface="Times New Roman" panose="02020603050405020304" pitchFamily="18" charset="0"/>
                <a:cs typeface="Times New Roman" panose="02020603050405020304" pitchFamily="18" charset="0"/>
                <a:sym typeface="+mn-ea"/>
              </a:rPr>
              <a:t>1</a:t>
            </a:r>
            <a:r>
              <a:rPr lang="en-US" altLang="zh-CN" dirty="0" smtClean="0">
                <a:latin typeface="Times New Roman" panose="02020603050405020304" pitchFamily="18" charset="0"/>
                <a:cs typeface="Times New Roman" panose="02020603050405020304" pitchFamily="18" charset="0"/>
                <a:sym typeface="+mn-ea"/>
              </a:rPr>
              <a:t>, </a:t>
            </a:r>
            <a:r>
              <a:rPr lang="en-US" altLang="zh-CN" dirty="0" smtClean="0">
                <a:latin typeface="Times New Roman" panose="02020603050405020304" charset="0"/>
                <a:cs typeface="Times New Roman" panose="02020603050405020304" charset="0"/>
                <a:sym typeface="+mn-ea"/>
              </a:rPr>
              <a:t>Dongbo Wang</a:t>
            </a:r>
            <a:r>
              <a:rPr lang="en-US" altLang="zh-CN" baseline="30000" dirty="0" smtClean="0">
                <a:latin typeface="Times New Roman" panose="02020603050405020304" charset="0"/>
                <a:cs typeface="Times New Roman" panose="02020603050405020304" charset="0"/>
                <a:sym typeface="+mn-ea"/>
              </a:rPr>
              <a:t>1</a:t>
            </a:r>
            <a:r>
              <a:rPr lang="en-US" altLang="zh-CN" dirty="0" smtClean="0">
                <a:latin typeface="Times New Roman" panose="02020603050405020304" charset="0"/>
                <a:cs typeface="Times New Roman" panose="02020603050405020304" charset="0"/>
                <a:sym typeface="+mn-ea"/>
              </a:rPr>
              <a:t>, Si Shen</a:t>
            </a:r>
            <a:r>
              <a:rPr lang="en-US" altLang="zh-CN" baseline="30000" dirty="0" smtClean="0">
                <a:latin typeface="Times New Roman" panose="02020603050405020304" charset="0"/>
                <a:cs typeface="Times New Roman" panose="02020603050405020304" charset="0"/>
                <a:sym typeface="+mn-ea"/>
              </a:rPr>
              <a:t>2</a:t>
            </a:r>
            <a:endParaRPr lang="en-US" altLang="zh-CN" baseline="30000" dirty="0" smtClean="0"/>
          </a:p>
          <a:p>
            <a:r>
              <a:rPr lang="en-US" altLang="zh-CN" dirty="0" smtClean="0">
                <a:latin typeface="Times New Roman" panose="02020603050405020304" charset="0"/>
                <a:cs typeface="Times New Roman" panose="02020603050405020304" charset="0"/>
                <a:sym typeface="+mn-ea"/>
              </a:rPr>
              <a:t>1. Nanjing </a:t>
            </a:r>
            <a:r>
              <a:rPr lang="en-US" altLang="zh-CN" dirty="0">
                <a:latin typeface="Times New Roman" panose="02020603050405020304" charset="0"/>
                <a:cs typeface="Times New Roman" panose="02020603050405020304" charset="0"/>
                <a:sym typeface="+mn-ea"/>
              </a:rPr>
              <a:t>Agricultural University (Nanjing Jiangsu China)</a:t>
            </a:r>
            <a:endParaRPr lang="en-US" altLang="zh-CN" dirty="0" smtClean="0">
              <a:latin typeface="Times New Roman" panose="02020603050405020304" charset="0"/>
              <a:cs typeface="Times New Roman" panose="02020603050405020304" charset="0"/>
              <a:sym typeface="+mn-ea"/>
            </a:endParaRPr>
          </a:p>
          <a:p>
            <a:r>
              <a:rPr lang="en-US" altLang="zh-CN" dirty="0">
                <a:latin typeface="Times New Roman" panose="02020603050405020304" charset="0"/>
                <a:cs typeface="Times New Roman" panose="02020603050405020304" charset="0"/>
                <a:sym typeface="+mn-ea"/>
              </a:rPr>
              <a:t> </a:t>
            </a:r>
            <a:r>
              <a:rPr lang="en-US" altLang="zh-CN" dirty="0" smtClean="0">
                <a:latin typeface="Times New Roman" panose="02020603050405020304" charset="0"/>
                <a:cs typeface="Times New Roman" panose="02020603050405020304" charset="0"/>
                <a:sym typeface="+mn-ea"/>
              </a:rPr>
              <a:t>2. Nanjing </a:t>
            </a:r>
            <a:r>
              <a:rPr lang="en-US" altLang="zh-CN" dirty="0">
                <a:latin typeface="Times New Roman" panose="02020603050405020304" charset="0"/>
                <a:cs typeface="Times New Roman" panose="02020603050405020304" charset="0"/>
                <a:sym typeface="+mn-ea"/>
              </a:rPr>
              <a:t>University of Science and </a:t>
            </a:r>
            <a:r>
              <a:rPr lang="en-US" altLang="zh-CN" dirty="0" smtClean="0">
                <a:latin typeface="Times New Roman" panose="02020603050405020304" charset="0"/>
                <a:cs typeface="Times New Roman" panose="02020603050405020304" charset="0"/>
                <a:sym typeface="+mn-ea"/>
              </a:rPr>
              <a:t>Technology (</a:t>
            </a:r>
            <a:r>
              <a:rPr lang="en-US" altLang="zh-CN" dirty="0">
                <a:latin typeface="Times New Roman" panose="02020603050405020304" charset="0"/>
                <a:cs typeface="Times New Roman" panose="02020603050405020304" charset="0"/>
                <a:sym typeface="+mn-ea"/>
              </a:rPr>
              <a:t>Nanjing Jiangsu China)</a:t>
            </a:r>
            <a:endParaRPr lang="en-US" altLang="zh-CN" dirty="0" smtClean="0">
              <a:latin typeface="Times New Roman" panose="02020603050405020304" charset="0"/>
              <a:cs typeface="Times New Roman" panose="02020603050405020304" charset="0"/>
              <a:sym typeface="+mn-ea"/>
            </a:endParaRPr>
          </a:p>
          <a:p>
            <a:endParaRPr lang="zh-CN" altLang="en-US" dirty="0">
              <a:latin typeface="Times New Roman" panose="02020603050405020304" charset="0"/>
              <a:cs typeface="Times New Roman" panose="02020603050405020304" charset="0"/>
            </a:endParaRPr>
          </a:p>
          <a:p>
            <a:r>
              <a:rPr lang="en-US" altLang="zh-CN" dirty="0" smtClean="0">
                <a:latin typeface="Times New Roman" panose="02020603050405020304" pitchFamily="18" charset="0"/>
                <a:cs typeface="Times New Roman" panose="02020603050405020304" pitchFamily="18" charset="0"/>
              </a:rPr>
              <a:t>Presenter</a:t>
            </a:r>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mn-ea"/>
              </a:rPr>
              <a:t> Litao </a:t>
            </a:r>
            <a:r>
              <a:rPr lang="en-US" altLang="zh-CN" dirty="0" smtClean="0">
                <a:latin typeface="Times New Roman" panose="02020603050405020304" pitchFamily="18" charset="0"/>
                <a:cs typeface="Times New Roman" panose="02020603050405020304" pitchFamily="18" charset="0"/>
                <a:sym typeface="+mn-ea"/>
              </a:rPr>
              <a:t>Lin</a:t>
            </a:r>
            <a:r>
              <a:rPr lang="zh-CN" altLang="en-US" dirty="0" smtClean="0">
                <a:latin typeface="Times New Roman" panose="02020603050405020304" pitchFamily="18" charset="0"/>
                <a:cs typeface="Times New Roman" panose="02020603050405020304" pitchFamily="18" charset="0"/>
                <a:sym typeface="+mn-ea"/>
              </a:rPr>
              <a:t>，</a:t>
            </a:r>
            <a:r>
              <a:rPr lang="en-US" altLang="zh-CN" dirty="0" smtClean="0">
                <a:latin typeface="Times New Roman" panose="02020603050405020304" pitchFamily="18" charset="0"/>
                <a:cs typeface="Times New Roman" panose="02020603050405020304" pitchFamily="18" charset="0"/>
                <a:sym typeface="+mn-ea"/>
              </a:rPr>
              <a:t>Nanjing </a:t>
            </a:r>
            <a:r>
              <a:rPr lang="en-US" altLang="zh-CN" dirty="0">
                <a:latin typeface="Times New Roman" panose="02020603050405020304" pitchFamily="18" charset="0"/>
                <a:cs typeface="Times New Roman" panose="02020603050405020304" pitchFamily="18" charset="0"/>
                <a:sym typeface="+mn-ea"/>
              </a:rPr>
              <a:t>Agricultural University </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4727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en-US" altLang="zh-CN" dirty="0" smtClean="0"/>
              <a:t>1 Introduction</a:t>
            </a:r>
            <a:endParaRPr lang="zh-CN" altLang="en-US" dirty="0"/>
          </a:p>
        </p:txBody>
      </p:sp>
      <p:sp>
        <p:nvSpPr>
          <p:cNvPr id="5" name="内容占位符 4"/>
          <p:cNvSpPr>
            <a:spLocks noGrp="1"/>
          </p:cNvSpPr>
          <p:nvPr>
            <p:ph idx="1"/>
          </p:nvPr>
        </p:nvSpPr>
        <p:spPr>
          <a:xfrm>
            <a:off x="447891" y="1178410"/>
            <a:ext cx="11053483" cy="3692529"/>
          </a:xfrm>
        </p:spPr>
        <p:txBody>
          <a:bodyPr>
            <a:noAutofit/>
          </a:bodyPr>
          <a:lstStyle/>
          <a:p>
            <a:pPr algn="just">
              <a:lnSpc>
                <a:spcPct val="120000"/>
              </a:lnSpc>
              <a:spcBef>
                <a:spcPts val="2400"/>
              </a:spcBef>
            </a:pPr>
            <a:r>
              <a:rPr lang="en-US" altLang="zh-CN" sz="2000" b="1" dirty="0" smtClean="0">
                <a:latin typeface="Times New Roman" panose="02020603050405020304" pitchFamily="18" charset="0"/>
                <a:cs typeface="Times New Roman" panose="02020603050405020304" pitchFamily="18" charset="0"/>
              </a:rPr>
              <a:t>Research </a:t>
            </a:r>
            <a:r>
              <a:rPr lang="en-US" altLang="zh-CN" sz="2000" b="1" dirty="0">
                <a:latin typeface="Times New Roman" panose="02020603050405020304" pitchFamily="18" charset="0"/>
                <a:cs typeface="Times New Roman" panose="02020603050405020304" pitchFamily="18" charset="0"/>
              </a:rPr>
              <a:t>Background</a:t>
            </a:r>
            <a:endParaRPr lang="en-US" altLang="zh-CN" sz="2000" b="1" dirty="0" smtClean="0">
              <a:latin typeface="Times New Roman" panose="02020603050405020304" pitchFamily="18" charset="0"/>
              <a:cs typeface="Times New Roman" panose="02020603050405020304" pitchFamily="18" charset="0"/>
            </a:endParaRPr>
          </a:p>
          <a:p>
            <a:pPr marL="457200" indent="-457200" algn="just">
              <a:lnSpc>
                <a:spcPct val="120000"/>
              </a:lnSpc>
              <a:spcBef>
                <a:spcPts val="1800"/>
              </a:spcBef>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Full-text data of academic literature mainly contains external characteristics and content characteristics. </a:t>
            </a:r>
            <a:endParaRPr lang="en-US" altLang="zh-CN" sz="2000" dirty="0" smtClean="0">
              <a:latin typeface="Times New Roman" panose="02020603050405020304" pitchFamily="18" charset="0"/>
              <a:cs typeface="Times New Roman" panose="02020603050405020304" pitchFamily="18" charset="0"/>
            </a:endParaRPr>
          </a:p>
          <a:p>
            <a:pPr marL="457200" indent="-457200" algn="just">
              <a:lnSpc>
                <a:spcPct val="120000"/>
              </a:lnSpc>
              <a:spcBef>
                <a:spcPts val="1800"/>
              </a:spcBef>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Increasingly rich full-text data and evolving machine learning and deep learning techniques allow researchers to investigate the content characteristics of academic literature in depth.</a:t>
            </a:r>
          </a:p>
          <a:p>
            <a:pPr marL="457200" indent="-457200" algn="just">
              <a:lnSpc>
                <a:spcPct val="120000"/>
              </a:lnSpc>
              <a:spcBef>
                <a:spcPts val="1800"/>
              </a:spcBef>
              <a:buFont typeface="Arial" panose="020B0604020202020204" pitchFamily="34" charset="0"/>
              <a:buChar char="•"/>
            </a:pPr>
            <a:r>
              <a:rPr lang="en-US" altLang="zh-CN" sz="2000" dirty="0" smtClean="0">
                <a:latin typeface="Times New Roman" panose="02020603050405020304" pitchFamily="18" charset="0"/>
                <a:cs typeface="Times New Roman" panose="02020603050405020304" pitchFamily="18" charset="0"/>
              </a:rPr>
              <a:t>Automatically </a:t>
            </a:r>
            <a:r>
              <a:rPr lang="en-US" altLang="zh-CN" sz="2000" dirty="0">
                <a:latin typeface="Times New Roman" panose="02020603050405020304" pitchFamily="18" charset="0"/>
                <a:cs typeface="Times New Roman" panose="02020603050405020304" pitchFamily="18" charset="0"/>
              </a:rPr>
              <a:t>extracting thesis research conclusion sentences can promote the development of automatic </a:t>
            </a:r>
            <a:r>
              <a:rPr lang="en-US" altLang="zh-CN" sz="2000" dirty="0" smtClean="0">
                <a:latin typeface="Times New Roman" panose="02020603050405020304" pitchFamily="18" charset="0"/>
                <a:cs typeface="Times New Roman" panose="02020603050405020304" pitchFamily="18" charset="0"/>
              </a:rPr>
              <a:t>summarization.</a:t>
            </a:r>
          </a:p>
          <a:p>
            <a:pPr algn="just">
              <a:lnSpc>
                <a:spcPct val="120000"/>
              </a:lnSpc>
              <a:spcBef>
                <a:spcPts val="2400"/>
              </a:spcBef>
            </a:pPr>
            <a:r>
              <a:rPr lang="en-US" altLang="zh-CN" sz="2000" b="1" dirty="0" smtClean="0">
                <a:latin typeface="Times New Roman" panose="02020603050405020304" pitchFamily="18" charset="0"/>
                <a:cs typeface="Times New Roman" panose="02020603050405020304" pitchFamily="18" charset="0"/>
              </a:rPr>
              <a:t>Purpose of the research</a:t>
            </a:r>
          </a:p>
          <a:p>
            <a:pPr algn="just">
              <a:lnSpc>
                <a:spcPct val="120000"/>
              </a:lnSpc>
              <a:spcBef>
                <a:spcPts val="1800"/>
              </a:spcBef>
            </a:pPr>
            <a:r>
              <a:rPr lang="en-US" altLang="zh-CN" sz="2000" dirty="0" smtClean="0">
                <a:latin typeface="Times New Roman" panose="02020603050405020304" pitchFamily="18" charset="0"/>
                <a:cs typeface="Times New Roman" panose="02020603050405020304" pitchFamily="18" charset="0"/>
              </a:rPr>
              <a:t>This </a:t>
            </a:r>
            <a:r>
              <a:rPr lang="en-US" altLang="zh-CN" sz="2000" dirty="0">
                <a:latin typeface="Times New Roman" panose="02020603050405020304" pitchFamily="18" charset="0"/>
                <a:cs typeface="Times New Roman" panose="02020603050405020304" pitchFamily="18" charset="0"/>
              </a:rPr>
              <a:t>research attempts to construct an automatic </a:t>
            </a:r>
            <a:r>
              <a:rPr lang="en-US" altLang="zh-CN" sz="2000" dirty="0" smtClean="0">
                <a:latin typeface="Times New Roman" panose="02020603050405020304" pitchFamily="18" charset="0"/>
                <a:cs typeface="Times New Roman" panose="02020603050405020304" pitchFamily="18" charset="0"/>
              </a:rPr>
              <a:t>extraction </a:t>
            </a:r>
            <a:r>
              <a:rPr lang="en-US" altLang="zh-CN" sz="2000" dirty="0">
                <a:latin typeface="Times New Roman" panose="02020603050405020304" pitchFamily="18" charset="0"/>
                <a:cs typeface="Times New Roman" panose="02020603050405020304" pitchFamily="18" charset="0"/>
              </a:rPr>
              <a:t>model of the thesis research conclusion sentence based on the deep learning </a:t>
            </a:r>
            <a:r>
              <a:rPr lang="en-US" altLang="zh-CN" sz="2000" dirty="0" smtClean="0">
                <a:latin typeface="Times New Roman" panose="02020603050405020304" pitchFamily="18" charset="0"/>
                <a:cs typeface="Times New Roman" panose="02020603050405020304" pitchFamily="18" charset="0"/>
              </a:rPr>
              <a:t>techniques.</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9894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 Corpus and Method</a:t>
            </a:r>
            <a:endParaRPr lang="zh-CN" altLang="en-US" dirty="0"/>
          </a:p>
        </p:txBody>
      </p:sp>
      <p:sp>
        <p:nvSpPr>
          <p:cNvPr id="3" name="内容占位符 2"/>
          <p:cNvSpPr>
            <a:spLocks noGrp="1"/>
          </p:cNvSpPr>
          <p:nvPr>
            <p:ph idx="1"/>
          </p:nvPr>
        </p:nvSpPr>
        <p:spPr>
          <a:xfrm>
            <a:off x="333375" y="1298440"/>
            <a:ext cx="11401425" cy="4659449"/>
          </a:xfrm>
        </p:spPr>
        <p:txBody>
          <a:bodyPr/>
          <a:lstStyle/>
          <a:p>
            <a:r>
              <a:rPr lang="en-US" altLang="zh-CN" b="1" dirty="0" smtClean="0">
                <a:latin typeface="Times New Roman" panose="02020603050405020304" pitchFamily="18" charset="0"/>
                <a:cs typeface="Times New Roman" panose="02020603050405020304" pitchFamily="18" charset="0"/>
              </a:rPr>
              <a:t>Corpus</a:t>
            </a:r>
          </a:p>
          <a:p>
            <a:r>
              <a:rPr lang="en-US" altLang="zh-CN" dirty="0" smtClean="0">
                <a:latin typeface="Times New Roman" panose="02020603050405020304" pitchFamily="18" charset="0"/>
                <a:cs typeface="Times New Roman" panose="02020603050405020304" pitchFamily="18" charset="0"/>
              </a:rPr>
              <a:t>(1) Data source</a:t>
            </a:r>
          </a:p>
          <a:p>
            <a:r>
              <a:rPr lang="en-US" altLang="zh-CN" dirty="0">
                <a:latin typeface="Times New Roman" panose="02020603050405020304" pitchFamily="18" charset="0"/>
                <a:cs typeface="Times New Roman" panose="02020603050405020304" pitchFamily="18" charset="0"/>
              </a:rPr>
              <a:t>A</a:t>
            </a:r>
            <a:r>
              <a:rPr lang="en-US" altLang="zh-CN" dirty="0" smtClean="0">
                <a:latin typeface="Times New Roman" panose="02020603050405020304" pitchFamily="18" charset="0"/>
                <a:cs typeface="Times New Roman" panose="02020603050405020304" pitchFamily="18" charset="0"/>
              </a:rPr>
              <a:t>ll </a:t>
            </a:r>
            <a:r>
              <a:rPr lang="en-US" altLang="zh-CN" dirty="0">
                <a:latin typeface="Times New Roman" panose="02020603050405020304" pitchFamily="18" charset="0"/>
                <a:cs typeface="Times New Roman" panose="02020603050405020304" pitchFamily="18" charset="0"/>
              </a:rPr>
              <a:t>the full texts of academic papers published in JASIST from 2017 to 2020 by using self-made Python program.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(2) Data processing</a:t>
            </a:r>
          </a:p>
          <a:p>
            <a:r>
              <a:rPr lang="en-US" altLang="zh-CN" dirty="0" smtClean="0">
                <a:latin typeface="Times New Roman" panose="02020603050405020304" pitchFamily="18" charset="0"/>
                <a:cs typeface="Times New Roman" panose="02020603050405020304" pitchFamily="18" charset="0"/>
              </a:rPr>
              <a:t> Using </a:t>
            </a:r>
            <a:r>
              <a:rPr lang="en-US" altLang="zh-CN" dirty="0">
                <a:latin typeface="Times New Roman" panose="02020603050405020304" pitchFamily="18" charset="0"/>
                <a:cs typeface="Times New Roman" panose="02020603050405020304" pitchFamily="18" charset="0"/>
              </a:rPr>
              <a:t>NLTK module to segment the full text of the paper in sentence units.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(3) Data annotation</a:t>
            </a:r>
          </a:p>
          <a:p>
            <a:r>
              <a:rPr lang="en-US" altLang="zh-CN" dirty="0" smtClean="0">
                <a:latin typeface="Times New Roman" panose="02020603050405020304" pitchFamily="18" charset="0"/>
                <a:cs typeface="Times New Roman" panose="02020603050405020304" pitchFamily="18" charset="0"/>
              </a:rPr>
              <a:t>7 </a:t>
            </a:r>
            <a:r>
              <a:rPr lang="en-US" altLang="zh-CN" dirty="0">
                <a:latin typeface="Times New Roman" panose="02020603050405020304" pitchFamily="18" charset="0"/>
                <a:cs typeface="Times New Roman" panose="02020603050405020304" pitchFamily="18" charset="0"/>
              </a:rPr>
              <a:t>postgraduates majoring in information science manually annotated the sentences, and the experimenter completes the final review</a:t>
            </a:r>
            <a:r>
              <a:rPr lang="en-US" altLang="zh-CN"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32151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 Corpus and Method</a:t>
            </a:r>
            <a:endParaRPr lang="zh-CN" altLang="en-US" dirty="0"/>
          </a:p>
        </p:txBody>
      </p:sp>
      <p:sp>
        <p:nvSpPr>
          <p:cNvPr id="3" name="内容占位符 2"/>
          <p:cNvSpPr>
            <a:spLocks noGrp="1"/>
          </p:cNvSpPr>
          <p:nvPr>
            <p:ph idx="1"/>
          </p:nvPr>
        </p:nvSpPr>
        <p:spPr>
          <a:xfrm>
            <a:off x="438150" y="1571001"/>
            <a:ext cx="11144250" cy="4284675"/>
          </a:xfrm>
        </p:spPr>
        <p:txBody>
          <a:bodyPr/>
          <a:lstStyle/>
          <a:p>
            <a:r>
              <a:rPr lang="en-US" altLang="zh-CN" b="1" dirty="0" smtClean="0">
                <a:latin typeface="Times New Roman" panose="02020603050405020304" pitchFamily="18" charset="0"/>
                <a:cs typeface="Times New Roman" panose="02020603050405020304" pitchFamily="18" charset="0"/>
              </a:rPr>
              <a:t>Discriminant </a:t>
            </a:r>
            <a:r>
              <a:rPr lang="en-US" altLang="zh-CN" b="1" dirty="0">
                <a:latin typeface="Times New Roman" panose="02020603050405020304" pitchFamily="18" charset="0"/>
                <a:cs typeface="Times New Roman" panose="02020603050405020304" pitchFamily="18" charset="0"/>
              </a:rPr>
              <a:t>criteria of the thesis research conclusion </a:t>
            </a:r>
            <a:r>
              <a:rPr lang="en-US" altLang="zh-CN" b="1" dirty="0" smtClean="0">
                <a:latin typeface="Times New Roman" panose="02020603050405020304" pitchFamily="18" charset="0"/>
                <a:cs typeface="Times New Roman" panose="02020603050405020304" pitchFamily="18" charset="0"/>
              </a:rPr>
              <a:t>sentence</a:t>
            </a:r>
            <a:r>
              <a:rPr lang="en-US" altLang="zh-CN" dirty="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514350" indent="-514350">
              <a:spcBef>
                <a:spcPts val="1800"/>
              </a:spcBef>
              <a:buAutoNum type="arabicParenBoth"/>
            </a:pPr>
            <a:r>
              <a:rPr lang="en-US" altLang="zh-CN" dirty="0" smtClean="0">
                <a:latin typeface="Times New Roman" panose="02020603050405020304" pitchFamily="18" charset="0"/>
                <a:cs typeface="Times New Roman" panose="02020603050405020304" pitchFamily="18" charset="0"/>
              </a:rPr>
              <a:t>Semantically</a:t>
            </a:r>
            <a:r>
              <a:rPr lang="en-US" altLang="zh-CN" dirty="0">
                <a:latin typeface="Times New Roman" panose="02020603050405020304" pitchFamily="18" charset="0"/>
                <a:cs typeface="Times New Roman" panose="02020603050405020304" pitchFamily="18" charset="0"/>
              </a:rPr>
              <a:t>, the content of a sentence is a concise summary of the above or the following and the sentence does not appear in the introduction section. </a:t>
            </a:r>
            <a:endParaRPr lang="en-US" altLang="zh-CN" dirty="0" smtClean="0">
              <a:latin typeface="Times New Roman" panose="02020603050405020304" pitchFamily="18" charset="0"/>
              <a:cs typeface="Times New Roman" panose="02020603050405020304" pitchFamily="18" charset="0"/>
            </a:endParaRPr>
          </a:p>
          <a:p>
            <a:pPr marL="514350" indent="-514350">
              <a:spcBef>
                <a:spcPts val="1800"/>
              </a:spcBef>
              <a:buAutoNum type="arabicParenBoth"/>
            </a:pPr>
            <a:r>
              <a:rPr lang="en-US" altLang="zh-CN" dirty="0" smtClean="0">
                <a:latin typeface="Times New Roman" panose="02020603050405020304" pitchFamily="18" charset="0"/>
                <a:cs typeface="Times New Roman" panose="02020603050405020304" pitchFamily="18" charset="0"/>
              </a:rPr>
              <a:t>The </a:t>
            </a:r>
            <a:r>
              <a:rPr lang="en-US" altLang="zh-CN" dirty="0">
                <a:latin typeface="Times New Roman" panose="02020603050405020304" pitchFamily="18" charset="0"/>
                <a:cs typeface="Times New Roman" panose="02020603050405020304" pitchFamily="18" charset="0"/>
              </a:rPr>
              <a:t>sentence </a:t>
            </a:r>
            <a:r>
              <a:rPr lang="en-US" altLang="zh-CN" dirty="0" smtClean="0">
                <a:latin typeface="Times New Roman" panose="02020603050405020304" pitchFamily="18" charset="0"/>
                <a:cs typeface="Times New Roman" panose="02020603050405020304" pitchFamily="18" charset="0"/>
              </a:rPr>
              <a:t>is not a </a:t>
            </a:r>
            <a:r>
              <a:rPr lang="en-US" altLang="zh-CN" dirty="0">
                <a:latin typeface="Times New Roman" panose="02020603050405020304" pitchFamily="18" charset="0"/>
                <a:cs typeface="Times New Roman" panose="02020603050405020304" pitchFamily="18" charset="0"/>
              </a:rPr>
              <a:t>straightforward description of the data of the experimental results, but it can be based on the reasoning and qualitative interpretation of the experimental results. </a:t>
            </a:r>
            <a:endParaRPr lang="en-US" altLang="zh-CN" dirty="0" smtClean="0">
              <a:latin typeface="Times New Roman" panose="02020603050405020304" pitchFamily="18" charset="0"/>
              <a:cs typeface="Times New Roman" panose="02020603050405020304" pitchFamily="18" charset="0"/>
            </a:endParaRPr>
          </a:p>
          <a:p>
            <a:pPr marL="514350" indent="-514350">
              <a:spcBef>
                <a:spcPts val="1800"/>
              </a:spcBef>
              <a:buAutoNum type="arabicParenBoth"/>
            </a:pPr>
            <a:r>
              <a:rPr lang="en-US" altLang="zh-CN" dirty="0">
                <a:latin typeface="Times New Roman" panose="02020603050405020304" pitchFamily="18" charset="0"/>
                <a:cs typeface="Times New Roman" panose="02020603050405020304" pitchFamily="18" charset="0"/>
              </a:rPr>
              <a:t>The subject of the sentence is not an object from a cited literature, such as a citation author.</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313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 Corpus and Method</a:t>
            </a:r>
            <a:endParaRPr lang="zh-CN" altLang="en-US" dirty="0"/>
          </a:p>
        </p:txBody>
      </p:sp>
      <p:graphicFrame>
        <p:nvGraphicFramePr>
          <p:cNvPr id="13" name="内容占位符 12"/>
          <p:cNvGraphicFramePr>
            <a:graphicFrameLocks noGrp="1"/>
          </p:cNvGraphicFramePr>
          <p:nvPr>
            <p:ph idx="1"/>
            <p:extLst>
              <p:ext uri="{D42A27DB-BD31-4B8C-83A1-F6EECF244321}">
                <p14:modId xmlns:p14="http://schemas.microsoft.com/office/powerpoint/2010/main" val="682848714"/>
              </p:ext>
            </p:extLst>
          </p:nvPr>
        </p:nvGraphicFramePr>
        <p:xfrm>
          <a:off x="740161" y="3354566"/>
          <a:ext cx="10516367" cy="2716345"/>
        </p:xfrm>
        <a:graphic>
          <a:graphicData uri="http://schemas.openxmlformats.org/drawingml/2006/table">
            <a:tbl>
              <a:tblPr firstRow="1" firstCol="1" bandRow="1">
                <a:tableStyleId>{5C22544A-7EE6-4342-B048-85BDC9FD1C3A}</a:tableStyleId>
              </a:tblPr>
              <a:tblGrid>
                <a:gridCol w="1390023">
                  <a:extLst>
                    <a:ext uri="{9D8B030D-6E8A-4147-A177-3AD203B41FA5}">
                      <a16:colId xmlns:a16="http://schemas.microsoft.com/office/drawing/2014/main" val="3794419949"/>
                    </a:ext>
                  </a:extLst>
                </a:gridCol>
                <a:gridCol w="7174443">
                  <a:extLst>
                    <a:ext uri="{9D8B030D-6E8A-4147-A177-3AD203B41FA5}">
                      <a16:colId xmlns:a16="http://schemas.microsoft.com/office/drawing/2014/main" val="1523408913"/>
                    </a:ext>
                  </a:extLst>
                </a:gridCol>
                <a:gridCol w="1951901">
                  <a:extLst>
                    <a:ext uri="{9D8B030D-6E8A-4147-A177-3AD203B41FA5}">
                      <a16:colId xmlns:a16="http://schemas.microsoft.com/office/drawing/2014/main" val="3548941040"/>
                    </a:ext>
                  </a:extLst>
                </a:gridCol>
              </a:tblGrid>
              <a:tr h="359357">
                <a:tc>
                  <a:txBody>
                    <a:bodyPr/>
                    <a:lstStyle/>
                    <a:p>
                      <a:pPr algn="ctr">
                        <a:lnSpc>
                          <a:spcPct val="110000"/>
                        </a:lnSpc>
                        <a:spcAft>
                          <a:spcPts val="0"/>
                        </a:spcAft>
                      </a:pPr>
                      <a:r>
                        <a:rPr lang="en-US" sz="1800" dirty="0">
                          <a:effectLst/>
                        </a:rPr>
                        <a:t>Num.</a:t>
                      </a:r>
                      <a:endParaRPr lang="zh-CN" sz="18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rPr>
                        <a:t>Type</a:t>
                      </a:r>
                      <a:endParaRPr lang="zh-CN" sz="18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rPr>
                        <a:t>Count</a:t>
                      </a:r>
                      <a:endParaRPr lang="zh-CN" sz="18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07648" marR="107648" marT="0" marB="0" anchor="ctr"/>
                </a:tc>
                <a:extLst>
                  <a:ext uri="{0D108BD9-81ED-4DB2-BD59-A6C34878D82A}">
                    <a16:rowId xmlns:a16="http://schemas.microsoft.com/office/drawing/2014/main" val="2876373674"/>
                  </a:ext>
                </a:extLst>
              </a:tr>
              <a:tr h="359357">
                <a:tc>
                  <a:txBody>
                    <a:bodyPr/>
                    <a:lstStyle/>
                    <a:p>
                      <a:pPr algn="ctr">
                        <a:lnSpc>
                          <a:spcPct val="110000"/>
                        </a:lnSpc>
                        <a:spcAft>
                          <a:spcPts val="0"/>
                        </a:spcAft>
                      </a:pPr>
                      <a:r>
                        <a:rPr lang="en-US" sz="1800" dirty="0">
                          <a:effectLst/>
                        </a:rPr>
                        <a:t>1</a:t>
                      </a:r>
                      <a:endParaRPr lang="zh-CN" sz="18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Total article</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502</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extLst>
                  <a:ext uri="{0D108BD9-81ED-4DB2-BD59-A6C34878D82A}">
                    <a16:rowId xmlns:a16="http://schemas.microsoft.com/office/drawing/2014/main" val="1791814091"/>
                  </a:ext>
                </a:extLst>
              </a:tr>
              <a:tr h="359357">
                <a:tc>
                  <a:txBody>
                    <a:bodyPr/>
                    <a:lstStyle/>
                    <a:p>
                      <a:pPr algn="ctr">
                        <a:lnSpc>
                          <a:spcPct val="110000"/>
                        </a:lnSpc>
                        <a:spcAft>
                          <a:spcPts val="0"/>
                        </a:spcAft>
                      </a:pPr>
                      <a:r>
                        <a:rPr lang="en-US" sz="1800" dirty="0">
                          <a:effectLst/>
                        </a:rPr>
                        <a:t>2</a:t>
                      </a:r>
                      <a:endParaRPr lang="zh-CN" sz="18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Total Sentences</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54,479</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extLst>
                  <a:ext uri="{0D108BD9-81ED-4DB2-BD59-A6C34878D82A}">
                    <a16:rowId xmlns:a16="http://schemas.microsoft.com/office/drawing/2014/main" val="1926662939"/>
                  </a:ext>
                </a:extLst>
              </a:tr>
              <a:tr h="359357">
                <a:tc>
                  <a:txBody>
                    <a:bodyPr/>
                    <a:lstStyle/>
                    <a:p>
                      <a:pPr algn="ctr">
                        <a:lnSpc>
                          <a:spcPct val="110000"/>
                        </a:lnSpc>
                        <a:spcAft>
                          <a:spcPts val="0"/>
                        </a:spcAft>
                      </a:pPr>
                      <a:r>
                        <a:rPr lang="en-US" sz="1800" dirty="0">
                          <a:effectLst/>
                        </a:rPr>
                        <a:t>3</a:t>
                      </a:r>
                      <a:endParaRPr lang="zh-CN" sz="18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Thesis research conclusion sentences</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4,870</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extLst>
                  <a:ext uri="{0D108BD9-81ED-4DB2-BD59-A6C34878D82A}">
                    <a16:rowId xmlns:a16="http://schemas.microsoft.com/office/drawing/2014/main" val="1292031087"/>
                  </a:ext>
                </a:extLst>
              </a:tr>
              <a:tr h="457012">
                <a:tc>
                  <a:txBody>
                    <a:bodyPr/>
                    <a:lstStyle/>
                    <a:p>
                      <a:pPr algn="ctr">
                        <a:lnSpc>
                          <a:spcPct val="110000"/>
                        </a:lnSpc>
                        <a:spcAft>
                          <a:spcPts val="0"/>
                        </a:spcAft>
                      </a:pPr>
                      <a:r>
                        <a:rPr lang="en-US" sz="1800" dirty="0">
                          <a:effectLst/>
                        </a:rPr>
                        <a:t>4</a:t>
                      </a:r>
                      <a:endParaRPr lang="zh-CN" sz="18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Average number of marked sentences in each article </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9.7</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extLst>
                  <a:ext uri="{0D108BD9-81ED-4DB2-BD59-A6C34878D82A}">
                    <a16:rowId xmlns:a16="http://schemas.microsoft.com/office/drawing/2014/main" val="2450549587"/>
                  </a:ext>
                </a:extLst>
              </a:tr>
              <a:tr h="462548">
                <a:tc>
                  <a:txBody>
                    <a:bodyPr/>
                    <a:lstStyle/>
                    <a:p>
                      <a:pPr algn="ctr">
                        <a:lnSpc>
                          <a:spcPct val="110000"/>
                        </a:lnSpc>
                        <a:spcAft>
                          <a:spcPts val="0"/>
                        </a:spcAft>
                      </a:pPr>
                      <a:r>
                        <a:rPr lang="en-US" sz="1800" dirty="0">
                          <a:effectLst/>
                        </a:rPr>
                        <a:t>5</a:t>
                      </a:r>
                      <a:endParaRPr lang="zh-CN" sz="18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Average words number in each sentences</a:t>
                      </a:r>
                      <a:endParaRPr lang="zh-CN"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27.99</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extLst>
                  <a:ext uri="{0D108BD9-81ED-4DB2-BD59-A6C34878D82A}">
                    <a16:rowId xmlns:a16="http://schemas.microsoft.com/office/drawing/2014/main" val="89409052"/>
                  </a:ext>
                </a:extLst>
              </a:tr>
              <a:tr h="359357">
                <a:tc>
                  <a:txBody>
                    <a:bodyPr/>
                    <a:lstStyle/>
                    <a:p>
                      <a:pPr algn="ctr">
                        <a:lnSpc>
                          <a:spcPct val="110000"/>
                        </a:lnSpc>
                        <a:spcAft>
                          <a:spcPts val="0"/>
                        </a:spcAft>
                      </a:pPr>
                      <a:r>
                        <a:rPr lang="en-US" sz="1800" dirty="0">
                          <a:effectLst/>
                        </a:rPr>
                        <a:t>6</a:t>
                      </a:r>
                      <a:endParaRPr lang="zh-CN" sz="18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The longest sentence words number</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tc>
                  <a:txBody>
                    <a:bodyPr/>
                    <a:lstStyle/>
                    <a:p>
                      <a:pPr algn="ctr">
                        <a:lnSpc>
                          <a:spcPct val="110000"/>
                        </a:lnSpc>
                        <a:spcAft>
                          <a:spcPts val="0"/>
                        </a:spcAft>
                      </a:pPr>
                      <a:r>
                        <a:rPr lang="en-US" sz="1800" dirty="0">
                          <a:effectLst/>
                          <a:latin typeface="Times New Roman" panose="02020603050405020304" pitchFamily="18" charset="0"/>
                          <a:cs typeface="Times New Roman" panose="02020603050405020304" pitchFamily="18" charset="0"/>
                        </a:rPr>
                        <a:t>255</a:t>
                      </a:r>
                      <a:endParaRPr lang="zh-C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07648" marR="107648" marT="0" marB="0" anchor="ctr"/>
                </a:tc>
                <a:extLst>
                  <a:ext uri="{0D108BD9-81ED-4DB2-BD59-A6C34878D82A}">
                    <a16:rowId xmlns:a16="http://schemas.microsoft.com/office/drawing/2014/main" val="1461690750"/>
                  </a:ext>
                </a:extLst>
              </a:tr>
            </a:tbl>
          </a:graphicData>
        </a:graphic>
      </p:graphicFrame>
      <p:sp>
        <p:nvSpPr>
          <p:cNvPr id="6" name="矩形 5"/>
          <p:cNvSpPr/>
          <p:nvPr/>
        </p:nvSpPr>
        <p:spPr>
          <a:xfrm>
            <a:off x="3612287" y="2873811"/>
            <a:ext cx="4498347" cy="369332"/>
          </a:xfrm>
          <a:prstGeom prst="rect">
            <a:avLst/>
          </a:prstGeom>
        </p:spPr>
        <p:txBody>
          <a:bodyPr wrap="none">
            <a:spAutoFit/>
          </a:bodyPr>
          <a:lstStyle/>
          <a:p>
            <a:r>
              <a:rPr lang="en-GB" altLang="zh-CN" b="1" dirty="0">
                <a:latin typeface="Linux Libertine" panose="02000503000000000000" pitchFamily="2" charset="0"/>
                <a:ea typeface="宋体" panose="02010600030101010101" pitchFamily="2" charset="-122"/>
              </a:rPr>
              <a:t> Table 1</a:t>
            </a:r>
            <a:r>
              <a:rPr lang="en-GB" altLang="zh-CN" b="1" dirty="0" smtClean="0">
                <a:latin typeface="Linux Libertine" panose="02000503000000000000" pitchFamily="2" charset="0"/>
                <a:ea typeface="宋体" panose="02010600030101010101" pitchFamily="2" charset="-122"/>
              </a:rPr>
              <a:t>. Basic </a:t>
            </a:r>
            <a:r>
              <a:rPr lang="en-GB" altLang="zh-CN" b="1" dirty="0">
                <a:latin typeface="Linux Libertine" panose="02000503000000000000" pitchFamily="2" charset="0"/>
                <a:ea typeface="宋体" panose="02010600030101010101" pitchFamily="2" charset="-122"/>
              </a:rPr>
              <a:t>Information of the Corpus</a:t>
            </a:r>
            <a:endParaRPr lang="zh-CN" altLang="en-US" dirty="0"/>
          </a:p>
        </p:txBody>
      </p:sp>
      <p:sp>
        <p:nvSpPr>
          <p:cNvPr id="10" name="矩形 9"/>
          <p:cNvSpPr/>
          <p:nvPr/>
        </p:nvSpPr>
        <p:spPr>
          <a:xfrm>
            <a:off x="371475" y="1441192"/>
            <a:ext cx="11487150" cy="1200329"/>
          </a:xfrm>
          <a:prstGeom prst="rect">
            <a:avLst/>
          </a:prstGeom>
        </p:spPr>
        <p:txBody>
          <a:bodyPr wrap="square">
            <a:spAutoFit/>
          </a:bodyPr>
          <a:lstStyle/>
          <a:p>
            <a:r>
              <a:rPr lang="en-US" altLang="zh-CN" sz="2400" dirty="0" smtClean="0">
                <a:latin typeface="Times New Roman" panose="02020603050405020304" pitchFamily="18" charset="0"/>
                <a:ea typeface="Calibri" panose="020F0502020204030204" pitchFamily="34" charset="0"/>
                <a:cs typeface="Times New Roman" panose="02020603050405020304" pitchFamily="18" charset="0"/>
              </a:rPr>
              <a:t>In </a:t>
            </a:r>
            <a:r>
              <a:rPr lang="en-US" altLang="zh-CN" sz="2400" dirty="0">
                <a:latin typeface="Times New Roman" panose="02020603050405020304" pitchFamily="18" charset="0"/>
                <a:ea typeface="Calibri" panose="020F0502020204030204" pitchFamily="34" charset="0"/>
                <a:cs typeface="Times New Roman" panose="02020603050405020304" pitchFamily="18" charset="0"/>
              </a:rPr>
              <a:t>order to alleviate the problem of data imbalance, we negatively sampled non-research conclusion sentences to increase the proportion of thesis research conclusion sentences to 8.9%. The basic information of the final corpus is shown in Table 1.</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1332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2 </a:t>
            </a:r>
            <a:r>
              <a:rPr lang="en-US" altLang="zh-CN" dirty="0"/>
              <a:t>Corpus and Method</a:t>
            </a:r>
            <a:endParaRPr lang="zh-CN" altLang="en-US" dirty="0"/>
          </a:p>
        </p:txBody>
      </p:sp>
      <p:sp>
        <p:nvSpPr>
          <p:cNvPr id="3" name="内容占位符 2"/>
          <p:cNvSpPr>
            <a:spLocks noGrp="1"/>
          </p:cNvSpPr>
          <p:nvPr>
            <p:ph idx="1"/>
          </p:nvPr>
        </p:nvSpPr>
        <p:spPr>
          <a:xfrm>
            <a:off x="706320" y="1101778"/>
            <a:ext cx="10515600" cy="5302385"/>
          </a:xfrm>
        </p:spPr>
        <p:txBody>
          <a:bodyPr>
            <a:normAutofit/>
          </a:bodyPr>
          <a:lstStyle/>
          <a:p>
            <a:r>
              <a:rPr lang="en-US" altLang="zh-CN" b="1" dirty="0" smtClean="0">
                <a:latin typeface="Times New Roman" panose="02020603050405020304" pitchFamily="18" charset="0"/>
                <a:cs typeface="Times New Roman" panose="02020603050405020304" pitchFamily="18" charset="0"/>
              </a:rPr>
              <a:t>Method</a:t>
            </a:r>
          </a:p>
          <a:p>
            <a:r>
              <a:rPr lang="en-US" altLang="zh-CN" sz="2400" dirty="0" smtClean="0">
                <a:latin typeface="Times New Roman" panose="02020603050405020304" pitchFamily="18" charset="0"/>
                <a:cs typeface="Times New Roman" panose="02020603050405020304" pitchFamily="18" charset="0"/>
              </a:rPr>
              <a:t>(1) SVM </a:t>
            </a:r>
          </a:p>
          <a:p>
            <a:r>
              <a:rPr lang="en-US" altLang="zh-CN" sz="2400" dirty="0" err="1" smtClean="0">
                <a:latin typeface="Times New Roman" panose="02020603050405020304" pitchFamily="18" charset="0"/>
                <a:cs typeface="Times New Roman" panose="02020603050405020304" pitchFamily="18" charset="0"/>
              </a:rPr>
              <a:t>Svm</a:t>
            </a:r>
            <a:r>
              <a:rPr lang="en-US" altLang="zh-CN" sz="2400" dirty="0" smtClean="0">
                <a:latin typeface="Times New Roman" panose="02020603050405020304" pitchFamily="18" charset="0"/>
                <a:cs typeface="Times New Roman" panose="02020603050405020304" pitchFamily="18" charset="0"/>
              </a:rPr>
              <a:t> is </a:t>
            </a:r>
            <a:r>
              <a:rPr lang="en-US" altLang="zh-CN" sz="2400" dirty="0">
                <a:latin typeface="Times New Roman" panose="02020603050405020304" pitchFamily="18" charset="0"/>
                <a:cs typeface="Times New Roman" panose="02020603050405020304" pitchFamily="18" charset="0"/>
              </a:rPr>
              <a:t>called support vector machine and it is a classic model for text classification. In its simplest form, an SVM is able to perform a binary classification finding the ‘best’ separating hyperplane between two linearly separable classes. </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(2) SciBERT</a:t>
            </a:r>
          </a:p>
          <a:p>
            <a:r>
              <a:rPr lang="en-US" altLang="zh-CN" sz="2400" dirty="0" smtClean="0">
                <a:latin typeface="Times New Roman" panose="02020603050405020304" pitchFamily="18" charset="0"/>
                <a:cs typeface="Times New Roman" panose="02020603050405020304" pitchFamily="18" charset="0"/>
              </a:rPr>
              <a:t>SciBERT (</a:t>
            </a:r>
            <a:r>
              <a:rPr lang="en-US" altLang="zh-CN" sz="2400" dirty="0" err="1" smtClean="0">
                <a:latin typeface="Times New Roman" panose="02020603050405020304" pitchFamily="18" charset="0"/>
                <a:cs typeface="Times New Roman" panose="02020603050405020304" pitchFamily="18" charset="0"/>
              </a:rPr>
              <a:t>Beltagy</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et al., 2019) is a deep learning model based on the BERT architecture (Devlin et al., 2018), which is trained on the full text corpus of 1.14 million scientific and technological documents. SciBERT uses the same configuration and size as BERT-base (Devlin et al., 2018) in the construction process, and it performs better than BERT-Base on natural language processing tasks in scientific literature.</a:t>
            </a:r>
            <a:endParaRPr lang="zh-CN" altLang="en-US" sz="2400" dirty="0">
              <a:latin typeface="Times New Roman" panose="02020603050405020304" pitchFamily="18" charset="0"/>
              <a:cs typeface="Times New Roman" panose="02020603050405020304" pitchFamily="18" charset="0"/>
            </a:endParaRPr>
          </a:p>
        </p:txBody>
      </p:sp>
      <p:sp>
        <p:nvSpPr>
          <p:cNvPr id="4" name="矩形 3"/>
          <p:cNvSpPr/>
          <p:nvPr/>
        </p:nvSpPr>
        <p:spPr>
          <a:xfrm>
            <a:off x="688039" y="5800200"/>
            <a:ext cx="11051243" cy="923330"/>
          </a:xfrm>
          <a:prstGeom prst="rect">
            <a:avLst/>
          </a:prstGeom>
        </p:spPr>
        <p:txBody>
          <a:bodyPr wrap="square">
            <a:spAutoFit/>
          </a:bodyPr>
          <a:lstStyle/>
          <a:p>
            <a:r>
              <a:rPr lang="en-US" altLang="zh-CN" dirty="0" smtClean="0">
                <a:latin typeface="Linux Libertine" panose="02000503000000000000" pitchFamily="2" charset="0"/>
                <a:ea typeface="Linux Libertine" panose="02000503000000000000" pitchFamily="2" charset="0"/>
                <a:cs typeface="Linux Libertine" panose="02000503000000000000" pitchFamily="2" charset="0"/>
              </a:rPr>
              <a:t>[1] </a:t>
            </a:r>
            <a:r>
              <a:rPr lang="en-US" altLang="zh-CN" dirty="0" err="1" smtClean="0">
                <a:latin typeface="Linux Libertine" panose="02000503000000000000" pitchFamily="2" charset="0"/>
                <a:ea typeface="Linux Libertine" panose="02000503000000000000" pitchFamily="2" charset="0"/>
                <a:cs typeface="Linux Libertine" panose="02000503000000000000" pitchFamily="2" charset="0"/>
              </a:rPr>
              <a:t>Beltagy</a:t>
            </a:r>
            <a:r>
              <a:rPr lang="en-US" altLang="zh-CN" dirty="0" smtClean="0">
                <a:latin typeface="Linux Libertine" panose="02000503000000000000" pitchFamily="2" charset="0"/>
                <a:ea typeface="Linux Libertine" panose="02000503000000000000" pitchFamily="2" charset="0"/>
                <a:cs typeface="Linux Libertine" panose="02000503000000000000" pitchFamily="2" charset="0"/>
              </a:rPr>
              <a:t>, I., Lo, K., &amp; Cohan, A. (2019). SciBERT: </a:t>
            </a:r>
            <a:r>
              <a:rPr lang="en-US" altLang="zh-CN" dirty="0" err="1" smtClean="0">
                <a:latin typeface="Linux Libertine" panose="02000503000000000000" pitchFamily="2" charset="0"/>
                <a:ea typeface="Linux Libertine" panose="02000503000000000000" pitchFamily="2" charset="0"/>
                <a:cs typeface="Linux Libertine" panose="02000503000000000000" pitchFamily="2" charset="0"/>
              </a:rPr>
              <a:t>Pretrained</a:t>
            </a:r>
            <a:r>
              <a:rPr lang="en-US" altLang="zh-CN" dirty="0" smtClean="0">
                <a:latin typeface="Linux Libertine" panose="02000503000000000000" pitchFamily="2" charset="0"/>
                <a:ea typeface="Linux Libertine" panose="02000503000000000000" pitchFamily="2" charset="0"/>
                <a:cs typeface="Linux Libertine" panose="02000503000000000000" pitchFamily="2" charset="0"/>
              </a:rPr>
              <a:t> Contextualized </a:t>
            </a:r>
            <a:r>
              <a:rPr lang="en-US" altLang="zh-CN" dirty="0" err="1" smtClean="0">
                <a:latin typeface="Linux Libertine" panose="02000503000000000000" pitchFamily="2" charset="0"/>
                <a:ea typeface="Linux Libertine" panose="02000503000000000000" pitchFamily="2" charset="0"/>
                <a:cs typeface="Linux Libertine" panose="02000503000000000000" pitchFamily="2" charset="0"/>
              </a:rPr>
              <a:t>Embeddings</a:t>
            </a:r>
            <a:r>
              <a:rPr lang="en-US" altLang="zh-CN" dirty="0" smtClean="0">
                <a:latin typeface="Linux Libertine" panose="02000503000000000000" pitchFamily="2" charset="0"/>
                <a:ea typeface="Linux Libertine" panose="02000503000000000000" pitchFamily="2" charset="0"/>
                <a:cs typeface="Linux Libertine" panose="02000503000000000000" pitchFamily="2" charset="0"/>
              </a:rPr>
              <a:t> for Scientific Text</a:t>
            </a:r>
          </a:p>
          <a:p>
            <a:r>
              <a:rPr lang="en-US" altLang="zh-CN" dirty="0" smtClean="0">
                <a:latin typeface="Linux Libertine" panose="02000503000000000000" pitchFamily="2" charset="0"/>
                <a:ea typeface="Linux Libertine" panose="02000503000000000000" pitchFamily="2" charset="0"/>
                <a:cs typeface="Linux Libertine" panose="02000503000000000000" pitchFamily="2" charset="0"/>
              </a:rPr>
              <a:t>[2] Devlin, J., Chang, M. W., Lee, K., &amp; </a:t>
            </a:r>
            <a:r>
              <a:rPr lang="en-US" altLang="zh-CN" dirty="0" err="1" smtClean="0">
                <a:latin typeface="Linux Libertine" panose="02000503000000000000" pitchFamily="2" charset="0"/>
                <a:ea typeface="Linux Libertine" panose="02000503000000000000" pitchFamily="2" charset="0"/>
                <a:cs typeface="Linux Libertine" panose="02000503000000000000" pitchFamily="2" charset="0"/>
              </a:rPr>
              <a:t>Toutanova</a:t>
            </a:r>
            <a:r>
              <a:rPr lang="en-US" altLang="zh-CN" dirty="0" smtClean="0">
                <a:latin typeface="Linux Libertine" panose="02000503000000000000" pitchFamily="2" charset="0"/>
                <a:ea typeface="Linux Libertine" panose="02000503000000000000" pitchFamily="2" charset="0"/>
                <a:cs typeface="Linux Libertine" panose="02000503000000000000" pitchFamily="2" charset="0"/>
              </a:rPr>
              <a:t>, K. (2018). BERT: Pre-training of Deep Bidirectional Transformers for Language Understanding</a:t>
            </a:r>
            <a:endParaRPr lang="zh-CN" altLang="en-US" dirty="0">
              <a:latin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950122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3</a:t>
            </a:r>
            <a:r>
              <a:rPr lang="en-US" altLang="zh-CN" dirty="0"/>
              <a:t> </a:t>
            </a:r>
            <a:r>
              <a:rPr lang="en-US" altLang="zh-CN" dirty="0" smtClean="0"/>
              <a:t>Experiment</a:t>
            </a:r>
            <a:endParaRPr lang="zh-CN" altLang="en-US" dirty="0"/>
          </a:p>
        </p:txBody>
      </p:sp>
      <p:graphicFrame>
        <p:nvGraphicFramePr>
          <p:cNvPr id="9" name="内容占位符 8"/>
          <p:cNvGraphicFramePr>
            <a:graphicFrameLocks noGrp="1"/>
          </p:cNvGraphicFramePr>
          <p:nvPr>
            <p:ph idx="1"/>
            <p:extLst>
              <p:ext uri="{D42A27DB-BD31-4B8C-83A1-F6EECF244321}">
                <p14:modId xmlns:p14="http://schemas.microsoft.com/office/powerpoint/2010/main" val="310702475"/>
              </p:ext>
            </p:extLst>
          </p:nvPr>
        </p:nvGraphicFramePr>
        <p:xfrm>
          <a:off x="5764587" y="2466974"/>
          <a:ext cx="6206796" cy="2925792"/>
        </p:xfrm>
        <a:graphic>
          <a:graphicData uri="http://schemas.openxmlformats.org/drawingml/2006/table">
            <a:tbl>
              <a:tblPr firstRow="1" firstCol="1" bandRow="1">
                <a:tableStyleId>{7DF18680-E054-41AD-8BC1-D1AEF772440D}</a:tableStyleId>
              </a:tblPr>
              <a:tblGrid>
                <a:gridCol w="1183404">
                  <a:extLst>
                    <a:ext uri="{9D8B030D-6E8A-4147-A177-3AD203B41FA5}">
                      <a16:colId xmlns:a16="http://schemas.microsoft.com/office/drawing/2014/main" val="3118302234"/>
                    </a:ext>
                  </a:extLst>
                </a:gridCol>
                <a:gridCol w="1046285">
                  <a:extLst>
                    <a:ext uri="{9D8B030D-6E8A-4147-A177-3AD203B41FA5}">
                      <a16:colId xmlns:a16="http://schemas.microsoft.com/office/drawing/2014/main" val="206703353"/>
                    </a:ext>
                  </a:extLst>
                </a:gridCol>
                <a:gridCol w="1476375">
                  <a:extLst>
                    <a:ext uri="{9D8B030D-6E8A-4147-A177-3AD203B41FA5}">
                      <a16:colId xmlns:a16="http://schemas.microsoft.com/office/drawing/2014/main" val="1876468683"/>
                    </a:ext>
                  </a:extLst>
                </a:gridCol>
                <a:gridCol w="1485900">
                  <a:extLst>
                    <a:ext uri="{9D8B030D-6E8A-4147-A177-3AD203B41FA5}">
                      <a16:colId xmlns:a16="http://schemas.microsoft.com/office/drawing/2014/main" val="537488346"/>
                    </a:ext>
                  </a:extLst>
                </a:gridCol>
                <a:gridCol w="1014832">
                  <a:extLst>
                    <a:ext uri="{9D8B030D-6E8A-4147-A177-3AD203B41FA5}">
                      <a16:colId xmlns:a16="http://schemas.microsoft.com/office/drawing/2014/main" val="761132480"/>
                    </a:ext>
                  </a:extLst>
                </a:gridCol>
              </a:tblGrid>
              <a:tr h="652374">
                <a:tc>
                  <a:txBody>
                    <a:bodyPr/>
                    <a:lstStyle/>
                    <a:p>
                      <a:pPr algn="ctr">
                        <a:lnSpc>
                          <a:spcPct val="110000"/>
                        </a:lnSpc>
                        <a:spcAft>
                          <a:spcPts val="0"/>
                        </a:spcAft>
                      </a:pPr>
                      <a:r>
                        <a:rPr lang="en-US" sz="1400" dirty="0">
                          <a:effectLst/>
                        </a:rPr>
                        <a:t>Model</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endParaRPr lang="zh-CN" sz="1400" dirty="0">
                        <a:effectLst/>
                        <a:latin typeface="Calibri" panose="020F0502020204030204" pitchFamily="34" charset="0"/>
                        <a:cs typeface="Arial" panose="020B0604020202020204" pitchFamily="34" charset="0"/>
                      </a:endParaRPr>
                    </a:p>
                  </a:txBody>
                  <a:tcPr marL="135807" marR="135807" marT="0" marB="0" anchor="ctr"/>
                </a:tc>
                <a:tc>
                  <a:txBody>
                    <a:bodyPr/>
                    <a:lstStyle/>
                    <a:p>
                      <a:pPr algn="ctr">
                        <a:lnSpc>
                          <a:spcPct val="110000"/>
                        </a:lnSpc>
                        <a:spcAft>
                          <a:spcPts val="0"/>
                        </a:spcAft>
                      </a:pPr>
                      <a:r>
                        <a:rPr lang="en-US" sz="1400" dirty="0">
                          <a:effectLst/>
                        </a:rPr>
                        <a:t>Precision</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Recall</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F1-Value</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extLst>
                  <a:ext uri="{0D108BD9-81ED-4DB2-BD59-A6C34878D82A}">
                    <a16:rowId xmlns:a16="http://schemas.microsoft.com/office/drawing/2014/main" val="2448075674"/>
                  </a:ext>
                </a:extLst>
              </a:tr>
              <a:tr h="378903">
                <a:tc rowSpan="3">
                  <a:txBody>
                    <a:bodyPr/>
                    <a:lstStyle/>
                    <a:p>
                      <a:pPr algn="ctr">
                        <a:lnSpc>
                          <a:spcPct val="110000"/>
                        </a:lnSpc>
                        <a:spcAft>
                          <a:spcPts val="0"/>
                        </a:spcAft>
                      </a:pPr>
                      <a:r>
                        <a:rPr lang="en-US" sz="1400">
                          <a:effectLst/>
                        </a:rPr>
                        <a:t>SciBERT</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dirty="0">
                          <a:effectLst/>
                        </a:rPr>
                        <a:t>MAX</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dirty="0">
                          <a:effectLst/>
                        </a:rPr>
                        <a:t>85.86%</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78.61%</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77.51%</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extLst>
                  <a:ext uri="{0D108BD9-81ED-4DB2-BD59-A6C34878D82A}">
                    <a16:rowId xmlns:a16="http://schemas.microsoft.com/office/drawing/2014/main" val="3204712376"/>
                  </a:ext>
                </a:extLst>
              </a:tr>
              <a:tr h="378903">
                <a:tc vMerge="1">
                  <a:txBody>
                    <a:bodyPr/>
                    <a:lstStyle/>
                    <a:p>
                      <a:endParaRPr lang="zh-CN" altLang="en-US"/>
                    </a:p>
                  </a:txBody>
                  <a:tcPr/>
                </a:tc>
                <a:tc>
                  <a:txBody>
                    <a:bodyPr/>
                    <a:lstStyle/>
                    <a:p>
                      <a:pPr algn="ctr">
                        <a:lnSpc>
                          <a:spcPct val="110000"/>
                        </a:lnSpc>
                        <a:spcAft>
                          <a:spcPts val="0"/>
                        </a:spcAft>
                      </a:pPr>
                      <a:r>
                        <a:rPr lang="en-US" sz="1400" dirty="0">
                          <a:effectLst/>
                        </a:rPr>
                        <a:t>MIN</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dirty="0">
                          <a:effectLst/>
                        </a:rPr>
                        <a:t>73.41%</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44.13%</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58.22%</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extLst>
                  <a:ext uri="{0D108BD9-81ED-4DB2-BD59-A6C34878D82A}">
                    <a16:rowId xmlns:a16="http://schemas.microsoft.com/office/drawing/2014/main" val="3810403303"/>
                  </a:ext>
                </a:extLst>
              </a:tr>
              <a:tr h="378903">
                <a:tc vMerge="1">
                  <a:txBody>
                    <a:bodyPr/>
                    <a:lstStyle/>
                    <a:p>
                      <a:endParaRPr lang="zh-CN" altLang="en-US"/>
                    </a:p>
                  </a:txBody>
                  <a:tcPr/>
                </a:tc>
                <a:tc>
                  <a:txBody>
                    <a:bodyPr/>
                    <a:lstStyle/>
                    <a:p>
                      <a:pPr algn="ctr">
                        <a:lnSpc>
                          <a:spcPct val="110000"/>
                        </a:lnSpc>
                        <a:spcAft>
                          <a:spcPts val="0"/>
                        </a:spcAft>
                      </a:pPr>
                      <a:r>
                        <a:rPr lang="en-US" sz="1400" dirty="0">
                          <a:effectLst/>
                        </a:rPr>
                        <a:t>AVG</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79.86%</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64.51%</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dirty="0">
                          <a:effectLst/>
                        </a:rPr>
                        <a:t>70.74%</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extLst>
                  <a:ext uri="{0D108BD9-81ED-4DB2-BD59-A6C34878D82A}">
                    <a16:rowId xmlns:a16="http://schemas.microsoft.com/office/drawing/2014/main" val="1071811192"/>
                  </a:ext>
                </a:extLst>
              </a:tr>
              <a:tr h="378903">
                <a:tc rowSpan="3">
                  <a:txBody>
                    <a:bodyPr/>
                    <a:lstStyle/>
                    <a:p>
                      <a:pPr algn="ctr">
                        <a:lnSpc>
                          <a:spcPct val="110000"/>
                        </a:lnSpc>
                        <a:spcAft>
                          <a:spcPts val="0"/>
                        </a:spcAft>
                      </a:pPr>
                      <a:r>
                        <a:rPr lang="en-US" sz="1400">
                          <a:effectLst/>
                        </a:rPr>
                        <a:t>SVM</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MAX</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dirty="0">
                          <a:effectLst/>
                        </a:rPr>
                        <a:t>98.19%</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64.51%</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77.03%</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extLst>
                  <a:ext uri="{0D108BD9-81ED-4DB2-BD59-A6C34878D82A}">
                    <a16:rowId xmlns:a16="http://schemas.microsoft.com/office/drawing/2014/main" val="3676126288"/>
                  </a:ext>
                </a:extLst>
              </a:tr>
              <a:tr h="378903">
                <a:tc vMerge="1">
                  <a:txBody>
                    <a:bodyPr/>
                    <a:lstStyle/>
                    <a:p>
                      <a:endParaRPr lang="zh-CN" altLang="en-US"/>
                    </a:p>
                  </a:txBody>
                  <a:tcPr/>
                </a:tc>
                <a:tc>
                  <a:txBody>
                    <a:bodyPr/>
                    <a:lstStyle/>
                    <a:p>
                      <a:pPr algn="ctr">
                        <a:lnSpc>
                          <a:spcPct val="110000"/>
                        </a:lnSpc>
                        <a:spcAft>
                          <a:spcPts val="0"/>
                        </a:spcAft>
                      </a:pPr>
                      <a:r>
                        <a:rPr lang="en-US" sz="1400">
                          <a:effectLst/>
                        </a:rPr>
                        <a:t>MIN</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dirty="0">
                          <a:effectLst/>
                        </a:rPr>
                        <a:t>90.37%</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37.08%</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53.80%</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extLst>
                  <a:ext uri="{0D108BD9-81ED-4DB2-BD59-A6C34878D82A}">
                    <a16:rowId xmlns:a16="http://schemas.microsoft.com/office/drawing/2014/main" val="843877202"/>
                  </a:ext>
                </a:extLst>
              </a:tr>
              <a:tr h="378903">
                <a:tc vMerge="1">
                  <a:txBody>
                    <a:bodyPr/>
                    <a:lstStyle/>
                    <a:p>
                      <a:endParaRPr lang="zh-CN" altLang="en-US"/>
                    </a:p>
                  </a:txBody>
                  <a:tcPr/>
                </a:tc>
                <a:tc>
                  <a:txBody>
                    <a:bodyPr/>
                    <a:lstStyle/>
                    <a:p>
                      <a:pPr algn="ctr">
                        <a:lnSpc>
                          <a:spcPct val="110000"/>
                        </a:lnSpc>
                        <a:spcAft>
                          <a:spcPts val="0"/>
                        </a:spcAft>
                      </a:pPr>
                      <a:r>
                        <a:rPr lang="en-US" sz="1400" dirty="0">
                          <a:effectLst/>
                        </a:rPr>
                        <a:t>AVG</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dirty="0">
                          <a:effectLst/>
                        </a:rPr>
                        <a:t>95.97%</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a:effectLst/>
                        </a:rPr>
                        <a:t>52.14%</a:t>
                      </a:r>
                      <a:endParaRPr lang="zh-CN" sz="140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tc>
                  <a:txBody>
                    <a:bodyPr/>
                    <a:lstStyle/>
                    <a:p>
                      <a:pPr algn="ctr">
                        <a:lnSpc>
                          <a:spcPct val="110000"/>
                        </a:lnSpc>
                        <a:spcAft>
                          <a:spcPts val="0"/>
                        </a:spcAft>
                      </a:pPr>
                      <a:r>
                        <a:rPr lang="en-US" sz="1400" dirty="0">
                          <a:effectLst/>
                        </a:rPr>
                        <a:t>67.24%</a:t>
                      </a:r>
                      <a:endParaRPr lang="zh-CN" sz="1400" dirty="0">
                        <a:effectLst/>
                        <a:latin typeface="Linux Libertine" panose="02000503000000000000" pitchFamily="2" charset="0"/>
                        <a:ea typeface="Calibri" panose="020F0502020204030204" pitchFamily="34" charset="0"/>
                        <a:cs typeface="Times New Roman" panose="02020603050405020304" pitchFamily="18" charset="0"/>
                      </a:endParaRPr>
                    </a:p>
                  </a:txBody>
                  <a:tcPr marL="135807" marR="135807" marT="0" marB="0" anchor="ctr"/>
                </a:tc>
                <a:extLst>
                  <a:ext uri="{0D108BD9-81ED-4DB2-BD59-A6C34878D82A}">
                    <a16:rowId xmlns:a16="http://schemas.microsoft.com/office/drawing/2014/main" val="1877118646"/>
                  </a:ext>
                </a:extLst>
              </a:tr>
            </a:tbl>
          </a:graphicData>
        </a:graphic>
      </p:graphicFrame>
      <p:sp>
        <p:nvSpPr>
          <p:cNvPr id="7" name="矩形 6"/>
          <p:cNvSpPr/>
          <p:nvPr/>
        </p:nvSpPr>
        <p:spPr>
          <a:xfrm>
            <a:off x="5842958" y="2097642"/>
            <a:ext cx="6050054" cy="369332"/>
          </a:xfrm>
          <a:prstGeom prst="rect">
            <a:avLst/>
          </a:prstGeom>
        </p:spPr>
        <p:txBody>
          <a:bodyPr wrap="none">
            <a:spAutoFit/>
          </a:bodyPr>
          <a:lstStyle/>
          <a:p>
            <a:r>
              <a:rPr lang="en-GB" altLang="zh-CN" b="1" dirty="0">
                <a:latin typeface="Linux Libertine" panose="02000503000000000000" pitchFamily="2" charset="0"/>
                <a:ea typeface="宋体" panose="02010600030101010101" pitchFamily="2" charset="-122"/>
                <a:cs typeface="Times New Roman" panose="02020603050405020304" pitchFamily="18" charset="0"/>
              </a:rPr>
              <a:t>Table 2. Results of 10-Fold Cross-Validation on SciBERT</a:t>
            </a:r>
            <a:endParaRPr lang="zh-CN" altLang="en-US" dirty="0"/>
          </a:p>
        </p:txBody>
      </p:sp>
      <p:sp>
        <p:nvSpPr>
          <p:cNvPr id="10" name="矩形 9"/>
          <p:cNvSpPr/>
          <p:nvPr/>
        </p:nvSpPr>
        <p:spPr>
          <a:xfrm>
            <a:off x="169772" y="1286051"/>
            <a:ext cx="5370416" cy="5355312"/>
          </a:xfrm>
          <a:prstGeom prst="rect">
            <a:avLst/>
          </a:prstGeom>
        </p:spPr>
        <p:txBody>
          <a:bodyPr wrap="square">
            <a:spAutoFit/>
          </a:bodyPr>
          <a:lstStyle/>
          <a:p>
            <a:pPr algn="just"/>
            <a:r>
              <a:rPr lang="en-US" altLang="zh-CN" b="1" dirty="0" smtClean="0">
                <a:latin typeface="Times New Roman" panose="02020603050405020304" pitchFamily="18" charset="0"/>
                <a:cs typeface="Times New Roman" panose="02020603050405020304" pitchFamily="18" charset="0"/>
              </a:rPr>
              <a:t>Result</a:t>
            </a:r>
          </a:p>
          <a:p>
            <a:pPr algn="just"/>
            <a:r>
              <a:rPr lang="en-US" altLang="zh-CN" dirty="0" smtClean="0">
                <a:latin typeface="Times New Roman" panose="02020603050405020304" pitchFamily="18" charset="0"/>
                <a:cs typeface="Times New Roman" panose="02020603050405020304" pitchFamily="18" charset="0"/>
              </a:rPr>
              <a:t>SVM </a:t>
            </a:r>
            <a:r>
              <a:rPr lang="en-US" altLang="zh-CN" dirty="0">
                <a:latin typeface="Times New Roman" panose="02020603050405020304" pitchFamily="18" charset="0"/>
                <a:cs typeface="Times New Roman" panose="02020603050405020304" pitchFamily="18" charset="0"/>
              </a:rPr>
              <a:t>model has a high precision rate for extracting thesis research conclusion sentences and a low recall rate. The SciBERT model has a relatively high recall rate and a relatively low precision rate. From the perspective of the average F1-Value, the performance of SVM and SciBERT are both around 70%. SciBERT is relatively superior </a:t>
            </a:r>
            <a:r>
              <a:rPr lang="en-US" altLang="zh-CN" dirty="0" smtClean="0">
                <a:latin typeface="Times New Roman" panose="02020603050405020304" pitchFamily="18" charset="0"/>
                <a:cs typeface="Times New Roman" panose="02020603050405020304" pitchFamily="18" charset="0"/>
              </a:rPr>
              <a:t>and  the </a:t>
            </a:r>
            <a:r>
              <a:rPr lang="en-US" altLang="zh-CN" dirty="0">
                <a:latin typeface="Times New Roman" panose="02020603050405020304" pitchFamily="18" charset="0"/>
                <a:cs typeface="Times New Roman" panose="02020603050405020304" pitchFamily="18" charset="0"/>
              </a:rPr>
              <a:t>optimal F1-value is 77.51</a:t>
            </a:r>
            <a:r>
              <a:rPr lang="en-US" altLang="zh-CN" dirty="0" smtClean="0">
                <a:latin typeface="Times New Roman" panose="02020603050405020304" pitchFamily="18" charset="0"/>
                <a:cs typeface="Times New Roman" panose="02020603050405020304" pitchFamily="18" charset="0"/>
              </a:rPr>
              <a:t>%.</a:t>
            </a:r>
          </a:p>
          <a:p>
            <a:pPr algn="just"/>
            <a:r>
              <a:rPr lang="en-US" altLang="zh-CN" dirty="0">
                <a:latin typeface="Times New Roman" panose="02020603050405020304" pitchFamily="18" charset="0"/>
                <a:ea typeface="Calibri" panose="020F0502020204030204" pitchFamily="34" charset="0"/>
                <a:cs typeface="Times New Roman" panose="02020603050405020304" pitchFamily="18" charset="0"/>
              </a:rPr>
              <a:t> </a:t>
            </a:r>
            <a:endParaRPr lang="en-US" altLang="zh-CN"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altLang="zh-CN" b="1" dirty="0" smtClean="0">
                <a:latin typeface="Times New Roman" panose="02020603050405020304" pitchFamily="18" charset="0"/>
                <a:ea typeface="Calibri" panose="020F0502020204030204" pitchFamily="34" charset="0"/>
                <a:cs typeface="Times New Roman" panose="02020603050405020304" pitchFamily="18" charset="0"/>
              </a:rPr>
              <a:t>Recognition </a:t>
            </a:r>
            <a:r>
              <a:rPr lang="en-US" altLang="zh-CN" b="1" dirty="0">
                <a:latin typeface="Times New Roman" panose="02020603050405020304" pitchFamily="18" charset="0"/>
                <a:ea typeface="Calibri" panose="020F0502020204030204" pitchFamily="34" charset="0"/>
                <a:cs typeface="Times New Roman" panose="02020603050405020304" pitchFamily="18" charset="0"/>
              </a:rPr>
              <a:t>errors of </a:t>
            </a:r>
            <a:r>
              <a:rPr lang="en-US" altLang="zh-CN" b="1" dirty="0" smtClean="0">
                <a:latin typeface="Times New Roman" panose="02020603050405020304" pitchFamily="18" charset="0"/>
                <a:ea typeface="Calibri" panose="020F0502020204030204" pitchFamily="34" charset="0"/>
                <a:cs typeface="Times New Roman" panose="02020603050405020304" pitchFamily="18" charset="0"/>
              </a:rPr>
              <a:t>the SciBERT that </a:t>
            </a:r>
            <a:r>
              <a:rPr lang="en-US" altLang="zh-CN" b="1" dirty="0">
                <a:latin typeface="Times New Roman" panose="02020603050405020304" pitchFamily="18" charset="0"/>
                <a:ea typeface="Calibri" panose="020F0502020204030204" pitchFamily="34" charset="0"/>
                <a:cs typeface="Times New Roman" panose="02020603050405020304" pitchFamily="18" charset="0"/>
              </a:rPr>
              <a:t>have been </a:t>
            </a:r>
            <a:r>
              <a:rPr lang="en-US" altLang="zh-CN" b="1" dirty="0" smtClean="0">
                <a:latin typeface="Times New Roman" panose="02020603050405020304" pitchFamily="18" charset="0"/>
                <a:ea typeface="Calibri" panose="020F0502020204030204" pitchFamily="34" charset="0"/>
                <a:cs typeface="Times New Roman" panose="02020603050405020304" pitchFamily="18" charset="0"/>
              </a:rPr>
              <a:t>discovered:</a:t>
            </a:r>
          </a:p>
          <a:p>
            <a:pPr marL="342900" indent="-342900" algn="just">
              <a:buFont typeface="+mj-ea"/>
              <a:buAutoNum type="circleNumDbPlain"/>
            </a:pPr>
            <a:r>
              <a:rPr lang="en-US" altLang="zh-CN" dirty="0" smtClean="0">
                <a:latin typeface="Times New Roman" panose="02020603050405020304" pitchFamily="18" charset="0"/>
                <a:ea typeface="Calibri" panose="020F0502020204030204" pitchFamily="34" charset="0"/>
                <a:cs typeface="Times New Roman" panose="02020603050405020304" pitchFamily="18" charset="0"/>
              </a:rPr>
              <a:t>Recognizing </a:t>
            </a:r>
            <a:r>
              <a:rPr lang="en-US" altLang="zh-CN" dirty="0">
                <a:latin typeface="Times New Roman" panose="02020603050405020304" pitchFamily="18" charset="0"/>
                <a:ea typeface="Calibri" panose="020F0502020204030204" pitchFamily="34" charset="0"/>
                <a:cs typeface="Times New Roman" panose="02020603050405020304" pitchFamily="18" charset="0"/>
              </a:rPr>
              <a:t>the sentence describing the graph </a:t>
            </a:r>
            <a:r>
              <a:rPr lang="en-US" altLang="zh-CN" dirty="0" smtClean="0">
                <a:latin typeface="Times New Roman" panose="02020603050405020304" pitchFamily="18" charset="0"/>
                <a:ea typeface="Calibri" panose="020F0502020204030204" pitchFamily="34" charset="0"/>
                <a:cs typeface="Times New Roman" panose="02020603050405020304" pitchFamily="18" charset="0"/>
              </a:rPr>
              <a:t>or table as </a:t>
            </a:r>
            <a:r>
              <a:rPr lang="en-US" altLang="zh-CN" dirty="0">
                <a:latin typeface="Times New Roman" panose="02020603050405020304" pitchFamily="18" charset="0"/>
                <a:ea typeface="Calibri" panose="020F0502020204030204" pitchFamily="34" charset="0"/>
                <a:cs typeface="Times New Roman" panose="02020603050405020304" pitchFamily="18" charset="0"/>
              </a:rPr>
              <a:t>the thesis research conclusion </a:t>
            </a:r>
            <a:r>
              <a:rPr lang="en-US" altLang="zh-CN" dirty="0" smtClean="0">
                <a:latin typeface="Times New Roman" panose="02020603050405020304" pitchFamily="18" charset="0"/>
                <a:ea typeface="Calibri" panose="020F0502020204030204" pitchFamily="34" charset="0"/>
                <a:cs typeface="Times New Roman" panose="02020603050405020304" pitchFamily="18" charset="0"/>
              </a:rPr>
              <a:t>sentence.</a:t>
            </a:r>
          </a:p>
          <a:p>
            <a:pPr marL="342900" indent="-342900" algn="just">
              <a:buFont typeface="+mj-ea"/>
              <a:buAutoNum type="circleNumDbPlain"/>
            </a:pPr>
            <a:r>
              <a:rPr lang="en-US" altLang="zh-CN" dirty="0" smtClean="0">
                <a:latin typeface="Times New Roman" panose="02020603050405020304" pitchFamily="18" charset="0"/>
                <a:ea typeface="Calibri" panose="020F0502020204030204" pitchFamily="34" charset="0"/>
                <a:cs typeface="Times New Roman" panose="02020603050405020304" pitchFamily="18" charset="0"/>
              </a:rPr>
              <a:t>Recognizing </a:t>
            </a:r>
            <a:r>
              <a:rPr lang="en-US" altLang="zh-CN" dirty="0">
                <a:latin typeface="Times New Roman" panose="02020603050405020304" pitchFamily="18" charset="0"/>
                <a:ea typeface="Calibri" panose="020F0502020204030204" pitchFamily="34" charset="0"/>
                <a:cs typeface="Times New Roman" panose="02020603050405020304" pitchFamily="18" charset="0"/>
              </a:rPr>
              <a:t>research hypothesis sentences as thesis research conclusion sentences. </a:t>
            </a:r>
          </a:p>
          <a:p>
            <a:pPr marL="342900" indent="-342900" algn="just">
              <a:buFont typeface="+mj-ea"/>
              <a:buAutoNum type="circleNumDbPlain"/>
            </a:pPr>
            <a:r>
              <a:rPr lang="en-US" altLang="zh-CN" dirty="0" smtClean="0">
                <a:latin typeface="Times New Roman" panose="02020603050405020304" pitchFamily="18" charset="0"/>
                <a:ea typeface="Calibri" panose="020F0502020204030204" pitchFamily="34" charset="0"/>
                <a:cs typeface="Times New Roman" panose="02020603050405020304" pitchFamily="18" charset="0"/>
              </a:rPr>
              <a:t>Recognizing </a:t>
            </a:r>
            <a:r>
              <a:rPr lang="en-US" altLang="zh-CN" dirty="0">
                <a:latin typeface="Times New Roman" panose="02020603050405020304" pitchFamily="18" charset="0"/>
                <a:ea typeface="Calibri" panose="020F0502020204030204" pitchFamily="34" charset="0"/>
                <a:cs typeface="Times New Roman" panose="02020603050405020304" pitchFamily="18" charset="0"/>
              </a:rPr>
              <a:t>citation conclusion sentences without quotation mark as thesis research conclusion sentence.</a:t>
            </a:r>
          </a:p>
          <a:p>
            <a:pPr algn="just"/>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645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 Conclusion &amp; Future Work</a:t>
            </a:r>
            <a:endParaRPr lang="zh-CN" altLang="en-US" dirty="0"/>
          </a:p>
        </p:txBody>
      </p:sp>
      <p:sp>
        <p:nvSpPr>
          <p:cNvPr id="3" name="内容占位符 2"/>
          <p:cNvSpPr>
            <a:spLocks noGrp="1"/>
          </p:cNvSpPr>
          <p:nvPr>
            <p:ph idx="1"/>
          </p:nvPr>
        </p:nvSpPr>
        <p:spPr>
          <a:xfrm>
            <a:off x="597879" y="1436193"/>
            <a:ext cx="10994046" cy="4333636"/>
          </a:xfrm>
        </p:spPr>
        <p:txBody>
          <a:bodyPr>
            <a:normAutofit lnSpcReduction="10000"/>
          </a:bodyPr>
          <a:lstStyle/>
          <a:p>
            <a:r>
              <a:rPr lang="en-US" altLang="zh-CN" b="1" dirty="0" smtClean="0">
                <a:latin typeface="Times New Roman" panose="02020603050405020304" pitchFamily="18" charset="0"/>
                <a:cs typeface="Times New Roman" panose="02020603050405020304" pitchFamily="18" charset="0"/>
              </a:rPr>
              <a:t>Conclusion</a:t>
            </a:r>
          </a:p>
          <a:p>
            <a:r>
              <a:rPr lang="en-US" altLang="zh-CN" dirty="0">
                <a:latin typeface="Times New Roman" panose="02020603050405020304" pitchFamily="18" charset="0"/>
                <a:cs typeface="Times New Roman" panose="02020603050405020304" pitchFamily="18" charset="0"/>
              </a:rPr>
              <a:t>SciBERT is more suitable for extracting thesis conclusion sentences and the optimal F1-value is 77.51</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This </a:t>
            </a:r>
            <a:r>
              <a:rPr lang="en-US" altLang="zh-CN" dirty="0">
                <a:latin typeface="Times New Roman" panose="02020603050405020304" pitchFamily="18" charset="0"/>
                <a:cs typeface="Times New Roman" panose="02020603050405020304" pitchFamily="18" charset="0"/>
              </a:rPr>
              <a:t>research provides an idea for extracting thesis research conclusion sentences in academic full text.</a:t>
            </a:r>
            <a:endParaRPr lang="en-US" altLang="zh-CN" dirty="0" smtClean="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Future </a:t>
            </a:r>
            <a:r>
              <a:rPr lang="en-US" altLang="zh-CN" b="1" dirty="0" smtClean="0">
                <a:latin typeface="Times New Roman" panose="02020603050405020304" pitchFamily="18" charset="0"/>
                <a:cs typeface="Times New Roman" panose="02020603050405020304" pitchFamily="18" charset="0"/>
              </a:rPr>
              <a:t>Work</a:t>
            </a:r>
          </a:p>
          <a:p>
            <a:r>
              <a:rPr lang="en-US" altLang="zh-CN" dirty="0" smtClean="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Realizing </a:t>
            </a:r>
            <a:r>
              <a:rPr lang="en-US" altLang="zh-CN" dirty="0">
                <a:latin typeface="Times New Roman" panose="02020603050405020304" pitchFamily="18" charset="0"/>
                <a:cs typeface="Times New Roman" panose="02020603050405020304" pitchFamily="18" charset="0"/>
              </a:rPr>
              <a:t>data augmentation </a:t>
            </a:r>
            <a:r>
              <a:rPr lang="en-US" altLang="zh-CN" dirty="0" smtClean="0">
                <a:latin typeface="Times New Roman" panose="02020603050405020304" pitchFamily="18" charset="0"/>
                <a:cs typeface="Times New Roman" panose="02020603050405020304" pitchFamily="18" charset="0"/>
              </a:rPr>
              <a:t>by </a:t>
            </a:r>
            <a:r>
              <a:rPr lang="en-US" altLang="zh-CN" dirty="0">
                <a:latin typeface="Times New Roman" panose="02020603050405020304" pitchFamily="18" charset="0"/>
                <a:cs typeface="Times New Roman" panose="02020603050405020304" pitchFamily="18" charset="0"/>
              </a:rPr>
              <a:t>adding positive </a:t>
            </a:r>
            <a:r>
              <a:rPr lang="en-US" altLang="zh-CN" dirty="0" smtClean="0">
                <a:latin typeface="Times New Roman" panose="02020603050405020304" pitchFamily="18" charset="0"/>
                <a:cs typeface="Times New Roman" panose="02020603050405020304" pitchFamily="18" charset="0"/>
              </a:rPr>
              <a:t>examples.</a:t>
            </a:r>
          </a:p>
          <a:p>
            <a:r>
              <a:rPr lang="en-US" altLang="zh-CN" dirty="0" smtClean="0">
                <a:latin typeface="Times New Roman" panose="02020603050405020304" pitchFamily="18" charset="0"/>
                <a:cs typeface="Times New Roman" panose="02020603050405020304" pitchFamily="18" charset="0"/>
              </a:rPr>
              <a:t>(2) Reference </a:t>
            </a:r>
            <a:r>
              <a:rPr lang="en-US" altLang="zh-CN" dirty="0">
                <a:latin typeface="Times New Roman" panose="02020603050405020304" pitchFamily="18" charset="0"/>
                <a:cs typeface="Times New Roman" panose="02020603050405020304" pitchFamily="18" charset="0"/>
              </a:rPr>
              <a:t>resolution should be carried out</a:t>
            </a:r>
            <a:r>
              <a:rPr lang="en-US" altLang="zh-CN" dirty="0" smtClean="0">
                <a:latin typeface="Times New Roman" panose="02020603050405020304" pitchFamily="18" charset="0"/>
                <a:cs typeface="Times New Roman" panose="02020603050405020304" pitchFamily="18" charset="0"/>
              </a:rPr>
              <a:t>.</a:t>
            </a:r>
          </a:p>
          <a:p>
            <a:r>
              <a:rPr lang="en-US" altLang="zh-CN" dirty="0" smtClean="0">
                <a:latin typeface="Times New Roman" panose="02020603050405020304" pitchFamily="18" charset="0"/>
                <a:cs typeface="Times New Roman" panose="02020603050405020304" pitchFamily="18" charset="0"/>
              </a:rPr>
              <a:t>(3)</a:t>
            </a:r>
            <a:r>
              <a:rPr lang="en-US" altLang="zh-CN" dirty="0">
                <a:latin typeface="Times New Roman" panose="02020603050405020304" pitchFamily="18" charset="0"/>
                <a:cs typeface="Times New Roman" panose="02020603050405020304" pitchFamily="18" charset="0"/>
              </a:rPr>
              <a:t> Make a precise definition of the research conclusion sentence from the perspective of </a:t>
            </a:r>
            <a:r>
              <a:rPr lang="en-US" altLang="zh-CN" dirty="0" smtClean="0">
                <a:latin typeface="Times New Roman" panose="02020603050405020304" pitchFamily="18" charset="0"/>
                <a:cs typeface="Times New Roman" panose="02020603050405020304" pitchFamily="18" charset="0"/>
              </a:rPr>
              <a:t>linguistics.</a:t>
            </a:r>
          </a:p>
        </p:txBody>
      </p:sp>
    </p:spTree>
    <p:extLst>
      <p:ext uri="{BB962C8B-B14F-4D97-AF65-F5344CB8AC3E}">
        <p14:creationId xmlns:p14="http://schemas.microsoft.com/office/powerpoint/2010/main" val="3442153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subTitle" idx="1"/>
          </p:nvPr>
        </p:nvSpPr>
        <p:spPr>
          <a:xfrm>
            <a:off x="1523999" y="3505322"/>
            <a:ext cx="9144000" cy="1960562"/>
          </a:xfrm>
        </p:spPr>
        <p:txBody>
          <a:bodyPr>
            <a:normAutofit fontScale="85000" lnSpcReduction="20000"/>
          </a:bodyPr>
          <a:lstStyle/>
          <a:p>
            <a:endParaRPr lang="en-US" altLang="zh-CN"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Contact us:</a:t>
            </a:r>
          </a:p>
          <a:p>
            <a:r>
              <a:rPr lang="en-US" altLang="zh-CN" sz="2800" dirty="0">
                <a:latin typeface="Times New Roman" panose="02020603050405020304" pitchFamily="18" charset="0"/>
                <a:cs typeface="Times New Roman" panose="02020603050405020304" pitchFamily="18" charset="0"/>
              </a:rPr>
              <a:t>Litao </a:t>
            </a:r>
            <a:r>
              <a:rPr lang="en-US" altLang="zh-CN" sz="2800" dirty="0" smtClean="0">
                <a:latin typeface="Times New Roman" panose="02020603050405020304" pitchFamily="18" charset="0"/>
                <a:cs typeface="Times New Roman" panose="02020603050405020304" pitchFamily="18" charset="0"/>
              </a:rPr>
              <a:t>Lin: 2020114016@njau.edu.cn</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Dongbo </a:t>
            </a:r>
            <a:r>
              <a:rPr lang="en-US" altLang="zh-CN" sz="2800" dirty="0" smtClean="0">
                <a:latin typeface="Times New Roman" panose="02020603050405020304" pitchFamily="18" charset="0"/>
                <a:cs typeface="Times New Roman" panose="02020603050405020304" pitchFamily="18" charset="0"/>
              </a:rPr>
              <a:t>Wang: db.wang@njau.edu.cn</a:t>
            </a:r>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Si Shen</a:t>
            </a:r>
            <a:r>
              <a:rPr lang="en-US" altLang="zh-CN" sz="2800" dirty="0" smtClean="0">
                <a:latin typeface="Times New Roman" panose="02020603050405020304" pitchFamily="18" charset="0"/>
                <a:cs typeface="Times New Roman" panose="02020603050405020304" pitchFamily="18" charset="0"/>
              </a:rPr>
              <a:t>: shensi@njust.edu.cn</a:t>
            </a:r>
            <a:endParaRPr lang="en-US" altLang="zh-CN" sz="2800"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p:txBody>
      </p:sp>
      <p:sp>
        <p:nvSpPr>
          <p:cNvPr id="4" name="标题 3"/>
          <p:cNvSpPr txBox="1">
            <a:spLocks/>
          </p:cNvSpPr>
          <p:nvPr>
            <p:custDataLst>
              <p:tags r:id="rId1"/>
            </p:custDataLst>
          </p:nvPr>
        </p:nvSpPr>
        <p:spPr>
          <a:xfrm>
            <a:off x="3154997" y="1660019"/>
            <a:ext cx="5882005" cy="1607185"/>
          </a:xfrm>
          <a:prstGeom prst="rect">
            <a:avLst/>
          </a:prstGeom>
        </p:spPr>
        <p:txBody>
          <a:bodyPr vert="horz" lIns="91440" tIns="45720" rIns="91440" bIns="0" rtlCol="0" anchor="b" anchorCtr="0">
            <a:normAutofit/>
          </a:bodyPr>
          <a:lstStyle>
            <a:lvl1pPr marL="0" marR="0" algn="l" defTabSz="914400" rtl="0" eaLnBrk="1" fontAlgn="auto" latinLnBrk="0" hangingPunct="1">
              <a:lnSpc>
                <a:spcPct val="100000"/>
              </a:lnSpc>
              <a:spcBef>
                <a:spcPct val="0"/>
              </a:spcBef>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pitchFamily="34" charset="-122"/>
                <a:cs typeface="+mj-cs"/>
                <a:sym typeface="+mn-ea"/>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9600" b="1" i="0" u="none" strike="noStrike" kern="1200" cap="none" spc="600" normalizeH="0" baseline="0" noProof="1" smtClean="0">
                <a:ln>
                  <a:noFill/>
                </a:ln>
                <a:solidFill>
                  <a:srgbClr val="F56F45"/>
                </a:solidFill>
                <a:effectLst/>
                <a:uLnTx/>
                <a:uFillTx/>
                <a:latin typeface="Arial" panose="020B0604020202020204" pitchFamily="34" charset="0"/>
                <a:ea typeface="微软雅黑" panose="020B0503020204020204" pitchFamily="34" charset="-122"/>
                <a:cs typeface="+mj-cs"/>
                <a:sym typeface="+mn-ea"/>
              </a:rPr>
              <a:t>THANKS</a:t>
            </a:r>
            <a:endParaRPr kumimoji="0" lang="en-US" altLang="zh-CN" sz="9600" b="1" i="0" u="none" strike="noStrike" kern="1200" cap="none" spc="600" normalizeH="0" baseline="0" noProof="1">
              <a:ln>
                <a:noFill/>
              </a:ln>
              <a:solidFill>
                <a:srgbClr val="F56F45"/>
              </a:solidFill>
              <a:effectLst/>
              <a:uLnTx/>
              <a:uFillTx/>
              <a:latin typeface="Arial" panose="020B0604020202020204" pitchFamily="34" charset="0"/>
              <a:ea typeface="微软雅黑" panose="020B0503020204020204" pitchFamily="34" charset="-122"/>
              <a:cs typeface="+mj-cs"/>
              <a:sym typeface="+mn-ea"/>
            </a:endParaRPr>
          </a:p>
        </p:txBody>
      </p:sp>
    </p:spTree>
    <p:extLst>
      <p:ext uri="{BB962C8B-B14F-4D97-AF65-F5344CB8AC3E}">
        <p14:creationId xmlns:p14="http://schemas.microsoft.com/office/powerpoint/2010/main" val="2917039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6915_15*a*1"/>
  <p:tag name="KSO_WM_TEMPLATE_CATEGORY" val="custom"/>
  <p:tag name="KSO_WM_TEMPLATE_INDEX" val="20206915"/>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 name="KSO_WM_UNIT_PRESET_TEXT" val="THANKS"/>
</p:tagLst>
</file>

<file path=ppt/theme/theme1.xml><?xml version="1.0" encoding="utf-8"?>
<a:theme xmlns:a="http://schemas.openxmlformats.org/drawingml/2006/main" name="NJAU">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gradFill>
          <a:gsLst>
            <a:gs pos="85000">
              <a:srgbClr val="9FA3AF"/>
            </a:gs>
            <a:gs pos="0">
              <a:schemeClr val="bg2">
                <a:lumMod val="50000"/>
              </a:schemeClr>
            </a:gs>
            <a:gs pos="0">
              <a:schemeClr val="accent1">
                <a:lumMod val="45000"/>
                <a:lumOff val="55000"/>
              </a:schemeClr>
            </a:gs>
            <a:gs pos="0">
              <a:schemeClr val="accent1">
                <a:lumMod val="45000"/>
                <a:lumOff val="55000"/>
              </a:schemeClr>
            </a:gs>
            <a:gs pos="100000">
              <a:schemeClr val="accent1">
                <a:lumMod val="30000"/>
                <a:lumOff val="70000"/>
              </a:schemeClr>
            </a:gs>
          </a:gsLst>
          <a:lin ang="10800000" scaled="0"/>
        </a:gradFill>
      </a:spPr>
      <a:bodyPr wrap="square" rtlCol="0">
        <a:spAutoFit/>
      </a:bodyPr>
      <a:lstStyle>
        <a:defPPr algn="l">
          <a:defRPr sz="2800" b="1" dirty="0" smtClean="0">
            <a:solidFill>
              <a:schemeClr val="bg1"/>
            </a:solidFill>
          </a:defRPr>
        </a:defPPr>
      </a:lstStyle>
    </a:txDef>
  </a:objectDefaults>
  <a:extraClrSchemeLst/>
  <a:extLst>
    <a:ext uri="{05A4C25C-085E-4340-85A3-A5531E510DB2}">
      <thm15:themeFamily xmlns:thm15="http://schemas.microsoft.com/office/thememl/2012/main" name="NJAU" id="{5AD6899E-7AAB-4341-B092-7D56418107DC}" vid="{9E458BF5-8154-4849-B177-A9495CDA279D}"/>
    </a:ext>
  </a:extLst>
</a:theme>
</file>

<file path=ppt/theme/theme2.xml><?xml version="1.0" encoding="utf-8"?>
<a:theme xmlns:a="http://schemas.openxmlformats.org/drawingml/2006/main" name="1_NJAU">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gradFill>
          <a:gsLst>
            <a:gs pos="85000">
              <a:srgbClr val="9FA3AF"/>
            </a:gs>
            <a:gs pos="0">
              <a:schemeClr val="bg2">
                <a:lumMod val="50000"/>
              </a:schemeClr>
            </a:gs>
            <a:gs pos="0">
              <a:schemeClr val="accent1">
                <a:lumMod val="45000"/>
                <a:lumOff val="55000"/>
              </a:schemeClr>
            </a:gs>
            <a:gs pos="0">
              <a:schemeClr val="accent1">
                <a:lumMod val="45000"/>
                <a:lumOff val="55000"/>
              </a:schemeClr>
            </a:gs>
            <a:gs pos="100000">
              <a:schemeClr val="accent1">
                <a:lumMod val="30000"/>
                <a:lumOff val="70000"/>
              </a:schemeClr>
            </a:gs>
          </a:gsLst>
          <a:lin ang="10800000" scaled="0"/>
        </a:gradFill>
      </a:spPr>
      <a:bodyPr wrap="square" rtlCol="0">
        <a:spAutoFit/>
      </a:bodyPr>
      <a:lstStyle>
        <a:defPPr algn="l">
          <a:defRPr sz="2800" b="1" dirty="0" smtClean="0">
            <a:solidFill>
              <a:schemeClr val="bg1"/>
            </a:solidFill>
          </a:defRPr>
        </a:defPPr>
      </a:lstStyle>
    </a:txDef>
  </a:objectDefaults>
  <a:extraClrSchemeLst/>
  <a:extLst>
    <a:ext uri="{05A4C25C-085E-4340-85A3-A5531E510DB2}">
      <thm15:themeFamily xmlns:thm15="http://schemas.microsoft.com/office/thememl/2012/main" name="NJAU" id="{5AD6899E-7AAB-4341-B092-7D56418107DC}" vid="{9E458BF5-8154-4849-B177-A9495CDA279D}"/>
    </a:ext>
  </a:extLst>
</a:theme>
</file>

<file path=ppt/theme/theme3.xml><?xml version="1.0" encoding="utf-8"?>
<a:theme xmlns:a="http://schemas.openxmlformats.org/drawingml/2006/main" name="2_NJAU">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gradFill>
          <a:gsLst>
            <a:gs pos="85000">
              <a:srgbClr val="9FA3AF"/>
            </a:gs>
            <a:gs pos="0">
              <a:schemeClr val="bg2">
                <a:lumMod val="50000"/>
              </a:schemeClr>
            </a:gs>
            <a:gs pos="0">
              <a:schemeClr val="accent1">
                <a:lumMod val="45000"/>
                <a:lumOff val="55000"/>
              </a:schemeClr>
            </a:gs>
            <a:gs pos="0">
              <a:schemeClr val="accent1">
                <a:lumMod val="45000"/>
                <a:lumOff val="55000"/>
              </a:schemeClr>
            </a:gs>
            <a:gs pos="100000">
              <a:schemeClr val="accent1">
                <a:lumMod val="30000"/>
                <a:lumOff val="70000"/>
              </a:schemeClr>
            </a:gs>
          </a:gsLst>
          <a:lin ang="10800000" scaled="0"/>
        </a:gradFill>
      </a:spPr>
      <a:bodyPr wrap="square" rtlCol="0">
        <a:spAutoFit/>
      </a:bodyPr>
      <a:lstStyle>
        <a:defPPr algn="l">
          <a:defRPr sz="2800" b="1" dirty="0" smtClean="0">
            <a:solidFill>
              <a:schemeClr val="bg1"/>
            </a:solidFill>
          </a:defRPr>
        </a:defPPr>
      </a:lstStyle>
    </a:txDef>
  </a:objectDefaults>
  <a:extraClrSchemeLst/>
  <a:extLst>
    <a:ext uri="{05A4C25C-085E-4340-85A3-A5531E510DB2}">
      <thm15:themeFamily xmlns:thm15="http://schemas.microsoft.com/office/thememl/2012/main" name="NJAU" id="{5AD6899E-7AAB-4341-B092-7D56418107DC}" vid="{9E458BF5-8154-4849-B177-A9495CDA279D}"/>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NJAU</Template>
  <TotalTime>568</TotalTime>
  <Words>1163</Words>
  <Application>Microsoft Office PowerPoint</Application>
  <PresentationFormat>宽屏</PresentationFormat>
  <Paragraphs>134</Paragraphs>
  <Slides>9</Slides>
  <Notes>8</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9</vt:i4>
      </vt:variant>
    </vt:vector>
  </HeadingPairs>
  <TitlesOfParts>
    <vt:vector size="20" baseType="lpstr">
      <vt:lpstr>等线 Light</vt:lpstr>
      <vt:lpstr>宋体</vt:lpstr>
      <vt:lpstr>微软雅黑</vt:lpstr>
      <vt:lpstr>Arial</vt:lpstr>
      <vt:lpstr>Calibri</vt:lpstr>
      <vt:lpstr>Linux Libertine</vt:lpstr>
      <vt:lpstr>Times New Roman</vt:lpstr>
      <vt:lpstr>等线</vt:lpstr>
      <vt:lpstr>NJAU</vt:lpstr>
      <vt:lpstr>1_NJAU</vt:lpstr>
      <vt:lpstr>2_NJAU</vt:lpstr>
      <vt:lpstr>Research on extraction of thesis research conclusion sentences in academic literature</vt:lpstr>
      <vt:lpstr>1 Introduction</vt:lpstr>
      <vt:lpstr>2 Corpus and Method</vt:lpstr>
      <vt:lpstr>2 Corpus and Method</vt:lpstr>
      <vt:lpstr>2 Corpus and Method</vt:lpstr>
      <vt:lpstr>2 Corpus and Method</vt:lpstr>
      <vt:lpstr>3 Experiment</vt:lpstr>
      <vt:lpstr>4 Conclusion &amp; Future Work</vt:lpstr>
      <vt:lpstr>PowerPoint 演示文稿</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on extraction of thesis research conclusion sentences in academic literature</dc:title>
  <dc:creator>LinLitao</dc:creator>
  <cp:lastModifiedBy>LinLitao</cp:lastModifiedBy>
  <cp:revision>145</cp:revision>
  <dcterms:created xsi:type="dcterms:W3CDTF">2021-09-23T07:49:11Z</dcterms:created>
  <dcterms:modified xsi:type="dcterms:W3CDTF">2021-09-27T07:07:01Z</dcterms:modified>
</cp:coreProperties>
</file>