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92" r:id="rId3"/>
    <p:sldId id="302" r:id="rId4"/>
    <p:sldId id="303" r:id="rId5"/>
    <p:sldId id="304" r:id="rId6"/>
    <p:sldId id="310" r:id="rId7"/>
    <p:sldId id="305" r:id="rId8"/>
    <p:sldId id="306" r:id="rId9"/>
    <p:sldId id="311" r:id="rId10"/>
    <p:sldId id="307" r:id="rId11"/>
    <p:sldId id="312" r:id="rId12"/>
    <p:sldId id="308" r:id="rId13"/>
    <p:sldId id="309" r:id="rId14"/>
    <p:sldId id="288" r:id="rId1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21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6" autoAdjust="0"/>
    <p:restoredTop sz="93038" autoAdjust="0"/>
  </p:normalViewPr>
  <p:slideViewPr>
    <p:cSldViewPr>
      <p:cViewPr varScale="1">
        <p:scale>
          <a:sx n="116" d="100"/>
          <a:sy n="116" d="100"/>
        </p:scale>
        <p:origin x="468" y="114"/>
      </p:cViewPr>
      <p:guideLst>
        <p:guide orient="horz" pos="2880"/>
        <p:guide pos="2160"/>
      </p:guideLst>
    </p:cSldViewPr>
  </p:slideViewPr>
  <p:notesTextViewPr>
    <p:cViewPr>
      <p:scale>
        <a:sx n="100" d="100"/>
        <a:sy n="100" d="100"/>
      </p:scale>
      <p:origin x="0" y="0"/>
    </p:cViewPr>
  </p:notesTextViewPr>
  <p:notesViewPr>
    <p:cSldViewPr>
      <p:cViewPr varScale="1">
        <p:scale>
          <a:sx n="92" d="100"/>
          <a:sy n="92" d="100"/>
        </p:scale>
        <p:origin x="192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10B3A63-3053-57E8-7160-8F997CA49351}"/>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A3C52CA-B1B6-B56F-1754-CA8F55C773D8}"/>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9E0B296D-0A70-489A-BA8D-4E9646EBA8E8}" type="datetimeFigureOut">
              <a:rPr lang="zh-CN" altLang="en-US" smtClean="0"/>
              <a:t>2024/05/24</a:t>
            </a:fld>
            <a:endParaRPr lang="zh-CN" altLang="en-US"/>
          </a:p>
        </p:txBody>
      </p:sp>
      <p:sp>
        <p:nvSpPr>
          <p:cNvPr id="4" name="页脚占位符 3">
            <a:extLst>
              <a:ext uri="{FF2B5EF4-FFF2-40B4-BE49-F238E27FC236}">
                <a16:creationId xmlns:a16="http://schemas.microsoft.com/office/drawing/2014/main" id="{23ACFD7D-1E83-C264-38E8-01660A7BE554}"/>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6679707-522F-BD68-D494-04F5F662D7B9}"/>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87112CAE-C7CA-4D10-8075-946B8F0F9BB9}" type="slidenum">
              <a:rPr lang="zh-CN" altLang="en-US" smtClean="0"/>
              <a:t>‹#›</a:t>
            </a:fld>
            <a:endParaRPr lang="zh-CN" altLang="en-US"/>
          </a:p>
        </p:txBody>
      </p:sp>
    </p:spTree>
    <p:extLst>
      <p:ext uri="{BB962C8B-B14F-4D97-AF65-F5344CB8AC3E}">
        <p14:creationId xmlns:p14="http://schemas.microsoft.com/office/powerpoint/2010/main" val="1725339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C9136D9-33E8-4927-BB71-DBEBEA0A2AB6}" type="datetimeFigureOut">
              <a:rPr lang="zh-CN" altLang="en-US" smtClean="0"/>
              <a:t>2024/05/24</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1A76594-179E-4159-803E-281144A15CF9}" type="slidenum">
              <a:rPr lang="zh-CN" altLang="en-US" smtClean="0"/>
              <a:t>‹#›</a:t>
            </a:fld>
            <a:endParaRPr lang="zh-CN" altLang="en-US"/>
          </a:p>
        </p:txBody>
      </p:sp>
    </p:spTree>
    <p:extLst>
      <p:ext uri="{BB962C8B-B14F-4D97-AF65-F5344CB8AC3E}">
        <p14:creationId xmlns:p14="http://schemas.microsoft.com/office/powerpoint/2010/main" val="276349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黑体"/>
                <a:cs typeface="黑体"/>
              </a:defRPr>
            </a:lvl1pPr>
          </a:lstStyle>
          <a:p>
            <a:pPr marL="12700">
              <a:lnSpc>
                <a:spcPts val="1805"/>
              </a:lnSpc>
            </a:pP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5/24/2024</a:t>
            </a:fld>
            <a:endParaRPr lang="en-US"/>
          </a:p>
        </p:txBody>
      </p:sp>
      <p:sp>
        <p:nvSpPr>
          <p:cNvPr id="6" name="Holder 6"/>
          <p:cNvSpPr>
            <a:spLocks noGrp="1"/>
          </p:cNvSpPr>
          <p:nvPr>
            <p:ph type="sldNum" sz="quarter" idx="7"/>
          </p:nvPr>
        </p:nvSpPr>
        <p:spPr/>
        <p:txBody>
          <a:bodyPr lIns="0" tIns="0" rIns="0" bIns="0"/>
          <a:lstStyle>
            <a:lvl1pPr>
              <a:defRPr sz="1600" b="1" i="0">
                <a:solidFill>
                  <a:schemeClr val="bg1"/>
                </a:solidFill>
                <a:latin typeface="Times New Roman"/>
                <a:cs typeface="Times New Roman"/>
              </a:defRPr>
            </a:lvl1pPr>
          </a:lstStyle>
          <a:p>
            <a:pPr marL="38100">
              <a:lnSpc>
                <a:spcPts val="185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1">
                <a:solidFill>
                  <a:srgbClr val="1F487C"/>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sz="2000" b="1" i="1">
                <a:solidFill>
                  <a:srgbClr val="1F487C"/>
                </a:solidFill>
                <a:latin typeface="微软雅黑"/>
                <a:cs typeface="微软雅黑"/>
              </a:defRPr>
            </a:lvl1pPr>
          </a:lstStyle>
          <a:p>
            <a:endParaRPr/>
          </a:p>
        </p:txBody>
      </p:sp>
      <p:sp>
        <p:nvSpPr>
          <p:cNvPr id="4" name="Holder 4"/>
          <p:cNvSpPr>
            <a:spLocks noGrp="1"/>
          </p:cNvSpPr>
          <p:nvPr>
            <p:ph type="ftr" sz="quarter" idx="5"/>
          </p:nvPr>
        </p:nvSpPr>
        <p:spPr/>
        <p:txBody>
          <a:bodyPr lIns="0" tIns="0" rIns="0" bIns="0"/>
          <a:lstStyle>
            <a:lvl1pPr>
              <a:defRPr sz="1600" b="1" i="0">
                <a:solidFill>
                  <a:schemeClr val="bg1"/>
                </a:solidFill>
                <a:latin typeface="黑体"/>
                <a:cs typeface="黑体"/>
              </a:defRPr>
            </a:lvl1pPr>
          </a:lstStyle>
          <a:p>
            <a:pPr marL="12700">
              <a:lnSpc>
                <a:spcPts val="1805"/>
              </a:lnSpc>
            </a:pP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5/24/2024</a:t>
            </a:fld>
            <a:endParaRPr lang="en-US"/>
          </a:p>
        </p:txBody>
      </p:sp>
      <p:sp>
        <p:nvSpPr>
          <p:cNvPr id="6" name="Holder 6"/>
          <p:cNvSpPr>
            <a:spLocks noGrp="1"/>
          </p:cNvSpPr>
          <p:nvPr>
            <p:ph type="sldNum" sz="quarter" idx="7"/>
          </p:nvPr>
        </p:nvSpPr>
        <p:spPr/>
        <p:txBody>
          <a:bodyPr lIns="0" tIns="0" rIns="0" bIns="0"/>
          <a:lstStyle>
            <a:lvl1pPr>
              <a:defRPr sz="1600" b="1" i="0">
                <a:solidFill>
                  <a:schemeClr val="bg1"/>
                </a:solidFill>
                <a:latin typeface="Times New Roman"/>
                <a:cs typeface="Times New Roman"/>
              </a:defRPr>
            </a:lvl1pPr>
          </a:lstStyle>
          <a:p>
            <a:pPr marL="38100">
              <a:lnSpc>
                <a:spcPts val="185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1">
                <a:solidFill>
                  <a:srgbClr val="1F487C"/>
                </a:solidFill>
                <a:latin typeface="微软雅黑"/>
                <a:cs typeface="微软雅黑"/>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chemeClr val="bg1"/>
                </a:solidFill>
                <a:latin typeface="黑体"/>
                <a:cs typeface="黑体"/>
              </a:defRPr>
            </a:lvl1pPr>
          </a:lstStyle>
          <a:p>
            <a:pPr marL="12700">
              <a:lnSpc>
                <a:spcPts val="1805"/>
              </a:lnSpc>
            </a:pP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5/24/2024</a:t>
            </a:fld>
            <a:endParaRPr lang="en-US"/>
          </a:p>
        </p:txBody>
      </p:sp>
      <p:sp>
        <p:nvSpPr>
          <p:cNvPr id="7" name="Holder 7"/>
          <p:cNvSpPr>
            <a:spLocks noGrp="1"/>
          </p:cNvSpPr>
          <p:nvPr>
            <p:ph type="sldNum" sz="quarter" idx="7"/>
          </p:nvPr>
        </p:nvSpPr>
        <p:spPr/>
        <p:txBody>
          <a:bodyPr lIns="0" tIns="0" rIns="0" bIns="0"/>
          <a:lstStyle>
            <a:lvl1pPr>
              <a:defRPr sz="1600" b="1" i="0">
                <a:solidFill>
                  <a:schemeClr val="bg1"/>
                </a:solidFill>
                <a:latin typeface="Times New Roman"/>
                <a:cs typeface="Times New Roman"/>
              </a:defRPr>
            </a:lvl1pPr>
          </a:lstStyle>
          <a:p>
            <a:pPr marL="38100">
              <a:lnSpc>
                <a:spcPts val="185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1">
                <a:solidFill>
                  <a:srgbClr val="1F487C"/>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defRPr sz="1600" b="1" i="0">
                <a:solidFill>
                  <a:schemeClr val="bg1"/>
                </a:solidFill>
                <a:latin typeface="黑体"/>
                <a:cs typeface="黑体"/>
              </a:defRPr>
            </a:lvl1pPr>
          </a:lstStyle>
          <a:p>
            <a:pPr marL="12700">
              <a:lnSpc>
                <a:spcPts val="1805"/>
              </a:lnSpc>
            </a:pP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5/24/2024</a:t>
            </a:fld>
            <a:endParaRPr lang="en-US"/>
          </a:p>
        </p:txBody>
      </p:sp>
      <p:sp>
        <p:nvSpPr>
          <p:cNvPr id="5" name="Holder 5"/>
          <p:cNvSpPr>
            <a:spLocks noGrp="1"/>
          </p:cNvSpPr>
          <p:nvPr>
            <p:ph type="sldNum" sz="quarter" idx="7"/>
          </p:nvPr>
        </p:nvSpPr>
        <p:spPr/>
        <p:txBody>
          <a:bodyPr lIns="0" tIns="0" rIns="0" bIns="0"/>
          <a:lstStyle>
            <a:lvl1pPr>
              <a:defRPr sz="1600" b="1" i="0">
                <a:solidFill>
                  <a:schemeClr val="bg1"/>
                </a:solidFill>
                <a:latin typeface="Times New Roman"/>
                <a:cs typeface="Times New Roman"/>
              </a:defRPr>
            </a:lvl1pPr>
          </a:lstStyle>
          <a:p>
            <a:pPr marL="38100">
              <a:lnSpc>
                <a:spcPts val="185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chemeClr val="bg1"/>
                </a:solidFill>
                <a:latin typeface="黑体"/>
                <a:cs typeface="黑体"/>
              </a:defRPr>
            </a:lvl1pPr>
          </a:lstStyle>
          <a:p>
            <a:pPr marL="12700">
              <a:lnSpc>
                <a:spcPts val="1805"/>
              </a:lnSpc>
            </a:pP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5/24/2024</a:t>
            </a:fld>
            <a:endParaRPr lang="en-US"/>
          </a:p>
        </p:txBody>
      </p:sp>
      <p:sp>
        <p:nvSpPr>
          <p:cNvPr id="4" name="Holder 4"/>
          <p:cNvSpPr>
            <a:spLocks noGrp="1"/>
          </p:cNvSpPr>
          <p:nvPr>
            <p:ph type="sldNum" sz="quarter" idx="7"/>
          </p:nvPr>
        </p:nvSpPr>
        <p:spPr/>
        <p:txBody>
          <a:bodyPr lIns="0" tIns="0" rIns="0" bIns="0"/>
          <a:lstStyle>
            <a:lvl1pPr>
              <a:defRPr sz="1600" b="1" i="0">
                <a:solidFill>
                  <a:schemeClr val="bg1"/>
                </a:solidFill>
                <a:latin typeface="Times New Roman"/>
                <a:cs typeface="Times New Roman"/>
              </a:defRPr>
            </a:lvl1pPr>
          </a:lstStyle>
          <a:p>
            <a:pPr marL="38100">
              <a:lnSpc>
                <a:spcPts val="1855"/>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513576"/>
            <a:ext cx="9144000" cy="344805"/>
          </a:xfrm>
          <a:custGeom>
            <a:avLst/>
            <a:gdLst/>
            <a:ahLst/>
            <a:cxnLst/>
            <a:rect l="l" t="t" r="r" b="b"/>
            <a:pathLst>
              <a:path w="9144000" h="344804">
                <a:moveTo>
                  <a:pt x="9144000" y="0"/>
                </a:moveTo>
                <a:lnTo>
                  <a:pt x="0" y="0"/>
                </a:lnTo>
                <a:lnTo>
                  <a:pt x="0" y="344420"/>
                </a:lnTo>
                <a:lnTo>
                  <a:pt x="9144000" y="344420"/>
                </a:lnTo>
                <a:lnTo>
                  <a:pt x="9144000" y="0"/>
                </a:lnTo>
                <a:close/>
              </a:path>
            </a:pathLst>
          </a:custGeom>
          <a:solidFill>
            <a:schemeClr val="accent3">
              <a:lumMod val="75000"/>
            </a:schemeClr>
          </a:solidFill>
        </p:spPr>
        <p:txBody>
          <a:bodyPr wrap="square" lIns="0" tIns="0" rIns="0" bIns="0" rtlCol="0"/>
          <a:lstStyle/>
          <a:p>
            <a:endParaRPr/>
          </a:p>
        </p:txBody>
      </p:sp>
      <p:sp>
        <p:nvSpPr>
          <p:cNvPr id="17" name="bg object 17"/>
          <p:cNvSpPr/>
          <p:nvPr/>
        </p:nvSpPr>
        <p:spPr>
          <a:xfrm>
            <a:off x="0" y="820673"/>
            <a:ext cx="9133840" cy="38100"/>
          </a:xfrm>
          <a:custGeom>
            <a:avLst/>
            <a:gdLst/>
            <a:ahLst/>
            <a:cxnLst/>
            <a:rect l="l" t="t" r="r" b="b"/>
            <a:pathLst>
              <a:path w="9133840" h="38100">
                <a:moveTo>
                  <a:pt x="9133332" y="0"/>
                </a:moveTo>
                <a:lnTo>
                  <a:pt x="0" y="0"/>
                </a:lnTo>
                <a:lnTo>
                  <a:pt x="0" y="38100"/>
                </a:lnTo>
                <a:lnTo>
                  <a:pt x="9133332" y="38100"/>
                </a:lnTo>
                <a:lnTo>
                  <a:pt x="9133332" y="0"/>
                </a:lnTo>
                <a:close/>
              </a:path>
            </a:pathLst>
          </a:custGeom>
          <a:solidFill>
            <a:schemeClr val="accent3">
              <a:lumMod val="75000"/>
            </a:schemeClr>
          </a:solidFill>
        </p:spPr>
        <p:txBody>
          <a:bodyPr wrap="square" lIns="0" tIns="0" rIns="0" bIns="0" rtlCol="0"/>
          <a:lstStyle/>
          <a:p>
            <a:endParaRPr/>
          </a:p>
        </p:txBody>
      </p:sp>
      <p:sp>
        <p:nvSpPr>
          <p:cNvPr id="18" name="bg object 18"/>
          <p:cNvSpPr/>
          <p:nvPr/>
        </p:nvSpPr>
        <p:spPr>
          <a:xfrm>
            <a:off x="0" y="838199"/>
            <a:ext cx="3709670" cy="143510"/>
          </a:xfrm>
          <a:custGeom>
            <a:avLst/>
            <a:gdLst/>
            <a:ahLst/>
            <a:cxnLst/>
            <a:rect l="l" t="t" r="r" b="b"/>
            <a:pathLst>
              <a:path w="3709670" h="143509">
                <a:moveTo>
                  <a:pt x="3709416" y="0"/>
                </a:moveTo>
                <a:lnTo>
                  <a:pt x="0" y="0"/>
                </a:lnTo>
                <a:lnTo>
                  <a:pt x="0" y="143255"/>
                </a:lnTo>
                <a:lnTo>
                  <a:pt x="3709416" y="143255"/>
                </a:lnTo>
                <a:lnTo>
                  <a:pt x="3709416" y="0"/>
                </a:lnTo>
                <a:close/>
              </a:path>
            </a:pathLst>
          </a:custGeom>
          <a:solidFill>
            <a:schemeClr val="accent3">
              <a:lumMod val="75000"/>
            </a:schemeClr>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8339328" y="42671"/>
            <a:ext cx="746599" cy="740663"/>
          </a:xfrm>
          <a:prstGeom prst="rect">
            <a:avLst/>
          </a:prstGeom>
        </p:spPr>
      </p:pic>
      <p:sp>
        <p:nvSpPr>
          <p:cNvPr id="2" name="Holder 2"/>
          <p:cNvSpPr>
            <a:spLocks noGrp="1"/>
          </p:cNvSpPr>
          <p:nvPr>
            <p:ph type="title"/>
          </p:nvPr>
        </p:nvSpPr>
        <p:spPr>
          <a:xfrm>
            <a:off x="1445006" y="1795348"/>
            <a:ext cx="6253987" cy="940435"/>
          </a:xfrm>
          <a:prstGeom prst="rect">
            <a:avLst/>
          </a:prstGeom>
        </p:spPr>
        <p:txBody>
          <a:bodyPr wrap="square" lIns="0" tIns="0" rIns="0" bIns="0">
            <a:spAutoFit/>
          </a:bodyPr>
          <a:lstStyle>
            <a:lvl1pPr>
              <a:defRPr sz="6000" b="1" i="1">
                <a:solidFill>
                  <a:srgbClr val="1F487C"/>
                </a:solidFill>
                <a:latin typeface="微软雅黑"/>
                <a:cs typeface="微软雅黑"/>
              </a:defRPr>
            </a:lvl1pPr>
          </a:lstStyle>
          <a:p>
            <a:endParaRPr/>
          </a:p>
        </p:txBody>
      </p:sp>
      <p:sp>
        <p:nvSpPr>
          <p:cNvPr id="3" name="Holder 3"/>
          <p:cNvSpPr>
            <a:spLocks noGrp="1"/>
          </p:cNvSpPr>
          <p:nvPr>
            <p:ph type="body" idx="1"/>
          </p:nvPr>
        </p:nvSpPr>
        <p:spPr>
          <a:xfrm>
            <a:off x="315874" y="1273251"/>
            <a:ext cx="8415655" cy="4367530"/>
          </a:xfrm>
          <a:prstGeom prst="rect">
            <a:avLst/>
          </a:prstGeom>
        </p:spPr>
        <p:txBody>
          <a:bodyPr wrap="square" lIns="0" tIns="0" rIns="0" bIns="0">
            <a:spAutoFit/>
          </a:bodyPr>
          <a:lstStyle>
            <a:lvl1pPr>
              <a:defRPr sz="2000" b="1" i="1">
                <a:solidFill>
                  <a:srgbClr val="1F487C"/>
                </a:solidFill>
                <a:latin typeface="微软雅黑"/>
                <a:cs typeface="微软雅黑"/>
              </a:defRPr>
            </a:lvl1pPr>
          </a:lstStyle>
          <a:p>
            <a:endParaRPr dirty="0"/>
          </a:p>
        </p:txBody>
      </p:sp>
      <p:sp>
        <p:nvSpPr>
          <p:cNvPr id="4" name="Holder 4"/>
          <p:cNvSpPr>
            <a:spLocks noGrp="1"/>
          </p:cNvSpPr>
          <p:nvPr>
            <p:ph type="ftr" sz="quarter" idx="5"/>
          </p:nvPr>
        </p:nvSpPr>
        <p:spPr>
          <a:xfrm>
            <a:off x="42163" y="6583586"/>
            <a:ext cx="3410585" cy="230504"/>
          </a:xfrm>
          <a:prstGeom prst="rect">
            <a:avLst/>
          </a:prstGeom>
        </p:spPr>
        <p:txBody>
          <a:bodyPr wrap="square" lIns="0" tIns="0" rIns="0" bIns="0">
            <a:spAutoFit/>
          </a:bodyPr>
          <a:lstStyle>
            <a:lvl1pPr>
              <a:defRPr sz="1600" b="1" i="0">
                <a:solidFill>
                  <a:schemeClr val="bg1"/>
                </a:solidFill>
                <a:latin typeface="黑体"/>
                <a:cs typeface="黑体"/>
              </a:defRPr>
            </a:lvl1pPr>
          </a:lstStyle>
          <a:p>
            <a:pPr marL="12700">
              <a:lnSpc>
                <a:spcPts val="1805"/>
              </a:lnSpc>
            </a:pPr>
            <a:endParaRPr spc="-10"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5/24/2024</a:t>
            </a:fld>
            <a:endParaRPr lang="en-US"/>
          </a:p>
        </p:txBody>
      </p:sp>
      <p:sp>
        <p:nvSpPr>
          <p:cNvPr id="6" name="Holder 6"/>
          <p:cNvSpPr>
            <a:spLocks noGrp="1"/>
          </p:cNvSpPr>
          <p:nvPr>
            <p:ph type="sldNum" sz="quarter" idx="7"/>
          </p:nvPr>
        </p:nvSpPr>
        <p:spPr>
          <a:xfrm>
            <a:off x="8459723" y="6564598"/>
            <a:ext cx="296545" cy="252095"/>
          </a:xfrm>
          <a:prstGeom prst="rect">
            <a:avLst/>
          </a:prstGeom>
        </p:spPr>
        <p:txBody>
          <a:bodyPr wrap="square" lIns="0" tIns="0" rIns="0" bIns="0">
            <a:spAutoFit/>
          </a:bodyPr>
          <a:lstStyle>
            <a:lvl1pPr>
              <a:defRPr sz="1600" b="1" i="0">
                <a:solidFill>
                  <a:schemeClr val="bg1"/>
                </a:solidFill>
                <a:latin typeface="Times New Roman"/>
                <a:cs typeface="Times New Roman"/>
              </a:defRPr>
            </a:lvl1pPr>
          </a:lstStyle>
          <a:p>
            <a:pPr marL="38100">
              <a:lnSpc>
                <a:spcPts val="185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43120" y="1522261"/>
            <a:ext cx="7857490" cy="117475"/>
            <a:chOff x="643120" y="1522261"/>
            <a:chExt cx="7857490" cy="117475"/>
          </a:xfrm>
        </p:grpSpPr>
        <p:pic>
          <p:nvPicPr>
            <p:cNvPr id="3" name="object 3"/>
            <p:cNvPicPr/>
            <p:nvPr/>
          </p:nvPicPr>
          <p:blipFill>
            <a:blip r:embed="rId2" cstate="print"/>
            <a:stretch>
              <a:fillRect/>
            </a:stretch>
          </p:blipFill>
          <p:spPr>
            <a:xfrm>
              <a:off x="643120" y="1522261"/>
              <a:ext cx="7856999" cy="117014"/>
            </a:xfrm>
            <a:prstGeom prst="rect">
              <a:avLst/>
            </a:prstGeom>
          </p:spPr>
        </p:pic>
        <p:sp>
          <p:nvSpPr>
            <p:cNvPr id="4" name="object 4"/>
            <p:cNvSpPr/>
            <p:nvPr/>
          </p:nvSpPr>
          <p:spPr>
            <a:xfrm>
              <a:off x="682752" y="1557528"/>
              <a:ext cx="7776845" cy="0"/>
            </a:xfrm>
            <a:custGeom>
              <a:avLst/>
              <a:gdLst/>
              <a:ahLst/>
              <a:cxnLst/>
              <a:rect l="l" t="t" r="r" b="b"/>
              <a:pathLst>
                <a:path w="7776845">
                  <a:moveTo>
                    <a:pt x="0" y="0"/>
                  </a:moveTo>
                  <a:lnTo>
                    <a:pt x="7776845" y="0"/>
                  </a:lnTo>
                </a:path>
              </a:pathLst>
            </a:custGeom>
            <a:ln w="12700">
              <a:solidFill>
                <a:srgbClr val="BEBEBE"/>
              </a:solidFill>
            </a:ln>
          </p:spPr>
          <p:txBody>
            <a:bodyPr wrap="square" lIns="0" tIns="0" rIns="0" bIns="0" rtlCol="0"/>
            <a:lstStyle/>
            <a:p>
              <a:endParaRPr/>
            </a:p>
          </p:txBody>
        </p:sp>
      </p:grpSp>
      <p:grpSp>
        <p:nvGrpSpPr>
          <p:cNvPr id="5" name="object 5"/>
          <p:cNvGrpSpPr/>
          <p:nvPr/>
        </p:nvGrpSpPr>
        <p:grpSpPr>
          <a:xfrm>
            <a:off x="643120" y="4042957"/>
            <a:ext cx="7857490" cy="117475"/>
            <a:chOff x="643120" y="4042957"/>
            <a:chExt cx="7857490" cy="117475"/>
          </a:xfrm>
        </p:grpSpPr>
        <p:pic>
          <p:nvPicPr>
            <p:cNvPr id="6" name="object 6"/>
            <p:cNvPicPr/>
            <p:nvPr/>
          </p:nvPicPr>
          <p:blipFill>
            <a:blip r:embed="rId2" cstate="print"/>
            <a:stretch>
              <a:fillRect/>
            </a:stretch>
          </p:blipFill>
          <p:spPr>
            <a:xfrm>
              <a:off x="643120" y="4042957"/>
              <a:ext cx="7856999" cy="117014"/>
            </a:xfrm>
            <a:prstGeom prst="rect">
              <a:avLst/>
            </a:prstGeom>
          </p:spPr>
        </p:pic>
        <p:sp>
          <p:nvSpPr>
            <p:cNvPr id="7" name="object 7"/>
            <p:cNvSpPr/>
            <p:nvPr/>
          </p:nvSpPr>
          <p:spPr>
            <a:xfrm>
              <a:off x="682752" y="4078224"/>
              <a:ext cx="7776845" cy="0"/>
            </a:xfrm>
            <a:custGeom>
              <a:avLst/>
              <a:gdLst/>
              <a:ahLst/>
              <a:cxnLst/>
              <a:rect l="l" t="t" r="r" b="b"/>
              <a:pathLst>
                <a:path w="7776845">
                  <a:moveTo>
                    <a:pt x="0" y="0"/>
                  </a:moveTo>
                  <a:lnTo>
                    <a:pt x="7776845" y="0"/>
                  </a:lnTo>
                </a:path>
              </a:pathLst>
            </a:custGeom>
            <a:ln w="12700">
              <a:solidFill>
                <a:srgbClr val="BEBEBE"/>
              </a:solidFill>
            </a:ln>
          </p:spPr>
          <p:txBody>
            <a:bodyPr wrap="square" lIns="0" tIns="0" rIns="0" bIns="0" rtlCol="0"/>
            <a:lstStyle/>
            <a:p>
              <a:endParaRPr/>
            </a:p>
          </p:txBody>
        </p:sp>
      </p:grpSp>
      <p:sp>
        <p:nvSpPr>
          <p:cNvPr id="8" name="object 8"/>
          <p:cNvSpPr/>
          <p:nvPr/>
        </p:nvSpPr>
        <p:spPr>
          <a:xfrm>
            <a:off x="0" y="6513576"/>
            <a:ext cx="9144000" cy="344805"/>
          </a:xfrm>
          <a:custGeom>
            <a:avLst/>
            <a:gdLst/>
            <a:ahLst/>
            <a:cxnLst/>
            <a:rect l="l" t="t" r="r" b="b"/>
            <a:pathLst>
              <a:path w="9144000" h="344804">
                <a:moveTo>
                  <a:pt x="9144000" y="0"/>
                </a:moveTo>
                <a:lnTo>
                  <a:pt x="0" y="0"/>
                </a:lnTo>
                <a:lnTo>
                  <a:pt x="0" y="344420"/>
                </a:lnTo>
                <a:lnTo>
                  <a:pt x="9144000" y="344420"/>
                </a:lnTo>
                <a:lnTo>
                  <a:pt x="9144000" y="0"/>
                </a:lnTo>
                <a:close/>
              </a:path>
            </a:pathLst>
          </a:custGeom>
          <a:solidFill>
            <a:schemeClr val="accent3">
              <a:lumMod val="75000"/>
            </a:schemeClr>
          </a:solidFill>
        </p:spPr>
        <p:txBody>
          <a:bodyPr wrap="square" lIns="0" tIns="0" rIns="0" bIns="0" rtlCol="0"/>
          <a:lstStyle/>
          <a:p>
            <a:endParaRPr/>
          </a:p>
        </p:txBody>
      </p:sp>
      <p:sp>
        <p:nvSpPr>
          <p:cNvPr id="9" name="object 9"/>
          <p:cNvSpPr txBox="1"/>
          <p:nvPr/>
        </p:nvSpPr>
        <p:spPr>
          <a:xfrm>
            <a:off x="152400" y="545016"/>
            <a:ext cx="8153400" cy="566822"/>
          </a:xfrm>
          <a:prstGeom prst="rect">
            <a:avLst/>
          </a:prstGeom>
        </p:spPr>
        <p:txBody>
          <a:bodyPr vert="horz" wrap="square" lIns="0" tIns="195580" rIns="0" bIns="0" rtlCol="0">
            <a:spAutoFit/>
          </a:bodyPr>
          <a:lstStyle/>
          <a:p>
            <a:pPr marL="201295" algn="ctr">
              <a:lnSpc>
                <a:spcPct val="100000"/>
              </a:lnSpc>
              <a:spcBef>
                <a:spcPts val="1540"/>
              </a:spcBef>
            </a:pPr>
            <a:r>
              <a:rPr lang="en-US" altLang="zh-CN" sz="2400" b="1" spc="-5" dirty="0">
                <a:solidFill>
                  <a:schemeClr val="accent3">
                    <a:lumMod val="50000"/>
                  </a:schemeClr>
                </a:solidFill>
                <a:latin typeface="微软雅黑"/>
                <a:cs typeface="微软雅黑"/>
              </a:rPr>
              <a:t>Sun </a:t>
            </a:r>
            <a:r>
              <a:rPr lang="en-US" altLang="zh-CN" sz="2400" b="1" spc="-5" dirty="0" err="1">
                <a:solidFill>
                  <a:schemeClr val="accent3">
                    <a:lumMod val="50000"/>
                  </a:schemeClr>
                </a:solidFill>
                <a:latin typeface="微软雅黑"/>
                <a:cs typeface="微软雅黑"/>
              </a:rPr>
              <a:t>Yat-sen</a:t>
            </a:r>
            <a:r>
              <a:rPr lang="en-US" altLang="zh-CN" sz="2400" b="1" spc="-5" dirty="0">
                <a:solidFill>
                  <a:schemeClr val="accent3">
                    <a:lumMod val="50000"/>
                  </a:schemeClr>
                </a:solidFill>
                <a:latin typeface="微软雅黑"/>
                <a:cs typeface="微软雅黑"/>
              </a:rPr>
              <a:t> University</a:t>
            </a:r>
            <a:endParaRPr sz="2400" dirty="0">
              <a:solidFill>
                <a:schemeClr val="accent3">
                  <a:lumMod val="50000"/>
                </a:schemeClr>
              </a:solidFill>
              <a:latin typeface="微软雅黑"/>
              <a:cs typeface="微软雅黑"/>
            </a:endParaRPr>
          </a:p>
        </p:txBody>
      </p:sp>
      <p:pic>
        <p:nvPicPr>
          <p:cNvPr id="10" name="object 10"/>
          <p:cNvPicPr/>
          <p:nvPr/>
        </p:nvPicPr>
        <p:blipFill>
          <a:blip r:embed="rId3" cstate="print"/>
          <a:stretch>
            <a:fillRect/>
          </a:stretch>
        </p:blipFill>
        <p:spPr>
          <a:xfrm>
            <a:off x="8001000" y="100584"/>
            <a:ext cx="1039822" cy="936754"/>
          </a:xfrm>
          <a:prstGeom prst="rect">
            <a:avLst/>
          </a:prstGeom>
        </p:spPr>
      </p:pic>
      <p:sp>
        <p:nvSpPr>
          <p:cNvPr id="11" name="object 11"/>
          <p:cNvSpPr txBox="1">
            <a:spLocks noGrp="1"/>
          </p:cNvSpPr>
          <p:nvPr>
            <p:ph type="title"/>
          </p:nvPr>
        </p:nvSpPr>
        <p:spPr>
          <a:xfrm>
            <a:off x="548640" y="2173404"/>
            <a:ext cx="8041640" cy="1243930"/>
          </a:xfrm>
          <a:prstGeom prst="rect">
            <a:avLst/>
          </a:prstGeom>
        </p:spPr>
        <p:txBody>
          <a:bodyPr vert="horz" wrap="square" lIns="0" tIns="12700" rIns="0" bIns="0" rtlCol="0">
            <a:spAutoFit/>
          </a:bodyPr>
          <a:lstStyle/>
          <a:p>
            <a:pPr marL="12700" algn="dist">
              <a:lnSpc>
                <a:spcPct val="100000"/>
              </a:lnSpc>
              <a:spcBef>
                <a:spcPts val="100"/>
              </a:spcBef>
            </a:pPr>
            <a:r>
              <a:rPr lang="en-US" altLang="zh-CN" sz="4000" i="0" spc="100" dirty="0">
                <a:solidFill>
                  <a:schemeClr val="accent3">
                    <a:lumMod val="50000"/>
                  </a:schemeClr>
                </a:solidFill>
                <a:latin typeface="微软雅黑" panose="020B0503020204020204" pitchFamily="34" charset="-122"/>
                <a:ea typeface="微软雅黑" panose="020B0503020204020204" pitchFamily="34" charset="-122"/>
              </a:rPr>
              <a:t>Open-mentorship team is beneficial to disruptive ideas</a:t>
            </a:r>
          </a:p>
        </p:txBody>
      </p:sp>
      <p:sp>
        <p:nvSpPr>
          <p:cNvPr id="13" name="object 13"/>
          <p:cNvSpPr txBox="1"/>
          <p:nvPr/>
        </p:nvSpPr>
        <p:spPr>
          <a:xfrm>
            <a:off x="1567497" y="4653771"/>
            <a:ext cx="6003925" cy="1095172"/>
          </a:xfrm>
          <a:prstGeom prst="rect">
            <a:avLst/>
          </a:prstGeom>
        </p:spPr>
        <p:txBody>
          <a:bodyPr vert="horz" wrap="square" lIns="0" tIns="12700" rIns="0" bIns="0" rtlCol="0">
            <a:spAutoFit/>
          </a:bodyPr>
          <a:lstStyle/>
          <a:p>
            <a:pPr marL="3810" algn="ctr">
              <a:spcBef>
                <a:spcPts val="100"/>
              </a:spcBef>
            </a:pPr>
            <a:r>
              <a:rPr lang="en-US" altLang="zh-CN" sz="2800" dirty="0">
                <a:solidFill>
                  <a:schemeClr val="accent3">
                    <a:lumMod val="50000"/>
                  </a:schemeClr>
                </a:solidFill>
                <a:latin typeface="Times New Roman"/>
                <a:cs typeface="Times New Roman"/>
              </a:rPr>
              <a:t>Bili Zheng*; Wenjing Li; Jianhua Hou</a:t>
            </a:r>
          </a:p>
          <a:p>
            <a:pPr marL="5715" algn="ctr">
              <a:lnSpc>
                <a:spcPct val="100000"/>
              </a:lnSpc>
              <a:spcBef>
                <a:spcPts val="100"/>
              </a:spcBef>
            </a:pPr>
            <a:endParaRPr sz="2150" dirty="0">
              <a:solidFill>
                <a:schemeClr val="accent3">
                  <a:lumMod val="50000"/>
                </a:schemeClr>
              </a:solidFill>
              <a:latin typeface="微软雅黑"/>
              <a:cs typeface="微软雅黑"/>
            </a:endParaRPr>
          </a:p>
          <a:p>
            <a:pPr marL="3810" algn="ctr">
              <a:lnSpc>
                <a:spcPct val="100000"/>
              </a:lnSpc>
            </a:pPr>
            <a:r>
              <a:rPr lang="en-US" sz="2000" b="1" dirty="0">
                <a:solidFill>
                  <a:schemeClr val="accent3">
                    <a:lumMod val="50000"/>
                  </a:schemeClr>
                </a:solidFill>
                <a:latin typeface="Times New Roman"/>
                <a:cs typeface="Times New Roman"/>
              </a:rPr>
              <a:t>2024</a:t>
            </a:r>
            <a:r>
              <a:rPr lang="en-US" sz="2000" b="1" dirty="0">
                <a:solidFill>
                  <a:schemeClr val="accent3">
                    <a:lumMod val="50000"/>
                  </a:schemeClr>
                </a:solidFill>
                <a:latin typeface="黑体"/>
                <a:cs typeface="Times New Roman"/>
              </a:rPr>
              <a:t>.</a:t>
            </a:r>
            <a:r>
              <a:rPr lang="en-US" sz="2000" b="1" dirty="0">
                <a:solidFill>
                  <a:schemeClr val="accent3">
                    <a:lumMod val="50000"/>
                  </a:schemeClr>
                </a:solidFill>
                <a:latin typeface="Times New Roman"/>
                <a:cs typeface="Times New Roman"/>
              </a:rPr>
              <a:t>4</a:t>
            </a:r>
            <a:r>
              <a:rPr lang="en-US" altLang="zh-CN" sz="2000" b="1" spc="-10" dirty="0">
                <a:solidFill>
                  <a:schemeClr val="accent3">
                    <a:lumMod val="50000"/>
                  </a:schemeClr>
                </a:solidFill>
                <a:latin typeface="黑体"/>
                <a:cs typeface="Times New Roman"/>
              </a:rPr>
              <a:t>.</a:t>
            </a:r>
            <a:r>
              <a:rPr lang="en-US" altLang="zh-CN" sz="2000" b="1" spc="-10" dirty="0">
                <a:solidFill>
                  <a:schemeClr val="accent3">
                    <a:lumMod val="50000"/>
                  </a:schemeClr>
                </a:solidFill>
                <a:latin typeface="Times New Roman"/>
                <a:cs typeface="Times New Roman"/>
              </a:rPr>
              <a:t>24</a:t>
            </a:r>
            <a:endParaRPr sz="2000" dirty="0">
              <a:solidFill>
                <a:schemeClr val="accent3">
                  <a:lumMod val="50000"/>
                </a:schemeClr>
              </a:solidFill>
              <a:latin typeface="黑体"/>
              <a:cs typeface="黑体"/>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10</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4. Results</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4876800" y="2144585"/>
            <a:ext cx="4114800" cy="3216265"/>
          </a:xfrm>
          <a:prstGeom prst="rect">
            <a:avLst/>
          </a:prstGeom>
          <a:noFill/>
        </p:spPr>
        <p:txBody>
          <a:bodyPr wrap="square">
            <a:spAutoFit/>
          </a:bodyPr>
          <a:lstStyle/>
          <a:p>
            <a:pPr marL="285750" lvl="3" indent="-285750" algn="just">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After matching the two groups of samples, the distributions of PY, CI, A10, TS, RC, AA, AP, and AC are the same, which indicates that the matching is effective.</a:t>
            </a:r>
          </a:p>
          <a:p>
            <a:pPr marL="285750" lvl="3" indent="-285750" algn="just">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C</a:t>
            </a:r>
            <a:r>
              <a:rPr lang="en-US" altLang="zh-CN" sz="1800" dirty="0">
                <a:effectLst/>
                <a:latin typeface="Times New Roman" panose="02020603050405020304" pitchFamily="18" charset="0"/>
                <a:ea typeface="宋体" panose="02010600030101010101" pitchFamily="2" charset="-122"/>
              </a:rPr>
              <a:t>lose-mentorship teams have an average of 0.002917 DI lower than the open-mentorship teams, which means that the DI of the close-mentorship team is 36.34% lower than the DI of the open-mentorship team.</a:t>
            </a:r>
          </a:p>
        </p:txBody>
      </p:sp>
      <p:pic>
        <p:nvPicPr>
          <p:cNvPr id="2" name="图片 1">
            <a:extLst>
              <a:ext uri="{FF2B5EF4-FFF2-40B4-BE49-F238E27FC236}">
                <a16:creationId xmlns:a16="http://schemas.microsoft.com/office/drawing/2014/main" id="{695657E4-F378-C5E8-D095-C11C2D6066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78" y="1468575"/>
            <a:ext cx="4769522" cy="4769522"/>
          </a:xfrm>
          <a:prstGeom prst="rect">
            <a:avLst/>
          </a:prstGeom>
          <a:noFill/>
          <a:ln>
            <a:noFill/>
          </a:ln>
        </p:spPr>
      </p:pic>
    </p:spTree>
    <p:extLst>
      <p:ext uri="{BB962C8B-B14F-4D97-AF65-F5344CB8AC3E}">
        <p14:creationId xmlns:p14="http://schemas.microsoft.com/office/powerpoint/2010/main" val="2603225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11</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4. Results</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914400" y="1905000"/>
            <a:ext cx="6829319" cy="923330"/>
          </a:xfrm>
          <a:prstGeom prst="rect">
            <a:avLst/>
          </a:prstGeom>
          <a:noFill/>
        </p:spPr>
        <p:txBody>
          <a:bodyPr wrap="square">
            <a:spAutoFit/>
          </a:bodyPr>
          <a:lstStyle/>
          <a:p>
            <a:pPr marL="285750" lvl="3" indent="-285750" algn="just">
              <a:spcBef>
                <a:spcPts val="600"/>
              </a:spcBef>
              <a:buFont typeface="Arial" panose="020B0604020202020204" pitchFamily="34" charset="0"/>
              <a:buChar char="•"/>
            </a:pPr>
            <a:r>
              <a:rPr lang="en-US" altLang="zh-CN" sz="1800" dirty="0"/>
              <a:t>For each paper, we obtain an individualized treatment effect with its 95% confidence interval estimated. The CATEs of the close-mentorship team have a mean of -0.0004.</a:t>
            </a:r>
            <a:endParaRPr lang="en-US" altLang="zh-CN" sz="1800" dirty="0">
              <a:effectLst/>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F6F9342D-CCDE-4B67-9CF9-CF6CE487FE52}"/>
              </a:ext>
            </a:extLst>
          </p:cNvPr>
          <p:cNvPicPr/>
          <p:nvPr/>
        </p:nvPicPr>
        <p:blipFill rotWithShape="1">
          <a:blip r:embed="rId2" cstate="print">
            <a:extLst>
              <a:ext uri="{28A0092B-C50C-407E-A947-70E740481C1C}">
                <a14:useLocalDpi xmlns:a14="http://schemas.microsoft.com/office/drawing/2010/main" val="0"/>
              </a:ext>
            </a:extLst>
          </a:blip>
          <a:srcRect l="12478" r="10018"/>
          <a:stretch/>
        </p:blipFill>
        <p:spPr bwMode="auto">
          <a:xfrm>
            <a:off x="685800" y="3429000"/>
            <a:ext cx="7515119" cy="19411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247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12</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5. Discussion</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495299" y="1676400"/>
            <a:ext cx="8153400" cy="3293209"/>
          </a:xfrm>
          <a:prstGeom prst="rect">
            <a:avLst/>
          </a:prstGeom>
          <a:noFill/>
        </p:spPr>
        <p:txBody>
          <a:bodyPr wrap="square">
            <a:spAutoFit/>
          </a:bodyPr>
          <a:lstStyle/>
          <a:p>
            <a:pPr marL="285750" lvl="3" indent="-285750" algn="just">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The results are interesting since they seem to contradict views that claim collaborating with mentors, especially with elite scientists may have better research skills, which may fuse more disruptive ideas.</a:t>
            </a:r>
          </a:p>
          <a:p>
            <a:pPr marL="285750" lvl="3" indent="-285750" algn="just">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In terms of the </a:t>
            </a:r>
            <a:r>
              <a:rPr lang="en-US" altLang="zh-CN" dirty="0">
                <a:solidFill>
                  <a:srgbClr val="FF0000"/>
                </a:solidFill>
                <a:latin typeface="Times New Roman" panose="02020603050405020304" pitchFamily="18" charset="0"/>
                <a:ea typeface="宋体" panose="02010600030101010101" pitchFamily="2" charset="-122"/>
              </a:rPr>
              <a:t>intellectual background </a:t>
            </a:r>
            <a:r>
              <a:rPr lang="en-US" altLang="zh-CN" dirty="0">
                <a:latin typeface="Times New Roman" panose="02020603050405020304" pitchFamily="18" charset="0"/>
                <a:ea typeface="宋体" panose="02010600030101010101" pitchFamily="2" charset="-122"/>
              </a:rPr>
              <a:t>of team members, members from different academic genealogies may have multidisciplinary intellectual backgrounds. Multidisciplinary collaboration integrates and reorganizes multiple knowledge systems.</a:t>
            </a:r>
          </a:p>
          <a:p>
            <a:pPr marL="285750" lvl="3" indent="-285750" algn="just">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From the perspective of </a:t>
            </a:r>
            <a:r>
              <a:rPr lang="en-US" altLang="zh-CN" dirty="0">
                <a:solidFill>
                  <a:srgbClr val="FF0000"/>
                </a:solidFill>
                <a:latin typeface="Times New Roman" panose="02020603050405020304" pitchFamily="18" charset="0"/>
                <a:ea typeface="宋体" panose="02010600030101010101" pitchFamily="2" charset="-122"/>
              </a:rPr>
              <a:t>information cocoons</a:t>
            </a:r>
            <a:r>
              <a:rPr lang="en-US" altLang="zh-CN" dirty="0">
                <a:latin typeface="Times New Roman" panose="02020603050405020304" pitchFamily="18" charset="0"/>
                <a:ea typeface="宋体" panose="02010600030101010101" pitchFamily="2" charset="-122"/>
              </a:rPr>
              <a:t>, members in close-mentorship teams, choosing only topics of their interest and relying on a similar knowledge background, can easily become imprisoned in a self-constructed knowledge system, and the research may become procedural, stereotypical, and lose its innovation. </a:t>
            </a:r>
            <a:endParaRPr lang="en-US"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5597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13</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6. Conclusions</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493419" y="1819870"/>
            <a:ext cx="8153400" cy="1908215"/>
          </a:xfrm>
          <a:prstGeom prst="rect">
            <a:avLst/>
          </a:prstGeom>
          <a:noFill/>
        </p:spPr>
        <p:txBody>
          <a:bodyPr wrap="square">
            <a:spAutoFit/>
          </a:bodyPr>
          <a:lstStyle/>
          <a:p>
            <a:pPr marL="285750" lvl="3" indent="-285750" algn="just">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We investigated the relationship between the variables by analyzing papers in Neuroscience and constructing regression models. </a:t>
            </a:r>
          </a:p>
          <a:p>
            <a:pPr marL="285750" lvl="3" indent="-285750" algn="just">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The results indicate that the articles with the close-mentorship team are less disruptive than those with the open-mentorship team.</a:t>
            </a:r>
          </a:p>
          <a:p>
            <a:pPr marL="285750" lvl="3" indent="-285750" algn="just">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However, we do not draw a deterministic conclusion that an open-mentorship team decides disruptive ideas, even though casual inference provides supportive results. </a:t>
            </a:r>
          </a:p>
        </p:txBody>
      </p:sp>
      <p:sp>
        <p:nvSpPr>
          <p:cNvPr id="3" name="文本框 2">
            <a:extLst>
              <a:ext uri="{FF2B5EF4-FFF2-40B4-BE49-F238E27FC236}">
                <a16:creationId xmlns:a16="http://schemas.microsoft.com/office/drawing/2014/main" id="{ADCBE951-C4B7-A700-9A8F-B96D5EE80432}"/>
              </a:ext>
            </a:extLst>
          </p:cNvPr>
          <p:cNvSpPr txBox="1"/>
          <p:nvPr/>
        </p:nvSpPr>
        <p:spPr>
          <a:xfrm>
            <a:off x="838200" y="3801070"/>
            <a:ext cx="7239000" cy="923330"/>
          </a:xfrm>
          <a:prstGeom prst="rect">
            <a:avLst/>
          </a:prstGeom>
          <a:noFill/>
        </p:spPr>
        <p:txBody>
          <a:bodyPr wrap="square">
            <a:spAutoFit/>
          </a:bodyPr>
          <a:lstStyle/>
          <a:p>
            <a:pPr marL="285750" indent="-285750">
              <a:buFont typeface="Wingdings" panose="05000000000000000000" pitchFamily="2" charset="2"/>
              <a:buChar char="ü"/>
            </a:pPr>
            <a:r>
              <a:rPr lang="en-US" altLang="zh-CN" dirty="0">
                <a:latin typeface="Times New Roman" panose="02020603050405020304" pitchFamily="18" charset="0"/>
                <a:ea typeface="宋体" panose="02010600030101010101" pitchFamily="2" charset="-122"/>
              </a:rPr>
              <a:t>Disciplinary difference exists in our findings.</a:t>
            </a:r>
          </a:p>
          <a:p>
            <a:pPr marL="285750" indent="-285750">
              <a:buFont typeface="Wingdings" panose="05000000000000000000" pitchFamily="2" charset="2"/>
              <a:buChar char="ü"/>
            </a:pPr>
            <a:r>
              <a:rPr lang="en-US" altLang="zh-CN" dirty="0">
                <a:latin typeface="Times New Roman" panose="02020603050405020304" pitchFamily="18" charset="0"/>
                <a:ea typeface="宋体" panose="02010600030101010101" pitchFamily="2" charset="-122"/>
              </a:rPr>
              <a:t>Given the data availability and computing, we only use DI to represent disruptive ideas.</a:t>
            </a:r>
            <a:endParaRPr lang="zh-CN" altLang="en-US" dirty="0"/>
          </a:p>
        </p:txBody>
      </p:sp>
    </p:spTree>
    <p:extLst>
      <p:ext uri="{BB962C8B-B14F-4D97-AF65-F5344CB8AC3E}">
        <p14:creationId xmlns:p14="http://schemas.microsoft.com/office/powerpoint/2010/main" val="108444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43120" y="1522261"/>
            <a:ext cx="7857490" cy="117475"/>
            <a:chOff x="643120" y="1522261"/>
            <a:chExt cx="7857490" cy="117475"/>
          </a:xfrm>
        </p:grpSpPr>
        <p:pic>
          <p:nvPicPr>
            <p:cNvPr id="3" name="object 3"/>
            <p:cNvPicPr/>
            <p:nvPr/>
          </p:nvPicPr>
          <p:blipFill>
            <a:blip r:embed="rId2" cstate="print"/>
            <a:stretch>
              <a:fillRect/>
            </a:stretch>
          </p:blipFill>
          <p:spPr>
            <a:xfrm>
              <a:off x="643120" y="1522261"/>
              <a:ext cx="7856999" cy="117014"/>
            </a:xfrm>
            <a:prstGeom prst="rect">
              <a:avLst/>
            </a:prstGeom>
          </p:spPr>
        </p:pic>
        <p:sp>
          <p:nvSpPr>
            <p:cNvPr id="4" name="object 4"/>
            <p:cNvSpPr/>
            <p:nvPr/>
          </p:nvSpPr>
          <p:spPr>
            <a:xfrm>
              <a:off x="682752" y="1557528"/>
              <a:ext cx="7776845" cy="0"/>
            </a:xfrm>
            <a:custGeom>
              <a:avLst/>
              <a:gdLst/>
              <a:ahLst/>
              <a:cxnLst/>
              <a:rect l="l" t="t" r="r" b="b"/>
              <a:pathLst>
                <a:path w="7776845">
                  <a:moveTo>
                    <a:pt x="0" y="0"/>
                  </a:moveTo>
                  <a:lnTo>
                    <a:pt x="7776845" y="0"/>
                  </a:lnTo>
                </a:path>
              </a:pathLst>
            </a:custGeom>
            <a:ln w="12700">
              <a:solidFill>
                <a:srgbClr val="BEBEBE"/>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5" name="object 5"/>
          <p:cNvGrpSpPr/>
          <p:nvPr/>
        </p:nvGrpSpPr>
        <p:grpSpPr>
          <a:xfrm>
            <a:off x="643120" y="4042957"/>
            <a:ext cx="7857490" cy="117475"/>
            <a:chOff x="643120" y="4042957"/>
            <a:chExt cx="7857490" cy="117475"/>
          </a:xfrm>
        </p:grpSpPr>
        <p:pic>
          <p:nvPicPr>
            <p:cNvPr id="6" name="object 6"/>
            <p:cNvPicPr/>
            <p:nvPr/>
          </p:nvPicPr>
          <p:blipFill>
            <a:blip r:embed="rId2" cstate="print"/>
            <a:stretch>
              <a:fillRect/>
            </a:stretch>
          </p:blipFill>
          <p:spPr>
            <a:xfrm>
              <a:off x="643120" y="4042957"/>
              <a:ext cx="7856999" cy="117014"/>
            </a:xfrm>
            <a:prstGeom prst="rect">
              <a:avLst/>
            </a:prstGeom>
          </p:spPr>
        </p:pic>
        <p:sp>
          <p:nvSpPr>
            <p:cNvPr id="7" name="object 7"/>
            <p:cNvSpPr/>
            <p:nvPr/>
          </p:nvSpPr>
          <p:spPr>
            <a:xfrm>
              <a:off x="682752" y="4078224"/>
              <a:ext cx="7776845" cy="0"/>
            </a:xfrm>
            <a:custGeom>
              <a:avLst/>
              <a:gdLst/>
              <a:ahLst/>
              <a:cxnLst/>
              <a:rect l="l" t="t" r="r" b="b"/>
              <a:pathLst>
                <a:path w="7776845">
                  <a:moveTo>
                    <a:pt x="0" y="0"/>
                  </a:moveTo>
                  <a:lnTo>
                    <a:pt x="7776845" y="0"/>
                  </a:lnTo>
                </a:path>
              </a:pathLst>
            </a:custGeom>
            <a:ln w="12700">
              <a:solidFill>
                <a:srgbClr val="BEBEBE"/>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 name="object 8"/>
          <p:cNvSpPr/>
          <p:nvPr/>
        </p:nvSpPr>
        <p:spPr>
          <a:xfrm>
            <a:off x="0" y="6513576"/>
            <a:ext cx="9144000" cy="344805"/>
          </a:xfrm>
          <a:custGeom>
            <a:avLst/>
            <a:gdLst/>
            <a:ahLst/>
            <a:cxnLst/>
            <a:rect l="l" t="t" r="r" b="b"/>
            <a:pathLst>
              <a:path w="9144000" h="344804">
                <a:moveTo>
                  <a:pt x="9144000" y="0"/>
                </a:moveTo>
                <a:lnTo>
                  <a:pt x="0" y="0"/>
                </a:lnTo>
                <a:lnTo>
                  <a:pt x="0" y="344420"/>
                </a:lnTo>
                <a:lnTo>
                  <a:pt x="9144000" y="344420"/>
                </a:lnTo>
                <a:lnTo>
                  <a:pt x="9144000" y="0"/>
                </a:lnTo>
                <a:close/>
              </a:path>
            </a:pathLst>
          </a:custGeom>
          <a:solidFill>
            <a:schemeClr val="accent3">
              <a:lumMod val="75000"/>
            </a:scheme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0" name="object 10"/>
          <p:cNvPicPr/>
          <p:nvPr/>
        </p:nvPicPr>
        <p:blipFill>
          <a:blip r:embed="rId3" cstate="print"/>
          <a:stretch>
            <a:fillRect/>
          </a:stretch>
        </p:blipFill>
        <p:spPr>
          <a:xfrm>
            <a:off x="8001000" y="100584"/>
            <a:ext cx="1039822" cy="936754"/>
          </a:xfrm>
          <a:prstGeom prst="rect">
            <a:avLst/>
          </a:prstGeom>
        </p:spPr>
      </p:pic>
      <p:sp>
        <p:nvSpPr>
          <p:cNvPr id="11" name="object 11"/>
          <p:cNvSpPr txBox="1">
            <a:spLocks noGrp="1"/>
          </p:cNvSpPr>
          <p:nvPr>
            <p:ph type="title"/>
          </p:nvPr>
        </p:nvSpPr>
        <p:spPr>
          <a:xfrm>
            <a:off x="10297" y="2526927"/>
            <a:ext cx="8991600" cy="628377"/>
          </a:xfrm>
          <a:prstGeom prst="rect">
            <a:avLst/>
          </a:prstGeom>
        </p:spPr>
        <p:txBody>
          <a:bodyPr vert="horz" wrap="square" lIns="0" tIns="12700" rIns="0" bIns="0" rtlCol="0">
            <a:spAutoFit/>
          </a:bodyPr>
          <a:lstStyle/>
          <a:p>
            <a:pPr marL="12700" algn="ctr">
              <a:lnSpc>
                <a:spcPct val="100000"/>
              </a:lnSpc>
              <a:spcBef>
                <a:spcPts val="100"/>
              </a:spcBef>
            </a:pPr>
            <a:r>
              <a:rPr lang="en-US" altLang="zh-CN" sz="4000" i="0" spc="500" dirty="0">
                <a:solidFill>
                  <a:schemeClr val="accent3">
                    <a:lumMod val="50000"/>
                  </a:schemeClr>
                </a:solidFill>
                <a:latin typeface="微软雅黑" panose="020B0503020204020204" pitchFamily="34" charset="-122"/>
                <a:ea typeface="微软雅黑" panose="020B0503020204020204" pitchFamily="34" charset="-122"/>
              </a:rPr>
              <a:t>Thanks for your attention</a:t>
            </a:r>
            <a:endParaRPr sz="4000" spc="500" dirty="0">
              <a:solidFill>
                <a:schemeClr val="accent3">
                  <a:lumMod val="50000"/>
                </a:schemeClr>
              </a:solidFill>
              <a:latin typeface="微软雅黑" panose="020B0503020204020204" pitchFamily="34" charset="-122"/>
              <a:ea typeface="微软雅黑" panose="020B0503020204020204" pitchFamily="34" charset="-122"/>
            </a:endParaRPr>
          </a:p>
        </p:txBody>
      </p:sp>
      <p:sp>
        <p:nvSpPr>
          <p:cNvPr id="14" name="object 9">
            <a:extLst>
              <a:ext uri="{FF2B5EF4-FFF2-40B4-BE49-F238E27FC236}">
                <a16:creationId xmlns:a16="http://schemas.microsoft.com/office/drawing/2014/main" id="{48B2E6A0-0A6A-4A95-9C04-2A47F140AB15}"/>
              </a:ext>
            </a:extLst>
          </p:cNvPr>
          <p:cNvSpPr txBox="1"/>
          <p:nvPr/>
        </p:nvSpPr>
        <p:spPr>
          <a:xfrm>
            <a:off x="152400" y="545016"/>
            <a:ext cx="8153400" cy="566822"/>
          </a:xfrm>
          <a:prstGeom prst="rect">
            <a:avLst/>
          </a:prstGeom>
        </p:spPr>
        <p:txBody>
          <a:bodyPr vert="horz" wrap="square" lIns="0" tIns="195580" rIns="0" bIns="0" rtlCol="0">
            <a:spAutoFit/>
          </a:bodyPr>
          <a:lstStyle/>
          <a:p>
            <a:pPr marL="201295" algn="ctr">
              <a:lnSpc>
                <a:spcPct val="100000"/>
              </a:lnSpc>
              <a:spcBef>
                <a:spcPts val="1540"/>
              </a:spcBef>
            </a:pPr>
            <a:r>
              <a:rPr lang="en-US" sz="2400" b="1" spc="-5" dirty="0">
                <a:solidFill>
                  <a:schemeClr val="accent3">
                    <a:lumMod val="50000"/>
                  </a:schemeClr>
                </a:solidFill>
                <a:latin typeface="微软雅黑"/>
                <a:cs typeface="微软雅黑"/>
              </a:rPr>
              <a:t>Sun </a:t>
            </a:r>
            <a:r>
              <a:rPr lang="en-US" sz="2400" b="1" spc="-5" dirty="0" err="1">
                <a:solidFill>
                  <a:schemeClr val="accent3">
                    <a:lumMod val="50000"/>
                  </a:schemeClr>
                </a:solidFill>
                <a:latin typeface="微软雅黑"/>
                <a:cs typeface="微软雅黑"/>
              </a:rPr>
              <a:t>Yat-sen</a:t>
            </a:r>
            <a:r>
              <a:rPr lang="en-US" sz="2400" b="1" spc="-5" dirty="0">
                <a:solidFill>
                  <a:schemeClr val="accent3">
                    <a:lumMod val="50000"/>
                  </a:schemeClr>
                </a:solidFill>
                <a:latin typeface="微软雅黑"/>
                <a:cs typeface="微软雅黑"/>
              </a:rPr>
              <a:t> University</a:t>
            </a:r>
            <a:endParaRPr sz="2400" dirty="0">
              <a:solidFill>
                <a:schemeClr val="accent3">
                  <a:lumMod val="50000"/>
                </a:schemeClr>
              </a:solidFill>
              <a:latin typeface="微软雅黑"/>
              <a:cs typeface="微软雅黑"/>
            </a:endParaRPr>
          </a:p>
        </p:txBody>
      </p:sp>
      <p:sp>
        <p:nvSpPr>
          <p:cNvPr id="15" name="object 13">
            <a:extLst>
              <a:ext uri="{FF2B5EF4-FFF2-40B4-BE49-F238E27FC236}">
                <a16:creationId xmlns:a16="http://schemas.microsoft.com/office/drawing/2014/main" id="{3F42A8AD-0477-4E8A-A1BC-4275005104C6}"/>
              </a:ext>
            </a:extLst>
          </p:cNvPr>
          <p:cNvSpPr txBox="1"/>
          <p:nvPr/>
        </p:nvSpPr>
        <p:spPr>
          <a:xfrm>
            <a:off x="1567497" y="4653771"/>
            <a:ext cx="6003925" cy="1095172"/>
          </a:xfrm>
          <a:prstGeom prst="rect">
            <a:avLst/>
          </a:prstGeom>
        </p:spPr>
        <p:txBody>
          <a:bodyPr vert="horz" wrap="square" lIns="0" tIns="12700" rIns="0" bIns="0" rtlCol="0">
            <a:spAutoFit/>
          </a:bodyPr>
          <a:lstStyle/>
          <a:p>
            <a:pPr marL="3810" algn="ctr">
              <a:spcBef>
                <a:spcPts val="100"/>
              </a:spcBef>
            </a:pPr>
            <a:r>
              <a:rPr lang="en-US" altLang="zh-CN" sz="2800" dirty="0">
                <a:solidFill>
                  <a:schemeClr val="accent3">
                    <a:lumMod val="50000"/>
                  </a:schemeClr>
                </a:solidFill>
                <a:latin typeface="Times New Roman"/>
                <a:cs typeface="Times New Roman"/>
              </a:rPr>
              <a:t>Bili Zheng*; Wenjing Li; Jianhua Hou</a:t>
            </a:r>
          </a:p>
          <a:p>
            <a:pPr marL="5715" algn="ctr">
              <a:lnSpc>
                <a:spcPct val="100000"/>
              </a:lnSpc>
              <a:spcBef>
                <a:spcPts val="100"/>
              </a:spcBef>
            </a:pPr>
            <a:endParaRPr sz="2150" dirty="0">
              <a:solidFill>
                <a:schemeClr val="accent3">
                  <a:lumMod val="50000"/>
                </a:schemeClr>
              </a:solidFill>
              <a:latin typeface="微软雅黑"/>
              <a:cs typeface="微软雅黑"/>
            </a:endParaRPr>
          </a:p>
          <a:p>
            <a:pPr marL="3810" algn="ctr">
              <a:lnSpc>
                <a:spcPct val="100000"/>
              </a:lnSpc>
            </a:pPr>
            <a:r>
              <a:rPr lang="en-US" sz="2000" b="1" dirty="0">
                <a:solidFill>
                  <a:schemeClr val="accent3">
                    <a:lumMod val="50000"/>
                  </a:schemeClr>
                </a:solidFill>
                <a:latin typeface="Times New Roman"/>
                <a:cs typeface="Times New Roman"/>
              </a:rPr>
              <a:t>2024</a:t>
            </a:r>
            <a:r>
              <a:rPr lang="en-US" sz="2000" b="1" dirty="0">
                <a:solidFill>
                  <a:schemeClr val="accent3">
                    <a:lumMod val="50000"/>
                  </a:schemeClr>
                </a:solidFill>
                <a:latin typeface="黑体"/>
                <a:cs typeface="Times New Roman"/>
              </a:rPr>
              <a:t>.</a:t>
            </a:r>
            <a:r>
              <a:rPr lang="en-US" sz="2000" b="1" dirty="0">
                <a:solidFill>
                  <a:schemeClr val="accent3">
                    <a:lumMod val="50000"/>
                  </a:schemeClr>
                </a:solidFill>
                <a:latin typeface="Times New Roman"/>
                <a:cs typeface="Times New Roman"/>
              </a:rPr>
              <a:t>4</a:t>
            </a:r>
            <a:r>
              <a:rPr lang="en-US" altLang="zh-CN" sz="2000" b="1" spc="-10" dirty="0">
                <a:solidFill>
                  <a:schemeClr val="accent3">
                    <a:lumMod val="50000"/>
                  </a:schemeClr>
                </a:solidFill>
                <a:latin typeface="黑体"/>
                <a:cs typeface="Times New Roman"/>
              </a:rPr>
              <a:t>.</a:t>
            </a:r>
            <a:r>
              <a:rPr lang="en-US" altLang="zh-CN" sz="2000" b="1" spc="-10" dirty="0">
                <a:solidFill>
                  <a:schemeClr val="accent3">
                    <a:lumMod val="50000"/>
                  </a:schemeClr>
                </a:solidFill>
                <a:latin typeface="Times New Roman"/>
                <a:cs typeface="Times New Roman"/>
              </a:rPr>
              <a:t>24</a:t>
            </a:r>
            <a:endParaRPr sz="2000" dirty="0">
              <a:solidFill>
                <a:schemeClr val="accent3">
                  <a:lumMod val="50000"/>
                </a:schemeClr>
              </a:solidFill>
              <a:latin typeface="黑体"/>
              <a:cs typeface="黑体"/>
            </a:endParaRPr>
          </a:p>
        </p:txBody>
      </p:sp>
    </p:spTree>
    <p:extLst>
      <p:ext uri="{BB962C8B-B14F-4D97-AF65-F5344CB8AC3E}">
        <p14:creationId xmlns:p14="http://schemas.microsoft.com/office/powerpoint/2010/main" val="372146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2</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1. Introduction</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494537" y="1447800"/>
            <a:ext cx="8154924" cy="954107"/>
          </a:xfrm>
          <a:prstGeom prst="rect">
            <a:avLst/>
          </a:prstGeom>
          <a:noFill/>
        </p:spPr>
        <p:txBody>
          <a:bodyPr wrap="square">
            <a:spAutoFit/>
          </a:bodyPr>
          <a:lstStyle/>
          <a:p>
            <a:pPr lvl="3" indent="457200" algn="just"/>
            <a:r>
              <a:rPr lang="en-US" altLang="zh-CN" sz="1800" dirty="0">
                <a:effectLst/>
                <a:latin typeface="Times New Roman" panose="02020603050405020304" pitchFamily="18" charset="0"/>
                <a:ea typeface="宋体" panose="02010600030101010101" pitchFamily="2" charset="-122"/>
              </a:rPr>
              <a:t>In the past decades, scientific papers have become less disruptive</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 </a:t>
            </a:r>
            <a:r>
              <a:rPr lang="en-US" altLang="zh-CN" sz="1800" dirty="0">
                <a:effectLst/>
                <a:latin typeface="Times New Roman" panose="02020603050405020304" pitchFamily="18" charset="0"/>
                <a:ea typeface="宋体" panose="02010600030101010101" pitchFamily="2" charset="-122"/>
              </a:rPr>
              <a:t>Some studies attribute this drastic change to the scientific enterprise, team size, and collaboration distance</a:t>
            </a:r>
            <a:r>
              <a:rPr lang="en-US" altLang="zh-CN" dirty="0">
                <a:latin typeface="Times New Roman" panose="02020603050405020304" pitchFamily="18" charset="0"/>
                <a:ea typeface="宋体" panose="02010600030101010101" pitchFamily="2" charset="-122"/>
              </a:rPr>
              <a:t>.</a:t>
            </a:r>
            <a:endParaRPr lang="zh-CN" altLang="en-US" sz="2000" kern="100" dirty="0">
              <a:solidFill>
                <a:schemeClr val="accent3">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ACD65C90-71F8-2BDF-02DC-713CFA122E9F}"/>
              </a:ext>
            </a:extLst>
          </p:cNvPr>
          <p:cNvSpPr txBox="1"/>
          <p:nvPr/>
        </p:nvSpPr>
        <p:spPr>
          <a:xfrm>
            <a:off x="1219200" y="2895600"/>
            <a:ext cx="7582661" cy="400110"/>
          </a:xfrm>
          <a:prstGeom prst="rect">
            <a:avLst/>
          </a:prstGeom>
          <a:noFill/>
        </p:spPr>
        <p:txBody>
          <a:bodyPr wrap="square">
            <a:spAutoFit/>
          </a:bodyPr>
          <a:lstStyle/>
          <a:p>
            <a:r>
              <a:rPr lang="en-US" altLang="zh-CN" sz="2000" b="1" dirty="0">
                <a:solidFill>
                  <a:srgbClr val="FF0000"/>
                </a:solidFill>
                <a:latin typeface="Times New Roman" panose="02020603050405020304" pitchFamily="18" charset="0"/>
                <a:ea typeface="宋体" panose="02010600030101010101" pitchFamily="2" charset="-122"/>
              </a:rPr>
              <a:t>Does</a:t>
            </a:r>
            <a:r>
              <a:rPr lang="en-US" altLang="zh-CN" sz="2000" b="1" dirty="0">
                <a:solidFill>
                  <a:srgbClr val="FF0000"/>
                </a:solidFill>
                <a:effectLst/>
                <a:latin typeface="Times New Roman" panose="02020603050405020304" pitchFamily="18" charset="0"/>
                <a:ea typeface="宋体" panose="02010600030101010101" pitchFamily="2" charset="-122"/>
              </a:rPr>
              <a:t> a close-mentorship team fuses more disruptive ideas</a:t>
            </a:r>
            <a:r>
              <a:rPr lang="en-US" altLang="zh-CN" sz="2000" b="1" dirty="0">
                <a:solidFill>
                  <a:srgbClr val="FF0000"/>
                </a:solidFill>
                <a:latin typeface="Times New Roman" panose="02020603050405020304" pitchFamily="18" charset="0"/>
                <a:ea typeface="宋体" panose="02010600030101010101" pitchFamily="2" charset="-122"/>
              </a:rPr>
              <a:t>?</a:t>
            </a:r>
            <a:endParaRPr lang="zh-CN" altLang="en-US" sz="2000" b="1" dirty="0">
              <a:solidFill>
                <a:srgbClr val="FF0000"/>
              </a:solidFill>
            </a:endParaRPr>
          </a:p>
        </p:txBody>
      </p:sp>
      <p:sp>
        <p:nvSpPr>
          <p:cNvPr id="13" name="文本框 12">
            <a:extLst>
              <a:ext uri="{FF2B5EF4-FFF2-40B4-BE49-F238E27FC236}">
                <a16:creationId xmlns:a16="http://schemas.microsoft.com/office/drawing/2014/main" id="{8016A9EB-27B5-949C-BF22-247F8B9F6D31}"/>
              </a:ext>
            </a:extLst>
          </p:cNvPr>
          <p:cNvSpPr txBox="1"/>
          <p:nvPr/>
        </p:nvSpPr>
        <p:spPr>
          <a:xfrm>
            <a:off x="937449" y="3886200"/>
            <a:ext cx="7582661" cy="923330"/>
          </a:xfrm>
          <a:prstGeom prst="rect">
            <a:avLst/>
          </a:prstGeom>
          <a:noFill/>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On one hand, close mentorship has long been suspected to be damaging the advisee`s achievement, due to endogamy, immobility, disciplinary cohesion and educational administration.</a:t>
            </a:r>
            <a:endParaRPr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DCB313B8-AB35-4967-9710-1A58EC37CC8C}"/>
              </a:ext>
            </a:extLst>
          </p:cNvPr>
          <p:cNvSpPr txBox="1"/>
          <p:nvPr/>
        </p:nvSpPr>
        <p:spPr>
          <a:xfrm>
            <a:off x="937450" y="4891250"/>
            <a:ext cx="7712012" cy="1200329"/>
          </a:xfrm>
          <a:prstGeom prst="rect">
            <a:avLst/>
          </a:prstGeom>
          <a:noFill/>
        </p:spPr>
        <p:txBody>
          <a:bodyPr wrap="square">
            <a:spAutoFit/>
          </a:bodyPr>
          <a:lstStyle/>
          <a:p>
            <a:pPr algn="just"/>
            <a:r>
              <a:rPr lang="en-US" altLang="zh-CN" sz="1800" dirty="0">
                <a:effectLst/>
                <a:latin typeface="Times New Roman" panose="02020603050405020304" pitchFamily="18" charset="0"/>
                <a:ea typeface="宋体" panose="02010600030101010101" pitchFamily="2" charset="-122"/>
              </a:rPr>
              <a:t>On the other hand, mentors, especially the elite ones, can provide mentees with more advantageous resources, a mechanism that Zuckerman calls advantage accumulation. Mentees who are under the wings of elite mentors are likely to show a more promising future than others</a:t>
            </a:r>
            <a:endParaRPr lang="zh-CN" altLang="en-US" dirty="0"/>
          </a:p>
        </p:txBody>
      </p:sp>
    </p:spTree>
    <p:extLst>
      <p:ext uri="{BB962C8B-B14F-4D97-AF65-F5344CB8AC3E}">
        <p14:creationId xmlns:p14="http://schemas.microsoft.com/office/powerpoint/2010/main" val="318061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3</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2. Definition</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601344" y="2907268"/>
            <a:ext cx="8154924" cy="1791773"/>
          </a:xfrm>
          <a:prstGeom prst="rect">
            <a:avLst/>
          </a:prstGeom>
          <a:noFill/>
        </p:spPr>
        <p:txBody>
          <a:bodyPr wrap="square">
            <a:spAutoFit/>
          </a:bodyPr>
          <a:lstStyle/>
          <a:p>
            <a:pPr lvl="3" indent="457200" algn="just">
              <a:lnSpc>
                <a:spcPct val="125000"/>
              </a:lnSpc>
            </a:pPr>
            <a:r>
              <a:rPr lang="en-US" altLang="zh-CN" sz="1800" dirty="0">
                <a:effectLst/>
                <a:latin typeface="Times New Roman" panose="02020603050405020304" pitchFamily="18" charset="0"/>
                <a:ea typeface="宋体" panose="02010600030101010101" pitchFamily="2" charset="-122"/>
              </a:rPr>
              <a:t>Mentorship can occur formally through doctoral and postdoctoral advisor–advisee relationships or informally through collaborations. </a:t>
            </a:r>
          </a:p>
          <a:p>
            <a:pPr lvl="3" indent="457200" algn="just">
              <a:lnSpc>
                <a:spcPct val="125000"/>
              </a:lnSpc>
            </a:pPr>
            <a:r>
              <a:rPr lang="en-US" altLang="zh-CN" sz="1800" dirty="0">
                <a:effectLst/>
                <a:latin typeface="Times New Roman" panose="02020603050405020304" pitchFamily="18" charset="0"/>
                <a:ea typeface="宋体" panose="02010600030101010101" pitchFamily="2" charset="-122"/>
              </a:rPr>
              <a:t>Some genealogy databases like </a:t>
            </a:r>
            <a:r>
              <a:rPr lang="en-US" altLang="zh-CN" sz="1800" i="1" dirty="0">
                <a:effectLst/>
                <a:latin typeface="Times New Roman" panose="02020603050405020304" pitchFamily="18" charset="0"/>
                <a:ea typeface="宋体" panose="02010600030101010101" pitchFamily="2" charset="-122"/>
              </a:rPr>
              <a:t>The Academic Family Tree </a:t>
            </a:r>
            <a:r>
              <a:rPr lang="en-US" altLang="zh-CN" sz="1800" dirty="0">
                <a:effectLst/>
                <a:latin typeface="Times New Roman" panose="02020603050405020304" pitchFamily="18" charset="0"/>
                <a:ea typeface="宋体" panose="02010600030101010101" pitchFamily="2" charset="-122"/>
              </a:rPr>
              <a:t>encompass both advisor-advisee relationships and broad range relationships which means the mentee may be the “learner” in mentoring relationships regardless of age or position.</a:t>
            </a:r>
            <a:endParaRPr lang="zh-CN" altLang="en-US" sz="2000" kern="100" dirty="0">
              <a:solidFill>
                <a:schemeClr val="accent3">
                  <a:lumMod val="50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6DB15120-8780-D6E0-4E87-A34E97D24CDB}"/>
              </a:ext>
            </a:extLst>
          </p:cNvPr>
          <p:cNvSpPr txBox="1"/>
          <p:nvPr/>
        </p:nvSpPr>
        <p:spPr>
          <a:xfrm>
            <a:off x="1066799" y="4812268"/>
            <a:ext cx="7010400" cy="369332"/>
          </a:xfrm>
          <a:prstGeom prst="rect">
            <a:avLst/>
          </a:prstGeom>
          <a:noFill/>
        </p:spPr>
        <p:txBody>
          <a:bodyPr wrap="square">
            <a:spAutoFit/>
          </a:bodyPr>
          <a:lstStyle/>
          <a:p>
            <a:r>
              <a:rPr lang="en-US" altLang="zh-CN" sz="1800" dirty="0">
                <a:solidFill>
                  <a:srgbClr val="FF0000"/>
                </a:solidFill>
                <a:effectLst/>
                <a:latin typeface="Times New Roman" panose="02020603050405020304" pitchFamily="18" charset="0"/>
                <a:ea typeface="宋体" panose="02010600030101010101" pitchFamily="2" charset="-122"/>
              </a:rPr>
              <a:t>Here, we refer mentorship to as the advisor-advisee relationship.</a:t>
            </a:r>
            <a:endParaRPr lang="zh-CN" altLang="en-US" dirty="0">
              <a:solidFill>
                <a:srgbClr val="FF0000"/>
              </a:solidFill>
            </a:endParaRPr>
          </a:p>
        </p:txBody>
      </p:sp>
      <p:sp>
        <p:nvSpPr>
          <p:cNvPr id="6" name="文本框 5">
            <a:extLst>
              <a:ext uri="{FF2B5EF4-FFF2-40B4-BE49-F238E27FC236}">
                <a16:creationId xmlns:a16="http://schemas.microsoft.com/office/drawing/2014/main" id="{63520211-2B31-618C-DF06-672C1C06E05B}"/>
              </a:ext>
            </a:extLst>
          </p:cNvPr>
          <p:cNvSpPr txBox="1"/>
          <p:nvPr/>
        </p:nvSpPr>
        <p:spPr>
          <a:xfrm>
            <a:off x="1057274" y="1842136"/>
            <a:ext cx="7469123" cy="923330"/>
          </a:xfrm>
          <a:prstGeom prst="rect">
            <a:avLst/>
          </a:prstGeom>
          <a:noFill/>
        </p:spPr>
        <p:txBody>
          <a:bodyPr wrap="square">
            <a:spAutoFit/>
          </a:bodyPr>
          <a:lstStyle/>
          <a:p>
            <a:r>
              <a:rPr lang="en-US" altLang="zh-CN" b="1" dirty="0">
                <a:latin typeface="Times New Roman" panose="02020603050405020304" pitchFamily="18" charset="0"/>
                <a:ea typeface="宋体" panose="02010600030101010101" pitchFamily="2" charset="-122"/>
              </a:rPr>
              <a:t>A</a:t>
            </a:r>
            <a:r>
              <a:rPr lang="en-US" altLang="zh-CN" sz="1800" b="1" dirty="0">
                <a:effectLst/>
                <a:latin typeface="Times New Roman" panose="02020603050405020304" pitchFamily="18" charset="0"/>
                <a:ea typeface="宋体" panose="02010600030101010101" pitchFamily="2" charset="-122"/>
              </a:rPr>
              <a:t>ssumption: </a:t>
            </a:r>
            <a:r>
              <a:rPr lang="en-US" altLang="zh-CN" sz="1800" dirty="0">
                <a:effectLst/>
                <a:latin typeface="Times New Roman" panose="02020603050405020304" pitchFamily="18" charset="0"/>
                <a:ea typeface="宋体" panose="02010600030101010101" pitchFamily="2" charset="-122"/>
              </a:rPr>
              <a:t>a close-mentorship team means all the members in a team belong to the same genealogy, while an open-mentorship team means the members belong to more than one genealogy.</a:t>
            </a:r>
            <a:endParaRPr lang="zh-CN" altLang="en-US" dirty="0"/>
          </a:p>
        </p:txBody>
      </p:sp>
    </p:spTree>
    <p:extLst>
      <p:ext uri="{BB962C8B-B14F-4D97-AF65-F5344CB8AC3E}">
        <p14:creationId xmlns:p14="http://schemas.microsoft.com/office/powerpoint/2010/main" val="174631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4</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3. Data and method</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991901" y="1524000"/>
            <a:ext cx="7160195" cy="4522648"/>
          </a:xfrm>
          <a:prstGeom prst="rect">
            <a:avLst/>
          </a:prstGeom>
          <a:noFill/>
        </p:spPr>
        <p:txBody>
          <a:bodyPr wrap="square">
            <a:spAutoFit/>
          </a:bodyPr>
          <a:lstStyle/>
          <a:p>
            <a:pPr marL="285750" lvl="3" indent="-285750" algn="just">
              <a:lnSpc>
                <a:spcPct val="125000"/>
              </a:lnSpc>
              <a:spcBef>
                <a:spcPts val="600"/>
              </a:spcBef>
              <a:buFont typeface="Arial" panose="020B0604020202020204" pitchFamily="34" charset="0"/>
              <a:buChar char="•"/>
            </a:pPr>
            <a:r>
              <a:rPr lang="en-US" altLang="zh-CN" sz="1800" dirty="0">
                <a:effectLst/>
                <a:latin typeface="Times New Roman" panose="02020603050405020304" pitchFamily="18" charset="0"/>
                <a:ea typeface="宋体" panose="02010600030101010101" pitchFamily="2" charset="-122"/>
              </a:rPr>
              <a:t>We derive mentorship from the dataset released by Qing et al (2022), which enriches the Academic Family Tree by adding publication records from Microsoft Academic Graph (MAG) (Ke et al., 2022).</a:t>
            </a:r>
          </a:p>
          <a:p>
            <a:pPr marL="285750" lvl="3" indent="-285750" algn="just">
              <a:lnSpc>
                <a:spcPct val="125000"/>
              </a:lnSpc>
              <a:spcBef>
                <a:spcPts val="600"/>
              </a:spcBef>
              <a:buFont typeface="Arial" panose="020B0604020202020204" pitchFamily="34" charset="0"/>
              <a:buChar char="•"/>
            </a:pPr>
            <a:r>
              <a:rPr lang="en-US" altLang="zh-CN" sz="1800" dirty="0">
                <a:effectLst/>
                <a:latin typeface="Times New Roman" panose="02020603050405020304" pitchFamily="18" charset="0"/>
                <a:ea typeface="宋体" panose="02010600030101010101" pitchFamily="2" charset="-122"/>
              </a:rPr>
              <a:t>Select the record with the research area including “neuro” from research.csv in Qing et al (2022). </a:t>
            </a:r>
            <a:endParaRPr lang="en-US" altLang="zh-CN" dirty="0">
              <a:latin typeface="Times New Roman" panose="02020603050405020304" pitchFamily="18" charset="0"/>
              <a:ea typeface="宋体" panose="02010600030101010101" pitchFamily="2" charset="-122"/>
            </a:endParaRPr>
          </a:p>
          <a:p>
            <a:pPr marL="285750" lvl="3" indent="-285750" algn="just">
              <a:lnSpc>
                <a:spcPct val="125000"/>
              </a:lnSpc>
              <a:spcBef>
                <a:spcPts val="600"/>
              </a:spcBef>
              <a:buFont typeface="Arial" panose="020B0604020202020204" pitchFamily="34" charset="0"/>
              <a:buChar char="•"/>
            </a:pPr>
            <a:r>
              <a:rPr lang="en-US" altLang="zh-CN" sz="1800" dirty="0">
                <a:effectLst/>
                <a:latin typeface="Times New Roman" panose="02020603050405020304" pitchFamily="18" charset="0"/>
                <a:ea typeface="宋体" panose="02010600030101010101" pitchFamily="2" charset="-122"/>
              </a:rPr>
              <a:t>Construct academic genealogy based on the mentorship type. Graduate student, postdoc, and their mentors are treated as vertices. The edges are directed from mentors to graduate student and postdoc. For each vertex, we attach the attribute of MAG author ID.</a:t>
            </a:r>
          </a:p>
          <a:p>
            <a:pPr marL="285750" lvl="3" indent="-285750" algn="just">
              <a:lnSpc>
                <a:spcPct val="125000"/>
              </a:lnSpc>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We obtain the Disruption index (DI) from </a:t>
            </a:r>
            <a:r>
              <a:rPr lang="en-US" altLang="zh-CN" dirty="0" err="1">
                <a:latin typeface="Times New Roman" panose="02020603050405020304" pitchFamily="18" charset="0"/>
                <a:ea typeface="宋体" panose="02010600030101010101" pitchFamily="2" charset="-122"/>
              </a:rPr>
              <a:t>SciSciNet</a:t>
            </a:r>
            <a:r>
              <a:rPr lang="en-US" altLang="zh-CN" dirty="0">
                <a:latin typeface="Times New Roman" panose="02020603050405020304" pitchFamily="18" charset="0"/>
                <a:ea typeface="宋体" panose="02010600030101010101" pitchFamily="2" charset="-122"/>
              </a:rPr>
              <a:t>. </a:t>
            </a:r>
            <a:endParaRPr lang="en-US" altLang="zh-CN" sz="1800" dirty="0">
              <a:effectLst/>
              <a:latin typeface="Times New Roman" panose="02020603050405020304" pitchFamily="18" charset="0"/>
              <a:ea typeface="宋体" panose="02010600030101010101" pitchFamily="2" charset="-122"/>
            </a:endParaRPr>
          </a:p>
          <a:p>
            <a:pPr marL="285750" lvl="3" indent="-285750" algn="just">
              <a:lnSpc>
                <a:spcPct val="125000"/>
              </a:lnSpc>
              <a:spcBef>
                <a:spcPts val="600"/>
              </a:spcBef>
              <a:buFont typeface="Arial" panose="020B0604020202020204" pitchFamily="34" charset="0"/>
              <a:buChar char="•"/>
            </a:pPr>
            <a:r>
              <a:rPr lang="en-US" altLang="zh-CN" sz="1800" dirty="0">
                <a:effectLst/>
                <a:latin typeface="Times New Roman" panose="02020603050405020304" pitchFamily="18" charset="0"/>
                <a:ea typeface="宋体" panose="02010600030101010101" pitchFamily="2" charset="-122"/>
              </a:rPr>
              <a:t>After excluding missing values, there were </a:t>
            </a:r>
            <a:r>
              <a:rPr lang="en-US" altLang="zh-CN" sz="1800" dirty="0">
                <a:solidFill>
                  <a:srgbClr val="FF0000"/>
                </a:solidFill>
                <a:effectLst/>
                <a:latin typeface="Times New Roman" panose="02020603050405020304" pitchFamily="18" charset="0"/>
                <a:ea typeface="宋体" panose="02010600030101010101" pitchFamily="2" charset="-122"/>
              </a:rPr>
              <a:t>361,189 papers, 82,814 authors, and 5,855 academic genealogies. </a:t>
            </a:r>
          </a:p>
        </p:txBody>
      </p:sp>
    </p:spTree>
    <p:extLst>
      <p:ext uri="{BB962C8B-B14F-4D97-AF65-F5344CB8AC3E}">
        <p14:creationId xmlns:p14="http://schemas.microsoft.com/office/powerpoint/2010/main" val="14043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5</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3. Data and method</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991901" y="1524000"/>
            <a:ext cx="7160195" cy="1098634"/>
          </a:xfrm>
          <a:prstGeom prst="rect">
            <a:avLst/>
          </a:prstGeom>
          <a:noFill/>
        </p:spPr>
        <p:txBody>
          <a:bodyPr wrap="square">
            <a:spAutoFit/>
          </a:bodyPr>
          <a:lstStyle/>
          <a:p>
            <a:pPr marL="285750" lvl="3" indent="-285750" algn="just">
              <a:lnSpc>
                <a:spcPct val="125000"/>
              </a:lnSpc>
              <a:spcBef>
                <a:spcPts val="600"/>
              </a:spcBef>
              <a:buFont typeface="Arial" panose="020B0604020202020204" pitchFamily="34" charset="0"/>
              <a:buChar char="•"/>
            </a:pPr>
            <a:r>
              <a:rPr lang="en-US" altLang="zh-CN" sz="1800" dirty="0">
                <a:effectLst/>
                <a:latin typeface="Times New Roman" panose="02020603050405020304" pitchFamily="18" charset="0"/>
                <a:ea typeface="宋体" panose="02010600030101010101" pitchFamily="2" charset="-122"/>
              </a:rPr>
              <a:t>We adapt </a:t>
            </a:r>
            <a:r>
              <a:rPr lang="en-US" altLang="zh-CN" sz="1800" dirty="0">
                <a:solidFill>
                  <a:srgbClr val="FF0000"/>
                </a:solidFill>
                <a:effectLst/>
                <a:latin typeface="Times New Roman" panose="02020603050405020304" pitchFamily="18" charset="0"/>
                <a:ea typeface="宋体" panose="02010600030101010101" pitchFamily="2" charset="-122"/>
              </a:rPr>
              <a:t>Propensity Score Matching </a:t>
            </a:r>
            <a:r>
              <a:rPr lang="en-US" altLang="zh-CN" sz="1800" dirty="0">
                <a:effectLst/>
                <a:latin typeface="Times New Roman" panose="02020603050405020304" pitchFamily="18" charset="0"/>
                <a:ea typeface="宋体" panose="02010600030101010101" pitchFamily="2" charset="-122"/>
              </a:rPr>
              <a:t>(PSM) to validate causality between mentorship type and DI. The main effect of this study is the effect of the close-mentorship team on DI (</a:t>
            </a:r>
            <a:r>
              <a:rPr lang="en-US" altLang="zh-CN" sz="1800" dirty="0">
                <a:solidFill>
                  <a:srgbClr val="FF0000"/>
                </a:solidFill>
                <a:effectLst/>
                <a:latin typeface="Times New Roman" panose="02020603050405020304" pitchFamily="18" charset="0"/>
                <a:ea typeface="宋体" panose="02010600030101010101" pitchFamily="2" charset="-122"/>
              </a:rPr>
              <a:t>treatment effect</a:t>
            </a:r>
            <a:r>
              <a:rPr lang="en-US" altLang="zh-CN" sz="1800" dirty="0">
                <a:effectLst/>
                <a:latin typeface="Times New Roman" panose="02020603050405020304" pitchFamily="18" charset="0"/>
                <a:ea typeface="宋体" panose="02010600030101010101" pitchFamily="2" charset="-122"/>
              </a:rPr>
              <a:t>).</a:t>
            </a:r>
            <a:endParaRPr lang="en-US" altLang="zh-CN" sz="1800" dirty="0">
              <a:solidFill>
                <a:srgbClr val="FF0000"/>
              </a:solidFill>
              <a:effectLst/>
              <a:latin typeface="Times New Roman" panose="02020603050405020304" pitchFamily="18" charset="0"/>
              <a:ea typeface="宋体" panose="02010600030101010101" pitchFamily="2" charset="-122"/>
            </a:endParaRPr>
          </a:p>
        </p:txBody>
      </p:sp>
      <p:graphicFrame>
        <p:nvGraphicFramePr>
          <p:cNvPr id="3" name="表格 2">
            <a:extLst>
              <a:ext uri="{FF2B5EF4-FFF2-40B4-BE49-F238E27FC236}">
                <a16:creationId xmlns:a16="http://schemas.microsoft.com/office/drawing/2014/main" id="{97EF5FEE-6E12-06EB-ED37-9CB287FF51CA}"/>
              </a:ext>
            </a:extLst>
          </p:cNvPr>
          <p:cNvGraphicFramePr>
            <a:graphicFrameLocks noGrp="1"/>
          </p:cNvGraphicFramePr>
          <p:nvPr>
            <p:extLst>
              <p:ext uri="{D42A27DB-BD31-4B8C-83A1-F6EECF244321}">
                <p14:modId xmlns:p14="http://schemas.microsoft.com/office/powerpoint/2010/main" val="1823178481"/>
              </p:ext>
            </p:extLst>
          </p:nvPr>
        </p:nvGraphicFramePr>
        <p:xfrm>
          <a:off x="1083618" y="2971800"/>
          <a:ext cx="6976760" cy="3017332"/>
        </p:xfrm>
        <a:graphic>
          <a:graphicData uri="http://schemas.openxmlformats.org/drawingml/2006/table">
            <a:tbl>
              <a:tblPr firstRow="1" firstCol="1" bandRow="1"/>
              <a:tblGrid>
                <a:gridCol w="820103">
                  <a:extLst>
                    <a:ext uri="{9D8B030D-6E8A-4147-A177-3AD203B41FA5}">
                      <a16:colId xmlns:a16="http://schemas.microsoft.com/office/drawing/2014/main" val="1971980928"/>
                    </a:ext>
                  </a:extLst>
                </a:gridCol>
                <a:gridCol w="1310821">
                  <a:extLst>
                    <a:ext uri="{9D8B030D-6E8A-4147-A177-3AD203B41FA5}">
                      <a16:colId xmlns:a16="http://schemas.microsoft.com/office/drawing/2014/main" val="32482429"/>
                    </a:ext>
                  </a:extLst>
                </a:gridCol>
                <a:gridCol w="1676338">
                  <a:extLst>
                    <a:ext uri="{9D8B030D-6E8A-4147-A177-3AD203B41FA5}">
                      <a16:colId xmlns:a16="http://schemas.microsoft.com/office/drawing/2014/main" val="2257245222"/>
                    </a:ext>
                  </a:extLst>
                </a:gridCol>
                <a:gridCol w="3169498">
                  <a:extLst>
                    <a:ext uri="{9D8B030D-6E8A-4147-A177-3AD203B41FA5}">
                      <a16:colId xmlns:a16="http://schemas.microsoft.com/office/drawing/2014/main" val="3065616040"/>
                    </a:ext>
                  </a:extLst>
                </a:gridCol>
              </a:tblGrid>
              <a:tr h="228470">
                <a:tc>
                  <a:txBody>
                    <a:bodyPr/>
                    <a:lstStyle/>
                    <a:p>
                      <a:pPr algn="ctr">
                        <a:lnSpc>
                          <a:spcPct val="125000"/>
                        </a:lnSpc>
                      </a:pPr>
                      <a:r>
                        <a:rPr lang="en-US" sz="1300" b="1" kern="100">
                          <a:effectLst/>
                          <a:latin typeface="Times New Roman" panose="02020603050405020304" pitchFamily="18" charset="0"/>
                          <a:ea typeface="宋体" panose="02010600030101010101" pitchFamily="2" charset="-122"/>
                        </a:rPr>
                        <a:t>No</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b="1" kern="100">
                          <a:effectLst/>
                          <a:latin typeface="Times New Roman" panose="02020603050405020304" pitchFamily="18" charset="0"/>
                          <a:ea typeface="宋体" panose="02010600030101010101" pitchFamily="2" charset="-122"/>
                        </a:rPr>
                        <a:t>Variable</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b="1" kern="100">
                          <a:effectLst/>
                          <a:latin typeface="Times New Roman" panose="02020603050405020304" pitchFamily="18" charset="0"/>
                          <a:ea typeface="宋体" panose="02010600030101010101" pitchFamily="2" charset="-122"/>
                        </a:rPr>
                        <a:t>Variable type</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b="1" kern="100">
                          <a:effectLst/>
                          <a:latin typeface="Times New Roman" panose="02020603050405020304" pitchFamily="18" charset="0"/>
                          <a:ea typeface="宋体" panose="02010600030101010101" pitchFamily="2" charset="-122"/>
                        </a:rPr>
                        <a:t>Annotation</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2837555"/>
                  </a:ext>
                </a:extLst>
              </a:tr>
              <a:tr h="480551">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treatment</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binary</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25000"/>
                        </a:lnSpc>
                      </a:pPr>
                      <a:r>
                        <a:rPr lang="en-US" sz="1300" kern="100">
                          <a:effectLst/>
                          <a:latin typeface="Times New Roman" panose="02020603050405020304" pitchFamily="18" charset="0"/>
                          <a:ea typeface="宋体" panose="02010600030101010101" pitchFamily="2" charset="-122"/>
                        </a:rPr>
                        <a:t>1 if it is a close-mentorship team; 0 if it is open-mentorship team</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9843495"/>
                  </a:ext>
                </a:extLst>
              </a:tr>
              <a:tr h="228470">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outcome</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continuous</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25000"/>
                        </a:lnSpc>
                      </a:pPr>
                      <a:r>
                        <a:rPr lang="en-US" sz="1300" kern="100">
                          <a:effectLst/>
                          <a:latin typeface="Times New Roman" panose="02020603050405020304" pitchFamily="18" charset="0"/>
                          <a:ea typeface="宋体" panose="02010600030101010101" pitchFamily="2" charset="-122"/>
                        </a:rPr>
                        <a:t>Disruption index (DI)</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64744082"/>
                  </a:ext>
                </a:extLst>
              </a:tr>
              <a:tr h="228470">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PY</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discrete</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25000"/>
                        </a:lnSpc>
                      </a:pPr>
                      <a:r>
                        <a:rPr lang="en-US" sz="1300" kern="100">
                          <a:effectLst/>
                          <a:latin typeface="Times New Roman" panose="02020603050405020304" pitchFamily="18" charset="0"/>
                          <a:ea typeface="宋体" panose="02010600030101010101" pitchFamily="2" charset="-122"/>
                        </a:rPr>
                        <a:t>Publication year</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3466884"/>
                  </a:ext>
                </a:extLst>
              </a:tr>
              <a:tr h="228470">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CI</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discrete</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25000"/>
                        </a:lnSpc>
                      </a:pPr>
                      <a:r>
                        <a:rPr lang="en-US" sz="1300" kern="100">
                          <a:effectLst/>
                          <a:latin typeface="Times New Roman" panose="02020603050405020304" pitchFamily="18" charset="0"/>
                          <a:ea typeface="宋体" panose="02010600030101010101" pitchFamily="2" charset="-122"/>
                        </a:rPr>
                        <a:t>Total citation counts</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8610467"/>
                  </a:ext>
                </a:extLst>
              </a:tr>
              <a:tr h="480551">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5</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A10</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continuous</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25000"/>
                        </a:lnSpc>
                      </a:pPr>
                      <a:r>
                        <a:rPr lang="en-US" sz="1300" kern="100">
                          <a:effectLst/>
                          <a:latin typeface="Times New Roman" panose="02020603050405020304" pitchFamily="18" charset="0"/>
                          <a:ea typeface="宋体" panose="02010600030101010101" pitchFamily="2" charset="-122"/>
                        </a:rPr>
                        <a:t>10</a:t>
                      </a:r>
                      <a:r>
                        <a:rPr lang="en-US" sz="1300" kern="100" baseline="30000">
                          <a:effectLst/>
                          <a:latin typeface="Times New Roman" panose="02020603050405020304" pitchFamily="18" charset="0"/>
                          <a:ea typeface="宋体" panose="02010600030101010101" pitchFamily="2" charset="-122"/>
                        </a:rPr>
                        <a:t>th</a:t>
                      </a:r>
                      <a:r>
                        <a:rPr lang="en-US" sz="1300" kern="100">
                          <a:effectLst/>
                          <a:latin typeface="Times New Roman" panose="02020603050405020304" pitchFamily="18" charset="0"/>
                          <a:ea typeface="宋体" panose="02010600030101010101" pitchFamily="2" charset="-122"/>
                        </a:rPr>
                        <a:t> percentile Z-score of the paper defined in Uzzi et al (2013)</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7212471"/>
                  </a:ext>
                </a:extLst>
              </a:tr>
              <a:tr h="228470">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TS</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discrete</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25000"/>
                        </a:lnSpc>
                      </a:pPr>
                      <a:r>
                        <a:rPr lang="en-US" sz="1300" kern="100">
                          <a:effectLst/>
                          <a:latin typeface="Times New Roman" panose="02020603050405020304" pitchFamily="18" charset="0"/>
                          <a:ea typeface="宋体" panose="02010600030101010101" pitchFamily="2" charset="-122"/>
                        </a:rPr>
                        <a:t>Team size of an article</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796181"/>
                  </a:ext>
                </a:extLst>
              </a:tr>
              <a:tr h="228470">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RC</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binary</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25000"/>
                        </a:lnSpc>
                      </a:pPr>
                      <a:r>
                        <a:rPr lang="en-US" sz="1300" kern="100">
                          <a:effectLst/>
                          <a:latin typeface="Times New Roman" panose="02020603050405020304" pitchFamily="18" charset="0"/>
                          <a:ea typeface="宋体" panose="02010600030101010101" pitchFamily="2" charset="-122"/>
                        </a:rPr>
                        <a:t>1 if it is remote collaboration; 0 if it is not</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353941"/>
                  </a:ext>
                </a:extLst>
              </a:tr>
              <a:tr h="228470">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8</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AA</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continuous</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25000"/>
                        </a:lnSpc>
                      </a:pPr>
                      <a:r>
                        <a:rPr lang="en-US" sz="1300" kern="100">
                          <a:effectLst/>
                          <a:latin typeface="Times New Roman" panose="02020603050405020304" pitchFamily="18" charset="0"/>
                          <a:ea typeface="宋体" panose="02010600030101010101" pitchFamily="2" charset="-122"/>
                        </a:rPr>
                        <a:t>Average age of authors in a team</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3638262"/>
                  </a:ext>
                </a:extLst>
              </a:tr>
              <a:tr h="228470">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9</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AP</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continuous</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25000"/>
                        </a:lnSpc>
                      </a:pPr>
                      <a:r>
                        <a:rPr lang="en-US" sz="1300" kern="100">
                          <a:effectLst/>
                          <a:latin typeface="Times New Roman" panose="02020603050405020304" pitchFamily="18" charset="0"/>
                          <a:ea typeface="宋体" panose="02010600030101010101" pitchFamily="2" charset="-122"/>
                        </a:rPr>
                        <a:t>Average productivity of authors in a team</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9722608"/>
                  </a:ext>
                </a:extLst>
              </a:tr>
              <a:tr h="228470">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10</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a:effectLst/>
                          <a:latin typeface="Times New Roman" panose="02020603050405020304" pitchFamily="18" charset="0"/>
                          <a:ea typeface="宋体" panose="02010600030101010101" pitchFamily="2" charset="-122"/>
                        </a:rPr>
                        <a:t>AC</a:t>
                      </a:r>
                      <a:endParaRPr lang="zh-CN" sz="1600" kern="10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25000"/>
                        </a:lnSpc>
                      </a:pPr>
                      <a:r>
                        <a:rPr lang="en-US" sz="1300" kern="100" dirty="0">
                          <a:effectLst/>
                          <a:latin typeface="Times New Roman" panose="02020603050405020304" pitchFamily="18" charset="0"/>
                          <a:ea typeface="宋体" panose="02010600030101010101" pitchFamily="2" charset="-122"/>
                        </a:rPr>
                        <a:t>discrete</a:t>
                      </a:r>
                      <a:endParaRPr lang="zh-CN" sz="1600" kern="100" dirty="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lnSpc>
                          <a:spcPct val="125000"/>
                        </a:lnSpc>
                      </a:pPr>
                      <a:r>
                        <a:rPr lang="en-US" sz="1300" kern="100" dirty="0">
                          <a:effectLst/>
                          <a:latin typeface="Times New Roman" panose="02020603050405020304" pitchFamily="18" charset="0"/>
                          <a:ea typeface="宋体" panose="02010600030101010101" pitchFamily="2" charset="-122"/>
                        </a:rPr>
                        <a:t>Average citation counts of authors in a team</a:t>
                      </a:r>
                      <a:endParaRPr lang="zh-CN" sz="1600" kern="100" dirty="0">
                        <a:effectLst/>
                        <a:latin typeface="Times New Roman" panose="02020603050405020304" pitchFamily="18" charset="0"/>
                        <a:ea typeface="宋体" panose="02010600030101010101" pitchFamily="2" charset="-122"/>
                      </a:endParaRPr>
                    </a:p>
                  </a:txBody>
                  <a:tcPr marL="90749" marR="9074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2433148"/>
                  </a:ext>
                </a:extLst>
              </a:tr>
            </a:tbl>
          </a:graphicData>
        </a:graphic>
      </p:graphicFrame>
      <p:sp>
        <p:nvSpPr>
          <p:cNvPr id="6" name="文本框 5">
            <a:extLst>
              <a:ext uri="{FF2B5EF4-FFF2-40B4-BE49-F238E27FC236}">
                <a16:creationId xmlns:a16="http://schemas.microsoft.com/office/drawing/2014/main" id="{773EB979-C740-8DFD-75C8-18A31DC58B49}"/>
              </a:ext>
            </a:extLst>
          </p:cNvPr>
          <p:cNvSpPr txBox="1"/>
          <p:nvPr/>
        </p:nvSpPr>
        <p:spPr>
          <a:xfrm>
            <a:off x="2209800" y="2610070"/>
            <a:ext cx="4572000" cy="371255"/>
          </a:xfrm>
          <a:prstGeom prst="rect">
            <a:avLst/>
          </a:prstGeom>
          <a:noFill/>
        </p:spPr>
        <p:txBody>
          <a:bodyPr wrap="square">
            <a:spAutoFit/>
          </a:bodyPr>
          <a:lstStyle/>
          <a:p>
            <a:pPr algn="ctr">
              <a:lnSpc>
                <a:spcPct val="125000"/>
              </a:lnSpc>
            </a:pPr>
            <a:r>
              <a:rPr lang="en-US" altLang="zh-CN" sz="1600" kern="100" dirty="0">
                <a:effectLst/>
                <a:latin typeface="Times New Roman" panose="02020603050405020304" pitchFamily="18" charset="0"/>
                <a:ea typeface="宋体" panose="02010600030101010101" pitchFamily="2" charset="-122"/>
              </a:rPr>
              <a:t>Table 1. Variable description</a:t>
            </a:r>
            <a:endParaRPr lang="zh-CN" altLang="zh-CN" sz="1600" kern="1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F5DFC73B-B1A7-F9A0-8EC4-2C443748F348}"/>
              </a:ext>
            </a:extLst>
          </p:cNvPr>
          <p:cNvSpPr txBox="1"/>
          <p:nvPr/>
        </p:nvSpPr>
        <p:spPr>
          <a:xfrm>
            <a:off x="190728" y="6096000"/>
            <a:ext cx="8949153" cy="371255"/>
          </a:xfrm>
          <a:prstGeom prst="rect">
            <a:avLst/>
          </a:prstGeom>
          <a:noFill/>
        </p:spPr>
        <p:txBody>
          <a:bodyPr wrap="square">
            <a:spAutoFit/>
          </a:bodyPr>
          <a:lstStyle/>
          <a:p>
            <a:pPr algn="just">
              <a:lnSpc>
                <a:spcPct val="125000"/>
              </a:lnSpc>
            </a:pPr>
            <a:r>
              <a:rPr lang="en-US" altLang="zh-CN" sz="1600" kern="100" dirty="0">
                <a:effectLst/>
                <a:latin typeface="Times New Roman" panose="02020603050405020304" pitchFamily="18" charset="0"/>
                <a:ea typeface="宋体" panose="02010600030101010101" pitchFamily="2" charset="-122"/>
              </a:rPr>
              <a:t>Note: variables 2-5 are article-related factors; 6-7 are team-related factors; 8-10 are </a:t>
            </a:r>
            <a:r>
              <a:rPr lang="en-US" altLang="zh-CN" sz="1600" kern="100" dirty="0">
                <a:latin typeface="Times New Roman" panose="02020603050405020304" pitchFamily="18" charset="0"/>
                <a:ea typeface="宋体" panose="02010600030101010101" pitchFamily="2" charset="-122"/>
              </a:rPr>
              <a:t>author</a:t>
            </a:r>
            <a:r>
              <a:rPr lang="en-US" altLang="zh-CN" sz="1600" kern="100" dirty="0">
                <a:effectLst/>
                <a:latin typeface="Times New Roman" panose="02020603050405020304" pitchFamily="18" charset="0"/>
                <a:ea typeface="宋体" panose="02010600030101010101" pitchFamily="2" charset="-122"/>
              </a:rPr>
              <a:t>-related factors.</a:t>
            </a:r>
            <a:endParaRPr lang="zh-CN"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1491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6</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3. Data and method</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838200" y="1550773"/>
            <a:ext cx="7160195" cy="406137"/>
          </a:xfrm>
          <a:prstGeom prst="rect">
            <a:avLst/>
          </a:prstGeom>
          <a:noFill/>
        </p:spPr>
        <p:txBody>
          <a:bodyPr wrap="square">
            <a:spAutoFit/>
          </a:bodyPr>
          <a:lstStyle/>
          <a:p>
            <a:pPr marL="285750" lvl="3" indent="-285750" algn="just">
              <a:lnSpc>
                <a:spcPct val="125000"/>
              </a:lnSpc>
              <a:spcBef>
                <a:spcPts val="600"/>
              </a:spcBef>
              <a:buFont typeface="Arial" panose="020B0604020202020204" pitchFamily="34" charset="0"/>
              <a:buChar char="•"/>
            </a:pPr>
            <a:r>
              <a:rPr lang="en-US" altLang="zh-CN" sz="1800" dirty="0">
                <a:effectLst/>
                <a:latin typeface="Times New Roman" panose="02020603050405020304" pitchFamily="18" charset="0"/>
                <a:ea typeface="宋体" panose="02010600030101010101" pitchFamily="2" charset="-122"/>
              </a:rPr>
              <a:t>Causal Forest (CF). </a:t>
            </a:r>
            <a:endParaRPr lang="en-US" altLang="zh-CN" sz="1800" dirty="0">
              <a:solidFill>
                <a:srgbClr val="FF0000"/>
              </a:solidFill>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ECB78C7A-C81F-4CB8-A641-99BE5CEED402}"/>
                  </a:ext>
                </a:extLst>
              </p:cNvPr>
              <p:cNvSpPr/>
              <p:nvPr/>
            </p:nvSpPr>
            <p:spPr>
              <a:xfrm>
                <a:off x="838200" y="2054253"/>
                <a:ext cx="7621523" cy="923330"/>
              </a:xfrm>
              <a:prstGeom prst="rect">
                <a:avLst/>
              </a:prstGeom>
            </p:spPr>
            <p:txBody>
              <a:bodyPr wrap="square">
                <a:spAutoFit/>
              </a:bodyPr>
              <a:lstStyle/>
              <a:p>
                <a:r>
                  <a:rPr lang="en-US" altLang="zh-CN" sz="1800" dirty="0">
                    <a:effectLst/>
                    <a:latin typeface="Times New Roman" panose="02020603050405020304" pitchFamily="18" charset="0"/>
                    <a:ea typeface="宋体" panose="02010600030101010101" pitchFamily="2" charset="-122"/>
                  </a:rPr>
                  <a:t>In the causal forest, considering the analysis of heterogeneous causal effects, our estimation objective is Conditional Average Treatment Effects (CATE). The CATE for a given observation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oMath>
                </a14:m>
                <a:r>
                  <a:rPr lang="en-US" altLang="zh-CN" sz="1800" dirty="0">
                    <a:effectLst/>
                    <a:latin typeface="Times New Roman" panose="02020603050405020304" pitchFamily="18" charset="0"/>
                    <a:ea typeface="宋体" panose="02010600030101010101" pitchFamily="2" charset="-122"/>
                  </a:rPr>
                  <a:t> is defined as:</a:t>
                </a:r>
                <a:endParaRPr lang="zh-CN" altLang="en-US" dirty="0"/>
              </a:p>
            </p:txBody>
          </p:sp>
        </mc:Choice>
        <mc:Fallback xmlns="">
          <p:sp>
            <p:nvSpPr>
              <p:cNvPr id="2" name="矩形 1">
                <a:extLst>
                  <a:ext uri="{FF2B5EF4-FFF2-40B4-BE49-F238E27FC236}">
                    <a16:creationId xmlns:a16="http://schemas.microsoft.com/office/drawing/2014/main" id="{ECB78C7A-C81F-4CB8-A641-99BE5CEED402}"/>
                  </a:ext>
                </a:extLst>
              </p:cNvPr>
              <p:cNvSpPr>
                <a:spLocks noRot="1" noChangeAspect="1" noMove="1" noResize="1" noEditPoints="1" noAdjustHandles="1" noChangeArrowheads="1" noChangeShapeType="1" noTextEdit="1"/>
              </p:cNvSpPr>
              <p:nvPr/>
            </p:nvSpPr>
            <p:spPr>
              <a:xfrm>
                <a:off x="838200" y="2054253"/>
                <a:ext cx="7621523" cy="923330"/>
              </a:xfrm>
              <a:prstGeom prst="rect">
                <a:avLst/>
              </a:prstGeom>
              <a:blipFill>
                <a:blip r:embed="rId2"/>
                <a:stretch>
                  <a:fillRect l="-720" t="-3974" r="-720"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3A622CC-0E2B-49B5-A565-85A693A71391}"/>
                  </a:ext>
                </a:extLst>
              </p:cNvPr>
              <p:cNvSpPr/>
              <p:nvPr/>
            </p:nvSpPr>
            <p:spPr>
              <a:xfrm>
                <a:off x="2319164" y="3343831"/>
                <a:ext cx="4198265" cy="4065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zh-CN" altLang="en-US" i="1" smtClean="0">
                              <a:latin typeface="Cambria Math" panose="02040503050406030204" pitchFamily="18" charset="0"/>
                            </a:rPr>
                          </m:ctrlPr>
                        </m:eqArrPr>
                        <m:e>
                          <m:r>
                            <a:rPr lang="zh-CN" altLang="en-US">
                              <a:latin typeface="Cambria Math" panose="02040503050406030204" pitchFamily="18" charset="0"/>
                            </a:rPr>
                            <m:t>&amp;</m:t>
                          </m:r>
                          <m:r>
                            <a:rPr lang="zh-CN" altLang="en-US" i="1">
                              <a:latin typeface="Cambria Math" panose="02040503050406030204" pitchFamily="18" charset="0"/>
                            </a:rPr>
                            <m:t>𝜏</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x</m:t>
                              </m:r>
                            </m:e>
                          </m:d>
                          <m:r>
                            <a:rPr lang="zh-CN" altLang="en-US" i="0">
                              <a:latin typeface="Cambria Math" panose="02040503050406030204" pitchFamily="18" charset="0"/>
                            </a:rPr>
                            <m:t>=</m:t>
                          </m:r>
                          <m:r>
                            <a:rPr lang="zh-CN" altLang="en-US" i="1">
                              <a:latin typeface="Cambria Math" panose="02040503050406030204" pitchFamily="18" charset="0"/>
                            </a:rPr>
                            <m:t>𝐸</m:t>
                          </m:r>
                          <m:d>
                            <m:dPr>
                              <m:begChr m:val="["/>
                              <m:endChr m:val="]"/>
                              <m:sep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m:rPr>
                                      <m:sty m:val="p"/>
                                    </m:rPr>
                                    <a:rPr lang="zh-CN" altLang="en-US" i="0">
                                      <a:latin typeface="Cambria Math" panose="02040503050406030204" pitchFamily="18" charset="0"/>
                                    </a:rPr>
                                    <m:t>Y</m:t>
                                  </m:r>
                                </m:e>
                                <m:sub>
                                  <m:r>
                                    <m:rPr>
                                      <m:sty m:val="p"/>
                                    </m:rPr>
                                    <a:rPr lang="zh-CN" altLang="en-US" i="0">
                                      <a:latin typeface="Cambria Math" panose="02040503050406030204" pitchFamily="18" charset="0"/>
                                    </a:rPr>
                                    <m:t>i</m:t>
                                  </m:r>
                                </m:sub>
                                <m:sup>
                                  <m:r>
                                    <m:rPr>
                                      <m:sty m:val="p"/>
                                    </m:rPr>
                                    <a:rPr lang="zh-CN" altLang="en-US" i="0">
                                      <a:latin typeface="Cambria Math" panose="02040503050406030204" pitchFamily="18" charset="0"/>
                                    </a:rPr>
                                    <m:t>W</m:t>
                                  </m:r>
                                  <m:r>
                                    <a:rPr lang="zh-CN" altLang="en-US" i="0">
                                      <a:latin typeface="Cambria Math" panose="02040503050406030204" pitchFamily="18" charset="0"/>
                                    </a:rPr>
                                    <m:t>=1</m:t>
                                  </m:r>
                                </m:sup>
                              </m:sSubSup>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m:rPr>
                                      <m:sty m:val="p"/>
                                    </m:rPr>
                                    <a:rPr lang="zh-CN" altLang="en-US" i="0">
                                      <a:latin typeface="Cambria Math" panose="02040503050406030204" pitchFamily="18" charset="0"/>
                                    </a:rPr>
                                    <m:t>Y</m:t>
                                  </m:r>
                                </m:e>
                                <m:sub>
                                  <m:r>
                                    <m:rPr>
                                      <m:sty m:val="p"/>
                                    </m:rPr>
                                    <a:rPr lang="zh-CN" altLang="en-US" i="0">
                                      <a:latin typeface="Cambria Math" panose="02040503050406030204" pitchFamily="18" charset="0"/>
                                    </a:rPr>
                                    <m:t>i</m:t>
                                  </m:r>
                                </m:sub>
                                <m:sup>
                                  <m:r>
                                    <m:rPr>
                                      <m:sty m:val="p"/>
                                    </m:rPr>
                                    <a:rPr lang="zh-CN" altLang="en-US" i="0">
                                      <a:latin typeface="Cambria Math" panose="02040503050406030204" pitchFamily="18" charset="0"/>
                                    </a:rPr>
                                    <m:t>W</m:t>
                                  </m:r>
                                  <m:r>
                                    <a:rPr lang="zh-CN" altLang="en-US" i="0">
                                      <a:latin typeface="Cambria Math" panose="02040503050406030204" pitchFamily="18" charset="0"/>
                                    </a:rPr>
                                    <m:t>=0</m:t>
                                  </m:r>
                                </m:sup>
                              </m:sSubSup>
                            </m:e>
                            <m:e>
                              <m:sSub>
                                <m:sSubPr>
                                  <m:ctrlPr>
                                    <a:rPr lang="zh-CN" altLang="en-US" i="1">
                                      <a:latin typeface="Cambria Math" panose="02040503050406030204" pitchFamily="18" charset="0"/>
                                    </a:rPr>
                                  </m:ctrlPr>
                                </m:sSubPr>
                                <m:e>
                                  <m:r>
                                    <m:rPr>
                                      <m:sty m:val="p"/>
                                    </m:rPr>
                                    <a:rPr lang="zh-CN" altLang="en-US" i="0">
                                      <a:latin typeface="Cambria Math" panose="02040503050406030204" pitchFamily="18" charset="0"/>
                                    </a:rPr>
                                    <m:t>X</m:t>
                                  </m:r>
                                </m:e>
                                <m:sub>
                                  <m:r>
                                    <m:rPr>
                                      <m:sty m:val="p"/>
                                    </m:rPr>
                                    <a:rPr lang="zh-CN" altLang="en-US" i="0">
                                      <a:latin typeface="Cambria Math" panose="02040503050406030204" pitchFamily="18" charset="0"/>
                                    </a:rPr>
                                    <m:t>i</m:t>
                                  </m:r>
                                </m:sub>
                              </m:sSub>
                              <m:r>
                                <a:rPr lang="zh-CN" altLang="en-US" i="0">
                                  <a:latin typeface="Cambria Math" panose="02040503050406030204" pitchFamily="18" charset="0"/>
                                </a:rPr>
                                <m:t>=</m:t>
                              </m:r>
                              <m:r>
                                <m:rPr>
                                  <m:sty m:val="p"/>
                                </m:rPr>
                                <a:rPr lang="zh-CN" altLang="en-US" i="0">
                                  <a:latin typeface="Cambria Math" panose="02040503050406030204" pitchFamily="18" charset="0"/>
                                </a:rPr>
                                <m:t>x</m:t>
                              </m:r>
                            </m:e>
                          </m:d>
                          <m:r>
                            <a:rPr lang="zh-CN" altLang="en-US" i="0">
                              <a:latin typeface="Cambria Math" panose="02040503050406030204" pitchFamily="18" charset="0"/>
                            </a:rPr>
                            <m:t>#</m:t>
                          </m:r>
                          <m:d>
                            <m:dPr>
                              <m:ctrlPr>
                                <a:rPr lang="zh-CN" altLang="en-US" i="1">
                                  <a:latin typeface="Cambria Math" panose="02040503050406030204" pitchFamily="18" charset="0"/>
                                </a:rPr>
                              </m:ctrlPr>
                            </m:dPr>
                            <m:e>
                              <m:r>
                                <m:rPr>
                                  <m:sty m:val="p"/>
                                </m:rPr>
                                <a:rPr lang="zh-CN" altLang="en-US" i="0">
                                  <a:latin typeface="Cambria Math" panose="02040503050406030204" pitchFamily="18" charset="0"/>
                                </a:rPr>
                                <m:t>Eq</m:t>
                              </m:r>
                              <m:r>
                                <a:rPr lang="zh-CN" altLang="en-US" i="0">
                                  <a:latin typeface="Cambria Math" panose="02040503050406030204" pitchFamily="18" charset="0"/>
                                </a:rPr>
                                <m:t>.1</m:t>
                              </m:r>
                            </m:e>
                          </m:d>
                        </m:e>
                      </m:eqArr>
                    </m:oMath>
                  </m:oMathPara>
                </a14:m>
                <a:endParaRPr lang="zh-CN" altLang="en-US" dirty="0"/>
              </a:p>
            </p:txBody>
          </p:sp>
        </mc:Choice>
        <mc:Fallback xmlns="">
          <p:sp>
            <p:nvSpPr>
              <p:cNvPr id="5" name="矩形 4">
                <a:extLst>
                  <a:ext uri="{FF2B5EF4-FFF2-40B4-BE49-F238E27FC236}">
                    <a16:creationId xmlns:a16="http://schemas.microsoft.com/office/drawing/2014/main" id="{93A622CC-0E2B-49B5-A565-85A693A71391}"/>
                  </a:ext>
                </a:extLst>
              </p:cNvPr>
              <p:cNvSpPr>
                <a:spLocks noRot="1" noChangeAspect="1" noMove="1" noResize="1" noEditPoints="1" noAdjustHandles="1" noChangeArrowheads="1" noChangeShapeType="1" noTextEdit="1"/>
              </p:cNvSpPr>
              <p:nvPr/>
            </p:nvSpPr>
            <p:spPr>
              <a:xfrm>
                <a:off x="2319164" y="3343831"/>
                <a:ext cx="4198265" cy="406586"/>
              </a:xfrm>
              <a:prstGeom prst="rect">
                <a:avLst/>
              </a:prstGeom>
              <a:blipFill>
                <a:blip r:embed="rId3"/>
                <a:stretch>
                  <a:fillRect b="-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BDBD5DE-172E-4BE8-B5CB-866483931F74}"/>
                  </a:ext>
                </a:extLst>
              </p:cNvPr>
              <p:cNvSpPr/>
              <p:nvPr/>
            </p:nvSpPr>
            <p:spPr>
              <a:xfrm>
                <a:off x="860855" y="4248685"/>
                <a:ext cx="7621522" cy="1518685"/>
              </a:xfrm>
              <a:prstGeom prst="rect">
                <a:avLst/>
              </a:prstGeom>
            </p:spPr>
            <p:txBody>
              <a:bodyPr wrap="square">
                <a:spAutoFit/>
              </a:bodyPr>
              <a:lstStyle/>
              <a:p>
                <a:r>
                  <a:rPr lang="en-US" altLang="zh-CN" sz="1800" dirty="0">
                    <a:effectLst/>
                    <a:latin typeface="Times New Roman" panose="02020603050405020304" pitchFamily="18" charset="0"/>
                    <a:ea typeface="宋体" panose="02010600030101010101" pitchFamily="2" charset="-122"/>
                  </a:rPr>
                  <a:t>where </a:t>
                </a:r>
                <a14:m>
                  <m:oMath xmlns:m="http://schemas.openxmlformats.org/officeDocument/2006/math">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i</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=1,2, …, </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n</m:t>
                    </m:r>
                  </m:oMath>
                </a14:m>
                <a:r>
                  <a:rPr lang="en-US" altLang="zh-CN" sz="1800" dirty="0">
                    <a:effectLst/>
                    <a:latin typeface="Times New Roman" panose="02020603050405020304" pitchFamily="18" charset="0"/>
                    <a:ea typeface="宋体" panose="02010600030101010101" pitchFamily="2" charset="-122"/>
                  </a:rPr>
                  <a:t> represents the paper in our sample and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W</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i</m:t>
                        </m:r>
                      </m:sub>
                    </m:sSub>
                    <m:r>
                      <a:rPr lang="zh-CN" altLang="zh-CN" sz="1800">
                        <a:effectLst/>
                        <a:latin typeface="Cambria Math" panose="02040503050406030204" pitchFamily="18" charset="0"/>
                        <a:ea typeface="宋体" panose="02010600030101010101" pitchFamily="2" charset="-122"/>
                        <a:cs typeface="Times New Roman" panose="02020603050405020304" pitchFamily="18" charset="0"/>
                      </a:rPr>
                      <m:t>∈</m:t>
                    </m:r>
                    <m:r>
                      <m:rPr>
                        <m:lit/>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0,1</m:t>
                    </m:r>
                    <m:r>
                      <m:rPr>
                        <m:lit/>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dirty="0">
                    <a:effectLst/>
                    <a:latin typeface="Times New Roman" panose="02020603050405020304" pitchFamily="18" charset="0"/>
                    <a:ea typeface="宋体" panose="02010600030101010101" pitchFamily="2" charset="-122"/>
                  </a:rPr>
                  <a:t> indicates whether the team of paper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oMath>
                </a14:m>
                <a:r>
                  <a:rPr lang="en-US" altLang="zh-CN" sz="1800" dirty="0">
                    <a:effectLst/>
                    <a:latin typeface="Times New Roman" panose="02020603050405020304" pitchFamily="18" charset="0"/>
                    <a:ea typeface="宋体" panose="02010600030101010101" pitchFamily="2" charset="-122"/>
                  </a:rPr>
                  <a:t> is close-mentorship. We observe the outcome of interest </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Y</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i</m:t>
                        </m:r>
                      </m:sub>
                      <m:sup>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W</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=1</m:t>
                        </m:r>
                      </m:sup>
                    </m:sSubSup>
                  </m:oMath>
                </a14:m>
                <a:r>
                  <a:rPr lang="en-US" altLang="zh-CN" sz="1800" dirty="0">
                    <a:effectLst/>
                    <a:latin typeface="Times New Roman" panose="02020603050405020304" pitchFamily="18" charset="0"/>
                    <a:ea typeface="宋体" panose="02010600030101010101" pitchFamily="2" charset="-122"/>
                  </a:rPr>
                  <a:t> if the paper is assigned to the treatment condition (i.e., if the team of paper is close-mentorship), otherwise we observe </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Y</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i</m:t>
                        </m:r>
                      </m:sub>
                      <m:sup>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W</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=0</m:t>
                        </m:r>
                      </m:sup>
                    </m:sSubSup>
                  </m:oMath>
                </a14:m>
                <a:r>
                  <a:rPr lang="en-US" altLang="zh-CN" sz="1800" dirty="0">
                    <a:effectLst/>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X</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i</m:t>
                        </m:r>
                      </m:sub>
                    </m:sSub>
                  </m:oMath>
                </a14:m>
                <a:r>
                  <a:rPr lang="en-US" altLang="zh-CN" sz="1800" dirty="0">
                    <a:effectLst/>
                    <a:latin typeface="Times New Roman" panose="02020603050405020304" pitchFamily="18" charset="0"/>
                    <a:ea typeface="宋体" panose="02010600030101010101" pitchFamily="2" charset="-122"/>
                  </a:rPr>
                  <a:t> denote a vector of paper`s other characteristics. </a:t>
                </a:r>
                <a:endParaRPr lang="zh-CN" altLang="en-US" dirty="0"/>
              </a:p>
            </p:txBody>
          </p:sp>
        </mc:Choice>
        <mc:Fallback xmlns="">
          <p:sp>
            <p:nvSpPr>
              <p:cNvPr id="7" name="矩形 6">
                <a:extLst>
                  <a:ext uri="{FF2B5EF4-FFF2-40B4-BE49-F238E27FC236}">
                    <a16:creationId xmlns:a16="http://schemas.microsoft.com/office/drawing/2014/main" id="{3BDBD5DE-172E-4BE8-B5CB-866483931F74}"/>
                  </a:ext>
                </a:extLst>
              </p:cNvPr>
              <p:cNvSpPr>
                <a:spLocks noRot="1" noChangeAspect="1" noMove="1" noResize="1" noEditPoints="1" noAdjustHandles="1" noChangeArrowheads="1" noChangeShapeType="1" noTextEdit="1"/>
              </p:cNvSpPr>
              <p:nvPr/>
            </p:nvSpPr>
            <p:spPr>
              <a:xfrm>
                <a:off x="860855" y="4248685"/>
                <a:ext cx="7621522" cy="1518685"/>
              </a:xfrm>
              <a:prstGeom prst="rect">
                <a:avLst/>
              </a:prstGeom>
              <a:blipFill>
                <a:blip r:embed="rId4"/>
                <a:stretch>
                  <a:fillRect l="-640" t="-2410" r="-720" b="-56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5778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7</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4. Results</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762974" y="1108228"/>
            <a:ext cx="7618045" cy="1521827"/>
          </a:xfrm>
          <a:prstGeom prst="rect">
            <a:avLst/>
          </a:prstGeom>
          <a:noFill/>
        </p:spPr>
        <p:txBody>
          <a:bodyPr wrap="square">
            <a:spAutoFit/>
          </a:bodyPr>
          <a:lstStyle/>
          <a:p>
            <a:pPr marL="285750" lvl="3" indent="-285750" algn="just">
              <a:lnSpc>
                <a:spcPct val="125000"/>
              </a:lnSpc>
              <a:spcBef>
                <a:spcPts val="600"/>
              </a:spcBef>
              <a:buFont typeface="Arial" panose="020B0604020202020204" pitchFamily="34" charset="0"/>
              <a:buChar char="•"/>
            </a:pPr>
            <a:r>
              <a:rPr lang="en-US" altLang="zh-CN" sz="1800" dirty="0">
                <a:effectLst/>
                <a:latin typeface="Times New Roman" panose="02020603050405020304" pitchFamily="18" charset="0"/>
                <a:ea typeface="宋体" panose="02010600030101010101" pitchFamily="2" charset="-122"/>
              </a:rPr>
              <a:t> Except for the correlation between A10 and Average age of authors in a team, the variables have significant correlations.</a:t>
            </a:r>
          </a:p>
          <a:p>
            <a:pPr marL="285750" lvl="3" indent="-285750" algn="just">
              <a:lnSpc>
                <a:spcPct val="125000"/>
              </a:lnSpc>
              <a:spcBef>
                <a:spcPts val="600"/>
              </a:spcBef>
              <a:buFont typeface="Arial" panose="020B0604020202020204" pitchFamily="34" charset="0"/>
              <a:buChar char="•"/>
            </a:pPr>
            <a:r>
              <a:rPr lang="en-US" altLang="zh-CN" sz="1800" dirty="0">
                <a:solidFill>
                  <a:schemeClr val="tx1"/>
                </a:solidFill>
                <a:effectLst/>
                <a:latin typeface="Times New Roman" panose="02020603050405020304" pitchFamily="18" charset="0"/>
                <a:ea typeface="宋体" panose="02010600030101010101" pitchFamily="2" charset="-122"/>
              </a:rPr>
              <a:t>the VIF factors of independent variables and control variables are below 3, which is below the threshold of 10. </a:t>
            </a:r>
          </a:p>
        </p:txBody>
      </p:sp>
      <p:sp>
        <p:nvSpPr>
          <p:cNvPr id="6" name="文本框 5">
            <a:extLst>
              <a:ext uri="{FF2B5EF4-FFF2-40B4-BE49-F238E27FC236}">
                <a16:creationId xmlns:a16="http://schemas.microsoft.com/office/drawing/2014/main" id="{773EB979-C740-8DFD-75C8-18A31DC58B49}"/>
              </a:ext>
            </a:extLst>
          </p:cNvPr>
          <p:cNvSpPr txBox="1"/>
          <p:nvPr/>
        </p:nvSpPr>
        <p:spPr>
          <a:xfrm>
            <a:off x="1600849" y="2687789"/>
            <a:ext cx="5942296" cy="371255"/>
          </a:xfrm>
          <a:prstGeom prst="rect">
            <a:avLst/>
          </a:prstGeom>
          <a:noFill/>
        </p:spPr>
        <p:txBody>
          <a:bodyPr wrap="square">
            <a:spAutoFit/>
          </a:bodyPr>
          <a:lstStyle/>
          <a:p>
            <a:pPr>
              <a:lnSpc>
                <a:spcPct val="125000"/>
              </a:lnSpc>
              <a:tabLst>
                <a:tab pos="28575" algn="l"/>
              </a:tabLst>
            </a:pPr>
            <a:r>
              <a:rPr lang="en-US" altLang="zh-CN" sz="1600" kern="100" dirty="0">
                <a:effectLst/>
                <a:latin typeface="Times New Roman" panose="02020603050405020304" pitchFamily="18" charset="0"/>
                <a:ea typeface="宋体" panose="02010600030101010101" pitchFamily="2" charset="-122"/>
              </a:rPr>
              <a:t>Table 2 Correlations matrix of outcome variable and control variable</a:t>
            </a:r>
            <a:endParaRPr lang="zh-CN" altLang="zh-CN" sz="1600"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358C46E9-05C8-2D53-672F-AD22E133504B}"/>
              </a:ext>
            </a:extLst>
          </p:cNvPr>
          <p:cNvGraphicFramePr>
            <a:graphicFrameLocks noGrp="1"/>
          </p:cNvGraphicFramePr>
          <p:nvPr>
            <p:extLst>
              <p:ext uri="{D42A27DB-BD31-4B8C-83A1-F6EECF244321}">
                <p14:modId xmlns:p14="http://schemas.microsoft.com/office/powerpoint/2010/main" val="3832834530"/>
              </p:ext>
            </p:extLst>
          </p:nvPr>
        </p:nvGraphicFramePr>
        <p:xfrm>
          <a:off x="1752600" y="3116778"/>
          <a:ext cx="5531802" cy="3156590"/>
        </p:xfrm>
        <a:graphic>
          <a:graphicData uri="http://schemas.openxmlformats.org/drawingml/2006/table">
            <a:tbl>
              <a:tblPr firstRow="1" firstCol="1" bandRow="1"/>
              <a:tblGrid>
                <a:gridCol w="445471">
                  <a:extLst>
                    <a:ext uri="{9D8B030D-6E8A-4147-A177-3AD203B41FA5}">
                      <a16:colId xmlns:a16="http://schemas.microsoft.com/office/drawing/2014/main" val="185716571"/>
                    </a:ext>
                  </a:extLst>
                </a:gridCol>
                <a:gridCol w="721456">
                  <a:extLst>
                    <a:ext uri="{9D8B030D-6E8A-4147-A177-3AD203B41FA5}">
                      <a16:colId xmlns:a16="http://schemas.microsoft.com/office/drawing/2014/main" val="3572963476"/>
                    </a:ext>
                  </a:extLst>
                </a:gridCol>
                <a:gridCol w="545363">
                  <a:extLst>
                    <a:ext uri="{9D8B030D-6E8A-4147-A177-3AD203B41FA5}">
                      <a16:colId xmlns:a16="http://schemas.microsoft.com/office/drawing/2014/main" val="2668420511"/>
                    </a:ext>
                  </a:extLst>
                </a:gridCol>
                <a:gridCol w="545363">
                  <a:extLst>
                    <a:ext uri="{9D8B030D-6E8A-4147-A177-3AD203B41FA5}">
                      <a16:colId xmlns:a16="http://schemas.microsoft.com/office/drawing/2014/main" val="1710478191"/>
                    </a:ext>
                  </a:extLst>
                </a:gridCol>
                <a:gridCol w="545363">
                  <a:extLst>
                    <a:ext uri="{9D8B030D-6E8A-4147-A177-3AD203B41FA5}">
                      <a16:colId xmlns:a16="http://schemas.microsoft.com/office/drawing/2014/main" val="1281054772"/>
                    </a:ext>
                  </a:extLst>
                </a:gridCol>
                <a:gridCol w="545363">
                  <a:extLst>
                    <a:ext uri="{9D8B030D-6E8A-4147-A177-3AD203B41FA5}">
                      <a16:colId xmlns:a16="http://schemas.microsoft.com/office/drawing/2014/main" val="2000751906"/>
                    </a:ext>
                  </a:extLst>
                </a:gridCol>
                <a:gridCol w="545363">
                  <a:extLst>
                    <a:ext uri="{9D8B030D-6E8A-4147-A177-3AD203B41FA5}">
                      <a16:colId xmlns:a16="http://schemas.microsoft.com/office/drawing/2014/main" val="1384667310"/>
                    </a:ext>
                  </a:extLst>
                </a:gridCol>
                <a:gridCol w="546020">
                  <a:extLst>
                    <a:ext uri="{9D8B030D-6E8A-4147-A177-3AD203B41FA5}">
                      <a16:colId xmlns:a16="http://schemas.microsoft.com/office/drawing/2014/main" val="1009166329"/>
                    </a:ext>
                  </a:extLst>
                </a:gridCol>
                <a:gridCol w="546020">
                  <a:extLst>
                    <a:ext uri="{9D8B030D-6E8A-4147-A177-3AD203B41FA5}">
                      <a16:colId xmlns:a16="http://schemas.microsoft.com/office/drawing/2014/main" val="220094317"/>
                    </a:ext>
                  </a:extLst>
                </a:gridCol>
                <a:gridCol w="546020">
                  <a:extLst>
                    <a:ext uri="{9D8B030D-6E8A-4147-A177-3AD203B41FA5}">
                      <a16:colId xmlns:a16="http://schemas.microsoft.com/office/drawing/2014/main" val="3067549817"/>
                    </a:ext>
                  </a:extLst>
                </a:gridCol>
              </a:tblGrid>
              <a:tr h="0">
                <a:tc>
                  <a:txBody>
                    <a:bodyPr/>
                    <a:lstStyle/>
                    <a:p>
                      <a:pPr>
                        <a:lnSpc>
                          <a:spcPct val="125000"/>
                        </a:lnSpc>
                      </a:pPr>
                      <a:r>
                        <a:rPr lang="en-US" sz="1100" b="1" kern="100" dirty="0">
                          <a:effectLst/>
                          <a:latin typeface="Times New Roman" panose="02020603050405020304" pitchFamily="18" charset="0"/>
                          <a:ea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2</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3</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5</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6</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7</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8</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9</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5953754"/>
                  </a:ext>
                </a:extLst>
              </a:tr>
              <a:tr h="0">
                <a:tc>
                  <a:txBody>
                    <a:bodyPr/>
                    <a:lstStyle/>
                    <a:p>
                      <a:pPr>
                        <a:lnSpc>
                          <a:spcPct val="125000"/>
                        </a:lnSpc>
                      </a:pPr>
                      <a:r>
                        <a:rPr lang="en-US" sz="1100" b="1" kern="100">
                          <a:solidFill>
                            <a:srgbClr val="000000"/>
                          </a:solidFill>
                          <a:effectLst/>
                          <a:highlight>
                            <a:srgbClr val="F2F2F2"/>
                          </a:highlight>
                          <a:latin typeface="Times New Roman" panose="02020603050405020304" pitchFamily="18" charset="0"/>
                          <a:ea typeface="宋体" panose="02010600030101010101" pitchFamily="2" charset="-122"/>
                        </a:rPr>
                        <a:t>DI</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1</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738636018"/>
                  </a:ext>
                </a:extLst>
              </a:tr>
              <a:tr h="0">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PY</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-0.07</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extLst>
                  <a:ext uri="{0D108BD9-81ED-4DB2-BD59-A6C34878D82A}">
                    <a16:rowId xmlns:a16="http://schemas.microsoft.com/office/drawing/2014/main" val="1328994318"/>
                  </a:ext>
                </a:extLst>
              </a:tr>
              <a:tr h="0">
                <a:tc>
                  <a:txBody>
                    <a:bodyPr/>
                    <a:lstStyle/>
                    <a:p>
                      <a:pPr>
                        <a:lnSpc>
                          <a:spcPct val="125000"/>
                        </a:lnSpc>
                      </a:pPr>
                      <a:r>
                        <a:rPr lang="en-US" sz="1100" b="1" kern="100">
                          <a:solidFill>
                            <a:srgbClr val="000000"/>
                          </a:solidFill>
                          <a:effectLst/>
                          <a:highlight>
                            <a:srgbClr val="F2F2F2"/>
                          </a:highlight>
                          <a:latin typeface="Times New Roman" panose="02020603050405020304" pitchFamily="18" charset="0"/>
                          <a:ea typeface="宋体" panose="02010600030101010101" pitchFamily="2" charset="-122"/>
                        </a:rPr>
                        <a:t>CI</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-0.08</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1</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dirty="0">
                          <a:effectLst/>
                          <a:highlight>
                            <a:srgbClr val="F2F2F2"/>
                          </a:highlight>
                          <a:latin typeface="Times New Roman" panose="02020603050405020304" pitchFamily="18" charset="0"/>
                          <a:ea typeface="宋体" panose="02010600030101010101" pitchFamily="2" charset="-122"/>
                        </a:rPr>
                        <a:t> </a:t>
                      </a:r>
                      <a:endParaRPr lang="zh-CN" sz="1200" kern="100" dirty="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8651710"/>
                  </a:ext>
                </a:extLst>
              </a:tr>
              <a:tr h="0">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A10</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0.04</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-0.01</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-0.02</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extLst>
                  <a:ext uri="{0D108BD9-81ED-4DB2-BD59-A6C34878D82A}">
                    <a16:rowId xmlns:a16="http://schemas.microsoft.com/office/drawing/2014/main" val="3764036514"/>
                  </a:ext>
                </a:extLst>
              </a:tr>
              <a:tr h="0">
                <a:tc>
                  <a:txBody>
                    <a:bodyPr/>
                    <a:lstStyle/>
                    <a:p>
                      <a:pPr>
                        <a:lnSpc>
                          <a:spcPct val="125000"/>
                        </a:lnSpc>
                      </a:pPr>
                      <a:r>
                        <a:rPr lang="en-US" sz="1100" b="1" kern="100">
                          <a:solidFill>
                            <a:srgbClr val="000000"/>
                          </a:solidFill>
                          <a:effectLst/>
                          <a:highlight>
                            <a:srgbClr val="F2F2F2"/>
                          </a:highlight>
                          <a:latin typeface="Times New Roman" panose="02020603050405020304" pitchFamily="18" charset="0"/>
                          <a:ea typeface="宋体" panose="02010600030101010101" pitchFamily="2" charset="-122"/>
                        </a:rPr>
                        <a:t>TS</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-0.02</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0.31</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0.01</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-0.04</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1</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910929564"/>
                  </a:ext>
                </a:extLst>
              </a:tr>
              <a:tr h="0">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RC</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-0.02</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0.2</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0.01</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-0.02</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0.36</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extLst>
                  <a:ext uri="{0D108BD9-81ED-4DB2-BD59-A6C34878D82A}">
                    <a16:rowId xmlns:a16="http://schemas.microsoft.com/office/drawing/2014/main" val="378469080"/>
                  </a:ext>
                </a:extLst>
              </a:tr>
              <a:tr h="0">
                <a:tc>
                  <a:txBody>
                    <a:bodyPr/>
                    <a:lstStyle/>
                    <a:p>
                      <a:pPr>
                        <a:lnSpc>
                          <a:spcPct val="125000"/>
                        </a:lnSpc>
                      </a:pPr>
                      <a:r>
                        <a:rPr lang="en-US" sz="1100" b="1" kern="100">
                          <a:solidFill>
                            <a:srgbClr val="000000"/>
                          </a:solidFill>
                          <a:effectLst/>
                          <a:highlight>
                            <a:srgbClr val="F2F2F2"/>
                          </a:highlight>
                          <a:latin typeface="Times New Roman" panose="02020603050405020304" pitchFamily="18" charset="0"/>
                          <a:ea typeface="宋体" panose="02010600030101010101" pitchFamily="2" charset="-122"/>
                        </a:rPr>
                        <a:t>AA</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-0.59</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0.17</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-0.21</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-0.12</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1</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tc>
                  <a:txBody>
                    <a:bodyPr/>
                    <a:lstStyle/>
                    <a:p>
                      <a:pPr>
                        <a:lnSpc>
                          <a:spcPct val="125000"/>
                        </a:lnSpc>
                      </a:pPr>
                      <a:r>
                        <a:rPr lang="en-US" sz="1100" kern="100">
                          <a:effectLst/>
                          <a:highlight>
                            <a:srgbClr val="F2F2F2"/>
                          </a:highlight>
                          <a:latin typeface="Times New Roman" panose="02020603050405020304" pitchFamily="18" charset="0"/>
                          <a:ea typeface="宋体" panose="02010600030101010101" pitchFamily="2" charset="-122"/>
                        </a:rPr>
                        <a:t> </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4181038638"/>
                  </a:ext>
                </a:extLst>
              </a:tr>
              <a:tr h="0">
                <a:tc>
                  <a:txBody>
                    <a:bodyPr/>
                    <a:lstStyle/>
                    <a:p>
                      <a:pPr>
                        <a:lnSpc>
                          <a:spcPct val="125000"/>
                        </a:lnSpc>
                      </a:pPr>
                      <a:r>
                        <a:rPr lang="en-US" sz="1100" b="1" kern="100">
                          <a:effectLst/>
                          <a:latin typeface="Times New Roman" panose="02020603050405020304" pitchFamily="18" charset="0"/>
                          <a:ea typeface="宋体" panose="02010600030101010101" pitchFamily="2" charset="-122"/>
                        </a:rPr>
                        <a:t>AP</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0.01</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0.31</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0.05</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0.01</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0.08</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0.13</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-0.08</a:t>
                      </a:r>
                      <a:r>
                        <a:rPr lang="en-US" sz="1100" kern="100" baseline="30000">
                          <a:effectLst/>
                          <a:latin typeface="Times New Roman" panose="02020603050405020304" pitchFamily="18" charset="0"/>
                          <a:ea typeface="宋体" panose="02010600030101010101" pitchFamily="2" charset="-122"/>
                        </a:rPr>
                        <a:t>***</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tc>
                  <a:txBody>
                    <a:bodyPr/>
                    <a:lstStyle/>
                    <a:p>
                      <a:pPr>
                        <a:lnSpc>
                          <a:spcPct val="125000"/>
                        </a:lnSpc>
                      </a:pPr>
                      <a:r>
                        <a:rPr lang="en-US" sz="1100" kern="100">
                          <a:effectLst/>
                          <a:latin typeface="Times New Roman" panose="02020603050405020304" pitchFamily="18" charset="0"/>
                          <a:ea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a:noFill/>
                    </a:lnT>
                    <a:lnB>
                      <a:noFill/>
                    </a:lnB>
                    <a:noFill/>
                  </a:tcPr>
                </a:tc>
                <a:extLst>
                  <a:ext uri="{0D108BD9-81ED-4DB2-BD59-A6C34878D82A}">
                    <a16:rowId xmlns:a16="http://schemas.microsoft.com/office/drawing/2014/main" val="1877287514"/>
                  </a:ext>
                </a:extLst>
              </a:tr>
              <a:tr h="41910">
                <a:tc>
                  <a:txBody>
                    <a:bodyPr/>
                    <a:lstStyle/>
                    <a:p>
                      <a:pPr>
                        <a:lnSpc>
                          <a:spcPct val="125000"/>
                        </a:lnSpc>
                      </a:pPr>
                      <a:r>
                        <a:rPr lang="en-US" sz="1100" b="1" kern="100">
                          <a:solidFill>
                            <a:srgbClr val="000000"/>
                          </a:solidFill>
                          <a:effectLst/>
                          <a:highlight>
                            <a:srgbClr val="F2F2F2"/>
                          </a:highlight>
                          <a:latin typeface="Times New Roman" panose="02020603050405020304" pitchFamily="18" charset="0"/>
                          <a:ea typeface="宋体" panose="02010600030101010101" pitchFamily="2" charset="-122"/>
                        </a:rPr>
                        <a:t>AC</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-0.01</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0.16</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0.2</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0.01</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0.01</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0.07</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0.03</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25000"/>
                        </a:lnSpc>
                      </a:pPr>
                      <a:r>
                        <a:rPr lang="en-US" sz="1100" kern="100">
                          <a:solidFill>
                            <a:srgbClr val="000000"/>
                          </a:solidFill>
                          <a:effectLst/>
                          <a:highlight>
                            <a:srgbClr val="F2F2F2"/>
                          </a:highlight>
                          <a:latin typeface="Times New Roman" panose="02020603050405020304" pitchFamily="18" charset="0"/>
                          <a:ea typeface="宋体" panose="02010600030101010101" pitchFamily="2" charset="-122"/>
                        </a:rPr>
                        <a:t>0.77</a:t>
                      </a:r>
                      <a:r>
                        <a:rPr lang="en-US" sz="1100" kern="100" baseline="30000">
                          <a:solidFill>
                            <a:srgbClr val="000000"/>
                          </a:solidFill>
                          <a:effectLst/>
                          <a:highlight>
                            <a:srgbClr val="F2F2F2"/>
                          </a:highlight>
                          <a:latin typeface="Times New Roman" panose="02020603050405020304" pitchFamily="18" charset="0"/>
                          <a:ea typeface="宋体" panose="02010600030101010101" pitchFamily="2" charset="-122"/>
                        </a:rPr>
                        <a:t>***</a:t>
                      </a:r>
                      <a:endParaRPr lang="zh-CN" sz="1200" kern="10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25000"/>
                        </a:lnSpc>
                      </a:pPr>
                      <a:r>
                        <a:rPr lang="en-US" sz="1100" kern="100" dirty="0">
                          <a:solidFill>
                            <a:srgbClr val="000000"/>
                          </a:solidFill>
                          <a:effectLst/>
                          <a:highlight>
                            <a:srgbClr val="F2F2F2"/>
                          </a:highlight>
                          <a:latin typeface="Times New Roman" panose="02020603050405020304" pitchFamily="18" charset="0"/>
                          <a:ea typeface="宋体" panose="02010600030101010101" pitchFamily="2" charset="-122"/>
                        </a:rPr>
                        <a:t>1</a:t>
                      </a:r>
                      <a:endParaRPr lang="zh-CN" sz="1200" kern="100" dirty="0">
                        <a:effectLst/>
                        <a:highlight>
                          <a:srgbClr val="F2F2F2"/>
                        </a:highlight>
                        <a:latin typeface="Times New Roman" panose="02020603050405020304" pitchFamily="18" charset="0"/>
                        <a:ea typeface="宋体" panose="02010600030101010101" pitchFamily="2" charset="-122"/>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067069389"/>
                  </a:ext>
                </a:extLst>
              </a:tr>
            </a:tbl>
          </a:graphicData>
        </a:graphic>
      </p:graphicFrame>
    </p:spTree>
    <p:extLst>
      <p:ext uri="{BB962C8B-B14F-4D97-AF65-F5344CB8AC3E}">
        <p14:creationId xmlns:p14="http://schemas.microsoft.com/office/powerpoint/2010/main" val="70361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8</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4. Results</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734400" y="1143000"/>
            <a:ext cx="7618045" cy="1521827"/>
          </a:xfrm>
          <a:prstGeom prst="rect">
            <a:avLst/>
          </a:prstGeom>
          <a:noFill/>
        </p:spPr>
        <p:txBody>
          <a:bodyPr wrap="square">
            <a:spAutoFit/>
          </a:bodyPr>
          <a:lstStyle/>
          <a:p>
            <a:pPr marL="285750" lvl="3" indent="-285750" algn="just">
              <a:lnSpc>
                <a:spcPct val="125000"/>
              </a:lnSpc>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The number of papers with open-mentorship teams far exceeds that with close-mentorship teams. </a:t>
            </a:r>
          </a:p>
          <a:p>
            <a:pPr marL="285750" lvl="3" indent="-285750" algn="just">
              <a:lnSpc>
                <a:spcPct val="125000"/>
              </a:lnSpc>
              <a:spcBef>
                <a:spcPts val="600"/>
              </a:spcBef>
              <a:buFont typeface="Arial" panose="020B0604020202020204" pitchFamily="34" charset="0"/>
              <a:buChar char="•"/>
            </a:pPr>
            <a:r>
              <a:rPr lang="en-US" altLang="zh-CN" dirty="0">
                <a:latin typeface="Times New Roman" panose="02020603050405020304" pitchFamily="18" charset="0"/>
                <a:ea typeface="宋体" panose="02010600030101010101" pitchFamily="2" charset="-122"/>
              </a:rPr>
              <a:t>It seems to see that the papers of the close-mentorship team have a slightly lower DI than the other group.</a:t>
            </a:r>
            <a:endParaRPr lang="en-US" altLang="zh-CN" sz="1800" dirty="0">
              <a:solidFill>
                <a:schemeClr val="tx1"/>
              </a:solidFill>
              <a:effectLst/>
              <a:latin typeface="Times New Roman" panose="02020603050405020304" pitchFamily="18" charset="0"/>
              <a:ea typeface="宋体" panose="02010600030101010101" pitchFamily="2" charset="-122"/>
            </a:endParaRPr>
          </a:p>
        </p:txBody>
      </p:sp>
      <p:pic>
        <p:nvPicPr>
          <p:cNvPr id="10" name="图片 9">
            <a:extLst>
              <a:ext uri="{FF2B5EF4-FFF2-40B4-BE49-F238E27FC236}">
                <a16:creationId xmlns:a16="http://schemas.microsoft.com/office/drawing/2014/main" id="{D4D985D0-625F-2ABD-6C68-634D3F935525}"/>
              </a:ext>
            </a:extLst>
          </p:cNvPr>
          <p:cNvPicPr>
            <a:picLocks noChangeAspect="1"/>
          </p:cNvPicPr>
          <p:nvPr/>
        </p:nvPicPr>
        <p:blipFill>
          <a:blip r:embed="rId2"/>
          <a:stretch>
            <a:fillRect/>
          </a:stretch>
        </p:blipFill>
        <p:spPr>
          <a:xfrm>
            <a:off x="474369" y="3429000"/>
            <a:ext cx="3614689" cy="2428619"/>
          </a:xfrm>
          <a:prstGeom prst="rect">
            <a:avLst/>
          </a:prstGeom>
        </p:spPr>
      </p:pic>
      <p:pic>
        <p:nvPicPr>
          <p:cNvPr id="12" name="图片 11">
            <a:extLst>
              <a:ext uri="{FF2B5EF4-FFF2-40B4-BE49-F238E27FC236}">
                <a16:creationId xmlns:a16="http://schemas.microsoft.com/office/drawing/2014/main" id="{E28F4E20-541E-751E-5104-11E0DC088283}"/>
              </a:ext>
            </a:extLst>
          </p:cNvPr>
          <p:cNvPicPr>
            <a:picLocks noChangeAspect="1"/>
          </p:cNvPicPr>
          <p:nvPr/>
        </p:nvPicPr>
        <p:blipFill>
          <a:blip r:embed="rId3"/>
          <a:stretch>
            <a:fillRect/>
          </a:stretch>
        </p:blipFill>
        <p:spPr>
          <a:xfrm>
            <a:off x="4571999" y="3352800"/>
            <a:ext cx="3428619" cy="2571465"/>
          </a:xfrm>
          <a:prstGeom prst="rect">
            <a:avLst/>
          </a:prstGeom>
        </p:spPr>
      </p:pic>
    </p:spTree>
    <p:extLst>
      <p:ext uri="{BB962C8B-B14F-4D97-AF65-F5344CB8AC3E}">
        <p14:creationId xmlns:p14="http://schemas.microsoft.com/office/powerpoint/2010/main" val="52101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55"/>
              </a:lnSpc>
            </a:pPr>
            <a:fld id="{81D60167-4931-47E6-BA6A-407CBD079E47}" type="slidenum">
              <a:rPr spc="-25" dirty="0"/>
              <a:t>9</a:t>
            </a:fld>
            <a:endParaRPr spc="-25" dirty="0"/>
          </a:p>
        </p:txBody>
      </p:sp>
      <p:sp>
        <p:nvSpPr>
          <p:cNvPr id="8" name="object 2">
            <a:extLst>
              <a:ext uri="{FF2B5EF4-FFF2-40B4-BE49-F238E27FC236}">
                <a16:creationId xmlns:a16="http://schemas.microsoft.com/office/drawing/2014/main" id="{03508D2D-F319-6CE6-E8D6-CA6C49721AE5}"/>
              </a:ext>
            </a:extLst>
          </p:cNvPr>
          <p:cNvSpPr txBox="1">
            <a:spLocks noGrp="1"/>
          </p:cNvSpPr>
          <p:nvPr>
            <p:ph type="title"/>
          </p:nvPr>
        </p:nvSpPr>
        <p:spPr>
          <a:xfrm>
            <a:off x="474369" y="155121"/>
            <a:ext cx="4097630" cy="506549"/>
          </a:xfrm>
          <a:prstGeom prst="rect">
            <a:avLst/>
          </a:prstGeom>
        </p:spPr>
        <p:txBody>
          <a:bodyPr vert="horz" wrap="square" lIns="0" tIns="13970" rIns="0" bIns="0" rtlCol="0">
            <a:spAutoFit/>
          </a:bodyPr>
          <a:lstStyle/>
          <a:p>
            <a:pPr marL="12700">
              <a:lnSpc>
                <a:spcPct val="100000"/>
              </a:lnSpc>
              <a:spcBef>
                <a:spcPts val="110"/>
              </a:spcBef>
            </a:pPr>
            <a:r>
              <a:rPr lang="en-US" altLang="zh-CN" sz="3200" i="0" spc="-10" dirty="0">
                <a:solidFill>
                  <a:schemeClr val="accent4">
                    <a:lumMod val="75000"/>
                  </a:schemeClr>
                </a:solidFill>
                <a:latin typeface="微软雅黑" panose="020B0503020204020204" pitchFamily="34" charset="-122"/>
                <a:ea typeface="微软雅黑" panose="020B0503020204020204" pitchFamily="34" charset="-122"/>
              </a:rPr>
              <a:t>4. Results</a:t>
            </a:r>
            <a:endParaRPr lang="zh-CN" altLang="en-US" sz="3200" i="0" spc="-10" dirty="0">
              <a:solidFill>
                <a:schemeClr val="accent4">
                  <a:lumMod val="7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F715B9A-23C0-1489-D83D-2CC6E9135BAB}"/>
              </a:ext>
            </a:extLst>
          </p:cNvPr>
          <p:cNvSpPr txBox="1"/>
          <p:nvPr/>
        </p:nvSpPr>
        <p:spPr>
          <a:xfrm>
            <a:off x="685800" y="1182352"/>
            <a:ext cx="7618045" cy="875048"/>
          </a:xfrm>
          <a:prstGeom prst="rect">
            <a:avLst/>
          </a:prstGeom>
          <a:noFill/>
        </p:spPr>
        <p:txBody>
          <a:bodyPr wrap="square">
            <a:spAutoFit/>
          </a:bodyPr>
          <a:lstStyle/>
          <a:p>
            <a:pPr lvl="3" algn="just">
              <a:lnSpc>
                <a:spcPct val="125000"/>
              </a:lnSpc>
              <a:spcBef>
                <a:spcPts val="600"/>
              </a:spcBef>
            </a:pPr>
            <a:r>
              <a:rPr lang="en-US" altLang="zh-CN" sz="1400" dirty="0">
                <a:solidFill>
                  <a:schemeClr val="tx1"/>
                </a:solidFill>
                <a:effectLst/>
                <a:latin typeface="Times New Roman" panose="02020603050405020304" pitchFamily="18" charset="0"/>
                <a:ea typeface="宋体" panose="02010600030101010101" pitchFamily="2" charset="-122"/>
              </a:rPr>
              <a:t>The results in the final model show that a close-mentorship team has a significantly negative effect on disruption. Specifically, the disruption of papers with close mentorship is 0.0006 lower than papers with open mentorship.</a:t>
            </a:r>
          </a:p>
        </p:txBody>
      </p:sp>
      <p:graphicFrame>
        <p:nvGraphicFramePr>
          <p:cNvPr id="3" name="表格 2">
            <a:extLst>
              <a:ext uri="{FF2B5EF4-FFF2-40B4-BE49-F238E27FC236}">
                <a16:creationId xmlns:a16="http://schemas.microsoft.com/office/drawing/2014/main" id="{44BA467B-8D85-45D1-979F-E5B7AC965B9D}"/>
              </a:ext>
            </a:extLst>
          </p:cNvPr>
          <p:cNvGraphicFramePr>
            <a:graphicFrameLocks noGrp="1"/>
          </p:cNvGraphicFramePr>
          <p:nvPr>
            <p:extLst>
              <p:ext uri="{D42A27DB-BD31-4B8C-83A1-F6EECF244321}">
                <p14:modId xmlns:p14="http://schemas.microsoft.com/office/powerpoint/2010/main" val="2069691032"/>
              </p:ext>
            </p:extLst>
          </p:nvPr>
        </p:nvGraphicFramePr>
        <p:xfrm>
          <a:off x="364329" y="2057400"/>
          <a:ext cx="8415340" cy="4316425"/>
        </p:xfrm>
        <a:graphic>
          <a:graphicData uri="http://schemas.openxmlformats.org/drawingml/2006/table">
            <a:tbl>
              <a:tblPr/>
              <a:tblGrid>
                <a:gridCol w="841534">
                  <a:extLst>
                    <a:ext uri="{9D8B030D-6E8A-4147-A177-3AD203B41FA5}">
                      <a16:colId xmlns:a16="http://schemas.microsoft.com/office/drawing/2014/main" val="1217424809"/>
                    </a:ext>
                  </a:extLst>
                </a:gridCol>
                <a:gridCol w="841534">
                  <a:extLst>
                    <a:ext uri="{9D8B030D-6E8A-4147-A177-3AD203B41FA5}">
                      <a16:colId xmlns:a16="http://schemas.microsoft.com/office/drawing/2014/main" val="3738250718"/>
                    </a:ext>
                  </a:extLst>
                </a:gridCol>
                <a:gridCol w="841534">
                  <a:extLst>
                    <a:ext uri="{9D8B030D-6E8A-4147-A177-3AD203B41FA5}">
                      <a16:colId xmlns:a16="http://schemas.microsoft.com/office/drawing/2014/main" val="1758580907"/>
                    </a:ext>
                  </a:extLst>
                </a:gridCol>
                <a:gridCol w="841534">
                  <a:extLst>
                    <a:ext uri="{9D8B030D-6E8A-4147-A177-3AD203B41FA5}">
                      <a16:colId xmlns:a16="http://schemas.microsoft.com/office/drawing/2014/main" val="494008941"/>
                    </a:ext>
                  </a:extLst>
                </a:gridCol>
                <a:gridCol w="841534">
                  <a:extLst>
                    <a:ext uri="{9D8B030D-6E8A-4147-A177-3AD203B41FA5}">
                      <a16:colId xmlns:a16="http://schemas.microsoft.com/office/drawing/2014/main" val="1489003199"/>
                    </a:ext>
                  </a:extLst>
                </a:gridCol>
                <a:gridCol w="841534">
                  <a:extLst>
                    <a:ext uri="{9D8B030D-6E8A-4147-A177-3AD203B41FA5}">
                      <a16:colId xmlns:a16="http://schemas.microsoft.com/office/drawing/2014/main" val="1217338266"/>
                    </a:ext>
                  </a:extLst>
                </a:gridCol>
                <a:gridCol w="841534">
                  <a:extLst>
                    <a:ext uri="{9D8B030D-6E8A-4147-A177-3AD203B41FA5}">
                      <a16:colId xmlns:a16="http://schemas.microsoft.com/office/drawing/2014/main" val="2039668691"/>
                    </a:ext>
                  </a:extLst>
                </a:gridCol>
                <a:gridCol w="841534">
                  <a:extLst>
                    <a:ext uri="{9D8B030D-6E8A-4147-A177-3AD203B41FA5}">
                      <a16:colId xmlns:a16="http://schemas.microsoft.com/office/drawing/2014/main" val="1266084752"/>
                    </a:ext>
                  </a:extLst>
                </a:gridCol>
                <a:gridCol w="841534">
                  <a:extLst>
                    <a:ext uri="{9D8B030D-6E8A-4147-A177-3AD203B41FA5}">
                      <a16:colId xmlns:a16="http://schemas.microsoft.com/office/drawing/2014/main" val="2496689343"/>
                    </a:ext>
                  </a:extLst>
                </a:gridCol>
                <a:gridCol w="841534">
                  <a:extLst>
                    <a:ext uri="{9D8B030D-6E8A-4147-A177-3AD203B41FA5}">
                      <a16:colId xmlns:a16="http://schemas.microsoft.com/office/drawing/2014/main" val="3555793480"/>
                    </a:ext>
                  </a:extLst>
                </a:gridCol>
              </a:tblGrid>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(4)</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(5)</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(6)</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(7)</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(9)</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00743640"/>
                  </a:ext>
                </a:extLst>
              </a:tr>
              <a:tr h="0">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dirty="0">
                          <a:effectLst/>
                          <a:latin typeface="Times New Roman" panose="02020603050405020304" pitchFamily="18" charset="0"/>
                          <a:ea typeface="宋体" panose="02010600030101010101" pitchFamily="2" charset="-122"/>
                        </a:rPr>
                        <a:t>DI</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000" kern="100" dirty="0">
                          <a:effectLst/>
                          <a:latin typeface="Times New Roman" panose="02020603050405020304" pitchFamily="18" charset="0"/>
                          <a:ea typeface="+mn-ea"/>
                        </a:rPr>
                        <a:t>DI</a:t>
                      </a: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000" kern="100" dirty="0">
                          <a:effectLst/>
                          <a:latin typeface="Times New Roman" panose="02020603050405020304" pitchFamily="18" charset="0"/>
                          <a:ea typeface="+mn-ea"/>
                        </a:rPr>
                        <a:t>DI</a:t>
                      </a: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000" kern="100" dirty="0">
                          <a:effectLst/>
                          <a:latin typeface="Times New Roman" panose="02020603050405020304" pitchFamily="18" charset="0"/>
                          <a:ea typeface="+mn-ea"/>
                        </a:rPr>
                        <a:t>DI</a:t>
                      </a: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000" kern="100" dirty="0">
                          <a:effectLst/>
                          <a:latin typeface="Times New Roman" panose="02020603050405020304" pitchFamily="18" charset="0"/>
                          <a:ea typeface="+mn-ea"/>
                        </a:rPr>
                        <a:t>DI</a:t>
                      </a: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000" kern="100" dirty="0">
                          <a:effectLst/>
                          <a:latin typeface="Times New Roman" panose="02020603050405020304" pitchFamily="18" charset="0"/>
                          <a:ea typeface="+mn-ea"/>
                        </a:rPr>
                        <a:t>DI</a:t>
                      </a: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000" kern="100" dirty="0">
                          <a:effectLst/>
                          <a:latin typeface="Times New Roman" panose="02020603050405020304" pitchFamily="18" charset="0"/>
                          <a:ea typeface="+mn-ea"/>
                        </a:rPr>
                        <a:t>DI</a:t>
                      </a: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000" kern="100" dirty="0">
                          <a:effectLst/>
                          <a:latin typeface="Times New Roman" panose="02020603050405020304" pitchFamily="18" charset="0"/>
                          <a:ea typeface="+mn-ea"/>
                        </a:rPr>
                        <a:t>DI</a:t>
                      </a: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altLang="zh-CN" sz="1000" kern="100" dirty="0">
                          <a:effectLst/>
                          <a:latin typeface="Times New Roman" panose="02020603050405020304" pitchFamily="18" charset="0"/>
                          <a:ea typeface="+mn-ea"/>
                        </a:rPr>
                        <a:t>DI</a:t>
                      </a: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70257"/>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relationship</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-0.00113</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-0.00113</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-0.00105</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-0.00107</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-0.00119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-0.00119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-0.000783</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-0.000803</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-0.000618</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68233893"/>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(-15.65)</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(-15.69)</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(-14.52)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(-14.85)</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(-16.12)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(-16.10)</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(-10.43)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(-10.68)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(-8.13)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3988178499"/>
                  </a:ext>
                </a:extLst>
              </a:tr>
              <a:tr h="169494">
                <a:tc>
                  <a:txBody>
                    <a:bodyPr/>
                    <a:lstStyle/>
                    <a:p>
                      <a:pPr>
                        <a:lnSpc>
                          <a:spcPct val="125000"/>
                        </a:lnSpc>
                        <a:spcAft>
                          <a:spcPts val="0"/>
                        </a:spcAft>
                      </a:pPr>
                      <a:r>
                        <a:rPr lang="en-US" altLang="zh-CN" sz="1000" kern="0" dirty="0">
                          <a:effectLst/>
                          <a:latin typeface="Times New Roman" panose="02020603050405020304" pitchFamily="18" charset="0"/>
                          <a:ea typeface="宋体" panose="02010600030101010101" pitchFamily="2" charset="-122"/>
                        </a:rPr>
                        <a:t>PY</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0.0000280</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0.0000262</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0.0000268</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0.0000308</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0.0000316</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-0.000011</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-0.000017</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-0.000018</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2879701688"/>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(17.03)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(15.87)</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(16.25)</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(17.82)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(18.17)</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(-4.74)</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(-7.09)</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(-7.59)</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3891076138"/>
                  </a:ext>
                </a:extLst>
              </a:tr>
              <a:tr h="169494">
                <a:tc>
                  <a:txBody>
                    <a:bodyPr/>
                    <a:lstStyle/>
                    <a:p>
                      <a:pPr>
                        <a:lnSpc>
                          <a:spcPct val="125000"/>
                        </a:lnSpc>
                        <a:spcAft>
                          <a:spcPts val="0"/>
                        </a:spcAft>
                      </a:pPr>
                      <a:r>
                        <a:rPr lang="en-US" sz="1000" kern="0" dirty="0">
                          <a:effectLst/>
                          <a:latin typeface="Times New Roman" panose="02020603050405020304" pitchFamily="18" charset="0"/>
                          <a:ea typeface="宋体" panose="02010600030101010101" pitchFamily="2" charset="-122"/>
                        </a:rPr>
                        <a:t>CI</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-0.000001</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-0.000001</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-0.000000</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-0.000000</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-0.0000003</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1471464046"/>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(-10.96)</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(-10.52)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(-10.05)</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(-9.99)</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(-5.57)</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(-6.07)</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(-1.94)</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3845522912"/>
                  </a:ext>
                </a:extLst>
              </a:tr>
              <a:tr h="169494">
                <a:tc>
                  <a:txBody>
                    <a:bodyPr/>
                    <a:lstStyle/>
                    <a:p>
                      <a:pPr>
                        <a:lnSpc>
                          <a:spcPct val="125000"/>
                        </a:lnSpc>
                        <a:spcAft>
                          <a:spcPts val="0"/>
                        </a:spcAft>
                      </a:pPr>
                      <a:r>
                        <a:rPr lang="en-US" sz="1000" kern="0" dirty="0">
                          <a:effectLst/>
                          <a:latin typeface="Times New Roman" panose="02020603050405020304" pitchFamily="18" charset="0"/>
                          <a:ea typeface="宋体" panose="02010600030101010101" pitchFamily="2" charset="-122"/>
                        </a:rPr>
                        <a:t>A10</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0.0000029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0.0000029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0.0000029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0.000003</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0.0000029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0.0000029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1772950573"/>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(18.22)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(17.99)</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(18.00)</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(17.84)</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(17.80)</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(17.93)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1907252469"/>
                  </a:ext>
                </a:extLst>
              </a:tr>
              <a:tr h="169494">
                <a:tc>
                  <a:txBody>
                    <a:bodyPr/>
                    <a:lstStyle/>
                    <a:p>
                      <a:pPr>
                        <a:lnSpc>
                          <a:spcPct val="125000"/>
                        </a:lnSpc>
                        <a:spcAft>
                          <a:spcPts val="0"/>
                        </a:spcAft>
                      </a:pPr>
                      <a:r>
                        <a:rPr lang="en-US" sz="1000" kern="0" dirty="0">
                          <a:effectLst/>
                          <a:latin typeface="Times New Roman" panose="02020603050405020304" pitchFamily="18" charset="0"/>
                          <a:ea typeface="宋体" panose="02010600030101010101" pitchFamily="2" charset="-122"/>
                        </a:rPr>
                        <a:t>TS</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-0.000052</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-0.000044</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-0.000048</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-0.000048</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-0.00005</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3773766129"/>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dirty="0">
                          <a:effectLst/>
                          <a:latin typeface="Times New Roman" panose="02020603050405020304" pitchFamily="18" charset="0"/>
                          <a:ea typeface="宋体" panose="02010600030101010101" pitchFamily="2" charset="-122"/>
                        </a:rPr>
                        <a:t> </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(-7.69)</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(-6.28)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(-6.89)</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(-6.93)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(-7.11)</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3594258772"/>
                  </a:ext>
                </a:extLst>
              </a:tr>
              <a:tr h="169494">
                <a:tc>
                  <a:txBody>
                    <a:bodyPr/>
                    <a:lstStyle/>
                    <a:p>
                      <a:pPr>
                        <a:lnSpc>
                          <a:spcPct val="125000"/>
                        </a:lnSpc>
                        <a:spcAft>
                          <a:spcPts val="0"/>
                        </a:spcAft>
                      </a:pPr>
                      <a:r>
                        <a:rPr lang="en-US" altLang="zh-CN" sz="1000" kern="0" dirty="0">
                          <a:effectLst/>
                          <a:latin typeface="Times New Roman" panose="02020603050405020304" pitchFamily="18" charset="0"/>
                          <a:ea typeface="宋体" panose="02010600030101010101" pitchFamily="2" charset="-122"/>
                        </a:rPr>
                        <a:t>RC</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-0.000218</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-0.000191</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-0.000241</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-0.000257</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3419034932"/>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(-4.10)</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(-3.60)</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(-4.52)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(-4.82)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1017066787"/>
                  </a:ext>
                </a:extLst>
              </a:tr>
              <a:tr h="169494">
                <a:tc>
                  <a:txBody>
                    <a:bodyPr/>
                    <a:lstStyle/>
                    <a:p>
                      <a:pPr>
                        <a:lnSpc>
                          <a:spcPct val="125000"/>
                        </a:lnSpc>
                        <a:spcAft>
                          <a:spcPts val="0"/>
                        </a:spcAft>
                      </a:pPr>
                      <a:r>
                        <a:rPr lang="en-US" altLang="zh-CN" sz="1000" kern="0" dirty="0">
                          <a:effectLst/>
                          <a:latin typeface="Times New Roman" panose="02020603050405020304" pitchFamily="18" charset="0"/>
                          <a:ea typeface="宋体" panose="02010600030101010101" pitchFamily="2" charset="-122"/>
                        </a:rPr>
                        <a:t>AA</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-0.000106</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-0.000109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-0.000106</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1969556729"/>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(-29.12)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(-29.84)</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(-28.78)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1109878047"/>
                  </a:ext>
                </a:extLst>
              </a:tr>
              <a:tr h="169494">
                <a:tc>
                  <a:txBody>
                    <a:bodyPr/>
                    <a:lstStyle/>
                    <a:p>
                      <a:pPr>
                        <a:lnSpc>
                          <a:spcPct val="125000"/>
                        </a:lnSpc>
                        <a:spcAft>
                          <a:spcPts val="0"/>
                        </a:spcAft>
                      </a:pPr>
                      <a:r>
                        <a:rPr lang="en-US" altLang="zh-CN" sz="1000" kern="0" dirty="0">
                          <a:effectLst/>
                          <a:latin typeface="Times New Roman" panose="02020603050405020304" pitchFamily="18" charset="0"/>
                          <a:ea typeface="宋体" panose="02010600030101010101" pitchFamily="2" charset="-122"/>
                        </a:rPr>
                        <a:t>AP</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0.0000028</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0.0000088</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140254275"/>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(8.81)</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(17.68)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3298603264"/>
                  </a:ext>
                </a:extLst>
              </a:tr>
              <a:tr h="169494">
                <a:tc>
                  <a:txBody>
                    <a:bodyPr/>
                    <a:lstStyle/>
                    <a:p>
                      <a:pPr>
                        <a:lnSpc>
                          <a:spcPct val="125000"/>
                        </a:lnSpc>
                        <a:spcAft>
                          <a:spcPts val="0"/>
                        </a:spcAft>
                      </a:pPr>
                      <a:r>
                        <a:rPr lang="en-US" altLang="zh-CN" sz="1000" kern="0" dirty="0">
                          <a:effectLst/>
                          <a:latin typeface="Times New Roman" panose="02020603050405020304" pitchFamily="18" charset="0"/>
                          <a:ea typeface="宋体" panose="02010600030101010101" pitchFamily="2" charset="-122"/>
                        </a:rPr>
                        <a:t>AC</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-8.96e-08</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1922217297"/>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(-15.70)</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2932289299"/>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_cons</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-0.00179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-0.0579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-0.0543</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-0.0555</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-0.0633</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-0.0649</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0.0210</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0.0331</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0.0354</a:t>
                      </a:r>
                      <a:r>
                        <a:rPr lang="en-US" sz="1000" kern="0" baseline="30000">
                          <a:effectLst/>
                          <a:latin typeface="Times New Roman" panose="02020603050405020304" pitchFamily="18" charset="0"/>
                          <a:ea typeface="宋体" panose="02010600030101010101" pitchFamily="2" charset="-122"/>
                        </a:rPr>
                        <a:t>***</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946441530"/>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 </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(-86.84)</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(-17.57)</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(-16.39)</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(-16.78)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(-18.29)</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(-18.64)</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(4.61)</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(6.95)</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(7.43)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4337962"/>
                  </a:ext>
                </a:extLst>
              </a:tr>
              <a:tr h="169494">
                <a:tc>
                  <a:txBody>
                    <a:bodyPr/>
                    <a:lstStyle/>
                    <a:p>
                      <a:pPr>
                        <a:lnSpc>
                          <a:spcPct val="125000"/>
                        </a:lnSpc>
                        <a:spcAft>
                          <a:spcPts val="0"/>
                        </a:spcAft>
                      </a:pPr>
                      <a:r>
                        <a:rPr lang="en-US" sz="1000" i="1" kern="0">
                          <a:effectLst/>
                          <a:latin typeface="Times New Roman" panose="02020603050405020304" pitchFamily="18" charset="0"/>
                          <a:ea typeface="宋体" panose="02010600030101010101" pitchFamily="2" charset="-122"/>
                        </a:rPr>
                        <a:t>N</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361188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361188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361188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361188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361188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361188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361188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361188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361188</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15000675"/>
                  </a:ext>
                </a:extLst>
              </a:tr>
              <a:tr h="169494">
                <a:tc>
                  <a:txBody>
                    <a:bodyPr/>
                    <a:lstStyle/>
                    <a:p>
                      <a:pPr>
                        <a:lnSpc>
                          <a:spcPct val="125000"/>
                        </a:lnSpc>
                        <a:spcAft>
                          <a:spcPts val="0"/>
                        </a:spcAft>
                      </a:pPr>
                      <a:r>
                        <a:rPr lang="en-US" sz="1000" i="1" kern="0">
                          <a:effectLst/>
                          <a:latin typeface="Times New Roman" panose="02020603050405020304" pitchFamily="18" charset="0"/>
                          <a:ea typeface="宋体" panose="02010600030101010101" pitchFamily="2" charset="-122"/>
                        </a:rPr>
                        <a:t>R</a:t>
                      </a:r>
                      <a:r>
                        <a:rPr lang="en-US" sz="1000" kern="0" baseline="30000">
                          <a:effectLst/>
                          <a:latin typeface="Times New Roman" panose="02020603050405020304" pitchFamily="18" charset="0"/>
                          <a:ea typeface="宋体" panose="02010600030101010101" pitchFamily="2" charset="-122"/>
                        </a:rPr>
                        <a:t>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0.005</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0.005</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0.006</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a:noFill/>
                    </a:lnB>
                  </a:tcPr>
                </a:tc>
                <a:extLst>
                  <a:ext uri="{0D108BD9-81ED-4DB2-BD59-A6C34878D82A}">
                    <a16:rowId xmlns:a16="http://schemas.microsoft.com/office/drawing/2014/main" val="2694805328"/>
                  </a:ext>
                </a:extLst>
              </a:tr>
              <a:tr h="169494">
                <a:tc>
                  <a:txBody>
                    <a:bodyPr/>
                    <a:lstStyle/>
                    <a:p>
                      <a:pPr>
                        <a:lnSpc>
                          <a:spcPct val="125000"/>
                        </a:lnSpc>
                        <a:spcAft>
                          <a:spcPts val="0"/>
                        </a:spcAft>
                      </a:pPr>
                      <a:r>
                        <a:rPr lang="en-US" sz="1000" kern="0">
                          <a:effectLst/>
                          <a:latin typeface="Times New Roman" panose="02020603050405020304" pitchFamily="18" charset="0"/>
                          <a:ea typeface="宋体" panose="02010600030101010101" pitchFamily="2" charset="-122"/>
                        </a:rPr>
                        <a:t>adj. </a:t>
                      </a:r>
                      <a:r>
                        <a:rPr lang="en-US" sz="1000" i="1" kern="0">
                          <a:effectLst/>
                          <a:latin typeface="Times New Roman" panose="02020603050405020304" pitchFamily="18" charset="0"/>
                          <a:ea typeface="宋体" panose="02010600030101010101" pitchFamily="2" charset="-122"/>
                        </a:rPr>
                        <a:t>R</a:t>
                      </a:r>
                      <a:r>
                        <a:rPr lang="en-US" sz="1000" kern="0" baseline="30000">
                          <a:effectLst/>
                          <a:latin typeface="Times New Roman" panose="02020603050405020304" pitchFamily="18" charset="0"/>
                          <a:ea typeface="宋体" panose="02010600030101010101" pitchFamily="2" charset="-122"/>
                        </a:rPr>
                        <a:t>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0.001</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0.002</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0.003</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0.005</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a:effectLst/>
                          <a:latin typeface="Times New Roman" panose="02020603050405020304" pitchFamily="18" charset="0"/>
                          <a:ea typeface="宋体" panose="02010600030101010101" pitchFamily="2" charset="-122"/>
                        </a:rPr>
                        <a:t>0.005</a:t>
                      </a:r>
                      <a:endParaRPr lang="zh-CN" sz="1100" kern="10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spcAft>
                          <a:spcPts val="0"/>
                        </a:spcAft>
                      </a:pPr>
                      <a:r>
                        <a:rPr lang="en-US" sz="1000" kern="0" dirty="0">
                          <a:effectLst/>
                          <a:latin typeface="Times New Roman" panose="02020603050405020304" pitchFamily="18" charset="0"/>
                          <a:ea typeface="宋体" panose="02010600030101010101" pitchFamily="2" charset="-122"/>
                        </a:rPr>
                        <a:t>0.006</a:t>
                      </a:r>
                      <a:endParaRPr lang="zh-CN" sz="1100" kern="100" dirty="0">
                        <a:effectLst/>
                        <a:latin typeface="Times New Roman" panose="02020603050405020304" pitchFamily="18" charset="0"/>
                        <a:ea typeface="宋体" panose="02010600030101010101" pitchFamily="2" charset="-122"/>
                      </a:endParaRPr>
                    </a:p>
                  </a:txBody>
                  <a:tcPr marL="64117" marR="64117"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4402170"/>
                  </a:ext>
                </a:extLst>
              </a:tr>
            </a:tbl>
          </a:graphicData>
        </a:graphic>
      </p:graphicFrame>
    </p:spTree>
    <p:extLst>
      <p:ext uri="{BB962C8B-B14F-4D97-AF65-F5344CB8AC3E}">
        <p14:creationId xmlns:p14="http://schemas.microsoft.com/office/powerpoint/2010/main" val="4145792832"/>
      </p:ext>
    </p:extLst>
  </p:cSld>
  <p:clrMapOvr>
    <a:masterClrMapping/>
  </p:clrMapOvr>
</p:sld>
</file>

<file path=ppt/theme/theme1.xml><?xml version="1.0" encoding="utf-8"?>
<a:theme xmlns:a="http://schemas.openxmlformats.org/drawingml/2006/main" name="Office Theme">
  <a:themeElements>
    <a:clrScheme name="自定义 3">
      <a:dk1>
        <a:sysClr val="windowText" lastClr="000000"/>
      </a:dk1>
      <a:lt1>
        <a:sysClr val="window" lastClr="FFFFFF"/>
      </a:lt1>
      <a:dk2>
        <a:srgbClr val="632E62"/>
      </a:dk2>
      <a:lt2>
        <a:srgbClr val="EAE5EB"/>
      </a:lt2>
      <a:accent1>
        <a:srgbClr val="92278F"/>
      </a:accent1>
      <a:accent2>
        <a:srgbClr val="9B57D3"/>
      </a:accent2>
      <a:accent3>
        <a:srgbClr val="482CBC"/>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2388</TotalTime>
  <Words>1770</Words>
  <Application>Microsoft Office PowerPoint</Application>
  <PresentationFormat>全屏显示(4:3)</PresentationFormat>
  <Paragraphs>465</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黑体</vt:lpstr>
      <vt:lpstr>宋体</vt:lpstr>
      <vt:lpstr>微软雅黑</vt:lpstr>
      <vt:lpstr>Arial</vt:lpstr>
      <vt:lpstr>Cambria Math</vt:lpstr>
      <vt:lpstr>Times New Roman</vt:lpstr>
      <vt:lpstr>Wingdings</vt:lpstr>
      <vt:lpstr>Office Theme</vt:lpstr>
      <vt:lpstr>Open-mentorship team is beneficial to disruptive ideas</vt:lpstr>
      <vt:lpstr>1. Introduction</vt:lpstr>
      <vt:lpstr>2. Definition</vt:lpstr>
      <vt:lpstr>3. Data and method</vt:lpstr>
      <vt:lpstr>3. Data and method</vt:lpstr>
      <vt:lpstr>3. Data and method</vt:lpstr>
      <vt:lpstr>4. Results</vt:lpstr>
      <vt:lpstr>4. Results</vt:lpstr>
      <vt:lpstr>4. Results</vt:lpstr>
      <vt:lpstr>4. Results</vt:lpstr>
      <vt:lpstr>4. Results</vt:lpstr>
      <vt:lpstr>5. Discussion</vt:lpstr>
      <vt:lpstr>6. Conclusions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ywj</dc:creator>
  <cp:lastModifiedBy>zheng bili</cp:lastModifiedBy>
  <cp:revision>59</cp:revision>
  <dcterms:created xsi:type="dcterms:W3CDTF">2022-07-18T11:22:10Z</dcterms:created>
  <dcterms:modified xsi:type="dcterms:W3CDTF">2024-05-24T15:44:35Z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2021-07-02T00:00:00Z</vt:filetime>
  </property>
  <property fmtid="{D5CDD505-2E9C-101B-9397-08002B2CF9AE}" pid="3" name="Creator">
    <vt:lpwstr>Microsoft® PowerPoint® 2016</vt:lpwstr>
  </property>
  <property fmtid="{D5CDD505-2E9C-101B-9397-08002B2CF9AE}" pid="4" name="LastSaved">
    <vt:filetime>2022-07-18T00:00:00Z</vt:filetime>
  </property>
</Properties>
</file>