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7" r:id="rId1"/>
  </p:sldMasterIdLst>
  <p:notesMasterIdLst>
    <p:notesMasterId r:id="rId18"/>
  </p:notesMasterIdLst>
  <p:handoutMasterIdLst>
    <p:handoutMasterId r:id="rId19"/>
  </p:handoutMasterIdLst>
  <p:sldIdLst>
    <p:sldId id="429" r:id="rId2"/>
    <p:sldId id="257" r:id="rId3"/>
    <p:sldId id="464" r:id="rId4"/>
    <p:sldId id="520" r:id="rId5"/>
    <p:sldId id="508" r:id="rId6"/>
    <p:sldId id="466" r:id="rId7"/>
    <p:sldId id="493" r:id="rId8"/>
    <p:sldId id="468" r:id="rId9"/>
    <p:sldId id="513" r:id="rId10"/>
    <p:sldId id="514" r:id="rId11"/>
    <p:sldId id="515" r:id="rId12"/>
    <p:sldId id="516" r:id="rId13"/>
    <p:sldId id="522" r:id="rId14"/>
    <p:sldId id="518" r:id="rId15"/>
    <p:sldId id="521" r:id="rId16"/>
    <p:sldId id="383" r:id="rId17"/>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目录" id="{A927A196-65F1-4132-8DEC-97D8F6A05E7F}">
          <p14:sldIdLst>
            <p14:sldId id="429"/>
            <p14:sldId id="257"/>
            <p14:sldId id="464"/>
            <p14:sldId id="520"/>
            <p14:sldId id="508"/>
            <p14:sldId id="466"/>
            <p14:sldId id="493"/>
            <p14:sldId id="468"/>
            <p14:sldId id="513"/>
            <p14:sldId id="514"/>
            <p14:sldId id="515"/>
            <p14:sldId id="516"/>
            <p14:sldId id="522"/>
            <p14:sldId id="518"/>
            <p14:sldId id="521"/>
            <p14:sldId id="3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252A"/>
    <a:srgbClr val="20517C"/>
    <a:srgbClr val="C3C3C1"/>
    <a:srgbClr val="004181"/>
    <a:srgbClr val="00366C"/>
    <a:srgbClr val="4472C4"/>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1" autoAdjust="0"/>
    <p:restoredTop sz="95751" autoAdjust="0"/>
  </p:normalViewPr>
  <p:slideViewPr>
    <p:cSldViewPr snapToGrid="0" snapToObjects="1">
      <p:cViewPr varScale="1">
        <p:scale>
          <a:sx n="67" d="100"/>
          <a:sy n="67" d="100"/>
        </p:scale>
        <p:origin x="514" y="4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2025/7/5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566196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2025/7/5</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extLst>
      <p:ext uri="{BB962C8B-B14F-4D97-AF65-F5344CB8AC3E}">
        <p14:creationId xmlns:p14="http://schemas.microsoft.com/office/powerpoint/2010/main" val="18200282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extLst>
      <p:ext uri="{BB962C8B-B14F-4D97-AF65-F5344CB8AC3E}">
        <p14:creationId xmlns:p14="http://schemas.microsoft.com/office/powerpoint/2010/main" val="394953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extLst>
      <p:ext uri="{BB962C8B-B14F-4D97-AF65-F5344CB8AC3E}">
        <p14:creationId xmlns:p14="http://schemas.microsoft.com/office/powerpoint/2010/main" val="112832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extLst>
      <p:ext uri="{BB962C8B-B14F-4D97-AF65-F5344CB8AC3E}">
        <p14:creationId xmlns:p14="http://schemas.microsoft.com/office/powerpoint/2010/main" val="240951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extLst>
      <p:ext uri="{BB962C8B-B14F-4D97-AF65-F5344CB8AC3E}">
        <p14:creationId xmlns:p14="http://schemas.microsoft.com/office/powerpoint/2010/main" val="2329947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extLst>
      <p:ext uri="{BB962C8B-B14F-4D97-AF65-F5344CB8AC3E}">
        <p14:creationId xmlns:p14="http://schemas.microsoft.com/office/powerpoint/2010/main" val="3490335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14</a:t>
            </a:fld>
            <a:endParaRPr kumimoji="1" lang="zh-CN" altLang="en-US"/>
          </a:p>
        </p:txBody>
      </p:sp>
    </p:spTree>
    <p:extLst>
      <p:ext uri="{BB962C8B-B14F-4D97-AF65-F5344CB8AC3E}">
        <p14:creationId xmlns:p14="http://schemas.microsoft.com/office/powerpoint/2010/main" val="840831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extLst>
      <p:ext uri="{BB962C8B-B14F-4D97-AF65-F5344CB8AC3E}">
        <p14:creationId xmlns:p14="http://schemas.microsoft.com/office/powerpoint/2010/main" val="83430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extLst>
      <p:ext uri="{BB962C8B-B14F-4D97-AF65-F5344CB8AC3E}">
        <p14:creationId xmlns:p14="http://schemas.microsoft.com/office/powerpoint/2010/main" val="185949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703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31374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101255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extLst>
      <p:ext uri="{BB962C8B-B14F-4D97-AF65-F5344CB8AC3E}">
        <p14:creationId xmlns:p14="http://schemas.microsoft.com/office/powerpoint/2010/main" val="264151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extLst>
      <p:ext uri="{BB962C8B-B14F-4D97-AF65-F5344CB8AC3E}">
        <p14:creationId xmlns:p14="http://schemas.microsoft.com/office/powerpoint/2010/main" val="107803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79396-0A39-5CFB-E0F7-100ACB5B01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891222-280A-0D76-B827-3D48AAD74DB1}"/>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F716055C-D16E-5B34-8E82-4B662148F78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B9CC5A4-7CBB-41BE-D573-9392F033E7CE}"/>
              </a:ext>
            </a:extLst>
          </p:cNvPr>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extLst>
      <p:ext uri="{BB962C8B-B14F-4D97-AF65-F5344CB8AC3E}">
        <p14:creationId xmlns:p14="http://schemas.microsoft.com/office/powerpoint/2010/main" val="2269372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extLst>
      <p:ext uri="{BB962C8B-B14F-4D97-AF65-F5344CB8AC3E}">
        <p14:creationId xmlns:p14="http://schemas.microsoft.com/office/powerpoint/2010/main" val="1069043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extLst>
      <p:ext uri="{BB962C8B-B14F-4D97-AF65-F5344CB8AC3E}">
        <p14:creationId xmlns:p14="http://schemas.microsoft.com/office/powerpoint/2010/main" val="68463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6" name="Slide Number Placeholder 5"/>
          <p:cNvSpPr>
            <a:spLocks noGrp="1"/>
          </p:cNvSpPr>
          <p:nvPr>
            <p:ph type="sldNum" sz="quarter" idx="12"/>
          </p:nvPr>
        </p:nvSpPr>
        <p:spPr/>
        <p:txBody>
          <a:bodyPr/>
          <a:lstStyle/>
          <a:p>
            <a:fld id="{4AE85CE2-CEAD-46BB-861E-7D62265DC969}" type="slidenum">
              <a:rPr lang="zh-CN" altLang="en-US" smtClean="0"/>
              <a:t>‹#›</a:t>
            </a:fld>
            <a:endParaRPr lang="zh-CN" altLang="en-US"/>
          </a:p>
        </p:txBody>
      </p:sp>
    </p:spTree>
    <p:extLst>
      <p:ext uri="{BB962C8B-B14F-4D97-AF65-F5344CB8AC3E}">
        <p14:creationId xmlns:p14="http://schemas.microsoft.com/office/powerpoint/2010/main" val="384312988"/>
      </p:ext>
    </p:extLst>
  </p:cSld>
  <p:clrMapOvr>
    <a:masterClrMapping/>
  </p:clrMapOvr>
  <p:transition spd="med">
    <p:wipe/>
  </p:transition>
  <p:extLst>
    <p:ext uri="{DCECCB84-F9BA-43D5-87BE-67443E8EF086}">
      <p15:sldGuideLst xmlns:p15="http://schemas.microsoft.com/office/powerpoint/2012/main">
        <p15:guide id="1" pos="4967" userDrawn="1">
          <p15:clr>
            <a:srgbClr val="FBAE40"/>
          </p15:clr>
        </p15:guide>
        <p15:guide id="2" orient="horz" pos="2160" userDrawn="1">
          <p15:clr>
            <a:srgbClr val="FBAE40"/>
          </p15:clr>
        </p15:guide>
        <p15:guide id="3" pos="662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p:txBody>
          <a:bodyPr/>
          <a:lstStyle/>
          <a:p>
            <a:fld id="{23DA680B-B80A-2545-AB30-B9870FE9052E}" type="slidenum">
              <a:rPr kumimoji="1" lang="zh-CN" altLang="en-US" smtClean="0"/>
              <a:pPr/>
              <a:t>‹#›</a:t>
            </a:fld>
            <a:endParaRPr kumimoji="1" lang="zh-CN" altLang="en-US"/>
          </a:p>
        </p:txBody>
      </p:sp>
    </p:spTree>
    <p:extLst>
      <p:ext uri="{BB962C8B-B14F-4D97-AF65-F5344CB8AC3E}">
        <p14:creationId xmlns:p14="http://schemas.microsoft.com/office/powerpoint/2010/main" val="2578335834"/>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p:txBody>
          <a:bodyPr/>
          <a:lstStyle/>
          <a:p>
            <a:fld id="{23DA680B-B80A-2545-AB30-B9870FE9052E}" type="slidenum">
              <a:rPr kumimoji="1" lang="zh-CN" altLang="en-US" smtClean="0"/>
              <a:pPr/>
              <a:t>‹#›</a:t>
            </a:fld>
            <a:endParaRPr kumimoji="1" lang="zh-CN" altLang="en-US" dirty="0"/>
          </a:p>
        </p:txBody>
      </p:sp>
    </p:spTree>
    <p:extLst>
      <p:ext uri="{BB962C8B-B14F-4D97-AF65-F5344CB8AC3E}">
        <p14:creationId xmlns:p14="http://schemas.microsoft.com/office/powerpoint/2010/main" val="497206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3"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3" name="组合 22"/>
          <p:cNvGrpSpPr/>
          <p:nvPr userDrawn="1"/>
        </p:nvGrpSpPr>
        <p:grpSpPr>
          <a:xfrm>
            <a:off x="3" y="-6086"/>
            <a:ext cx="12183759" cy="750230"/>
            <a:chOff x="3" y="-6086"/>
            <a:chExt cx="12183759" cy="750230"/>
          </a:xfrm>
        </p:grpSpPr>
        <p:pic>
          <p:nvPicPr>
            <p:cNvPr id="10"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0223" y="9803"/>
              <a:ext cx="5074550" cy="73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userDrawn="1"/>
          </p:nvGrpSpPr>
          <p:grpSpPr>
            <a:xfrm>
              <a:off x="3" y="9803"/>
              <a:ext cx="415648" cy="683732"/>
              <a:chOff x="556417" y="1577547"/>
              <a:chExt cx="415648" cy="683732"/>
            </a:xfrm>
          </p:grpSpPr>
          <p:sp>
            <p:nvSpPr>
              <p:cNvPr id="4" name="矩形 3"/>
              <p:cNvSpPr/>
              <p:nvPr userDrawn="1"/>
            </p:nvSpPr>
            <p:spPr>
              <a:xfrm>
                <a:off x="565937" y="1577547"/>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565937" y="1713470"/>
                <a:ext cx="406128" cy="148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565937" y="1853510"/>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userDrawn="1"/>
            </p:nvSpPr>
            <p:spPr>
              <a:xfrm>
                <a:off x="565937" y="1989433"/>
                <a:ext cx="406128" cy="148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556417" y="2125356"/>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5454773" y="-6086"/>
              <a:ext cx="6728989" cy="699622"/>
              <a:chOff x="2274968" y="2438400"/>
              <a:chExt cx="6728989" cy="766119"/>
            </a:xfrm>
          </p:grpSpPr>
          <p:sp>
            <p:nvSpPr>
              <p:cNvPr id="7" name="矩形 6"/>
              <p:cNvSpPr/>
              <p:nvPr userDrawn="1"/>
            </p:nvSpPr>
            <p:spPr>
              <a:xfrm>
                <a:off x="2274968" y="2438400"/>
                <a:ext cx="6728989" cy="667265"/>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userDrawn="1"/>
            </p:nvSpPr>
            <p:spPr>
              <a:xfrm>
                <a:off x="2274968" y="3105665"/>
                <a:ext cx="6728989" cy="98854"/>
              </a:xfrm>
              <a:prstGeom prst="rect">
                <a:avLst/>
              </a:prstGeom>
              <a:solidFill>
                <a:srgbClr val="C3C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506787259"/>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1864846032"/>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6" name="Slide Number Placeholder 5"/>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4067079227"/>
      </p:ext>
    </p:extLst>
  </p:cSld>
  <p:clrMapOvr>
    <a:masterClrMapping/>
  </p:clrMapOvr>
  <p:transition spd="med">
    <p:wip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Slide Number Placeholder 6"/>
          <p:cNvSpPr>
            <a:spLocks noGrp="1"/>
          </p:cNvSpPr>
          <p:nvPr>
            <p:ph type="sldNum" sz="quarter" idx="12"/>
          </p:nvPr>
        </p:nvSpPr>
        <p:spPr/>
        <p:txBody>
          <a:bodyPr/>
          <a:lstStyle/>
          <a:p>
            <a:fld id="{23DA680B-B80A-2545-AB30-B9870FE9052E}" type="slidenum">
              <a:rPr kumimoji="1" lang="zh-CN" altLang="en-US" smtClean="0"/>
              <a:pPr/>
              <a:t>‹#›</a:t>
            </a:fld>
            <a:endParaRPr kumimoji="1" lang="zh-CN" altLang="en-US"/>
          </a:p>
        </p:txBody>
      </p:sp>
    </p:spTree>
    <p:extLst>
      <p:ext uri="{BB962C8B-B14F-4D97-AF65-F5344CB8AC3E}">
        <p14:creationId xmlns:p14="http://schemas.microsoft.com/office/powerpoint/2010/main" val="2674666066"/>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Slide Number Placeholder 8"/>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4099895957"/>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5" name="Slide Number Placeholder 4"/>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2877969804"/>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3DA680B-B80A-2545-AB30-B9870FE9052E}" type="slidenum">
              <a:rPr kumimoji="1" lang="zh-CN" altLang="en-US" smtClean="0"/>
              <a:t>‹#›</a:t>
            </a:fld>
            <a:endParaRPr kumimoji="1" lang="zh-CN" altLang="en-US" dirty="0"/>
          </a:p>
        </p:txBody>
      </p:sp>
    </p:spTree>
    <p:extLst>
      <p:ext uri="{BB962C8B-B14F-4D97-AF65-F5344CB8AC3E}">
        <p14:creationId xmlns:p14="http://schemas.microsoft.com/office/powerpoint/2010/main" val="1279098163"/>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7" name="Slide Number Placeholder 6"/>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3148928122"/>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7" name="Slide Number Placeholder 6"/>
          <p:cNvSpPr>
            <a:spLocks noGrp="1"/>
          </p:cNvSpPr>
          <p:nvPr>
            <p:ph type="sldNum" sz="quarter" idx="12"/>
          </p:nvPr>
        </p:nvSpPr>
        <p:spPr/>
        <p:txBody>
          <a:bodyPr/>
          <a:lstStyle/>
          <a:p>
            <a:fld id="{23DA680B-B80A-2545-AB30-B9870FE9052E}" type="slidenum">
              <a:rPr kumimoji="1" lang="zh-CN" altLang="en-US" smtClean="0"/>
              <a:t>‹#›</a:t>
            </a:fld>
            <a:endParaRPr kumimoji="1" lang="zh-CN" altLang="en-US"/>
          </a:p>
        </p:txBody>
      </p:sp>
    </p:spTree>
    <p:extLst>
      <p:ext uri="{BB962C8B-B14F-4D97-AF65-F5344CB8AC3E}">
        <p14:creationId xmlns:p14="http://schemas.microsoft.com/office/powerpoint/2010/main" val="1237605367"/>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pPr/>
              <a:t>‹#›</a:t>
            </a:fld>
            <a:endParaRPr kumimoji="1" lang="zh-CN" altLang="en-US" dirty="0"/>
          </a:p>
        </p:txBody>
      </p:sp>
      <p:grpSp>
        <p:nvGrpSpPr>
          <p:cNvPr id="17" name="组合 16"/>
          <p:cNvGrpSpPr/>
          <p:nvPr userDrawn="1"/>
        </p:nvGrpSpPr>
        <p:grpSpPr>
          <a:xfrm>
            <a:off x="3" y="-6086"/>
            <a:ext cx="12183759" cy="750230"/>
            <a:chOff x="3" y="-6086"/>
            <a:chExt cx="12183759" cy="750230"/>
          </a:xfrm>
        </p:grpSpPr>
        <p:pic>
          <p:nvPicPr>
            <p:cNvPr id="18" name="图片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80223" y="9803"/>
              <a:ext cx="5074550" cy="73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组合 18"/>
            <p:cNvGrpSpPr/>
            <p:nvPr userDrawn="1"/>
          </p:nvGrpSpPr>
          <p:grpSpPr>
            <a:xfrm>
              <a:off x="3" y="9803"/>
              <a:ext cx="415648" cy="683732"/>
              <a:chOff x="556417" y="1577547"/>
              <a:chExt cx="415648" cy="683732"/>
            </a:xfrm>
          </p:grpSpPr>
          <p:sp>
            <p:nvSpPr>
              <p:cNvPr id="23" name="矩形 22"/>
              <p:cNvSpPr/>
              <p:nvPr userDrawn="1"/>
            </p:nvSpPr>
            <p:spPr>
              <a:xfrm>
                <a:off x="565937" y="1577547"/>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565937" y="1713470"/>
                <a:ext cx="406128" cy="148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a:off x="565937" y="1853510"/>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565937" y="1989433"/>
                <a:ext cx="406128" cy="1482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userDrawn="1"/>
            </p:nvSpPr>
            <p:spPr>
              <a:xfrm>
                <a:off x="556417" y="2125356"/>
                <a:ext cx="406128" cy="135923"/>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userDrawn="1"/>
          </p:nvGrpSpPr>
          <p:grpSpPr>
            <a:xfrm>
              <a:off x="5454773" y="-6086"/>
              <a:ext cx="6728989" cy="699622"/>
              <a:chOff x="2274968" y="2438400"/>
              <a:chExt cx="6728989" cy="766119"/>
            </a:xfrm>
          </p:grpSpPr>
          <p:sp>
            <p:nvSpPr>
              <p:cNvPr id="21" name="矩形 20"/>
              <p:cNvSpPr/>
              <p:nvPr userDrawn="1"/>
            </p:nvSpPr>
            <p:spPr>
              <a:xfrm>
                <a:off x="2274968" y="2438400"/>
                <a:ext cx="6728989" cy="667265"/>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2274968" y="3105665"/>
                <a:ext cx="6728989" cy="98854"/>
              </a:xfrm>
              <a:prstGeom prst="rect">
                <a:avLst/>
              </a:prstGeom>
              <a:solidFill>
                <a:srgbClr val="C3C3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07480837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24" r:id="rId12"/>
  </p:sldLayoutIdLst>
  <p:transition spd="med">
    <p:wipe/>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740310"/>
            <a:ext cx="12192000" cy="2730102"/>
            <a:chOff x="-1" y="1594655"/>
            <a:chExt cx="12192002" cy="3140233"/>
          </a:xfrm>
        </p:grpSpPr>
        <p:pic>
          <p:nvPicPr>
            <p:cNvPr id="22"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100000"/>
                      </a14:imgEffect>
                    </a14:imgLayer>
                  </a14:imgProps>
                </a:ext>
                <a:ext uri="{28A0092B-C50C-407E-A947-70E740481C1C}">
                  <a14:useLocalDpi xmlns:a14="http://schemas.microsoft.com/office/drawing/2010/main" val="0"/>
                </a:ext>
              </a:extLst>
            </a:blip>
            <a:srcRect l="2767" r="7205" b="57679"/>
            <a:stretch/>
          </p:blipFill>
          <p:spPr bwMode="auto">
            <a:xfrm rot="10800000">
              <a:off x="-1" y="409969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594655"/>
              <a:ext cx="12192000" cy="2504933"/>
            </a:xfrm>
            <a:prstGeom prst="rect">
              <a:avLst/>
            </a:prstGeom>
            <a:solidFill>
              <a:srgbClr val="2051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sp>
        <p:nvSpPr>
          <p:cNvPr id="6" name="矩形 5"/>
          <p:cNvSpPr/>
          <p:nvPr/>
        </p:nvSpPr>
        <p:spPr>
          <a:xfrm>
            <a:off x="2175366" y="4332256"/>
            <a:ext cx="7841264" cy="1964961"/>
          </a:xfrm>
          <a:prstGeom prst="rect">
            <a:avLst/>
          </a:prstGeom>
        </p:spPr>
        <p:txBody>
          <a:bodyPr wrap="square">
            <a:spAutoFit/>
          </a:bodyPr>
          <a:lstStyle/>
          <a:p>
            <a:pPr algn="ctr">
              <a:lnSpc>
                <a:spcPct val="150000"/>
              </a:lnSpc>
              <a:spcBef>
                <a:spcPct val="0"/>
              </a:spcBef>
            </a:pPr>
            <a:r>
              <a:rPr lang="sv-SE" altLang="zh-CN" sz="2400" dirty="0">
                <a:latin typeface="Times New Roman" panose="02020603050405020304" pitchFamily="18" charset="0"/>
                <a:ea typeface="黑体" panose="02010609060101010101" pitchFamily="49" charset="-122"/>
                <a:cs typeface="Times New Roman" panose="02020603050405020304" pitchFamily="18" charset="0"/>
              </a:rPr>
              <a:t>Jiamin Wang</a:t>
            </a:r>
            <a:r>
              <a:rPr lang="sv-SE" altLang="zh-CN" sz="2400" baseline="30000" dirty="0">
                <a:latin typeface="Times New Roman" panose="02020603050405020304" pitchFamily="18" charset="0"/>
                <a:ea typeface="黑体" panose="02010609060101010101" pitchFamily="49" charset="-122"/>
                <a:cs typeface="Times New Roman" panose="02020603050405020304" pitchFamily="18" charset="0"/>
              </a:rPr>
              <a:t>1</a:t>
            </a:r>
            <a:r>
              <a:rPr lang="sv-SE" altLang="zh-CN" sz="2400" dirty="0">
                <a:latin typeface="Times New Roman" panose="02020603050405020304" pitchFamily="18" charset="0"/>
                <a:ea typeface="黑体" panose="02010609060101010101" pitchFamily="49" charset="-122"/>
                <a:cs typeface="Times New Roman" panose="02020603050405020304" pitchFamily="18" charset="0"/>
              </a:rPr>
              <a:t>, Tao Zhang</a:t>
            </a:r>
            <a:r>
              <a:rPr lang="sv-SE" altLang="zh-CN" sz="2400" baseline="30000" dirty="0">
                <a:latin typeface="Times New Roman" panose="02020603050405020304" pitchFamily="18" charset="0"/>
                <a:ea typeface="黑体" panose="02010609060101010101" pitchFamily="49" charset="-122"/>
                <a:cs typeface="Times New Roman" panose="02020603050405020304" pitchFamily="18" charset="0"/>
              </a:rPr>
              <a:t>1</a:t>
            </a:r>
            <a:r>
              <a:rPr lang="sv-SE" altLang="zh-CN" sz="2400" dirty="0">
                <a:latin typeface="Times New Roman" panose="02020603050405020304" pitchFamily="18" charset="0"/>
                <a:ea typeface="黑体" panose="02010609060101010101" pitchFamily="49" charset="-122"/>
                <a:cs typeface="Times New Roman" panose="02020603050405020304" pitchFamily="18" charset="0"/>
              </a:rPr>
              <a:t>, Xiao Zhou</a:t>
            </a:r>
            <a:r>
              <a:rPr lang="sv-SE" altLang="zh-CN" sz="2400" baseline="30000" dirty="0">
                <a:latin typeface="Times New Roman" panose="02020603050405020304" pitchFamily="18" charset="0"/>
                <a:ea typeface="黑体" panose="02010609060101010101" pitchFamily="49" charset="-122"/>
                <a:cs typeface="Times New Roman" panose="02020603050405020304" pitchFamily="18" charset="0"/>
              </a:rPr>
              <a:t>1</a:t>
            </a:r>
            <a:r>
              <a:rPr lang="sv-SE" altLang="zh-CN" sz="2400" dirty="0">
                <a:latin typeface="Times New Roman" panose="02020603050405020304" pitchFamily="18" charset="0"/>
                <a:ea typeface="黑体" panose="02010609060101010101" pitchFamily="49" charset="-122"/>
                <a:cs typeface="Times New Roman" panose="02020603050405020304" pitchFamily="18" charset="0"/>
              </a:rPr>
              <a:t> and Jiming Hu</a:t>
            </a:r>
            <a:r>
              <a:rPr lang="sv-SE" altLang="zh-CN" sz="2400" baseline="30000" dirty="0">
                <a:latin typeface="Times New Roman" panose="02020603050405020304" pitchFamily="18" charset="0"/>
                <a:ea typeface="黑体" panose="02010609060101010101" pitchFamily="49" charset="-122"/>
                <a:cs typeface="Times New Roman" panose="02020603050405020304" pitchFamily="18" charset="0"/>
              </a:rPr>
              <a:t>2</a:t>
            </a:r>
          </a:p>
          <a:p>
            <a:pPr algn="ctr">
              <a:lnSpc>
                <a:spcPct val="150000"/>
              </a:lnSpc>
              <a:spcBef>
                <a:spcPct val="0"/>
              </a:spcBef>
            </a:pPr>
            <a:r>
              <a:rPr lang="en-US" altLang="zh-CN" i="1" dirty="0">
                <a:effectLst/>
                <a:latin typeface="Times New Roman" panose="02020603050405020304" pitchFamily="18" charset="0"/>
                <a:ea typeface="Times New Roman" panose="02020603050405020304" pitchFamily="18" charset="0"/>
                <a:cs typeface="Times New Roman" panose="02020603050405020304" pitchFamily="18" charset="0"/>
              </a:rPr>
              <a:t>1. School of Economics and Management, </a:t>
            </a:r>
            <a:r>
              <a:rPr lang="en-US" altLang="zh-CN" i="1" dirty="0" err="1">
                <a:effectLst/>
                <a:latin typeface="Times New Roman" panose="02020603050405020304" pitchFamily="18" charset="0"/>
                <a:ea typeface="Times New Roman" panose="02020603050405020304" pitchFamily="18" charset="0"/>
                <a:cs typeface="Times New Roman" panose="02020603050405020304" pitchFamily="18" charset="0"/>
              </a:rPr>
              <a:t>Xidian</a:t>
            </a:r>
            <a:r>
              <a:rPr lang="en-US" altLang="zh-CN" i="1" dirty="0">
                <a:effectLst/>
                <a:latin typeface="Times New Roman" panose="02020603050405020304" pitchFamily="18" charset="0"/>
                <a:ea typeface="Times New Roman" panose="02020603050405020304" pitchFamily="18" charset="0"/>
                <a:cs typeface="Times New Roman" panose="02020603050405020304" pitchFamily="18" charset="0"/>
              </a:rPr>
              <a:t> University, Xi’an, China, 710126 </a:t>
            </a:r>
            <a:endParaRPr lang="zh-CN" altLang="zh-CN"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spcBef>
                <a:spcPct val="0"/>
              </a:spcBef>
            </a:pPr>
            <a:r>
              <a:rPr lang="en-US" altLang="zh-CN" i="1" dirty="0">
                <a:effectLst/>
                <a:latin typeface="Times New Roman" panose="02020603050405020304" pitchFamily="18" charset="0"/>
                <a:ea typeface="等线" panose="02010600030101010101" pitchFamily="2" charset="-122"/>
                <a:cs typeface="Times New Roman" panose="02020603050405020304" pitchFamily="18" charset="0"/>
              </a:rPr>
              <a:t>2. School of Information Management, Wuhan University, Wuhan, China, 430072</a:t>
            </a:r>
            <a:endParaRPr lang="sv-SE" altLang="zh-CN" i="1" dirty="0">
              <a:latin typeface="Times New Roman" panose="02020603050405020304" pitchFamily="18" charset="0"/>
              <a:ea typeface="黑体" panose="02010609060101010101" pitchFamily="49" charset="-122"/>
              <a:cs typeface="Times New Roman" panose="02020603050405020304" pitchFamily="18" charset="0"/>
            </a:endParaRPr>
          </a:p>
          <a:p>
            <a:pPr algn="ctr">
              <a:lnSpc>
                <a:spcPct val="150000"/>
              </a:lnSpc>
              <a:spcBef>
                <a:spcPct val="0"/>
              </a:spcBef>
            </a:pPr>
            <a:r>
              <a:rPr lang="sv-SE" altLang="zh-CN" sz="2400" dirty="0">
                <a:latin typeface="Times New Roman" panose="02020603050405020304" pitchFamily="18" charset="0"/>
                <a:ea typeface="黑体" panose="02010609060101010101" pitchFamily="49" charset="-122"/>
                <a:cs typeface="Times New Roman" panose="02020603050405020304" pitchFamily="18" charset="0"/>
              </a:rPr>
              <a:t>June 23, 2025</a:t>
            </a:r>
          </a:p>
        </p:txBody>
      </p:sp>
      <p:sp>
        <p:nvSpPr>
          <p:cNvPr id="13" name="矩形 12"/>
          <p:cNvSpPr/>
          <p:nvPr/>
        </p:nvSpPr>
        <p:spPr>
          <a:xfrm>
            <a:off x="0" y="2063996"/>
            <a:ext cx="12191997" cy="1754326"/>
          </a:xfrm>
          <a:prstGeom prst="rect">
            <a:avLst/>
          </a:prstGeom>
        </p:spPr>
        <p:txBody>
          <a:bodyPr wrap="square">
            <a:spAutoFit/>
          </a:bodyPr>
          <a:lstStyle/>
          <a:p>
            <a:pPr algn="ctr"/>
            <a:r>
              <a:rPr lang="en-US" altLang="zh-CN" sz="3600" b="1" i="0" dirty="0">
                <a:solidFill>
                  <a:schemeClr val="bg1"/>
                </a:solidFill>
                <a:effectLst/>
                <a:latin typeface="PingFang SC"/>
              </a:rPr>
              <a:t>An innovative topic modeling method integrating large language models for topic recognition and evolutionary analysis</a:t>
            </a:r>
            <a:endParaRPr lang="zh-CN" altLang="en-US" sz="2800" b="1"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106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B3FBF0CC-057B-6958-51AE-17CC30645BF0}"/>
              </a:ext>
            </a:extLst>
          </p:cNvPr>
          <p:cNvSpPr txBox="1"/>
          <p:nvPr/>
        </p:nvSpPr>
        <p:spPr>
          <a:xfrm>
            <a:off x="624383" y="4675212"/>
            <a:ext cx="10943234" cy="1709892"/>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In this study, an in-depth analysis of identified topics was performed using the combination of BERTopic and the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text-embedding-ada-002 embedding</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model. The BERTopic model's topic clustering function automatically identified 45 topics. As shown in Figure, the top eight topics with the most documents are presented, each composed of highly related keywords (with only the top five most related keywords displayed).</a:t>
            </a:r>
            <a:endParaRPr lang="zh-CN" altLang="en-US" dirty="0"/>
          </a:p>
        </p:txBody>
      </p:sp>
      <p:pic>
        <p:nvPicPr>
          <p:cNvPr id="4" name="图片 3">
            <a:extLst>
              <a:ext uri="{FF2B5EF4-FFF2-40B4-BE49-F238E27FC236}">
                <a16:creationId xmlns:a16="http://schemas.microsoft.com/office/drawing/2014/main" id="{BF43FB6C-0641-E25F-35EB-77414DFF7E77}"/>
              </a:ext>
            </a:extLst>
          </p:cNvPr>
          <p:cNvPicPr>
            <a:picLocks noChangeAspect="1"/>
          </p:cNvPicPr>
          <p:nvPr/>
        </p:nvPicPr>
        <p:blipFill>
          <a:blip r:embed="rId3"/>
          <a:stretch>
            <a:fillRect/>
          </a:stretch>
        </p:blipFill>
        <p:spPr>
          <a:xfrm>
            <a:off x="1300596" y="981354"/>
            <a:ext cx="9515136" cy="3527524"/>
          </a:xfrm>
          <a:prstGeom prst="rect">
            <a:avLst/>
          </a:prstGeom>
        </p:spPr>
      </p:pic>
    </p:spTree>
    <p:extLst>
      <p:ext uri="{BB962C8B-B14F-4D97-AF65-F5344CB8AC3E}">
        <p14:creationId xmlns:p14="http://schemas.microsoft.com/office/powerpoint/2010/main" val="1671048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B3FBF0CC-057B-6958-51AE-17CC30645BF0}"/>
              </a:ext>
            </a:extLst>
          </p:cNvPr>
          <p:cNvSpPr txBox="1"/>
          <p:nvPr/>
        </p:nvSpPr>
        <p:spPr>
          <a:xfrm>
            <a:off x="1234038" y="4931338"/>
            <a:ext cx="9723922" cy="1340560"/>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For the study </a:t>
            </a:r>
            <a:r>
              <a:rPr lang="en-US" altLang="zh-CN"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prompt design</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we constructed a complete dialogue scenario through the structure of system messages, user messages, and parameter settings to ensure that the large language model could generate high-quality topic names and descriptions based on the provided context and keywords. </a:t>
            </a:r>
            <a:endParaRPr lang="zh-CN" altLang="en-US" dirty="0"/>
          </a:p>
        </p:txBody>
      </p:sp>
      <p:pic>
        <p:nvPicPr>
          <p:cNvPr id="5" name="图片 4">
            <a:extLst>
              <a:ext uri="{FF2B5EF4-FFF2-40B4-BE49-F238E27FC236}">
                <a16:creationId xmlns:a16="http://schemas.microsoft.com/office/drawing/2014/main" id="{1BF0E3B1-2ED9-B3E0-9C5A-0A8A6AA896BF}"/>
              </a:ext>
            </a:extLst>
          </p:cNvPr>
          <p:cNvPicPr>
            <a:picLocks noChangeAspect="1"/>
          </p:cNvPicPr>
          <p:nvPr/>
        </p:nvPicPr>
        <p:blipFill>
          <a:blip r:embed="rId3"/>
          <a:stretch>
            <a:fillRect/>
          </a:stretch>
        </p:blipFill>
        <p:spPr>
          <a:xfrm>
            <a:off x="1787601" y="931898"/>
            <a:ext cx="8616797" cy="3802309"/>
          </a:xfrm>
          <a:prstGeom prst="rect">
            <a:avLst/>
          </a:prstGeom>
        </p:spPr>
      </p:pic>
    </p:spTree>
    <p:extLst>
      <p:ext uri="{BB962C8B-B14F-4D97-AF65-F5344CB8AC3E}">
        <p14:creationId xmlns:p14="http://schemas.microsoft.com/office/powerpoint/2010/main" val="244113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25DD7B72-3F47-823C-3365-5B7A7D45C73C}"/>
              </a:ext>
            </a:extLst>
          </p:cNvPr>
          <p:cNvPicPr>
            <a:picLocks noChangeAspect="1"/>
          </p:cNvPicPr>
          <p:nvPr/>
        </p:nvPicPr>
        <p:blipFill>
          <a:blip r:embed="rId3"/>
          <a:srcRect t="3852"/>
          <a:stretch/>
        </p:blipFill>
        <p:spPr>
          <a:xfrm>
            <a:off x="2378149" y="830047"/>
            <a:ext cx="7435699" cy="3704360"/>
          </a:xfrm>
          <a:prstGeom prst="rect">
            <a:avLst/>
          </a:prstGeom>
        </p:spPr>
      </p:pic>
      <p:sp>
        <p:nvSpPr>
          <p:cNvPr id="5" name="文本框 4">
            <a:extLst>
              <a:ext uri="{FF2B5EF4-FFF2-40B4-BE49-F238E27FC236}">
                <a16:creationId xmlns:a16="http://schemas.microsoft.com/office/drawing/2014/main" id="{E602EEEA-8140-D734-A98E-FED4290704E8}"/>
              </a:ext>
            </a:extLst>
          </p:cNvPr>
          <p:cNvSpPr txBox="1"/>
          <p:nvPr/>
        </p:nvSpPr>
        <p:spPr>
          <a:xfrm>
            <a:off x="645331" y="4534407"/>
            <a:ext cx="10901337" cy="1940916"/>
          </a:xfrm>
          <a:prstGeom prst="rect">
            <a:avLst/>
          </a:prstGeom>
          <a:noFill/>
        </p:spPr>
        <p:txBody>
          <a:bodyPr wrap="square">
            <a:spAutoFit/>
          </a:bodyPr>
          <a:lstStyle/>
          <a:p>
            <a:pPr indent="457200"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To further enhance the model’s ability to generate high-quality topic names and descriptions, we integrated the RAG framework. We selected the titles and abstracts of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100 top conference papers</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in the field of artificial intelligence from 2024 as knowledge input and constructed a dedicated knowledge base. We designed a comparative experiment aimed at comparing the differences in generation quality between a method using only prompts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Prompt group</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and a prompt method integrated with the RAG framework (</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Prompt+RAG group</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681664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6BD438E5-52FE-5E4C-36C1-8F38C1DF3FD1}"/>
              </a:ext>
            </a:extLst>
          </p:cNvPr>
          <p:cNvPicPr>
            <a:picLocks noChangeAspect="1"/>
          </p:cNvPicPr>
          <p:nvPr/>
        </p:nvPicPr>
        <p:blipFill>
          <a:blip r:embed="rId3"/>
          <a:stretch>
            <a:fillRect/>
          </a:stretch>
        </p:blipFill>
        <p:spPr>
          <a:xfrm>
            <a:off x="317071" y="808471"/>
            <a:ext cx="5564276" cy="3440261"/>
          </a:xfrm>
          <a:prstGeom prst="rect">
            <a:avLst/>
          </a:prstGeom>
        </p:spPr>
      </p:pic>
      <p:pic>
        <p:nvPicPr>
          <p:cNvPr id="8" name="图片 7">
            <a:extLst>
              <a:ext uri="{FF2B5EF4-FFF2-40B4-BE49-F238E27FC236}">
                <a16:creationId xmlns:a16="http://schemas.microsoft.com/office/drawing/2014/main" id="{75634F5D-865A-51A6-6EED-ECEE107F7B89}"/>
              </a:ext>
            </a:extLst>
          </p:cNvPr>
          <p:cNvPicPr>
            <a:picLocks noChangeAspect="1"/>
          </p:cNvPicPr>
          <p:nvPr/>
        </p:nvPicPr>
        <p:blipFill>
          <a:blip r:embed="rId4"/>
          <a:stretch>
            <a:fillRect/>
          </a:stretch>
        </p:blipFill>
        <p:spPr>
          <a:xfrm>
            <a:off x="6096000" y="758734"/>
            <a:ext cx="5623679" cy="3489998"/>
          </a:xfrm>
          <a:prstGeom prst="rect">
            <a:avLst/>
          </a:prstGeom>
        </p:spPr>
      </p:pic>
      <p:pic>
        <p:nvPicPr>
          <p:cNvPr id="10" name="图片 9">
            <a:extLst>
              <a:ext uri="{FF2B5EF4-FFF2-40B4-BE49-F238E27FC236}">
                <a16:creationId xmlns:a16="http://schemas.microsoft.com/office/drawing/2014/main" id="{8561D9F9-3545-0F6C-BFA8-D898BEE40DED}"/>
              </a:ext>
            </a:extLst>
          </p:cNvPr>
          <p:cNvPicPr>
            <a:picLocks noChangeAspect="1"/>
          </p:cNvPicPr>
          <p:nvPr/>
        </p:nvPicPr>
        <p:blipFill>
          <a:blip r:embed="rId5"/>
          <a:srcRect t="16026" b="2871"/>
          <a:stretch/>
        </p:blipFill>
        <p:spPr>
          <a:xfrm>
            <a:off x="233943" y="4681572"/>
            <a:ext cx="5214905" cy="1466671"/>
          </a:xfrm>
          <a:prstGeom prst="rect">
            <a:avLst/>
          </a:prstGeom>
        </p:spPr>
      </p:pic>
      <p:sp>
        <p:nvSpPr>
          <p:cNvPr id="11" name="文本框 10">
            <a:extLst>
              <a:ext uri="{FF2B5EF4-FFF2-40B4-BE49-F238E27FC236}">
                <a16:creationId xmlns:a16="http://schemas.microsoft.com/office/drawing/2014/main" id="{6002C069-468F-495F-5D3B-BEFF49831A5C}"/>
              </a:ext>
            </a:extLst>
          </p:cNvPr>
          <p:cNvSpPr txBox="1"/>
          <p:nvPr/>
        </p:nvSpPr>
        <p:spPr>
          <a:xfrm>
            <a:off x="5486386" y="4326664"/>
            <a:ext cx="6539345" cy="2310248"/>
          </a:xfrm>
          <a:prstGeom prst="rect">
            <a:avLst/>
          </a:prstGeom>
          <a:noFill/>
        </p:spPr>
        <p:txBody>
          <a:bodyPr wrap="square">
            <a:spAutoFit/>
          </a:bodyPr>
          <a:lstStyle/>
          <a:p>
            <a:pPr indent="457200" algn="just">
              <a:lnSpc>
                <a:spcPct val="150000"/>
              </a:lnSpc>
            </a:pP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The experiment evaluated the performance of the two methods across three dimensions: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correctness, accuracy, and relevance</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 To assess the quality of the generated topic names and descriptions, we designed a user rating evaluation experiment using a blind selection method. Each participant was required to independently rate the generated results from the Prompt and Prompt+RAG groups for all topics using a five-point Likert scale. </a:t>
            </a:r>
          </a:p>
        </p:txBody>
      </p:sp>
    </p:spTree>
    <p:extLst>
      <p:ext uri="{BB962C8B-B14F-4D97-AF65-F5344CB8AC3E}">
        <p14:creationId xmlns:p14="http://schemas.microsoft.com/office/powerpoint/2010/main" val="2421009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B3FBF0CC-057B-6958-51AE-17CC30645BF0}"/>
              </a:ext>
            </a:extLst>
          </p:cNvPr>
          <p:cNvSpPr txBox="1"/>
          <p:nvPr/>
        </p:nvSpPr>
        <p:spPr>
          <a:xfrm>
            <a:off x="743878" y="4632508"/>
            <a:ext cx="10704244" cy="1704569"/>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The dynamic topic modeling of BERTopic provides an intuitive perspective on the evolution trends of topics in research fields, revealing the academic community's attention to specific topics and its changes over time. This, in turn, helps analyze the evolution trends of various research directions in the field of artificial intelligence. Figure shows the research popularity over time of the eight research topics listed in this study. </a:t>
            </a:r>
          </a:p>
        </p:txBody>
      </p:sp>
      <p:pic>
        <p:nvPicPr>
          <p:cNvPr id="3" name="图片 2">
            <a:extLst>
              <a:ext uri="{FF2B5EF4-FFF2-40B4-BE49-F238E27FC236}">
                <a16:creationId xmlns:a16="http://schemas.microsoft.com/office/drawing/2014/main" id="{45A54E8B-57DF-84BA-B9C4-3446DF7C2CD8}"/>
              </a:ext>
            </a:extLst>
          </p:cNvPr>
          <p:cNvPicPr>
            <a:picLocks noChangeAspect="1"/>
          </p:cNvPicPr>
          <p:nvPr/>
        </p:nvPicPr>
        <p:blipFill>
          <a:blip r:embed="rId3"/>
          <a:stretch>
            <a:fillRect/>
          </a:stretch>
        </p:blipFill>
        <p:spPr>
          <a:xfrm>
            <a:off x="1039955" y="1107895"/>
            <a:ext cx="10524478" cy="3349805"/>
          </a:xfrm>
          <a:prstGeom prst="rect">
            <a:avLst/>
          </a:prstGeom>
        </p:spPr>
      </p:pic>
    </p:spTree>
    <p:extLst>
      <p:ext uri="{BB962C8B-B14F-4D97-AF65-F5344CB8AC3E}">
        <p14:creationId xmlns:p14="http://schemas.microsoft.com/office/powerpoint/2010/main" val="100673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23220"/>
          </a:xfrm>
          <a:prstGeom prst="rect">
            <a:avLst/>
          </a:prstGeom>
          <a:noFill/>
        </p:spPr>
        <p:txBody>
          <a:bodyPr wrap="square">
            <a:spAutoFit/>
          </a:bodyPr>
          <a:lstStyle/>
          <a:p>
            <a:pPr fontAlgn="base">
              <a:spcBef>
                <a:spcPct val="0"/>
              </a:spcBef>
              <a:spcAft>
                <a:spcPct val="0"/>
              </a:spcAft>
              <a:defRPr/>
            </a:pPr>
            <a:r>
              <a:rPr lang="en-US" altLang="zh-CN" sz="28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05 </a:t>
            </a:r>
            <a:r>
              <a:rPr lang="sv-SE" altLang="zh-CN" sz="28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Conclusion</a:t>
            </a:r>
            <a:endParaRPr lang="zh-CN" altLang="en-US" sz="28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对角圆角矩形 6">
            <a:extLst>
              <a:ext uri="{FF2B5EF4-FFF2-40B4-BE49-F238E27FC236}">
                <a16:creationId xmlns:a16="http://schemas.microsoft.com/office/drawing/2014/main" id="{2657721A-F08D-F70F-7AE6-8BF626905623}"/>
              </a:ext>
            </a:extLst>
          </p:cNvPr>
          <p:cNvSpPr/>
          <p:nvPr/>
        </p:nvSpPr>
        <p:spPr>
          <a:xfrm>
            <a:off x="1615786" y="982364"/>
            <a:ext cx="9133609" cy="2680431"/>
          </a:xfrm>
          <a:prstGeom prst="round2DiagRect">
            <a:avLst/>
          </a:prstGeom>
          <a:solidFill>
            <a:schemeClr val="accent1">
              <a:lumMod val="40000"/>
              <a:lumOff val="60000"/>
            </a:schemeClr>
          </a:solidFill>
          <a:ln>
            <a:noFill/>
            <a:headEnd type="none" w="med" len="med"/>
            <a:tailEnd type="none" w="med" len="med"/>
          </a:ln>
          <a:effectLst/>
        </p:spPr>
        <p:txBody>
          <a:bodyPr vert="horz" wrap="square" lIns="91440" tIns="45720" rIns="91440" bIns="45720" numCol="1" anchor="t" anchorCtr="0" compatLnSpc="1"/>
          <a:lstStyle>
            <a:defPPr>
              <a:defRPr lang="en-GB">
                <a:solidFill>
                  <a:schemeClr val="dk1"/>
                </a:solidFill>
              </a:defRPr>
            </a:defPPr>
            <a:lvl1pPr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1pPr>
            <a:lvl2pPr marL="4572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2pPr>
            <a:lvl3pPr marL="9144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3pPr>
            <a:lvl4pPr marL="13716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4pPr>
            <a:lvl5pPr marL="18288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5pPr>
            <a:lvl6pPr marL="2286000" algn="l" defTabSz="914400" rtl="0" eaLnBrk="1" latinLnBrk="0" hangingPunct="1">
              <a:defRPr sz="2200" b="1" kern="1200">
                <a:solidFill>
                  <a:schemeClr val="dk1"/>
                </a:solidFill>
                <a:latin typeface="Times" panose="02020603050405020304" pitchFamily="18" charset="0"/>
                <a:ea typeface="+mn-ea"/>
                <a:cs typeface="+mn-cs"/>
              </a:defRPr>
            </a:lvl6pPr>
            <a:lvl7pPr marL="2743200" algn="l" defTabSz="914400" rtl="0" eaLnBrk="1" latinLnBrk="0" hangingPunct="1">
              <a:defRPr sz="2200" b="1" kern="1200">
                <a:solidFill>
                  <a:schemeClr val="dk1"/>
                </a:solidFill>
                <a:latin typeface="Times" panose="02020603050405020304" pitchFamily="18" charset="0"/>
                <a:ea typeface="+mn-ea"/>
                <a:cs typeface="+mn-cs"/>
              </a:defRPr>
            </a:lvl7pPr>
            <a:lvl8pPr marL="3200400" algn="l" defTabSz="914400" rtl="0" eaLnBrk="1" latinLnBrk="0" hangingPunct="1">
              <a:defRPr sz="2200" b="1" kern="1200">
                <a:solidFill>
                  <a:schemeClr val="dk1"/>
                </a:solidFill>
                <a:latin typeface="Times" panose="02020603050405020304" pitchFamily="18" charset="0"/>
                <a:ea typeface="+mn-ea"/>
                <a:cs typeface="+mn-cs"/>
              </a:defRPr>
            </a:lvl8pPr>
            <a:lvl9pPr marL="3657600" algn="l" defTabSz="914400" rtl="0" eaLnBrk="1" latinLnBrk="0" hangingPunct="1">
              <a:defRPr sz="2200" b="1" kern="1200">
                <a:solidFill>
                  <a:schemeClr val="dk1"/>
                </a:solidFill>
                <a:latin typeface="Times" panose="02020603050405020304" pitchFamily="18" charset="0"/>
                <a:ea typeface="+mn-ea"/>
                <a:cs typeface="+mn-cs"/>
              </a:defRPr>
            </a:lvl9pPr>
          </a:lstStyle>
          <a:p>
            <a:pPr marL="0" marR="0" lvl="0" indent="457200" algn="just" defTabSz="914400" rtl="0" eaLnBrk="0" fontAlgn="base" latinLnBrk="0" hangingPunct="0">
              <a:spcBef>
                <a:spcPct val="0"/>
              </a:spcBef>
              <a:spcAft>
                <a:spcPct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a:t>
            </a:r>
            <a:r>
              <a:rPr kumimoji="0" lang="en-US" altLang="zh-CN" sz="160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EPRAG-BERTopic</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method proposed in this study combines large language models with BERTopic, overcoming the limitations of traditional topic modeling methods and significantly enhancing the quality of topic generation. Experimental results show that EPRAG-BERTopic exhibits significant advantages in topic coherence, diversity and domain adaptability, particularly in tasks such as academic literature analysis and technology trend forecasting. </a:t>
            </a:r>
            <a:r>
              <a:rPr kumimoji="0" lang="en-US" altLang="zh-CN" sz="140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Through the embedding technology of large language models, prompt engineering, and RAG functionality</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EPRAG-BERTopic generates topic descriptions with deep semantic information, helping users better understand and uncover underlying topic structures. Compared to traditional </a:t>
            </a:r>
            <a:r>
              <a:rPr lang="en-US" altLang="zh-CN" sz="14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topic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models, EPRAG-BERTopic not only </a:t>
            </a:r>
            <a:r>
              <a:rPr kumimoji="0" lang="en-US" altLang="zh-CN" sz="140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enhances topic coherence and interpretability</a:t>
            </a:r>
            <a:r>
              <a:rPr kumimoji="0" lang="en-US" altLang="zh-CN" sz="1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but also </a:t>
            </a:r>
            <a:r>
              <a:rPr kumimoji="0" lang="en-US" altLang="zh-CN" sz="140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improves the model's adaptability across different domains</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especially in rapidly developing technological fields. By optimizing embedding models and integrating domain knowledge, EPRAG-BERTopic provides more accurate topic modeling support for researchers, decision-makers, and businesses, driving the development of academic research and industry applications.</a:t>
            </a: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对角圆角矩形 7">
            <a:extLst>
              <a:ext uri="{FF2B5EF4-FFF2-40B4-BE49-F238E27FC236}">
                <a16:creationId xmlns:a16="http://schemas.microsoft.com/office/drawing/2014/main" id="{6B43E833-C67B-6804-1619-0257040C83CD}"/>
              </a:ext>
            </a:extLst>
          </p:cNvPr>
          <p:cNvSpPr/>
          <p:nvPr/>
        </p:nvSpPr>
        <p:spPr>
          <a:xfrm>
            <a:off x="1615786" y="3908799"/>
            <a:ext cx="5167603" cy="2638079"/>
          </a:xfrm>
          <a:prstGeom prst="round2DiagRect">
            <a:avLst/>
          </a:prstGeom>
          <a:solidFill>
            <a:schemeClr val="accent5">
              <a:lumMod val="20000"/>
              <a:lumOff val="80000"/>
            </a:schemeClr>
          </a:solidFill>
          <a:ln>
            <a:noFill/>
            <a:headEnd type="none" w="med" len="med"/>
            <a:tailEnd type="none" w="med" len="med"/>
          </a:ln>
          <a:effectLst/>
        </p:spPr>
        <p:txBody>
          <a:bodyPr vert="horz" wrap="square" lIns="91440" tIns="45720" rIns="91440" bIns="45720" numCol="1" anchor="t" anchorCtr="0" compatLnSpc="1"/>
          <a:lstStyle>
            <a:defPPr>
              <a:defRPr lang="en-GB">
                <a:solidFill>
                  <a:schemeClr val="dk1"/>
                </a:solidFill>
              </a:defRPr>
            </a:defPPr>
            <a:lvl1pPr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1pPr>
            <a:lvl2pPr marL="4572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2pPr>
            <a:lvl3pPr marL="9144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3pPr>
            <a:lvl4pPr marL="13716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4pPr>
            <a:lvl5pPr marL="18288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5pPr>
            <a:lvl6pPr marL="2286000" algn="l" defTabSz="914400" rtl="0" eaLnBrk="1" latinLnBrk="0" hangingPunct="1">
              <a:defRPr sz="2200" b="1" kern="1200">
                <a:solidFill>
                  <a:schemeClr val="dk1"/>
                </a:solidFill>
                <a:latin typeface="Times" panose="02020603050405020304" pitchFamily="18" charset="0"/>
                <a:ea typeface="+mn-ea"/>
                <a:cs typeface="+mn-cs"/>
              </a:defRPr>
            </a:lvl6pPr>
            <a:lvl7pPr marL="2743200" algn="l" defTabSz="914400" rtl="0" eaLnBrk="1" latinLnBrk="0" hangingPunct="1">
              <a:defRPr sz="2200" b="1" kern="1200">
                <a:solidFill>
                  <a:schemeClr val="dk1"/>
                </a:solidFill>
                <a:latin typeface="Times" panose="02020603050405020304" pitchFamily="18" charset="0"/>
                <a:ea typeface="+mn-ea"/>
                <a:cs typeface="+mn-cs"/>
              </a:defRPr>
            </a:lvl7pPr>
            <a:lvl8pPr marL="3200400" algn="l" defTabSz="914400" rtl="0" eaLnBrk="1" latinLnBrk="0" hangingPunct="1">
              <a:defRPr sz="2200" b="1" kern="1200">
                <a:solidFill>
                  <a:schemeClr val="dk1"/>
                </a:solidFill>
                <a:latin typeface="Times" panose="02020603050405020304" pitchFamily="18" charset="0"/>
                <a:ea typeface="+mn-ea"/>
                <a:cs typeface="+mn-cs"/>
              </a:defRPr>
            </a:lvl8pPr>
            <a:lvl9pPr marL="3657600" algn="l" defTabSz="914400" rtl="0" eaLnBrk="1" latinLnBrk="0" hangingPunct="1">
              <a:defRPr sz="2200" b="1" kern="1200">
                <a:solidFill>
                  <a:schemeClr val="dk1"/>
                </a:solidFill>
                <a:latin typeface="Times" panose="02020603050405020304" pitchFamily="18" charset="0"/>
                <a:ea typeface="+mn-ea"/>
                <a:cs typeface="+mn-cs"/>
              </a:defRPr>
            </a:lvl9pPr>
          </a:lstStyle>
          <a:p>
            <a:pPr marL="0" marR="0" lvl="0" indent="266700" algn="just" defTabSz="266700" rtl="0" eaLnBrk="0" fontAlgn="base" latinLnBrk="0" hangingPunct="0">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Research limitations</a:t>
            </a:r>
            <a:r>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First, the reliance on </a:t>
            </a:r>
            <a:r>
              <a:rPr lang="en-US" altLang="zh-CN"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closed-source</a:t>
            </a:r>
            <a:r>
              <a:rPr lang="en-US" altLang="zh-C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large language models (such as GPT-4) results in high computational costs, which poses a challenge for large-scale applications or resource-limited research environments. Second, although multiple powerful text embedding models were used, the rapid advancements in natural language processing suggest that there is still room for optimization in </a:t>
            </a:r>
            <a:r>
              <a:rPr lang="en-US" altLang="zh-CN"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model selection</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 Finally, while RAG technology enhances domain adaptability by integrating domain-specific knowledge bases, effectively constructing and maintaining </a:t>
            </a:r>
            <a:r>
              <a:rPr lang="en-US" altLang="zh-CN"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high-quality knowledge bases </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in practical applications remains a challenge. </a:t>
            </a: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 name="对角圆角矩形 8">
            <a:extLst>
              <a:ext uri="{FF2B5EF4-FFF2-40B4-BE49-F238E27FC236}">
                <a16:creationId xmlns:a16="http://schemas.microsoft.com/office/drawing/2014/main" id="{6CEC866A-EB9D-0D97-1417-F11971C6C718}"/>
              </a:ext>
            </a:extLst>
          </p:cNvPr>
          <p:cNvSpPr/>
          <p:nvPr/>
        </p:nvSpPr>
        <p:spPr>
          <a:xfrm>
            <a:off x="6990600" y="3908799"/>
            <a:ext cx="3758795" cy="2589760"/>
          </a:xfrm>
          <a:prstGeom prst="round2DiagRect">
            <a:avLst/>
          </a:prstGeom>
          <a:gradFill rotWithShape="1">
            <a:gsLst>
              <a:gs pos="0">
                <a:srgbClr val="BBE0E3">
                  <a:tint val="50000"/>
                  <a:satMod val="300000"/>
                </a:srgbClr>
              </a:gs>
              <a:gs pos="35000">
                <a:srgbClr val="BBE0E3">
                  <a:tint val="37000"/>
                  <a:satMod val="300000"/>
                </a:srgbClr>
              </a:gs>
              <a:gs pos="100000">
                <a:srgbClr val="BBE0E3">
                  <a:tint val="15000"/>
                  <a:satMod val="350000"/>
                </a:srgbClr>
              </a:gs>
            </a:gsLst>
            <a:lin ang="16200000" scaled="1"/>
          </a:gradFill>
          <a:ln>
            <a:noFill/>
            <a:headEnd type="none" w="med" len="med"/>
            <a:tailEnd type="none" w="med" len="med"/>
          </a:ln>
          <a:effectLst/>
        </p:spPr>
        <p:txBody>
          <a:bodyPr vert="horz" wrap="square" lIns="91440" tIns="45720" rIns="91440" bIns="45720" numCol="1" anchor="t" anchorCtr="0" compatLnSpc="1"/>
          <a:lstStyle>
            <a:defPPr>
              <a:defRPr lang="en-GB">
                <a:solidFill>
                  <a:schemeClr val="dk1"/>
                </a:solidFill>
              </a:defRPr>
            </a:defPPr>
            <a:lvl1pPr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1pPr>
            <a:lvl2pPr marL="4572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2pPr>
            <a:lvl3pPr marL="9144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3pPr>
            <a:lvl4pPr marL="13716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4pPr>
            <a:lvl5pPr marL="1828800" algn="l" rtl="0" eaLnBrk="0" fontAlgn="base" hangingPunct="0">
              <a:spcBef>
                <a:spcPct val="0"/>
              </a:spcBef>
              <a:spcAft>
                <a:spcPct val="0"/>
              </a:spcAft>
              <a:defRPr sz="2200" b="1" kern="1200">
                <a:solidFill>
                  <a:schemeClr val="dk1"/>
                </a:solidFill>
                <a:latin typeface="Times" panose="02020603050405020304" pitchFamily="18" charset="0"/>
                <a:ea typeface="+mn-ea"/>
                <a:cs typeface="+mn-cs"/>
              </a:defRPr>
            </a:lvl5pPr>
            <a:lvl6pPr marL="2286000" algn="l" defTabSz="914400" rtl="0" eaLnBrk="1" latinLnBrk="0" hangingPunct="1">
              <a:defRPr sz="2200" b="1" kern="1200">
                <a:solidFill>
                  <a:schemeClr val="dk1"/>
                </a:solidFill>
                <a:latin typeface="Times" panose="02020603050405020304" pitchFamily="18" charset="0"/>
                <a:ea typeface="+mn-ea"/>
                <a:cs typeface="+mn-cs"/>
              </a:defRPr>
            </a:lvl6pPr>
            <a:lvl7pPr marL="2743200" algn="l" defTabSz="914400" rtl="0" eaLnBrk="1" latinLnBrk="0" hangingPunct="1">
              <a:defRPr sz="2200" b="1" kern="1200">
                <a:solidFill>
                  <a:schemeClr val="dk1"/>
                </a:solidFill>
                <a:latin typeface="Times" panose="02020603050405020304" pitchFamily="18" charset="0"/>
                <a:ea typeface="+mn-ea"/>
                <a:cs typeface="+mn-cs"/>
              </a:defRPr>
            </a:lvl7pPr>
            <a:lvl8pPr marL="3200400" algn="l" defTabSz="914400" rtl="0" eaLnBrk="1" latinLnBrk="0" hangingPunct="1">
              <a:defRPr sz="2200" b="1" kern="1200">
                <a:solidFill>
                  <a:schemeClr val="dk1"/>
                </a:solidFill>
                <a:latin typeface="Times" panose="02020603050405020304" pitchFamily="18" charset="0"/>
                <a:ea typeface="+mn-ea"/>
                <a:cs typeface="+mn-cs"/>
              </a:defRPr>
            </a:lvl8pPr>
            <a:lvl9pPr marL="3657600" algn="l" defTabSz="914400" rtl="0" eaLnBrk="1" latinLnBrk="0" hangingPunct="1">
              <a:defRPr sz="2200" b="1" kern="1200">
                <a:solidFill>
                  <a:schemeClr val="dk1"/>
                </a:solidFill>
                <a:latin typeface="Times" panose="02020603050405020304" pitchFamily="18" charset="0"/>
                <a:ea typeface="+mn-ea"/>
                <a:cs typeface="+mn-cs"/>
              </a:defRPr>
            </a:lvl9pPr>
          </a:lstStyle>
          <a:p>
            <a:pPr marL="0" marR="0" lvl="0" indent="266700" algn="just" defTabSz="266700" rtl="0" eaLnBrk="0" fontAlgn="base" latinLnBrk="0" hangingPunct="0">
              <a:lnSpc>
                <a:spcPct val="100000"/>
              </a:lnSpc>
              <a:spcBef>
                <a:spcPct val="0"/>
              </a:spcBef>
              <a:spcAft>
                <a:spcPct val="0"/>
              </a:spcAft>
              <a:buClrTx/>
              <a:buSzTx/>
              <a:buFontTx/>
              <a:buNone/>
              <a:tabLst/>
              <a:defRPr/>
            </a:pPr>
            <a:r>
              <a:rPr kumimoji="0" lang="en-US" altLang="zh-CN" sz="14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Future research</a:t>
            </a:r>
            <a:r>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Future research could explore the use of </a:t>
            </a:r>
            <a:r>
              <a:rPr kumimoji="0" lang="en-US" altLang="zh-CN" sz="140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open-source</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large language models or more efficient computational strategies to reduce costs and enhance the model's scalability.</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Multimodal and self-supervised</a:t>
            </a:r>
            <a:r>
              <a:rPr lang="en-US" altLang="zh-CN" sz="1400" b="0" dirty="0">
                <a:effectLst/>
                <a:latin typeface="Times New Roman" panose="02020603050405020304" pitchFamily="18" charset="0"/>
                <a:ea typeface="Times New Roman" panose="02020603050405020304" pitchFamily="18" charset="0"/>
                <a:cs typeface="Times New Roman" panose="02020603050405020304" pitchFamily="18" charset="0"/>
              </a:rPr>
              <a:t> learning models could further improve the handling of complex texts and cross-domain data. Ensuring that knowledge bases are continually updated and effectively support topic generation will be a key direction for future research.</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1728728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496" y="2053244"/>
            <a:ext cx="12191998" cy="1878700"/>
          </a:xfrm>
          <a:prstGeom prst="rect">
            <a:avLst/>
          </a:prstGeom>
          <a:solidFill>
            <a:srgbClr val="20517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22"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100000"/>
                    </a14:imgEffect>
                  </a14:imgLayer>
                </a14:imgProps>
              </a:ext>
              <a:ext uri="{28A0092B-C50C-407E-A947-70E740481C1C}">
                <a14:useLocalDpi xmlns:a14="http://schemas.microsoft.com/office/drawing/2010/main" val="0"/>
              </a:ext>
            </a:extLst>
          </a:blip>
          <a:srcRect l="2767" r="7205" b="57679"/>
          <a:stretch/>
        </p:blipFill>
        <p:spPr bwMode="auto">
          <a:xfrm rot="10800000">
            <a:off x="0" y="3932024"/>
            <a:ext cx="12191999" cy="47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a:extLst>
              <a:ext uri="{FF2B5EF4-FFF2-40B4-BE49-F238E27FC236}">
                <a16:creationId xmlns:a16="http://schemas.microsoft.com/office/drawing/2014/main" id="{CB561871-4F61-4A66-BA10-CE85C4085653}"/>
              </a:ext>
            </a:extLst>
          </p:cNvPr>
          <p:cNvSpPr/>
          <p:nvPr/>
        </p:nvSpPr>
        <p:spPr>
          <a:xfrm>
            <a:off x="3610785" y="4413396"/>
            <a:ext cx="5017417" cy="1307537"/>
          </a:xfrm>
          <a:prstGeom prst="rect">
            <a:avLst/>
          </a:prstGeom>
        </p:spPr>
        <p:txBody>
          <a:bodyPr wrap="square">
            <a:spAutoFit/>
          </a:bodyPr>
          <a:lstStyle/>
          <a:p>
            <a:pPr algn="ctr">
              <a:lnSpc>
                <a:spcPct val="150000"/>
              </a:lnSpc>
              <a:spcBef>
                <a:spcPct val="0"/>
              </a:spcBef>
            </a:pPr>
            <a:r>
              <a:rPr lang="sv-SE" altLang="zh-CN" sz="2800" dirty="0">
                <a:latin typeface="Times New Roman" panose="02020603050405020304" pitchFamily="18" charset="0"/>
                <a:ea typeface="黑体" panose="02010609060101010101" pitchFamily="49" charset="-122"/>
                <a:cs typeface="Times New Roman" panose="02020603050405020304" pitchFamily="18" charset="0"/>
              </a:rPr>
              <a:t>Presenter: Tao Zhang</a:t>
            </a:r>
          </a:p>
          <a:p>
            <a:pPr algn="ctr">
              <a:lnSpc>
                <a:spcPct val="150000"/>
              </a:lnSpc>
              <a:spcBef>
                <a:spcPct val="0"/>
              </a:spcBef>
            </a:pPr>
            <a:r>
              <a:rPr lang="sv-SE" altLang="zh-CN" sz="2800" dirty="0">
                <a:latin typeface="Times New Roman" panose="02020603050405020304" pitchFamily="18" charset="0"/>
                <a:ea typeface="黑体" panose="02010609060101010101" pitchFamily="49" charset="-122"/>
                <a:cs typeface="Times New Roman" panose="02020603050405020304" pitchFamily="18" charset="0"/>
              </a:rPr>
              <a:t>June 23, 2025</a:t>
            </a:r>
          </a:p>
        </p:txBody>
      </p:sp>
      <p:sp>
        <p:nvSpPr>
          <p:cNvPr id="8" name="矩形 7">
            <a:extLst>
              <a:ext uri="{FF2B5EF4-FFF2-40B4-BE49-F238E27FC236}">
                <a16:creationId xmlns:a16="http://schemas.microsoft.com/office/drawing/2014/main" id="{5FF6234E-DD17-C17F-844F-009F29DDEC79}"/>
              </a:ext>
            </a:extLst>
          </p:cNvPr>
          <p:cNvSpPr/>
          <p:nvPr/>
        </p:nvSpPr>
        <p:spPr>
          <a:xfrm>
            <a:off x="2258377" y="2161597"/>
            <a:ext cx="7722235" cy="830997"/>
          </a:xfrm>
          <a:prstGeom prst="rect">
            <a:avLst/>
          </a:prstGeom>
        </p:spPr>
        <p:txBody>
          <a:bodyPr wrap="square" lIns="91440" tIns="45720" rIns="91440" bIns="45720">
            <a:spAutoFit/>
          </a:bodyPr>
          <a:lstStyle/>
          <a:p>
            <a:pPr algn="ctr"/>
            <a:r>
              <a:rPr lang="en-US" altLang="zh-CN" sz="48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Thank you for your attention!</a:t>
            </a:r>
            <a:endParaRPr lang="zh-CN" altLang="en-US" sz="48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31A0B989-62CA-2068-DA48-7CBA9EFFAF75}"/>
              </a:ext>
            </a:extLst>
          </p:cNvPr>
          <p:cNvSpPr txBox="1"/>
          <p:nvPr/>
        </p:nvSpPr>
        <p:spPr>
          <a:xfrm>
            <a:off x="2054225" y="3168015"/>
            <a:ext cx="8130540" cy="521970"/>
          </a:xfrm>
          <a:prstGeom prst="rect">
            <a:avLst/>
          </a:prstGeom>
          <a:noFill/>
        </p:spPr>
        <p:txBody>
          <a:bodyPr wrap="square" rtlCol="0" anchor="t">
            <a:spAutoFit/>
          </a:bodyPr>
          <a:lstStyle/>
          <a:p>
            <a:pPr algn="ctr"/>
            <a:r>
              <a:rPr lang="en-US" altLang="zh-CN" sz="2800" dirty="0">
                <a:solidFill>
                  <a:schemeClr val="bg1"/>
                </a:solidFill>
                <a:latin typeface="Times New Roman" panose="02020603050405020304" pitchFamily="18" charset="0"/>
                <a:cs typeface="Times New Roman" panose="02020603050405020304" pitchFamily="18" charset="0"/>
              </a:rPr>
              <a:t>L</a:t>
            </a:r>
            <a:r>
              <a:rPr lang="zh-CN" altLang="en-US" sz="2800" dirty="0">
                <a:solidFill>
                  <a:schemeClr val="bg1"/>
                </a:solidFill>
                <a:latin typeface="Times New Roman" panose="02020603050405020304" pitchFamily="18" charset="0"/>
                <a:cs typeface="Times New Roman" panose="02020603050405020304" pitchFamily="18" charset="0"/>
              </a:rPr>
              <a:t>ook</a:t>
            </a:r>
            <a:r>
              <a:rPr lang="en-US" altLang="zh-CN" sz="2800" dirty="0">
                <a:solidFill>
                  <a:schemeClr val="bg1"/>
                </a:solidFill>
                <a:latin typeface="Times New Roman" panose="02020603050405020304" pitchFamily="18" charset="0"/>
                <a:cs typeface="Times New Roman" panose="02020603050405020304" pitchFamily="18" charset="0"/>
              </a:rPr>
              <a:t>ing</a:t>
            </a:r>
            <a:r>
              <a:rPr lang="zh-CN" altLang="en-US" sz="2800" dirty="0">
                <a:solidFill>
                  <a:schemeClr val="bg1"/>
                </a:solidFill>
                <a:latin typeface="Times New Roman" panose="02020603050405020304" pitchFamily="18" charset="0"/>
                <a:cs typeface="Times New Roman" panose="02020603050405020304" pitchFamily="18" charset="0"/>
              </a:rPr>
              <a:t> </a:t>
            </a:r>
            <a:r>
              <a:rPr lang="en-US" altLang="zh-CN" sz="2800" dirty="0">
                <a:solidFill>
                  <a:schemeClr val="bg1"/>
                </a:solidFill>
                <a:latin typeface="Times New Roman" panose="02020603050405020304" pitchFamily="18" charset="0"/>
                <a:cs typeface="Times New Roman" panose="02020603050405020304" pitchFamily="18" charset="0"/>
              </a:rPr>
              <a:t>F</a:t>
            </a:r>
            <a:r>
              <a:rPr lang="zh-CN" altLang="en-US" sz="2800" dirty="0">
                <a:solidFill>
                  <a:schemeClr val="bg1"/>
                </a:solidFill>
                <a:latin typeface="Times New Roman" panose="02020603050405020304" pitchFamily="18" charset="0"/>
                <a:cs typeface="Times New Roman" panose="02020603050405020304" pitchFamily="18" charset="0"/>
              </a:rPr>
              <a:t>orward to </a:t>
            </a:r>
            <a:r>
              <a:rPr lang="en-US" altLang="zh-CN" sz="2800" dirty="0">
                <a:solidFill>
                  <a:schemeClr val="bg1"/>
                </a:solidFill>
                <a:latin typeface="Times New Roman" panose="02020603050405020304" pitchFamily="18" charset="0"/>
                <a:cs typeface="Times New Roman" panose="02020603050405020304" pitchFamily="18" charset="0"/>
              </a:rPr>
              <a:t>R</a:t>
            </a:r>
            <a:r>
              <a:rPr lang="zh-CN" altLang="en-US" sz="2800" dirty="0">
                <a:solidFill>
                  <a:schemeClr val="bg1"/>
                </a:solidFill>
                <a:latin typeface="Times New Roman" panose="02020603050405020304" pitchFamily="18" charset="0"/>
                <a:cs typeface="Times New Roman" panose="02020603050405020304" pitchFamily="18" charset="0"/>
              </a:rPr>
              <a:t>eceiving </a:t>
            </a:r>
            <a:r>
              <a:rPr lang="en-US" altLang="zh-CN" sz="2800" dirty="0">
                <a:solidFill>
                  <a:schemeClr val="bg1"/>
                </a:solidFill>
                <a:latin typeface="Times New Roman" panose="02020603050405020304" pitchFamily="18" charset="0"/>
                <a:cs typeface="Times New Roman" panose="02020603050405020304" pitchFamily="18" charset="0"/>
              </a:rPr>
              <a:t>Y</a:t>
            </a:r>
            <a:r>
              <a:rPr lang="zh-CN" altLang="en-US" sz="2800" dirty="0">
                <a:solidFill>
                  <a:schemeClr val="bg1"/>
                </a:solidFill>
                <a:latin typeface="Times New Roman" panose="02020603050405020304" pitchFamily="18" charset="0"/>
                <a:cs typeface="Times New Roman" panose="02020603050405020304" pitchFamily="18" charset="0"/>
              </a:rPr>
              <a:t>our </a:t>
            </a:r>
            <a:r>
              <a:rPr lang="en-US" altLang="zh-CN" sz="2800" dirty="0">
                <a:solidFill>
                  <a:schemeClr val="bg1"/>
                </a:solidFill>
                <a:latin typeface="Times New Roman" panose="02020603050405020304" pitchFamily="18" charset="0"/>
                <a:cs typeface="Times New Roman" panose="02020603050405020304" pitchFamily="18" charset="0"/>
              </a:rPr>
              <a:t>C</a:t>
            </a:r>
            <a:r>
              <a:rPr lang="zh-CN" altLang="en-US" sz="2800" dirty="0">
                <a:solidFill>
                  <a:schemeClr val="bg1"/>
                </a:solidFill>
                <a:latin typeface="Times New Roman" panose="02020603050405020304" pitchFamily="18" charset="0"/>
                <a:cs typeface="Times New Roman" panose="02020603050405020304" pitchFamily="18" charset="0"/>
              </a:rPr>
              <a:t>riticism！ </a:t>
            </a:r>
          </a:p>
        </p:txBody>
      </p:sp>
    </p:spTree>
    <p:extLst>
      <p:ext uri="{BB962C8B-B14F-4D97-AF65-F5344CB8AC3E}">
        <p14:creationId xmlns:p14="http://schemas.microsoft.com/office/powerpoint/2010/main" val="25447690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a:extLst>
              <a:ext uri="{FF2B5EF4-FFF2-40B4-BE49-F238E27FC236}">
                <a16:creationId xmlns:a16="http://schemas.microsoft.com/office/drawing/2014/main" id="{B1067236-37EC-41A3-8768-0581081A558B}"/>
              </a:ext>
            </a:extLst>
          </p:cNvPr>
          <p:cNvSpPr/>
          <p:nvPr/>
        </p:nvSpPr>
        <p:spPr>
          <a:xfrm>
            <a:off x="0" y="758535"/>
            <a:ext cx="3092139" cy="6093767"/>
          </a:xfrm>
          <a:prstGeom prst="rect">
            <a:avLst/>
          </a:prstGeom>
          <a:solidFill>
            <a:srgbClr val="0041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r>
              <a:rPr lang="en-US" altLang="zh-CN" sz="3206" noProof="1">
                <a:solidFill>
                  <a:srgbClr val="AB1F2C"/>
                </a:solidFill>
                <a:latin typeface="Times New Roman" panose="02020603050405020304" pitchFamily="18" charset="0"/>
                <a:ea typeface="黑体" panose="02010609060101010101" charset="-122"/>
                <a:cs typeface="Times New Roman" panose="02020603050405020304" pitchFamily="18" charset="0"/>
              </a:rPr>
              <a:t>          </a:t>
            </a:r>
          </a:p>
        </p:txBody>
      </p:sp>
      <p:sp>
        <p:nvSpPr>
          <p:cNvPr id="11" name="文本框 10"/>
          <p:cNvSpPr txBox="1"/>
          <p:nvPr/>
        </p:nvSpPr>
        <p:spPr>
          <a:xfrm>
            <a:off x="206379" y="3429000"/>
            <a:ext cx="2679380" cy="646331"/>
          </a:xfrm>
          <a:prstGeom prst="rect">
            <a:avLst/>
          </a:prstGeom>
          <a:noFill/>
        </p:spPr>
        <p:txBody>
          <a:bodyPr wrap="square">
            <a:spAutoFit/>
          </a:bodyPr>
          <a:lstStyle/>
          <a:p>
            <a:pPr defTabSz="458114">
              <a:defRPr/>
            </a:pPr>
            <a:r>
              <a:rPr lang="en-US" altLang="zh-CN" sz="3600" dirty="0">
                <a:solidFill>
                  <a:schemeClr val="bg1"/>
                </a:solidFill>
                <a:latin typeface="Times New Roman" panose="02020603050405020304" pitchFamily="18" charset="0"/>
              </a:rPr>
              <a:t>CONTENTS</a:t>
            </a:r>
            <a:endParaRPr lang="zh-CN" altLang="en-US" sz="3200" dirty="0">
              <a:solidFill>
                <a:schemeClr val="bg1"/>
              </a:solidFill>
              <a:latin typeface="Times New Roman" panose="02020603050405020304" pitchFamily="18" charset="0"/>
            </a:endParaRPr>
          </a:p>
        </p:txBody>
      </p:sp>
      <p:grpSp>
        <p:nvGrpSpPr>
          <p:cNvPr id="5125" name="组合 57"/>
          <p:cNvGrpSpPr/>
          <p:nvPr/>
        </p:nvGrpSpPr>
        <p:grpSpPr>
          <a:xfrm>
            <a:off x="5386991" y="1104332"/>
            <a:ext cx="971651" cy="611744"/>
            <a:chOff x="5598040" y="908721"/>
            <a:chExt cx="972108" cy="612000"/>
          </a:xfrm>
          <a:solidFill>
            <a:srgbClr val="004181"/>
          </a:solidFill>
        </p:grpSpPr>
        <p:grpSp>
          <p:nvGrpSpPr>
            <p:cNvPr id="5153" name="组合 21"/>
            <p:cNvGrpSpPr/>
            <p:nvPr/>
          </p:nvGrpSpPr>
          <p:grpSpPr>
            <a:xfrm>
              <a:off x="5598040" y="908721"/>
              <a:ext cx="972108" cy="612000"/>
              <a:chOff x="5696497" y="2528967"/>
              <a:chExt cx="972108" cy="612000"/>
            </a:xfrm>
            <a:grpFill/>
          </p:grpSpPr>
          <p:sp>
            <p:nvSpPr>
              <p:cNvPr id="17" name="流程图: 延期 16"/>
              <p:cNvSpPr/>
              <p:nvPr/>
            </p:nvSpPr>
            <p:spPr>
              <a:xfrm>
                <a:off x="6021133"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p>
            </p:txBody>
          </p:sp>
          <p:sp>
            <p:nvSpPr>
              <p:cNvPr id="19" name="流程图: 延期 18"/>
              <p:cNvSpPr/>
              <p:nvPr/>
            </p:nvSpPr>
            <p:spPr>
              <a:xfrm rot="10800000">
                <a:off x="5696497"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dirty="0">
                  <a:solidFill>
                    <a:srgbClr val="C57173"/>
                  </a:solidFill>
                </a:endParaRPr>
              </a:p>
            </p:txBody>
          </p:sp>
        </p:grpSp>
        <p:sp>
          <p:nvSpPr>
            <p:cNvPr id="50" name="文本框 49"/>
            <p:cNvSpPr txBox="1"/>
            <p:nvPr/>
          </p:nvSpPr>
          <p:spPr>
            <a:xfrm>
              <a:off x="5831969" y="973516"/>
              <a:ext cx="558427" cy="523693"/>
            </a:xfrm>
            <a:prstGeom prst="rect">
              <a:avLst/>
            </a:prstGeom>
            <a:grpFill/>
          </p:spPr>
          <p:txBody>
            <a:bodyPr wrap="square">
              <a:spAutoFit/>
            </a:bodyPr>
            <a:lstStyle/>
            <a:p>
              <a:pPr defTabSz="458114">
                <a:defRPr/>
              </a:pPr>
              <a:r>
                <a:rPr lang="en-US" altLang="zh-CN" sz="2801" dirty="0">
                  <a:solidFill>
                    <a:schemeClr val="bg1"/>
                  </a:solidFill>
                  <a:latin typeface="Times New Roman" panose="02020603050405020304" pitchFamily="18" charset="0"/>
                  <a:cs typeface="Times New Roman" panose="02020603050405020304" pitchFamily="18" charset="0"/>
                </a:rPr>
                <a:t>01</a:t>
              </a:r>
              <a:endParaRPr lang="zh-CN" altLang="en-US" sz="2801" dirty="0">
                <a:solidFill>
                  <a:schemeClr val="bg1"/>
                </a:solidFill>
                <a:latin typeface="Times New Roman" panose="02020603050405020304" pitchFamily="18" charset="0"/>
                <a:cs typeface="Times New Roman" panose="02020603050405020304" pitchFamily="18" charset="0"/>
              </a:endParaRPr>
            </a:p>
          </p:txBody>
        </p:sp>
      </p:grpSp>
      <p:sp>
        <p:nvSpPr>
          <p:cNvPr id="60" name="文本框 59">
            <a:extLst>
              <a:ext uri="{FF2B5EF4-FFF2-40B4-BE49-F238E27FC236}">
                <a16:creationId xmlns:a16="http://schemas.microsoft.com/office/drawing/2014/main" id="{743907A1-9F3A-4FEC-8079-CB2AAAF60104}"/>
              </a:ext>
            </a:extLst>
          </p:cNvPr>
          <p:cNvSpPr txBox="1"/>
          <p:nvPr/>
        </p:nvSpPr>
        <p:spPr>
          <a:xfrm>
            <a:off x="6967649" y="1118134"/>
            <a:ext cx="3994760" cy="584775"/>
          </a:xfrm>
          <a:prstGeom prst="rect">
            <a:avLst/>
          </a:prstGeom>
          <a:noFill/>
        </p:spPr>
        <p:txBody>
          <a:bodyPr wrap="square">
            <a:spAutoFit/>
          </a:bodyPr>
          <a:lstStyle/>
          <a:p>
            <a:pPr defTabSz="458114">
              <a:defRPr/>
            </a:pPr>
            <a:r>
              <a:rPr lang="sv-SE" altLang="zh-CN" sz="3200" dirty="0">
                <a:latin typeface="Times New Roman" panose="02020603050405020304" pitchFamily="18" charset="0"/>
                <a:ea typeface="宋体" panose="02010600030101010101" pitchFamily="2" charset="-122"/>
                <a:cs typeface="Times New Roman" panose="02020603050405020304" pitchFamily="18" charset="0"/>
              </a:rPr>
              <a:t>Research Background</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1" name="组合 57">
            <a:extLst>
              <a:ext uri="{FF2B5EF4-FFF2-40B4-BE49-F238E27FC236}">
                <a16:creationId xmlns:a16="http://schemas.microsoft.com/office/drawing/2014/main" id="{68E24685-9C4B-483C-A39C-1652CAFD3BAB}"/>
              </a:ext>
            </a:extLst>
          </p:cNvPr>
          <p:cNvGrpSpPr/>
          <p:nvPr/>
        </p:nvGrpSpPr>
        <p:grpSpPr>
          <a:xfrm>
            <a:off x="5386991" y="2309508"/>
            <a:ext cx="971651" cy="611744"/>
            <a:chOff x="5598040" y="908721"/>
            <a:chExt cx="972108" cy="612000"/>
          </a:xfrm>
          <a:solidFill>
            <a:srgbClr val="004181"/>
          </a:solidFill>
        </p:grpSpPr>
        <p:grpSp>
          <p:nvGrpSpPr>
            <p:cNvPr id="62" name="组合 21">
              <a:extLst>
                <a:ext uri="{FF2B5EF4-FFF2-40B4-BE49-F238E27FC236}">
                  <a16:creationId xmlns:a16="http://schemas.microsoft.com/office/drawing/2014/main" id="{2458DA25-0EB8-4AE6-9D3D-AB5ABAB0BE6D}"/>
                </a:ext>
              </a:extLst>
            </p:cNvPr>
            <p:cNvGrpSpPr/>
            <p:nvPr/>
          </p:nvGrpSpPr>
          <p:grpSpPr>
            <a:xfrm>
              <a:off x="5598040" y="908721"/>
              <a:ext cx="972108" cy="612000"/>
              <a:chOff x="5696497" y="2528967"/>
              <a:chExt cx="972108" cy="612000"/>
            </a:xfrm>
            <a:grpFill/>
          </p:grpSpPr>
          <p:sp>
            <p:nvSpPr>
              <p:cNvPr id="64" name="流程图: 延期 63">
                <a:extLst>
                  <a:ext uri="{FF2B5EF4-FFF2-40B4-BE49-F238E27FC236}">
                    <a16:creationId xmlns:a16="http://schemas.microsoft.com/office/drawing/2014/main" id="{12648647-E9C9-48BD-95E4-565BDB154221}"/>
                  </a:ext>
                </a:extLst>
              </p:cNvPr>
              <p:cNvSpPr/>
              <p:nvPr/>
            </p:nvSpPr>
            <p:spPr>
              <a:xfrm>
                <a:off x="6021133"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p>
            </p:txBody>
          </p:sp>
          <p:sp>
            <p:nvSpPr>
              <p:cNvPr id="65" name="流程图: 延期 64">
                <a:extLst>
                  <a:ext uri="{FF2B5EF4-FFF2-40B4-BE49-F238E27FC236}">
                    <a16:creationId xmlns:a16="http://schemas.microsoft.com/office/drawing/2014/main" id="{15ADB346-4E3A-4F40-B261-AB5EFEDACB8D}"/>
                  </a:ext>
                </a:extLst>
              </p:cNvPr>
              <p:cNvSpPr/>
              <p:nvPr/>
            </p:nvSpPr>
            <p:spPr>
              <a:xfrm rot="10800000">
                <a:off x="5696497"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solidFill>
                    <a:srgbClr val="C57173"/>
                  </a:solidFill>
                </a:endParaRPr>
              </a:p>
            </p:txBody>
          </p:sp>
        </p:grpSp>
        <p:sp>
          <p:nvSpPr>
            <p:cNvPr id="63" name="文本框 62">
              <a:extLst>
                <a:ext uri="{FF2B5EF4-FFF2-40B4-BE49-F238E27FC236}">
                  <a16:creationId xmlns:a16="http://schemas.microsoft.com/office/drawing/2014/main" id="{2CF7708D-9AD2-44E9-9427-8A22CD70AFEC}"/>
                </a:ext>
              </a:extLst>
            </p:cNvPr>
            <p:cNvSpPr txBox="1"/>
            <p:nvPr/>
          </p:nvSpPr>
          <p:spPr>
            <a:xfrm>
              <a:off x="5831970" y="953276"/>
              <a:ext cx="558427" cy="523529"/>
            </a:xfrm>
            <a:prstGeom prst="rect">
              <a:avLst/>
            </a:prstGeom>
            <a:grpFill/>
          </p:spPr>
          <p:txBody>
            <a:bodyPr wrap="square">
              <a:spAutoFit/>
            </a:bodyPr>
            <a:lstStyle/>
            <a:p>
              <a:pPr defTabSz="458114">
                <a:defRPr/>
              </a:pPr>
              <a:r>
                <a:rPr lang="en-US" altLang="zh-CN" sz="2801" dirty="0">
                  <a:solidFill>
                    <a:schemeClr val="bg1"/>
                  </a:solidFill>
                  <a:latin typeface="Times New Roman" panose="02020603050405020304" pitchFamily="18" charset="0"/>
                  <a:cs typeface="Times New Roman" panose="02020603050405020304" pitchFamily="18" charset="0"/>
                </a:rPr>
                <a:t>02</a:t>
              </a:r>
              <a:endParaRPr lang="zh-CN" altLang="en-US" sz="2801" dirty="0">
                <a:solidFill>
                  <a:schemeClr val="bg1"/>
                </a:solidFill>
                <a:latin typeface="Times New Roman" panose="02020603050405020304" pitchFamily="18" charset="0"/>
                <a:cs typeface="Times New Roman" panose="02020603050405020304" pitchFamily="18" charset="0"/>
              </a:endParaRPr>
            </a:p>
          </p:txBody>
        </p:sp>
      </p:grpSp>
      <p:grpSp>
        <p:nvGrpSpPr>
          <p:cNvPr id="67" name="组合 57">
            <a:extLst>
              <a:ext uri="{FF2B5EF4-FFF2-40B4-BE49-F238E27FC236}">
                <a16:creationId xmlns:a16="http://schemas.microsoft.com/office/drawing/2014/main" id="{96F7E50D-F0DD-438C-98AF-C94EACA26B8C}"/>
              </a:ext>
            </a:extLst>
          </p:cNvPr>
          <p:cNvGrpSpPr/>
          <p:nvPr/>
        </p:nvGrpSpPr>
        <p:grpSpPr>
          <a:xfrm>
            <a:off x="5386991" y="3514047"/>
            <a:ext cx="971651" cy="611744"/>
            <a:chOff x="5598040" y="908721"/>
            <a:chExt cx="972108" cy="612000"/>
          </a:xfrm>
          <a:solidFill>
            <a:srgbClr val="004181"/>
          </a:solidFill>
        </p:grpSpPr>
        <p:grpSp>
          <p:nvGrpSpPr>
            <p:cNvPr id="68" name="组合 21">
              <a:extLst>
                <a:ext uri="{FF2B5EF4-FFF2-40B4-BE49-F238E27FC236}">
                  <a16:creationId xmlns:a16="http://schemas.microsoft.com/office/drawing/2014/main" id="{B950EFD1-55F6-48E6-8CA3-D186ABD2A783}"/>
                </a:ext>
              </a:extLst>
            </p:cNvPr>
            <p:cNvGrpSpPr/>
            <p:nvPr/>
          </p:nvGrpSpPr>
          <p:grpSpPr>
            <a:xfrm>
              <a:off x="5598040" y="908721"/>
              <a:ext cx="972108" cy="612000"/>
              <a:chOff x="5696497" y="2528967"/>
              <a:chExt cx="972108" cy="612000"/>
            </a:xfrm>
            <a:grpFill/>
          </p:grpSpPr>
          <p:sp>
            <p:nvSpPr>
              <p:cNvPr id="70" name="流程图: 延期 69">
                <a:extLst>
                  <a:ext uri="{FF2B5EF4-FFF2-40B4-BE49-F238E27FC236}">
                    <a16:creationId xmlns:a16="http://schemas.microsoft.com/office/drawing/2014/main" id="{CA109878-2DE2-40DB-BDDA-E85ACA68CC5A}"/>
                  </a:ext>
                </a:extLst>
              </p:cNvPr>
              <p:cNvSpPr/>
              <p:nvPr/>
            </p:nvSpPr>
            <p:spPr>
              <a:xfrm>
                <a:off x="6021133"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p>
            </p:txBody>
          </p:sp>
          <p:sp>
            <p:nvSpPr>
              <p:cNvPr id="71" name="流程图: 延期 70">
                <a:extLst>
                  <a:ext uri="{FF2B5EF4-FFF2-40B4-BE49-F238E27FC236}">
                    <a16:creationId xmlns:a16="http://schemas.microsoft.com/office/drawing/2014/main" id="{B3E45CEE-272B-42E5-9C81-CF04A3385620}"/>
                  </a:ext>
                </a:extLst>
              </p:cNvPr>
              <p:cNvSpPr/>
              <p:nvPr/>
            </p:nvSpPr>
            <p:spPr>
              <a:xfrm rot="10800000">
                <a:off x="5696497"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solidFill>
                    <a:srgbClr val="C57173"/>
                  </a:solidFill>
                </a:endParaRPr>
              </a:p>
            </p:txBody>
          </p:sp>
        </p:grpSp>
        <p:sp>
          <p:nvSpPr>
            <p:cNvPr id="69" name="文本框 68">
              <a:extLst>
                <a:ext uri="{FF2B5EF4-FFF2-40B4-BE49-F238E27FC236}">
                  <a16:creationId xmlns:a16="http://schemas.microsoft.com/office/drawing/2014/main" id="{1525CA35-7D8C-4212-AC1D-8B75A5A79E26}"/>
                </a:ext>
              </a:extLst>
            </p:cNvPr>
            <p:cNvSpPr txBox="1"/>
            <p:nvPr/>
          </p:nvSpPr>
          <p:spPr>
            <a:xfrm>
              <a:off x="5831970" y="953276"/>
              <a:ext cx="558427" cy="523529"/>
            </a:xfrm>
            <a:prstGeom prst="rect">
              <a:avLst/>
            </a:prstGeom>
            <a:grpFill/>
          </p:spPr>
          <p:txBody>
            <a:bodyPr wrap="square">
              <a:spAutoFit/>
            </a:bodyPr>
            <a:lstStyle/>
            <a:p>
              <a:pPr defTabSz="458114">
                <a:defRPr/>
              </a:pPr>
              <a:r>
                <a:rPr lang="en-US" altLang="zh-CN" sz="2801" dirty="0">
                  <a:solidFill>
                    <a:schemeClr val="bg1"/>
                  </a:solidFill>
                  <a:latin typeface="Times New Roman" panose="02020603050405020304" pitchFamily="18" charset="0"/>
                  <a:cs typeface="Times New Roman" panose="02020603050405020304" pitchFamily="18" charset="0"/>
                </a:rPr>
                <a:t>03</a:t>
              </a:r>
              <a:endParaRPr lang="zh-CN" altLang="en-US" sz="2801" dirty="0">
                <a:solidFill>
                  <a:schemeClr val="bg1"/>
                </a:solidFill>
                <a:latin typeface="Times New Roman" panose="02020603050405020304" pitchFamily="18" charset="0"/>
                <a:cs typeface="Times New Roman" panose="02020603050405020304" pitchFamily="18" charset="0"/>
              </a:endParaRPr>
            </a:p>
          </p:txBody>
        </p:sp>
      </p:grpSp>
      <p:grpSp>
        <p:nvGrpSpPr>
          <p:cNvPr id="73" name="组合 57">
            <a:extLst>
              <a:ext uri="{FF2B5EF4-FFF2-40B4-BE49-F238E27FC236}">
                <a16:creationId xmlns:a16="http://schemas.microsoft.com/office/drawing/2014/main" id="{1B03E6C1-7E8A-4B00-ADD8-5C0D2089CEC6}"/>
              </a:ext>
            </a:extLst>
          </p:cNvPr>
          <p:cNvGrpSpPr/>
          <p:nvPr/>
        </p:nvGrpSpPr>
        <p:grpSpPr>
          <a:xfrm>
            <a:off x="5386991" y="4645145"/>
            <a:ext cx="971651" cy="611744"/>
            <a:chOff x="5598040" y="908721"/>
            <a:chExt cx="972108" cy="612000"/>
          </a:xfrm>
          <a:solidFill>
            <a:srgbClr val="004181"/>
          </a:solidFill>
        </p:grpSpPr>
        <p:grpSp>
          <p:nvGrpSpPr>
            <p:cNvPr id="74" name="组合 21">
              <a:extLst>
                <a:ext uri="{FF2B5EF4-FFF2-40B4-BE49-F238E27FC236}">
                  <a16:creationId xmlns:a16="http://schemas.microsoft.com/office/drawing/2014/main" id="{F49C3DCB-8AC5-49BE-AD10-5DA5A3F4E40B}"/>
                </a:ext>
              </a:extLst>
            </p:cNvPr>
            <p:cNvGrpSpPr/>
            <p:nvPr/>
          </p:nvGrpSpPr>
          <p:grpSpPr>
            <a:xfrm>
              <a:off x="5598040" y="908721"/>
              <a:ext cx="972108" cy="612000"/>
              <a:chOff x="5696497" y="2528967"/>
              <a:chExt cx="972108" cy="612000"/>
            </a:xfrm>
            <a:grpFill/>
          </p:grpSpPr>
          <p:sp>
            <p:nvSpPr>
              <p:cNvPr id="76" name="流程图: 延期 75">
                <a:extLst>
                  <a:ext uri="{FF2B5EF4-FFF2-40B4-BE49-F238E27FC236}">
                    <a16:creationId xmlns:a16="http://schemas.microsoft.com/office/drawing/2014/main" id="{2E3EE08F-1248-4207-BCF2-EE3A809E616A}"/>
                  </a:ext>
                </a:extLst>
              </p:cNvPr>
              <p:cNvSpPr/>
              <p:nvPr/>
            </p:nvSpPr>
            <p:spPr>
              <a:xfrm>
                <a:off x="6021133"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p>
            </p:txBody>
          </p:sp>
          <p:sp>
            <p:nvSpPr>
              <p:cNvPr id="77" name="流程图: 延期 76">
                <a:extLst>
                  <a:ext uri="{FF2B5EF4-FFF2-40B4-BE49-F238E27FC236}">
                    <a16:creationId xmlns:a16="http://schemas.microsoft.com/office/drawing/2014/main" id="{4EE56615-FF1B-471E-98EE-B17BEA1BEBBA}"/>
                  </a:ext>
                </a:extLst>
              </p:cNvPr>
              <p:cNvSpPr/>
              <p:nvPr/>
            </p:nvSpPr>
            <p:spPr>
              <a:xfrm rot="10800000">
                <a:off x="5696497"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solidFill>
                    <a:srgbClr val="C57173"/>
                  </a:solidFill>
                </a:endParaRPr>
              </a:p>
            </p:txBody>
          </p:sp>
        </p:grpSp>
        <p:sp>
          <p:nvSpPr>
            <p:cNvPr id="75" name="文本框 74">
              <a:extLst>
                <a:ext uri="{FF2B5EF4-FFF2-40B4-BE49-F238E27FC236}">
                  <a16:creationId xmlns:a16="http://schemas.microsoft.com/office/drawing/2014/main" id="{D9F4284D-3EFE-4513-A54A-31B9C7656DBF}"/>
                </a:ext>
              </a:extLst>
            </p:cNvPr>
            <p:cNvSpPr txBox="1"/>
            <p:nvPr/>
          </p:nvSpPr>
          <p:spPr>
            <a:xfrm>
              <a:off x="5831970" y="953276"/>
              <a:ext cx="558427" cy="523692"/>
            </a:xfrm>
            <a:prstGeom prst="rect">
              <a:avLst/>
            </a:prstGeom>
            <a:grpFill/>
          </p:spPr>
          <p:txBody>
            <a:bodyPr wrap="square">
              <a:spAutoFit/>
            </a:bodyPr>
            <a:lstStyle/>
            <a:p>
              <a:pPr defTabSz="458114">
                <a:defRPr/>
              </a:pPr>
              <a:r>
                <a:rPr lang="en-US" altLang="zh-CN" sz="2801" dirty="0">
                  <a:solidFill>
                    <a:schemeClr val="bg1"/>
                  </a:solidFill>
                  <a:latin typeface="Times New Roman" panose="02020603050405020304" pitchFamily="18" charset="0"/>
                  <a:cs typeface="Times New Roman" panose="02020603050405020304" pitchFamily="18" charset="0"/>
                </a:rPr>
                <a:t>04</a:t>
              </a:r>
              <a:endParaRPr lang="zh-CN" altLang="en-US" sz="2801" dirty="0">
                <a:solidFill>
                  <a:schemeClr val="bg1"/>
                </a:solidFill>
                <a:latin typeface="Times New Roman" panose="02020603050405020304" pitchFamily="18" charset="0"/>
                <a:cs typeface="Times New Roman" panose="02020603050405020304" pitchFamily="18" charset="0"/>
              </a:endParaRPr>
            </a:p>
          </p:txBody>
        </p:sp>
      </p:grpSp>
      <p:grpSp>
        <p:nvGrpSpPr>
          <p:cNvPr id="30" name="组合 57">
            <a:extLst>
              <a:ext uri="{FF2B5EF4-FFF2-40B4-BE49-F238E27FC236}">
                <a16:creationId xmlns:a16="http://schemas.microsoft.com/office/drawing/2014/main" id="{CE112D49-230C-4FB2-84A6-A193D5AE492B}"/>
              </a:ext>
            </a:extLst>
          </p:cNvPr>
          <p:cNvGrpSpPr/>
          <p:nvPr/>
        </p:nvGrpSpPr>
        <p:grpSpPr>
          <a:xfrm>
            <a:off x="5386991" y="5752416"/>
            <a:ext cx="971651" cy="611744"/>
            <a:chOff x="5598040" y="908721"/>
            <a:chExt cx="972108" cy="612000"/>
          </a:xfrm>
          <a:solidFill>
            <a:srgbClr val="004181"/>
          </a:solidFill>
        </p:grpSpPr>
        <p:grpSp>
          <p:nvGrpSpPr>
            <p:cNvPr id="31" name="组合 21">
              <a:extLst>
                <a:ext uri="{FF2B5EF4-FFF2-40B4-BE49-F238E27FC236}">
                  <a16:creationId xmlns:a16="http://schemas.microsoft.com/office/drawing/2014/main" id="{17EB5F48-C8B7-4920-9F11-5DBF46A7CCD6}"/>
                </a:ext>
              </a:extLst>
            </p:cNvPr>
            <p:cNvGrpSpPr/>
            <p:nvPr/>
          </p:nvGrpSpPr>
          <p:grpSpPr>
            <a:xfrm>
              <a:off x="5598040" y="908721"/>
              <a:ext cx="972108" cy="612000"/>
              <a:chOff x="5696497" y="2528967"/>
              <a:chExt cx="972108" cy="612000"/>
            </a:xfrm>
            <a:grpFill/>
          </p:grpSpPr>
          <p:sp>
            <p:nvSpPr>
              <p:cNvPr id="33" name="流程图: 延期 32">
                <a:extLst>
                  <a:ext uri="{FF2B5EF4-FFF2-40B4-BE49-F238E27FC236}">
                    <a16:creationId xmlns:a16="http://schemas.microsoft.com/office/drawing/2014/main" id="{48A4A826-CEA9-40F2-8899-12770B633EF1}"/>
                  </a:ext>
                </a:extLst>
              </p:cNvPr>
              <p:cNvSpPr/>
              <p:nvPr/>
            </p:nvSpPr>
            <p:spPr>
              <a:xfrm>
                <a:off x="6021133"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p>
            </p:txBody>
          </p:sp>
          <p:sp>
            <p:nvSpPr>
              <p:cNvPr id="34" name="流程图: 延期 33">
                <a:extLst>
                  <a:ext uri="{FF2B5EF4-FFF2-40B4-BE49-F238E27FC236}">
                    <a16:creationId xmlns:a16="http://schemas.microsoft.com/office/drawing/2014/main" id="{3D083895-0879-4103-B074-5104EA33AD54}"/>
                  </a:ext>
                </a:extLst>
              </p:cNvPr>
              <p:cNvSpPr/>
              <p:nvPr/>
            </p:nvSpPr>
            <p:spPr>
              <a:xfrm rot="10800000">
                <a:off x="5696497" y="2528966"/>
                <a:ext cx="647681" cy="612640"/>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8114">
                  <a:defRPr/>
                </a:pPr>
                <a:endParaRPr lang="zh-CN" altLang="en-US" sz="1804">
                  <a:solidFill>
                    <a:srgbClr val="C57173"/>
                  </a:solidFill>
                </a:endParaRPr>
              </a:p>
            </p:txBody>
          </p:sp>
        </p:grpSp>
        <p:sp>
          <p:nvSpPr>
            <p:cNvPr id="32" name="文本框 31">
              <a:extLst>
                <a:ext uri="{FF2B5EF4-FFF2-40B4-BE49-F238E27FC236}">
                  <a16:creationId xmlns:a16="http://schemas.microsoft.com/office/drawing/2014/main" id="{6771997D-605B-4B7F-BEDB-6684F204F604}"/>
                </a:ext>
              </a:extLst>
            </p:cNvPr>
            <p:cNvSpPr txBox="1"/>
            <p:nvPr/>
          </p:nvSpPr>
          <p:spPr>
            <a:xfrm>
              <a:off x="5831970" y="953276"/>
              <a:ext cx="558427" cy="523692"/>
            </a:xfrm>
            <a:prstGeom prst="rect">
              <a:avLst/>
            </a:prstGeom>
            <a:grpFill/>
          </p:spPr>
          <p:txBody>
            <a:bodyPr wrap="square">
              <a:spAutoFit/>
            </a:bodyPr>
            <a:lstStyle/>
            <a:p>
              <a:pPr defTabSz="458114">
                <a:defRPr/>
              </a:pPr>
              <a:r>
                <a:rPr lang="en-US" altLang="zh-CN" sz="2801" dirty="0">
                  <a:solidFill>
                    <a:schemeClr val="bg1"/>
                  </a:solidFill>
                  <a:latin typeface="Times New Roman" panose="02020603050405020304" pitchFamily="18" charset="0"/>
                  <a:cs typeface="Times New Roman" panose="02020603050405020304" pitchFamily="18" charset="0"/>
                </a:rPr>
                <a:t>05</a:t>
              </a:r>
              <a:endParaRPr lang="zh-CN" altLang="en-US" sz="2801" dirty="0">
                <a:solidFill>
                  <a:schemeClr val="bg1"/>
                </a:solidFill>
                <a:latin typeface="Times New Roman" panose="02020603050405020304" pitchFamily="18" charset="0"/>
                <a:cs typeface="Times New Roman" panose="02020603050405020304" pitchFamily="18" charset="0"/>
              </a:endParaRPr>
            </a:p>
          </p:txBody>
        </p:sp>
      </p:grpSp>
      <p:sp>
        <p:nvSpPr>
          <p:cNvPr id="4" name="文本框 3">
            <a:extLst>
              <a:ext uri="{FF2B5EF4-FFF2-40B4-BE49-F238E27FC236}">
                <a16:creationId xmlns:a16="http://schemas.microsoft.com/office/drawing/2014/main" id="{C103F925-3FCE-F8E6-2D95-69FB3704DA85}"/>
              </a:ext>
            </a:extLst>
          </p:cNvPr>
          <p:cNvSpPr txBox="1"/>
          <p:nvPr/>
        </p:nvSpPr>
        <p:spPr>
          <a:xfrm>
            <a:off x="6967649" y="2323310"/>
            <a:ext cx="3994760" cy="584775"/>
          </a:xfrm>
          <a:prstGeom prst="rect">
            <a:avLst/>
          </a:prstGeom>
          <a:noFill/>
        </p:spPr>
        <p:txBody>
          <a:bodyPr wrap="square">
            <a:spAutoFit/>
          </a:bodyPr>
          <a:lstStyle/>
          <a:p>
            <a:pPr defTabSz="458114">
              <a:defRPr/>
            </a:pPr>
            <a:r>
              <a:rPr lang="sv-SE" altLang="zh-CN" sz="3200" dirty="0">
                <a:latin typeface="Times New Roman" panose="02020603050405020304" pitchFamily="18" charset="0"/>
                <a:ea typeface="宋体" panose="02010600030101010101" pitchFamily="2" charset="-122"/>
                <a:cs typeface="Times New Roman" panose="02020603050405020304" pitchFamily="18" charset="0"/>
              </a:rPr>
              <a:t>Research Questions</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9AB7101-120D-B089-A434-152C77B63B84}"/>
              </a:ext>
            </a:extLst>
          </p:cNvPr>
          <p:cNvSpPr txBox="1"/>
          <p:nvPr/>
        </p:nvSpPr>
        <p:spPr>
          <a:xfrm>
            <a:off x="6967649" y="3528486"/>
            <a:ext cx="3994760" cy="584775"/>
          </a:xfrm>
          <a:prstGeom prst="rect">
            <a:avLst/>
          </a:prstGeom>
          <a:noFill/>
        </p:spPr>
        <p:txBody>
          <a:bodyPr wrap="square">
            <a:spAutoFit/>
          </a:bodyPr>
          <a:lstStyle/>
          <a:p>
            <a:pPr defTabSz="458114">
              <a:defRPr/>
            </a:pPr>
            <a:r>
              <a:rPr lang="sv-SE" altLang="zh-CN" sz="3200" dirty="0">
                <a:latin typeface="Times New Roman" panose="02020603050405020304" pitchFamily="18" charset="0"/>
                <a:ea typeface="宋体" panose="02010600030101010101" pitchFamily="2" charset="-122"/>
                <a:cs typeface="Times New Roman" panose="02020603050405020304" pitchFamily="18" charset="0"/>
              </a:rPr>
              <a:t>Research Methodology</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F968122-B4A3-31D0-7A94-3F9D4583DD6A}"/>
              </a:ext>
            </a:extLst>
          </p:cNvPr>
          <p:cNvSpPr txBox="1"/>
          <p:nvPr/>
        </p:nvSpPr>
        <p:spPr>
          <a:xfrm>
            <a:off x="6967649" y="4658948"/>
            <a:ext cx="4285706" cy="584775"/>
          </a:xfrm>
          <a:prstGeom prst="rect">
            <a:avLst/>
          </a:prstGeom>
          <a:noFill/>
        </p:spPr>
        <p:txBody>
          <a:bodyPr wrap="square">
            <a:spAutoFit/>
          </a:bodyPr>
          <a:lstStyle/>
          <a:p>
            <a:pPr defTabSz="458114">
              <a:defRPr/>
            </a:pPr>
            <a:r>
              <a:rPr lang="sv-SE" altLang="zh-CN" sz="3200" dirty="0">
                <a:latin typeface="Times New Roman" panose="02020603050405020304" pitchFamily="18" charset="0"/>
                <a:ea typeface="宋体" panose="02010600030101010101" pitchFamily="2" charset="-122"/>
                <a:cs typeface="Times New Roman" panose="02020603050405020304" pitchFamily="18" charset="0"/>
              </a:rPr>
              <a:t>Experiments and Results</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EE55B98-3317-C273-7AE6-D5515866B075}"/>
              </a:ext>
            </a:extLst>
          </p:cNvPr>
          <p:cNvSpPr txBox="1"/>
          <p:nvPr/>
        </p:nvSpPr>
        <p:spPr>
          <a:xfrm>
            <a:off x="6967649" y="5766219"/>
            <a:ext cx="3994760" cy="584775"/>
          </a:xfrm>
          <a:prstGeom prst="rect">
            <a:avLst/>
          </a:prstGeom>
          <a:noFill/>
        </p:spPr>
        <p:txBody>
          <a:bodyPr wrap="square">
            <a:spAutoFit/>
          </a:bodyPr>
          <a:lstStyle/>
          <a:p>
            <a:pPr defTabSz="458114">
              <a:defRPr/>
            </a:pPr>
            <a:r>
              <a:rPr lang="sv-SE" altLang="zh-CN" sz="3200"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sz="3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5" y="21075"/>
            <a:ext cx="4961674" cy="1077218"/>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01 Research Background</a:t>
            </a:r>
          </a:p>
          <a:p>
            <a:pPr fontAlgn="base">
              <a:spcBef>
                <a:spcPct val="0"/>
              </a:spcBef>
              <a:spcAft>
                <a:spcPct val="0"/>
              </a:spcAft>
              <a:defRPr/>
            </a:pP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FD193AA2-2240-1962-031C-8EC7A163BAF0}"/>
              </a:ext>
            </a:extLst>
          </p:cNvPr>
          <p:cNvSpPr txBox="1"/>
          <p:nvPr/>
        </p:nvSpPr>
        <p:spPr>
          <a:xfrm>
            <a:off x="169943" y="4217383"/>
            <a:ext cx="11852113" cy="2535566"/>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However, existing research on topic identification based on traditional methods has limitations. </a:t>
            </a:r>
          </a:p>
          <a:p>
            <a:pPr marL="285750" indent="-285750" algn="just">
              <a:lnSpc>
                <a:spcPct val="150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cs typeface="Times New Roman" panose="02020603050405020304" pitchFamily="18" charset="0"/>
              </a:rPr>
              <a:t>First, there has been little exploration of the impact of </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embedding models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on topic modeling performance.</a:t>
            </a:r>
          </a:p>
          <a:p>
            <a:pPr marL="285750" indent="-285750" algn="just">
              <a:lnSpc>
                <a:spcPct val="150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cs typeface="Times New Roman" panose="02020603050405020304" pitchFamily="18" charset="0"/>
              </a:rPr>
              <a:t>Second, the </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semantic relationships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between vocabulary are often overlooked, disconnecting some terms from their complete semantic information, resulting in insufficient representation of identified topic keywords and poor topic interpretability. </a:t>
            </a:r>
          </a:p>
          <a:p>
            <a:pPr marL="285750" indent="-285750" algn="just">
              <a:lnSpc>
                <a:spcPct val="150000"/>
              </a:lnSpc>
              <a:buFont typeface="Wingdings" panose="05000000000000000000" pitchFamily="2" charset="2"/>
              <a:buChar char="ü"/>
            </a:pPr>
            <a:r>
              <a:rPr lang="en-US" altLang="zh-CN" dirty="0">
                <a:latin typeface="Times New Roman" panose="02020603050405020304" pitchFamily="18" charset="0"/>
                <a:ea typeface="楷体" panose="02010609060101010101" pitchFamily="49" charset="-122"/>
                <a:cs typeface="Times New Roman" panose="02020603050405020304" pitchFamily="18" charset="0"/>
              </a:rPr>
              <a:t>Furthermore, when identifying domain topics, it is impossible to eliminate </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human intervention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as this process still relies on experts to interpret and summarize the nuanced meanings of topics, which is time-consuming and prone to subjective bias.</a:t>
            </a:r>
          </a:p>
        </p:txBody>
      </p:sp>
      <p:grpSp>
        <p:nvGrpSpPr>
          <p:cNvPr id="2" name="组合 1">
            <a:extLst>
              <a:ext uri="{FF2B5EF4-FFF2-40B4-BE49-F238E27FC236}">
                <a16:creationId xmlns:a16="http://schemas.microsoft.com/office/drawing/2014/main" id="{8A4BC37D-BD4C-9259-AB58-2379027FB954}"/>
              </a:ext>
            </a:extLst>
          </p:cNvPr>
          <p:cNvGrpSpPr/>
          <p:nvPr/>
        </p:nvGrpSpPr>
        <p:grpSpPr>
          <a:xfrm>
            <a:off x="742506" y="1572598"/>
            <a:ext cx="10502900" cy="1913072"/>
            <a:chOff x="838200" y="3427682"/>
            <a:chExt cx="10502900" cy="1913072"/>
          </a:xfrm>
        </p:grpSpPr>
        <p:cxnSp>
          <p:nvCxnSpPr>
            <p:cNvPr id="4" name="直接连接符 3">
              <a:extLst>
                <a:ext uri="{FF2B5EF4-FFF2-40B4-BE49-F238E27FC236}">
                  <a16:creationId xmlns:a16="http://schemas.microsoft.com/office/drawing/2014/main" id="{2C7DB6DB-5311-5314-959C-8AE8E9652CA7}"/>
                </a:ext>
              </a:extLst>
            </p:cNvPr>
            <p:cNvCxnSpPr/>
            <p:nvPr/>
          </p:nvCxnSpPr>
          <p:spPr>
            <a:xfrm>
              <a:off x="838200" y="3483291"/>
              <a:ext cx="10502900" cy="0"/>
            </a:xfrm>
            <a:prstGeom prst="line">
              <a:avLst/>
            </a:prstGeom>
            <a:ln w="12700">
              <a:solidFill>
                <a:srgbClr val="004181"/>
              </a:solidFill>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0EC0D737-A53E-36BF-81DF-B81813FF33E6}"/>
                </a:ext>
              </a:extLst>
            </p:cNvPr>
            <p:cNvSpPr/>
            <p:nvPr/>
          </p:nvSpPr>
          <p:spPr>
            <a:xfrm>
              <a:off x="2179864" y="3427682"/>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a:extLst>
                <a:ext uri="{FF2B5EF4-FFF2-40B4-BE49-F238E27FC236}">
                  <a16:creationId xmlns:a16="http://schemas.microsoft.com/office/drawing/2014/main" id="{938484D9-13CB-59E4-F9A3-AC101BBA7570}"/>
                </a:ext>
              </a:extLst>
            </p:cNvPr>
            <p:cNvSpPr/>
            <p:nvPr/>
          </p:nvSpPr>
          <p:spPr>
            <a:xfrm>
              <a:off x="7797876" y="3445441"/>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3AF415B1-8C6E-8B67-E54A-71BE9182EA26}"/>
                </a:ext>
              </a:extLst>
            </p:cNvPr>
            <p:cNvSpPr/>
            <p:nvPr/>
          </p:nvSpPr>
          <p:spPr>
            <a:xfrm>
              <a:off x="4935857" y="3448249"/>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6B911E14-9957-2CA9-EB7D-3546E732E610}"/>
                </a:ext>
              </a:extLst>
            </p:cNvPr>
            <p:cNvSpPr/>
            <p:nvPr/>
          </p:nvSpPr>
          <p:spPr>
            <a:xfrm>
              <a:off x="10566743" y="3440291"/>
              <a:ext cx="108518" cy="108518"/>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9" name="直接连接符 8">
              <a:extLst>
                <a:ext uri="{FF2B5EF4-FFF2-40B4-BE49-F238E27FC236}">
                  <a16:creationId xmlns:a16="http://schemas.microsoft.com/office/drawing/2014/main" id="{B8F6A985-11D0-1234-6C00-5719A3160E24}"/>
                </a:ext>
              </a:extLst>
            </p:cNvPr>
            <p:cNvCxnSpPr/>
            <p:nvPr/>
          </p:nvCxnSpPr>
          <p:spPr>
            <a:xfrm>
              <a:off x="2234123" y="355762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685E759E-ECB5-31FE-1E69-28FB9832F087}"/>
                </a:ext>
              </a:extLst>
            </p:cNvPr>
            <p:cNvSpPr/>
            <p:nvPr/>
          </p:nvSpPr>
          <p:spPr>
            <a:xfrm>
              <a:off x="1674381" y="4229099"/>
              <a:ext cx="1080000" cy="1080000"/>
            </a:xfrm>
            <a:prstGeom prst="ellipse">
              <a:avLst/>
            </a:prstGeom>
            <a:solidFill>
              <a:srgbClr val="00418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cxnSp>
          <p:nvCxnSpPr>
            <p:cNvPr id="12" name="直接连接符 11">
              <a:extLst>
                <a:ext uri="{FF2B5EF4-FFF2-40B4-BE49-F238E27FC236}">
                  <a16:creationId xmlns:a16="http://schemas.microsoft.com/office/drawing/2014/main" id="{F8281A31-FE2F-BC12-E220-678D64E72532}"/>
                </a:ext>
              </a:extLst>
            </p:cNvPr>
            <p:cNvCxnSpPr>
              <a:cxnSpLocks/>
            </p:cNvCxnSpPr>
            <p:nvPr/>
          </p:nvCxnSpPr>
          <p:spPr>
            <a:xfrm>
              <a:off x="4989613" y="3577102"/>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46012B09-2E44-C1EE-CCC2-CD00B05CCECE}"/>
                </a:ext>
              </a:extLst>
            </p:cNvPr>
            <p:cNvSpPr/>
            <p:nvPr/>
          </p:nvSpPr>
          <p:spPr>
            <a:xfrm>
              <a:off x="4482693" y="4258096"/>
              <a:ext cx="1080000" cy="1080000"/>
            </a:xfrm>
            <a:prstGeom prst="ellipse">
              <a:avLst/>
            </a:prstGeom>
            <a:solidFill>
              <a:srgbClr val="00418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000" dirty="0">
                <a:cs typeface="+mn-ea"/>
                <a:sym typeface="+mn-lt"/>
              </a:endParaRPr>
            </a:p>
          </p:txBody>
        </p:sp>
        <p:cxnSp>
          <p:nvCxnSpPr>
            <p:cNvPr id="14" name="直接连接符 13">
              <a:extLst>
                <a:ext uri="{FF2B5EF4-FFF2-40B4-BE49-F238E27FC236}">
                  <a16:creationId xmlns:a16="http://schemas.microsoft.com/office/drawing/2014/main" id="{D18476D9-5486-E50D-9860-7F86E35AA7DF}"/>
                </a:ext>
              </a:extLst>
            </p:cNvPr>
            <p:cNvCxnSpPr/>
            <p:nvPr/>
          </p:nvCxnSpPr>
          <p:spPr>
            <a:xfrm>
              <a:off x="7852369" y="3574999"/>
              <a:ext cx="0" cy="680995"/>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1353E793-1429-C72F-1B06-2D295FE4A8E7}"/>
                </a:ext>
              </a:extLst>
            </p:cNvPr>
            <p:cNvSpPr/>
            <p:nvPr/>
          </p:nvSpPr>
          <p:spPr>
            <a:xfrm>
              <a:off x="7290885" y="4260754"/>
              <a:ext cx="1080000" cy="1080000"/>
            </a:xfrm>
            <a:prstGeom prst="ellipse">
              <a:avLst/>
            </a:prstGeom>
            <a:solidFill>
              <a:srgbClr val="00418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cxnSp>
          <p:nvCxnSpPr>
            <p:cNvPr id="16" name="直接连接符 15">
              <a:extLst>
                <a:ext uri="{FF2B5EF4-FFF2-40B4-BE49-F238E27FC236}">
                  <a16:creationId xmlns:a16="http://schemas.microsoft.com/office/drawing/2014/main" id="{C2E52F01-31FA-26F3-160D-7D8409928815}"/>
                </a:ext>
              </a:extLst>
            </p:cNvPr>
            <p:cNvCxnSpPr>
              <a:cxnSpLocks/>
            </p:cNvCxnSpPr>
            <p:nvPr/>
          </p:nvCxnSpPr>
          <p:spPr>
            <a:xfrm>
              <a:off x="10603253" y="3528307"/>
              <a:ext cx="0" cy="727686"/>
            </a:xfrm>
            <a:prstGeom prst="line">
              <a:avLst/>
            </a:prstGeom>
            <a:ln w="28575">
              <a:solidFill>
                <a:srgbClr val="262626"/>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30471EAF-40B5-54C3-DAF3-046C6816F7DA}"/>
                </a:ext>
              </a:extLst>
            </p:cNvPr>
            <p:cNvSpPr/>
            <p:nvPr/>
          </p:nvSpPr>
          <p:spPr>
            <a:xfrm>
              <a:off x="10096673" y="4255993"/>
              <a:ext cx="1080000" cy="1080000"/>
            </a:xfrm>
            <a:prstGeom prst="ellipse">
              <a:avLst/>
            </a:prstGeom>
            <a:solidFill>
              <a:srgbClr val="00418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grpSp>
      <p:sp>
        <p:nvSpPr>
          <p:cNvPr id="19" name="文本框 18">
            <a:extLst>
              <a:ext uri="{FF2B5EF4-FFF2-40B4-BE49-F238E27FC236}">
                <a16:creationId xmlns:a16="http://schemas.microsoft.com/office/drawing/2014/main" id="{F8F34903-E8F8-1642-A144-9EF4A735303E}"/>
              </a:ext>
            </a:extLst>
          </p:cNvPr>
          <p:cNvSpPr txBox="1"/>
          <p:nvPr/>
        </p:nvSpPr>
        <p:spPr>
          <a:xfrm>
            <a:off x="7123712" y="2756771"/>
            <a:ext cx="1265457" cy="369332"/>
          </a:xfrm>
          <a:prstGeom prst="rect">
            <a:avLst/>
          </a:prstGeom>
          <a:noFill/>
        </p:spPr>
        <p:txBody>
          <a:bodyPr wrap="square">
            <a:spAutoFit/>
          </a:bodyPr>
          <a:lstStyle/>
          <a:p>
            <a:pPr algn="ctr"/>
            <a:r>
              <a:rPr lang="en-US" altLang="zh-CN" b="1" dirty="0">
                <a:solidFill>
                  <a:schemeClr val="bg1"/>
                </a:solidFill>
                <a:latin typeface="Times New Roman" panose="02020603050405020304" pitchFamily="18" charset="0"/>
                <a:cs typeface="Times New Roman" panose="02020603050405020304" pitchFamily="18" charset="0"/>
                <a:sym typeface="+mn-lt"/>
              </a:rPr>
              <a:t>BERTopic</a:t>
            </a:r>
            <a:endParaRPr lang="zh-CN" altLang="en-US" b="1" dirty="0">
              <a:solidFill>
                <a:schemeClr val="bg1"/>
              </a:solidFill>
              <a:latin typeface="Times New Roman" panose="02020603050405020304" pitchFamily="18" charset="0"/>
              <a:cs typeface="Times New Roman" panose="02020603050405020304" pitchFamily="18" charset="0"/>
              <a:sym typeface="+mn-lt"/>
            </a:endParaRPr>
          </a:p>
        </p:txBody>
      </p:sp>
      <p:sp>
        <p:nvSpPr>
          <p:cNvPr id="20" name="文本框 19">
            <a:extLst>
              <a:ext uri="{FF2B5EF4-FFF2-40B4-BE49-F238E27FC236}">
                <a16:creationId xmlns:a16="http://schemas.microsoft.com/office/drawing/2014/main" id="{7FC7A384-1A21-E977-1EA8-78B1293FE3A7}"/>
              </a:ext>
            </a:extLst>
          </p:cNvPr>
          <p:cNvSpPr txBox="1"/>
          <p:nvPr/>
        </p:nvSpPr>
        <p:spPr>
          <a:xfrm>
            <a:off x="4261190" y="2752538"/>
            <a:ext cx="1265457" cy="369332"/>
          </a:xfrm>
          <a:prstGeom prst="rect">
            <a:avLst/>
          </a:prstGeom>
          <a:noFill/>
        </p:spPr>
        <p:txBody>
          <a:bodyPr wrap="square">
            <a:spAutoFit/>
          </a:bodyPr>
          <a:lstStyle/>
          <a:p>
            <a:pPr algn="ctr"/>
            <a:r>
              <a:rPr lang="en-US" altLang="zh-CN" b="1" dirty="0">
                <a:solidFill>
                  <a:schemeClr val="bg1"/>
                </a:solidFill>
                <a:latin typeface="Times New Roman" panose="02020603050405020304" pitchFamily="18" charset="0"/>
                <a:cs typeface="Times New Roman" panose="02020603050405020304" pitchFamily="18" charset="0"/>
                <a:sym typeface="+mn-lt"/>
              </a:rPr>
              <a:t>Top2Vec</a:t>
            </a:r>
            <a:endParaRPr lang="zh-CN" altLang="en-US" b="1" dirty="0">
              <a:solidFill>
                <a:schemeClr val="bg1"/>
              </a:solidFill>
              <a:latin typeface="Times New Roman" panose="02020603050405020304" pitchFamily="18" charset="0"/>
              <a:cs typeface="Times New Roman" panose="02020603050405020304" pitchFamily="18" charset="0"/>
              <a:sym typeface="+mn-lt"/>
            </a:endParaRPr>
          </a:p>
        </p:txBody>
      </p:sp>
      <p:sp>
        <p:nvSpPr>
          <p:cNvPr id="21" name="文本框 20">
            <a:extLst>
              <a:ext uri="{FF2B5EF4-FFF2-40B4-BE49-F238E27FC236}">
                <a16:creationId xmlns:a16="http://schemas.microsoft.com/office/drawing/2014/main" id="{E454034A-F3B3-2F06-6236-C729A8D79DCE}"/>
              </a:ext>
            </a:extLst>
          </p:cNvPr>
          <p:cNvSpPr txBox="1"/>
          <p:nvPr/>
        </p:nvSpPr>
        <p:spPr>
          <a:xfrm>
            <a:off x="1485958" y="2749267"/>
            <a:ext cx="1265457" cy="369332"/>
          </a:xfrm>
          <a:prstGeom prst="rect">
            <a:avLst/>
          </a:prstGeom>
          <a:noFill/>
        </p:spPr>
        <p:txBody>
          <a:bodyPr wrap="square">
            <a:spAutoFit/>
          </a:bodyPr>
          <a:lstStyle/>
          <a:p>
            <a:pPr algn="ctr"/>
            <a:r>
              <a:rPr lang="en-US" altLang="zh-CN" b="1" dirty="0">
                <a:solidFill>
                  <a:schemeClr val="bg1"/>
                </a:solidFill>
                <a:latin typeface="Times New Roman" panose="02020603050405020304" pitchFamily="18" charset="0"/>
                <a:cs typeface="Times New Roman" panose="02020603050405020304" pitchFamily="18" charset="0"/>
                <a:sym typeface="+mn-lt"/>
              </a:rPr>
              <a:t>LDA</a:t>
            </a:r>
            <a:endParaRPr lang="zh-CN" altLang="en-US" b="1" dirty="0">
              <a:solidFill>
                <a:schemeClr val="bg1"/>
              </a:solidFill>
              <a:latin typeface="Times New Roman" panose="02020603050405020304" pitchFamily="18" charset="0"/>
              <a:cs typeface="Times New Roman" panose="02020603050405020304" pitchFamily="18" charset="0"/>
              <a:sym typeface="+mn-lt"/>
            </a:endParaRPr>
          </a:p>
        </p:txBody>
      </p:sp>
      <p:sp>
        <p:nvSpPr>
          <p:cNvPr id="22" name="文本框 21">
            <a:extLst>
              <a:ext uri="{FF2B5EF4-FFF2-40B4-BE49-F238E27FC236}">
                <a16:creationId xmlns:a16="http://schemas.microsoft.com/office/drawing/2014/main" id="{F0C4B911-7D52-EDF9-C394-A564BF6EFA01}"/>
              </a:ext>
            </a:extLst>
          </p:cNvPr>
          <p:cNvSpPr txBox="1"/>
          <p:nvPr/>
        </p:nvSpPr>
        <p:spPr>
          <a:xfrm>
            <a:off x="9908250" y="2724505"/>
            <a:ext cx="1265457" cy="369332"/>
          </a:xfrm>
          <a:prstGeom prst="rect">
            <a:avLst/>
          </a:prstGeom>
          <a:noFill/>
        </p:spPr>
        <p:txBody>
          <a:bodyPr wrap="square">
            <a:spAutoFit/>
          </a:bodyPr>
          <a:lstStyle/>
          <a:p>
            <a:pPr algn="ctr"/>
            <a:r>
              <a:rPr lang="en-US" altLang="zh-CN" b="1" dirty="0">
                <a:solidFill>
                  <a:schemeClr val="bg1"/>
                </a:solidFill>
                <a:latin typeface="Times New Roman" panose="02020603050405020304" pitchFamily="18" charset="0"/>
                <a:cs typeface="Times New Roman" panose="02020603050405020304" pitchFamily="18" charset="0"/>
                <a:sym typeface="+mn-lt"/>
              </a:rPr>
              <a:t>LLM</a:t>
            </a:r>
            <a:endParaRPr lang="zh-CN" altLang="en-US" b="1" dirty="0">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23">
            <a:extLst>
              <a:ext uri="{FF2B5EF4-FFF2-40B4-BE49-F238E27FC236}">
                <a16:creationId xmlns:a16="http://schemas.microsoft.com/office/drawing/2014/main" id="{CDB3525D-4C8E-7E4A-1084-B95ABF931F6B}"/>
              </a:ext>
            </a:extLst>
          </p:cNvPr>
          <p:cNvSpPr txBox="1"/>
          <p:nvPr/>
        </p:nvSpPr>
        <p:spPr>
          <a:xfrm>
            <a:off x="331210" y="958304"/>
            <a:ext cx="6096866" cy="400110"/>
          </a:xfrm>
          <a:prstGeom prst="rect">
            <a:avLst/>
          </a:prstGeom>
          <a:noFill/>
        </p:spPr>
        <p:txBody>
          <a:bodyPr wrap="square">
            <a:spAutoFit/>
          </a:bodyPr>
          <a:lstStyle/>
          <a:p>
            <a:r>
              <a:rPr lang="en-US" altLang="zh-CN" sz="2000" b="1" i="0" dirty="0">
                <a:solidFill>
                  <a:srgbClr val="404040"/>
                </a:solidFill>
                <a:effectLst/>
                <a:latin typeface="Times New Roman" panose="02020603050405020304" pitchFamily="18" charset="0"/>
                <a:cs typeface="Times New Roman" panose="02020603050405020304" pitchFamily="18" charset="0"/>
              </a:rPr>
              <a:t>The Evolution of Topic Modeling</a:t>
            </a:r>
            <a:endParaRPr lang="zh-CN" altLang="en-US" sz="20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00A46D38-8E3F-A680-EC1A-3CF36A65A2F8}"/>
              </a:ext>
            </a:extLst>
          </p:cNvPr>
          <p:cNvSpPr txBox="1"/>
          <p:nvPr/>
        </p:nvSpPr>
        <p:spPr>
          <a:xfrm>
            <a:off x="1318502" y="3602900"/>
            <a:ext cx="16398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sym typeface="+mn-lt"/>
              </a:rPr>
              <a:t>“bag of words”</a:t>
            </a:r>
            <a:endParaRPr lang="zh-CN" altLang="en-US" dirty="0">
              <a:latin typeface="Times New Roman" panose="02020603050405020304" pitchFamily="18" charset="0"/>
              <a:cs typeface="Times New Roman" panose="02020603050405020304" pitchFamily="18" charset="0"/>
              <a:sym typeface="+mn-lt"/>
            </a:endParaRPr>
          </a:p>
        </p:txBody>
      </p:sp>
      <p:sp>
        <p:nvSpPr>
          <p:cNvPr id="26" name="文本框 25">
            <a:extLst>
              <a:ext uri="{FF2B5EF4-FFF2-40B4-BE49-F238E27FC236}">
                <a16:creationId xmlns:a16="http://schemas.microsoft.com/office/drawing/2014/main" id="{BB5825AB-3117-54BE-11FA-00027E30868B}"/>
              </a:ext>
            </a:extLst>
          </p:cNvPr>
          <p:cNvSpPr txBox="1"/>
          <p:nvPr/>
        </p:nvSpPr>
        <p:spPr>
          <a:xfrm>
            <a:off x="4020235" y="3602900"/>
            <a:ext cx="1933755"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sym typeface="+mn-lt"/>
              </a:rPr>
              <a:t>“word embeddings”</a:t>
            </a:r>
            <a:endParaRPr lang="zh-CN" altLang="en-US" dirty="0">
              <a:latin typeface="Times New Roman" panose="02020603050405020304" pitchFamily="18" charset="0"/>
              <a:cs typeface="Times New Roman" panose="02020603050405020304" pitchFamily="18" charset="0"/>
              <a:sym typeface="+mn-lt"/>
            </a:endParaRPr>
          </a:p>
        </p:txBody>
      </p:sp>
      <p:sp>
        <p:nvSpPr>
          <p:cNvPr id="27" name="文本框 26">
            <a:extLst>
              <a:ext uri="{FF2B5EF4-FFF2-40B4-BE49-F238E27FC236}">
                <a16:creationId xmlns:a16="http://schemas.microsoft.com/office/drawing/2014/main" id="{9A5A6F09-AA38-BBA8-7199-1C9C98780154}"/>
              </a:ext>
            </a:extLst>
          </p:cNvPr>
          <p:cNvSpPr txBox="1"/>
          <p:nvPr/>
        </p:nvSpPr>
        <p:spPr>
          <a:xfrm>
            <a:off x="6591059" y="3529473"/>
            <a:ext cx="2222246" cy="646331"/>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sym typeface="+mn-lt"/>
              </a:rPr>
              <a:t>“pre-trained transformer models”</a:t>
            </a:r>
            <a:endParaRPr lang="zh-CN" altLang="en-US" dirty="0">
              <a:latin typeface="Times New Roman" panose="02020603050405020304" pitchFamily="18" charset="0"/>
              <a:cs typeface="Times New Roman" panose="02020603050405020304" pitchFamily="18" charset="0"/>
              <a:sym typeface="+mn-lt"/>
            </a:endParaRPr>
          </a:p>
        </p:txBody>
      </p:sp>
      <p:sp>
        <p:nvSpPr>
          <p:cNvPr id="28" name="文本框 27">
            <a:extLst>
              <a:ext uri="{FF2B5EF4-FFF2-40B4-BE49-F238E27FC236}">
                <a16:creationId xmlns:a16="http://schemas.microsoft.com/office/drawing/2014/main" id="{B1F3059C-FE47-E4EA-CEA3-B8DDCBDCCAFF}"/>
              </a:ext>
            </a:extLst>
          </p:cNvPr>
          <p:cNvSpPr txBox="1"/>
          <p:nvPr/>
        </p:nvSpPr>
        <p:spPr>
          <a:xfrm>
            <a:off x="9414185" y="3464400"/>
            <a:ext cx="2222246" cy="646331"/>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sym typeface="+mn-lt"/>
              </a:rPr>
              <a:t>“large language models”</a:t>
            </a:r>
            <a:endParaRPr lang="zh-CN" altLang="en-US"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27329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5" y="21075"/>
            <a:ext cx="4961674"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01 Research Background</a:t>
            </a:r>
          </a:p>
        </p:txBody>
      </p:sp>
      <p:sp>
        <p:nvSpPr>
          <p:cNvPr id="10" name="文本框 9">
            <a:extLst>
              <a:ext uri="{FF2B5EF4-FFF2-40B4-BE49-F238E27FC236}">
                <a16:creationId xmlns:a16="http://schemas.microsoft.com/office/drawing/2014/main" id="{FD193AA2-2240-1962-031C-8EC7A163BAF0}"/>
              </a:ext>
            </a:extLst>
          </p:cNvPr>
          <p:cNvSpPr txBox="1"/>
          <p:nvPr/>
        </p:nvSpPr>
        <p:spPr>
          <a:xfrm>
            <a:off x="252006" y="1524058"/>
            <a:ext cx="5843994" cy="4382610"/>
          </a:xfrm>
          <a:prstGeom prst="rect">
            <a:avLst/>
          </a:prstGeom>
          <a:noFill/>
        </p:spPr>
        <p:txBody>
          <a:bodyPr wrap="square">
            <a:spAutoFit/>
          </a:bodyPr>
          <a:lstStyle/>
          <a:p>
            <a:pPr indent="457200" algn="just" rtl="0" eaLnBrk="1" latinLnBrk="0" hangingPunct="1">
              <a:lnSpc>
                <a:spcPct val="150000"/>
              </a:lnSpc>
              <a:spcBef>
                <a:spcPts val="0"/>
              </a:spcBef>
              <a:spcAft>
                <a:spcPts val="0"/>
              </a:spcAft>
              <a:buClrTx/>
              <a:buSzPts val="1600"/>
            </a:pPr>
            <a:r>
              <a:rPr lang="en-US" altLang="zh-CN" sz="2000" kern="12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With the rapid development of </a:t>
            </a:r>
            <a:r>
              <a:rPr lang="en-US" altLang="zh-CN" sz="2400" b="1" kern="1200" dirty="0">
                <a:effectLst/>
                <a:latin typeface="Times New Roman" panose="02020603050405020304" pitchFamily="18" charset="0"/>
                <a:ea typeface="楷体" panose="02010609060101010101" pitchFamily="49" charset="-122"/>
                <a:cs typeface="Times New Roman" panose="02020603050405020304" pitchFamily="18" charset="0"/>
              </a:rPr>
              <a:t>large language models</a:t>
            </a:r>
            <a:r>
              <a:rPr lang="en-US" altLang="zh-CN" sz="2000" kern="1200"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kern="12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(LLMs), artificial intelligence and natural language processing have undergone revolutionary changes. These advanced models, which rely on pre-training with massive data, possess unprecedented contextual understanding capabilities, enabling them to accurately capture semantic differences and implicit relationships in texts, providing </a:t>
            </a:r>
            <a:r>
              <a:rPr lang="en-US" altLang="zh-CN" sz="2000" b="1" kern="1200" dirty="0">
                <a:effectLst/>
                <a:latin typeface="Times New Roman" panose="02020603050405020304" pitchFamily="18" charset="0"/>
                <a:ea typeface="楷体" panose="02010609060101010101" pitchFamily="49" charset="-122"/>
                <a:cs typeface="Times New Roman" panose="02020603050405020304" pitchFamily="18" charset="0"/>
              </a:rPr>
              <a:t>new ideas and solutions </a:t>
            </a:r>
            <a:r>
              <a:rPr lang="en-US" altLang="zh-CN" sz="2000" kern="12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for topic modeling. </a:t>
            </a:r>
            <a:endParaRPr lang="zh-CN" altLang="zh-CN" sz="2000" dirty="0">
              <a:effectLst/>
            </a:endParaRPr>
          </a:p>
        </p:txBody>
      </p:sp>
      <p:pic>
        <p:nvPicPr>
          <p:cNvPr id="2050" name="Picture 2" descr="GPT-4 remarkable benefits - Unveiling the future of AI">
            <a:extLst>
              <a:ext uri="{FF2B5EF4-FFF2-40B4-BE49-F238E27FC236}">
                <a16:creationId xmlns:a16="http://schemas.microsoft.com/office/drawing/2014/main" id="{3D06483A-B162-B482-1C7F-EF9C3714E2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39"/>
          <a:stretch/>
        </p:blipFill>
        <p:spPr bwMode="auto">
          <a:xfrm>
            <a:off x="8073868" y="1315062"/>
            <a:ext cx="1887679" cy="1207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Seek（人工智能企业）_百度百科">
            <a:extLst>
              <a:ext uri="{FF2B5EF4-FFF2-40B4-BE49-F238E27FC236}">
                <a16:creationId xmlns:a16="http://schemas.microsoft.com/office/drawing/2014/main" id="{6A76E533-DB8C-679C-0C9C-FC0D06C68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9420" y="4174897"/>
            <a:ext cx="2829492" cy="15401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wen-72B-Chat-Int8:通义千问-72B大模型，720亿参数强大驱动，覆盖多领域高质量训练语料，带来卓越性能表现。其衍生AI助手 ...">
            <a:extLst>
              <a:ext uri="{FF2B5EF4-FFF2-40B4-BE49-F238E27FC236}">
                <a16:creationId xmlns:a16="http://schemas.microsoft.com/office/drawing/2014/main" id="{80B38A07-32E1-3A0B-89BD-2CDB330402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0201"/>
          <a:stretch/>
        </p:blipFill>
        <p:spPr bwMode="auto">
          <a:xfrm>
            <a:off x="6208700" y="4442643"/>
            <a:ext cx="2809008" cy="94128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LaMA系列 | LLaMA和LLaMA-2精简总结-CSDN博客">
            <a:extLst>
              <a:ext uri="{FF2B5EF4-FFF2-40B4-BE49-F238E27FC236}">
                <a16:creationId xmlns:a16="http://schemas.microsoft.com/office/drawing/2014/main" id="{67583D26-2B84-6C9D-52E0-D58D3016C04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174" t="33393" r="23586" b="25224"/>
          <a:stretch/>
        </p:blipFill>
        <p:spPr bwMode="auto">
          <a:xfrm>
            <a:off x="7058816" y="2806785"/>
            <a:ext cx="3787486" cy="136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61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5" y="21075"/>
            <a:ext cx="4920110"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02 Research Questions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FD193AA2-2240-1962-031C-8EC7A163BAF0}"/>
              </a:ext>
            </a:extLst>
          </p:cNvPr>
          <p:cNvSpPr txBox="1"/>
          <p:nvPr/>
        </p:nvSpPr>
        <p:spPr>
          <a:xfrm>
            <a:off x="675217" y="1217470"/>
            <a:ext cx="10841565" cy="5115311"/>
          </a:xfrm>
          <a:prstGeom prst="rect">
            <a:avLst/>
          </a:prstGeom>
          <a:noFill/>
        </p:spPr>
        <p:txBody>
          <a:bodyPr wrap="square">
            <a:spAutoFit/>
          </a:bodyPr>
          <a:lstStyle/>
          <a:p>
            <a:pPr marL="342900" indent="-342900" algn="just">
              <a:lnSpc>
                <a:spcPct val="150000"/>
              </a:lnSpc>
              <a:buFont typeface="+mj-lt"/>
              <a:buAutoNum type="arabicPeriod"/>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In this context, this paper proposes an innovative topic modeling method that integrates large language models with BERTopic, called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EPRAG-BERTopic</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We collected academic papers in artificial intelligence to construct an original text corpus, initialized the BERTopic model, and employed various embedding models for topic modeling. </a:t>
            </a:r>
          </a:p>
          <a:p>
            <a:pPr marL="342900" indent="-342900" algn="just">
              <a:lnSpc>
                <a:spcPct val="150000"/>
              </a:lnSpc>
              <a:buFont typeface="+mj-lt"/>
              <a:buAutoNum type="arabicPeriod"/>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To evaluate the effectiveness of different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embedding models</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we compared the topic modeling performance based on topic coherence and  topic diversity metrics and selected the best-performing model for dynamic topic analysis. </a:t>
            </a:r>
          </a:p>
          <a:p>
            <a:pPr marL="342900" indent="-342900" algn="just">
              <a:lnSpc>
                <a:spcPct val="150000"/>
              </a:lnSpc>
              <a:buFont typeface="+mj-lt"/>
              <a:buAutoNum type="arabicPeriod"/>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Additionally, to enhance the interpretability and practicality of topics, we designed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prompts</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for generating topic names and descriptions, combining them with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retrieval-augmented generation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technology to automatically generate appropriate topic names and detailed descriptions using the GPT-4 large language model. </a:t>
            </a:r>
          </a:p>
        </p:txBody>
      </p:sp>
    </p:spTree>
    <p:extLst>
      <p:ext uri="{BB962C8B-B14F-4D97-AF65-F5344CB8AC3E}">
        <p14:creationId xmlns:p14="http://schemas.microsoft.com/office/powerpoint/2010/main" val="750404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78472" y="37181"/>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03 Research Methodology</a:t>
            </a:r>
          </a:p>
        </p:txBody>
      </p:sp>
      <p:sp>
        <p:nvSpPr>
          <p:cNvPr id="7" name="文本框 6">
            <a:extLst>
              <a:ext uri="{FF2B5EF4-FFF2-40B4-BE49-F238E27FC236}">
                <a16:creationId xmlns:a16="http://schemas.microsoft.com/office/drawing/2014/main" id="{D0F21EEA-5063-F49E-6EFB-0A69D8F82B6C}"/>
              </a:ext>
            </a:extLst>
          </p:cNvPr>
          <p:cNvSpPr txBox="1"/>
          <p:nvPr/>
        </p:nvSpPr>
        <p:spPr>
          <a:xfrm>
            <a:off x="8250002" y="1745222"/>
            <a:ext cx="3577709" cy="4197559"/>
          </a:xfrm>
          <a:prstGeom prst="rect">
            <a:avLst/>
          </a:prstGeom>
          <a:noFill/>
        </p:spPr>
        <p:txBody>
          <a:bodyPr wrap="square">
            <a:spAutoFit/>
          </a:bodyPr>
          <a:lstStyle/>
          <a:p>
            <a:pPr algn="just">
              <a:lnSpc>
                <a:spcPct val="150000"/>
              </a:lnSpc>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This study proposes a dynamic topic modeling method that integrates large language models with the BERTopic model, to identify core artificial intelligence research topics and to automatically generate topic names and descriptive texts. The research framework is illustrated in Figure 1, and the specific method is divided into four steps.</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5C104627-E48D-F69D-B9DE-F2B036F99A22}"/>
              </a:ext>
            </a:extLst>
          </p:cNvPr>
          <p:cNvPicPr>
            <a:picLocks noChangeAspect="1"/>
          </p:cNvPicPr>
          <p:nvPr/>
        </p:nvPicPr>
        <p:blipFill>
          <a:blip r:embed="rId3"/>
          <a:stretch>
            <a:fillRect/>
          </a:stretch>
        </p:blipFill>
        <p:spPr>
          <a:xfrm>
            <a:off x="107436" y="1464859"/>
            <a:ext cx="7664963" cy="3955550"/>
          </a:xfrm>
          <a:prstGeom prst="rect">
            <a:avLst/>
          </a:prstGeom>
        </p:spPr>
      </p:pic>
      <p:sp>
        <p:nvSpPr>
          <p:cNvPr id="5" name="文本框 4">
            <a:extLst>
              <a:ext uri="{FF2B5EF4-FFF2-40B4-BE49-F238E27FC236}">
                <a16:creationId xmlns:a16="http://schemas.microsoft.com/office/drawing/2014/main" id="{0A4BE584-E0EB-C466-C8B3-BEF215572728}"/>
              </a:ext>
            </a:extLst>
          </p:cNvPr>
          <p:cNvSpPr txBox="1"/>
          <p:nvPr/>
        </p:nvSpPr>
        <p:spPr>
          <a:xfrm>
            <a:off x="107436" y="5418860"/>
            <a:ext cx="5072495" cy="381771"/>
          </a:xfrm>
          <a:prstGeom prst="rect">
            <a:avLst/>
          </a:prstGeom>
          <a:noFill/>
        </p:spPr>
        <p:txBody>
          <a:bodyPr wrap="square">
            <a:spAutoFit/>
          </a:bodyPr>
          <a:lstStyle/>
          <a:p>
            <a:pPr algn="just">
              <a:lnSpc>
                <a:spcPct val="110000"/>
              </a:lnSpc>
            </a:pPr>
            <a:r>
              <a:rPr lang="en-US" altLang="zh-CN"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1:</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 The framework of the methodology</a:t>
            </a:r>
            <a:endParaRPr lang="zh-CN" altLang="zh-C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išḷîdé">
            <a:extLst>
              <a:ext uri="{FF2B5EF4-FFF2-40B4-BE49-F238E27FC236}">
                <a16:creationId xmlns:a16="http://schemas.microsoft.com/office/drawing/2014/main" id="{E498BEAE-7737-E032-5F55-D1EBDD8A76F8}"/>
              </a:ext>
            </a:extLst>
          </p:cNvPr>
          <p:cNvSpPr/>
          <p:nvPr/>
        </p:nvSpPr>
        <p:spPr bwMode="auto">
          <a:xfrm flipH="1" flipV="1">
            <a:off x="8173193" y="1662093"/>
            <a:ext cx="3577709" cy="4522615"/>
          </a:xfrm>
          <a:custGeom>
            <a:avLst/>
            <a:gdLst>
              <a:gd name="T0" fmla="*/ 2147483646 w 1285"/>
              <a:gd name="T1" fmla="*/ 0 h 592"/>
              <a:gd name="T2" fmla="*/ 2147483646 w 1285"/>
              <a:gd name="T3" fmla="*/ 2147483646 h 592"/>
              <a:gd name="T4" fmla="*/ 0 w 1285"/>
              <a:gd name="T5" fmla="*/ 2147483646 h 592"/>
              <a:gd name="T6" fmla="*/ 0 60000 65536"/>
              <a:gd name="T7" fmla="*/ 0 60000 65536"/>
              <a:gd name="T8" fmla="*/ 0 60000 65536"/>
            </a:gdLst>
            <a:ahLst/>
            <a:cxnLst>
              <a:cxn ang="T6">
                <a:pos x="T0" y="T1"/>
              </a:cxn>
              <a:cxn ang="T7">
                <a:pos x="T2" y="T3"/>
              </a:cxn>
              <a:cxn ang="T8">
                <a:pos x="T4" y="T5"/>
              </a:cxn>
            </a:cxnLst>
            <a:rect l="0" t="0" r="r" b="b"/>
            <a:pathLst>
              <a:path w="1285" h="592">
                <a:moveTo>
                  <a:pt x="1285" y="0"/>
                </a:moveTo>
                <a:lnTo>
                  <a:pt x="1285" y="592"/>
                </a:lnTo>
                <a:lnTo>
                  <a:pt x="0" y="592"/>
                </a:lnTo>
              </a:path>
            </a:pathLst>
          </a:custGeom>
          <a:noFill/>
          <a:ln w="22225" cap="flat" cmpd="sng">
            <a:solidFill>
              <a:srgbClr val="96131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kern="0">
              <a:solidFill>
                <a:prstClr val="black"/>
              </a:solidFill>
              <a:latin typeface="Arial" panose="020B0604020202020204"/>
            </a:endParaRPr>
          </a:p>
        </p:txBody>
      </p:sp>
    </p:spTree>
    <p:extLst>
      <p:ext uri="{BB962C8B-B14F-4D97-AF65-F5344CB8AC3E}">
        <p14:creationId xmlns:p14="http://schemas.microsoft.com/office/powerpoint/2010/main" val="2554889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F388-E9F5-B34B-A718-44D12B75338A}"/>
            </a:ext>
          </a:extLst>
        </p:cNvPr>
        <p:cNvGrpSpPr/>
        <p:nvPr/>
      </p:nvGrpSpPr>
      <p:grpSpPr>
        <a:xfrm>
          <a:off x="0" y="0"/>
          <a:ext cx="0" cy="0"/>
          <a:chOff x="0" y="0"/>
          <a:chExt cx="0" cy="0"/>
        </a:xfrm>
      </p:grpSpPr>
      <p:sp>
        <p:nvSpPr>
          <p:cNvPr id="38" name="TextBox 64">
            <a:extLst>
              <a:ext uri="{FF2B5EF4-FFF2-40B4-BE49-F238E27FC236}">
                <a16:creationId xmlns:a16="http://schemas.microsoft.com/office/drawing/2014/main" id="{E35D0D61-6997-D2D1-DD39-F71B90739780}"/>
              </a:ext>
            </a:extLst>
          </p:cNvPr>
          <p:cNvSpPr txBox="1"/>
          <p:nvPr/>
        </p:nvSpPr>
        <p:spPr>
          <a:xfrm>
            <a:off x="5478472" y="37181"/>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69C1F33F-C6EB-BDF1-D733-7C8F4C10E861}"/>
              </a:ext>
            </a:extLst>
          </p:cNvPr>
          <p:cNvSpPr txBox="1"/>
          <p:nvPr/>
        </p:nvSpPr>
        <p:spPr>
          <a:xfrm>
            <a:off x="1150761" y="1038887"/>
            <a:ext cx="10203038" cy="2806987"/>
          </a:xfrm>
          <a:prstGeom prst="rect">
            <a:avLst/>
          </a:prstGeom>
          <a:noFill/>
        </p:spPr>
        <p:txBody>
          <a:bodyPr wrap="square">
            <a:spAutoFit/>
          </a:bodyPr>
          <a:lstStyle/>
          <a:p>
            <a:pPr indent="457200" algn="just">
              <a:lnSpc>
                <a:spcPct val="150000"/>
              </a:lnSpc>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This study selected six international conferences in the field of artificial intelligence recommended by the China Computer Federation (CFF) (see Table 1). Using the Web of Science database, we retrieved the bibliographic information of papers from 2019 to 2023. The search date was October 10, 2024, resulting in a total of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37,837</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 conference papers retrieved. The selected literature mainly included </a:t>
            </a:r>
            <a:r>
              <a:rPr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the titles and abstracts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of research papers to comprehensively capture the latest research trends and technological developments in the field.</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2215DB46-0D12-79CE-9235-583426274152}"/>
              </a:ext>
            </a:extLst>
          </p:cNvPr>
          <p:cNvPicPr>
            <a:picLocks noChangeAspect="1"/>
          </p:cNvPicPr>
          <p:nvPr/>
        </p:nvPicPr>
        <p:blipFill>
          <a:blip r:embed="rId3"/>
          <a:stretch>
            <a:fillRect/>
          </a:stretch>
        </p:blipFill>
        <p:spPr>
          <a:xfrm>
            <a:off x="1061694" y="3982113"/>
            <a:ext cx="10381173" cy="2548054"/>
          </a:xfrm>
          <a:prstGeom prst="rect">
            <a:avLst/>
          </a:prstGeom>
        </p:spPr>
      </p:pic>
    </p:spTree>
    <p:extLst>
      <p:ext uri="{BB962C8B-B14F-4D97-AF65-F5344CB8AC3E}">
        <p14:creationId xmlns:p14="http://schemas.microsoft.com/office/powerpoint/2010/main" val="356612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文本框 7">
            <a:extLst>
              <a:ext uri="{FF2B5EF4-FFF2-40B4-BE49-F238E27FC236}">
                <a16:creationId xmlns:a16="http://schemas.microsoft.com/office/drawing/2014/main" id="{B3FBF0CC-057B-6958-51AE-17CC30645BF0}"/>
              </a:ext>
            </a:extLst>
          </p:cNvPr>
          <p:cNvSpPr txBox="1"/>
          <p:nvPr/>
        </p:nvSpPr>
        <p:spPr>
          <a:xfrm>
            <a:off x="240956" y="1395839"/>
            <a:ext cx="5427286"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The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control group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used the classic LDA model and the original BERTopic model as performance benchmarks.</a:t>
            </a: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The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experimental group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employed a topic modeling method that integrates BERTopic with large language model embedding techniques.</a:t>
            </a:r>
          </a:p>
          <a:p>
            <a:pPr marL="285750" indent="-285750" algn="just">
              <a:lnSpc>
                <a:spcPct val="150000"/>
              </a:lnSpc>
              <a:buFont typeface="Arial" panose="020B0604020202020204" pitchFamily="34" charset="0"/>
              <a:buChar char="•"/>
            </a:pPr>
            <a:r>
              <a:rPr lang="en-US" altLang="zh-CN" dirty="0">
                <a:latin typeface="Times New Roman" panose="02020603050405020304" pitchFamily="18" charset="0"/>
                <a:ea typeface="楷体" panose="02010609060101010101" pitchFamily="49" charset="-122"/>
                <a:cs typeface="Times New Roman" panose="02020603050405020304" pitchFamily="18" charset="0"/>
              </a:rPr>
              <a:t>By systematically combining these parameters, we conducted a total of </a:t>
            </a:r>
            <a:r>
              <a:rPr lang="en-US" altLang="zh-CN"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500 experiments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to explore the topic modeling effects of different embedding models under various parameter configurations.</a:t>
            </a:r>
          </a:p>
        </p:txBody>
      </p:sp>
      <p:sp>
        <p:nvSpPr>
          <p:cNvPr id="2" name="矩形 1">
            <a:extLst>
              <a:ext uri="{FF2B5EF4-FFF2-40B4-BE49-F238E27FC236}">
                <a16:creationId xmlns:a16="http://schemas.microsoft.com/office/drawing/2014/main" id="{41FD42DF-1CED-56FC-9BF0-26F658CB5E1A}"/>
              </a:ext>
            </a:extLst>
          </p:cNvPr>
          <p:cNvSpPr/>
          <p:nvPr/>
        </p:nvSpPr>
        <p:spPr>
          <a:xfrm>
            <a:off x="6096000" y="919025"/>
            <a:ext cx="4052455" cy="186021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75213742-CF32-F897-E1B0-A2405415950E}"/>
              </a:ext>
            </a:extLst>
          </p:cNvPr>
          <p:cNvSpPr txBox="1"/>
          <p:nvPr/>
        </p:nvSpPr>
        <p:spPr>
          <a:xfrm>
            <a:off x="6979229" y="940189"/>
            <a:ext cx="3117273" cy="461665"/>
          </a:xfrm>
          <a:prstGeom prst="rect">
            <a:avLst/>
          </a:prstGeom>
          <a:noFill/>
        </p:spPr>
        <p:txBody>
          <a:bodyPr wrap="square">
            <a:spAutoFit/>
          </a:bodyPr>
          <a:lstStyle/>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The control group </a:t>
            </a:r>
            <a:endParaRPr lang="zh-CN" altLang="en-US" sz="2400" b="1" dirty="0"/>
          </a:p>
        </p:txBody>
      </p:sp>
      <p:sp>
        <p:nvSpPr>
          <p:cNvPr id="7" name="文本框 6">
            <a:extLst>
              <a:ext uri="{FF2B5EF4-FFF2-40B4-BE49-F238E27FC236}">
                <a16:creationId xmlns:a16="http://schemas.microsoft.com/office/drawing/2014/main" id="{33D4FB58-0915-5C56-7A0C-9756E7FFC4AF}"/>
              </a:ext>
            </a:extLst>
          </p:cNvPr>
          <p:cNvSpPr txBox="1"/>
          <p:nvPr/>
        </p:nvSpPr>
        <p:spPr>
          <a:xfrm>
            <a:off x="7201331" y="2275561"/>
            <a:ext cx="2947124" cy="400110"/>
          </a:xfrm>
          <a:prstGeom prst="rect">
            <a:avLst/>
          </a:prstGeom>
          <a:noFill/>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original BERTopic</a:t>
            </a:r>
            <a:endParaRPr lang="zh-CN" altLang="en-US" sz="2000" dirty="0"/>
          </a:p>
        </p:txBody>
      </p:sp>
      <p:sp>
        <p:nvSpPr>
          <p:cNvPr id="10" name="文本框 9">
            <a:extLst>
              <a:ext uri="{FF2B5EF4-FFF2-40B4-BE49-F238E27FC236}">
                <a16:creationId xmlns:a16="http://schemas.microsoft.com/office/drawing/2014/main" id="{A1E23534-D37E-F68D-B1FE-48EBBCEBBC9C}"/>
              </a:ext>
            </a:extLst>
          </p:cNvPr>
          <p:cNvSpPr txBox="1"/>
          <p:nvPr/>
        </p:nvSpPr>
        <p:spPr>
          <a:xfrm>
            <a:off x="7659182" y="1702490"/>
            <a:ext cx="926092" cy="400110"/>
          </a:xfrm>
          <a:prstGeom prst="rect">
            <a:avLst/>
          </a:prstGeom>
          <a:noFill/>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LDA</a:t>
            </a:r>
            <a:endParaRPr lang="zh-CN" altLang="en-US" sz="2000" dirty="0"/>
          </a:p>
        </p:txBody>
      </p:sp>
      <p:sp>
        <p:nvSpPr>
          <p:cNvPr id="12" name="矩形 11">
            <a:extLst>
              <a:ext uri="{FF2B5EF4-FFF2-40B4-BE49-F238E27FC236}">
                <a16:creationId xmlns:a16="http://schemas.microsoft.com/office/drawing/2014/main" id="{6DD3F664-02A7-2ABE-CA44-6DD9D14D69D2}"/>
              </a:ext>
            </a:extLst>
          </p:cNvPr>
          <p:cNvSpPr/>
          <p:nvPr/>
        </p:nvSpPr>
        <p:spPr>
          <a:xfrm>
            <a:off x="6096000" y="3033422"/>
            <a:ext cx="4052455" cy="242698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5E2DEDF5-A46B-821D-9D6B-534375AFE2A5}"/>
              </a:ext>
            </a:extLst>
          </p:cNvPr>
          <p:cNvSpPr txBox="1"/>
          <p:nvPr/>
        </p:nvSpPr>
        <p:spPr>
          <a:xfrm>
            <a:off x="6606667" y="3174763"/>
            <a:ext cx="3354534" cy="461665"/>
          </a:xfrm>
          <a:prstGeom prst="rect">
            <a:avLst/>
          </a:prstGeom>
          <a:noFill/>
        </p:spPr>
        <p:txBody>
          <a:bodyPr wrap="square">
            <a:spAutoFit/>
          </a:bodyPr>
          <a:lstStyle/>
          <a:p>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The experimental group </a:t>
            </a:r>
            <a:endParaRPr lang="zh-CN" altLang="en-US" sz="2400" b="1" dirty="0"/>
          </a:p>
        </p:txBody>
      </p:sp>
      <p:sp>
        <p:nvSpPr>
          <p:cNvPr id="14" name="文本框 13">
            <a:extLst>
              <a:ext uri="{FF2B5EF4-FFF2-40B4-BE49-F238E27FC236}">
                <a16:creationId xmlns:a16="http://schemas.microsoft.com/office/drawing/2014/main" id="{F753E01B-AF93-5DC8-A7B3-1A565CFB2719}"/>
              </a:ext>
            </a:extLst>
          </p:cNvPr>
          <p:cNvSpPr txBox="1"/>
          <p:nvPr/>
        </p:nvSpPr>
        <p:spPr>
          <a:xfrm>
            <a:off x="6303816" y="3916587"/>
            <a:ext cx="3960236" cy="400110"/>
          </a:xfrm>
          <a:prstGeom prst="rect">
            <a:avLst/>
          </a:prstGeom>
          <a:noFill/>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BERTopic+text-embedding-ada-002</a:t>
            </a:r>
            <a:endParaRPr lang="zh-CN" altLang="en-US" sz="2000" dirty="0"/>
          </a:p>
        </p:txBody>
      </p:sp>
      <p:sp>
        <p:nvSpPr>
          <p:cNvPr id="15" name="文本框 14">
            <a:extLst>
              <a:ext uri="{FF2B5EF4-FFF2-40B4-BE49-F238E27FC236}">
                <a16:creationId xmlns:a16="http://schemas.microsoft.com/office/drawing/2014/main" id="{FD3DE403-8733-DCF5-06C9-66C2CB0BF3BC}"/>
              </a:ext>
            </a:extLst>
          </p:cNvPr>
          <p:cNvSpPr txBox="1"/>
          <p:nvPr/>
        </p:nvSpPr>
        <p:spPr>
          <a:xfrm>
            <a:off x="6303816" y="4443619"/>
            <a:ext cx="3960236" cy="400110"/>
          </a:xfrm>
          <a:prstGeom prst="rect">
            <a:avLst/>
          </a:prstGeom>
          <a:noFill/>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BERTopic+text-embedding-3-small</a:t>
            </a:r>
            <a:endParaRPr lang="zh-CN" altLang="en-US" sz="2000" dirty="0"/>
          </a:p>
        </p:txBody>
      </p:sp>
      <p:sp>
        <p:nvSpPr>
          <p:cNvPr id="16" name="文本框 15">
            <a:extLst>
              <a:ext uri="{FF2B5EF4-FFF2-40B4-BE49-F238E27FC236}">
                <a16:creationId xmlns:a16="http://schemas.microsoft.com/office/drawing/2014/main" id="{40C73D84-7060-5015-996F-9EB1137EB75E}"/>
              </a:ext>
            </a:extLst>
          </p:cNvPr>
          <p:cNvSpPr txBox="1"/>
          <p:nvPr/>
        </p:nvSpPr>
        <p:spPr>
          <a:xfrm>
            <a:off x="6303816" y="4942383"/>
            <a:ext cx="3960236" cy="400110"/>
          </a:xfrm>
          <a:prstGeom prst="rect">
            <a:avLst/>
          </a:prstGeom>
          <a:noFill/>
        </p:spPr>
        <p:txBody>
          <a:bodyPr wrap="square">
            <a:spAutoFit/>
          </a:bodyPr>
          <a:lstStyle/>
          <a:p>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BERTopic+text-embedding-3-large</a:t>
            </a:r>
            <a:endParaRPr lang="zh-CN" altLang="en-US" sz="2000" dirty="0"/>
          </a:p>
        </p:txBody>
      </p:sp>
      <p:sp>
        <p:nvSpPr>
          <p:cNvPr id="17" name="右大括号 16">
            <a:extLst>
              <a:ext uri="{FF2B5EF4-FFF2-40B4-BE49-F238E27FC236}">
                <a16:creationId xmlns:a16="http://schemas.microsoft.com/office/drawing/2014/main" id="{B16BB88A-C5E1-35AC-6829-5FE043920B15}"/>
              </a:ext>
            </a:extLst>
          </p:cNvPr>
          <p:cNvSpPr/>
          <p:nvPr/>
        </p:nvSpPr>
        <p:spPr>
          <a:xfrm>
            <a:off x="10264052" y="2415922"/>
            <a:ext cx="137680" cy="2830773"/>
          </a:xfrm>
          <a:prstGeom prst="rightBrace">
            <a:avLst>
              <a:gd name="adj1" fmla="val 8333"/>
              <a:gd name="adj2" fmla="val 5032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4E3D328F-96A5-EAA1-1093-896CA2403F0C}"/>
              </a:ext>
            </a:extLst>
          </p:cNvPr>
          <p:cNvCxnSpPr>
            <a:cxnSpLocks/>
            <a:stCxn id="10" idx="3"/>
          </p:cNvCxnSpPr>
          <p:nvPr/>
        </p:nvCxnSpPr>
        <p:spPr>
          <a:xfrm>
            <a:off x="8585274" y="1902545"/>
            <a:ext cx="16787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a:extLst>
              <a:ext uri="{FF2B5EF4-FFF2-40B4-BE49-F238E27FC236}">
                <a16:creationId xmlns:a16="http://schemas.microsoft.com/office/drawing/2014/main" id="{8CD2E168-982C-EFA2-F2DD-41E96C67D223}"/>
              </a:ext>
            </a:extLst>
          </p:cNvPr>
          <p:cNvSpPr txBox="1"/>
          <p:nvPr/>
        </p:nvSpPr>
        <p:spPr>
          <a:xfrm>
            <a:off x="10202574" y="1717879"/>
            <a:ext cx="1949595" cy="646331"/>
          </a:xfrm>
          <a:prstGeom prst="rect">
            <a:avLst/>
          </a:prstGeom>
          <a:noFill/>
        </p:spPr>
        <p:txBody>
          <a:bodyPr wrap="square">
            <a:spAutoFit/>
          </a:bodyPr>
          <a:lstStyle/>
          <a:p>
            <a:pPr algn="ctr"/>
            <a:r>
              <a:rPr lang="en-US" altLang="zh-CN" dirty="0">
                <a:latin typeface="Times New Roman" panose="02020603050405020304" pitchFamily="18" charset="0"/>
                <a:ea typeface="楷体" panose="02010609060101010101" pitchFamily="49" charset="-122"/>
                <a:cs typeface="Times New Roman" panose="02020603050405020304" pitchFamily="18" charset="0"/>
              </a:rPr>
              <a:t>number of topics(</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pPr algn="ctr"/>
            <a:r>
              <a:rPr lang="en-US" altLang="zh-CN" dirty="0">
                <a:latin typeface="Times New Roman" panose="02020603050405020304" pitchFamily="18" charset="0"/>
                <a:ea typeface="楷体" panose="02010609060101010101" pitchFamily="49" charset="-122"/>
                <a:cs typeface="Times New Roman" panose="02020603050405020304" pitchFamily="18" charset="0"/>
              </a:rPr>
              <a:t>(1,101,1)</a:t>
            </a:r>
            <a:endParaRPr lang="zh-CN" altLang="en-US" dirty="0"/>
          </a:p>
        </p:txBody>
      </p:sp>
      <p:sp>
        <p:nvSpPr>
          <p:cNvPr id="24" name="文本框 23">
            <a:extLst>
              <a:ext uri="{FF2B5EF4-FFF2-40B4-BE49-F238E27FC236}">
                <a16:creationId xmlns:a16="http://schemas.microsoft.com/office/drawing/2014/main" id="{3CCEF045-76F0-0BBB-A73B-AC51C0C690B5}"/>
              </a:ext>
            </a:extLst>
          </p:cNvPr>
          <p:cNvSpPr txBox="1"/>
          <p:nvPr/>
        </p:nvSpPr>
        <p:spPr>
          <a:xfrm>
            <a:off x="10623836" y="3494619"/>
            <a:ext cx="1329169" cy="646331"/>
          </a:xfrm>
          <a:prstGeom prst="rect">
            <a:avLst/>
          </a:prstGeom>
          <a:noFill/>
        </p:spPr>
        <p:txBody>
          <a:bodyPr wrap="square">
            <a:spAutoFit/>
          </a:bodyPr>
          <a:lstStyle/>
          <a:p>
            <a:pPr algn="ctr"/>
            <a:r>
              <a:rPr lang="en-US" altLang="zh-CN" i="1" dirty="0">
                <a:latin typeface="Times New Roman" panose="02020603050405020304" pitchFamily="18" charset="0"/>
                <a:ea typeface="楷体" panose="02010609060101010101" pitchFamily="49" charset="-122"/>
                <a:cs typeface="Times New Roman" panose="02020603050405020304" pitchFamily="18" charset="0"/>
              </a:rPr>
              <a:t>n_neighbors</a:t>
            </a:r>
          </a:p>
          <a:p>
            <a:pPr algn="ctr"/>
            <a:r>
              <a:rPr lang="en-US" altLang="zh-CN" dirty="0">
                <a:latin typeface="Times New Roman" panose="02020603050405020304" pitchFamily="18" charset="0"/>
                <a:ea typeface="楷体" panose="02010609060101010101" pitchFamily="49" charset="-122"/>
                <a:cs typeface="Times New Roman" panose="02020603050405020304" pitchFamily="18" charset="0"/>
              </a:rPr>
              <a:t>(10,101,10)</a:t>
            </a:r>
            <a:endParaRPr lang="zh-CN" altLang="en-US" dirty="0"/>
          </a:p>
        </p:txBody>
      </p:sp>
      <p:sp>
        <p:nvSpPr>
          <p:cNvPr id="25" name="文本框 24">
            <a:extLst>
              <a:ext uri="{FF2B5EF4-FFF2-40B4-BE49-F238E27FC236}">
                <a16:creationId xmlns:a16="http://schemas.microsoft.com/office/drawing/2014/main" id="{E541647D-9BFB-131E-B644-F5B5B95E7CE0}"/>
              </a:ext>
            </a:extLst>
          </p:cNvPr>
          <p:cNvSpPr txBox="1"/>
          <p:nvPr/>
        </p:nvSpPr>
        <p:spPr>
          <a:xfrm>
            <a:off x="10517329" y="4390332"/>
            <a:ext cx="1542182" cy="646331"/>
          </a:xfrm>
          <a:prstGeom prst="rect">
            <a:avLst/>
          </a:prstGeom>
          <a:noFill/>
        </p:spPr>
        <p:txBody>
          <a:bodyPr wrap="square">
            <a:spAutoFit/>
          </a:bodyPr>
          <a:lstStyle/>
          <a:p>
            <a:pPr algn="ctr"/>
            <a:r>
              <a:rPr lang="en-US" altLang="zh-CN" i="1" dirty="0">
                <a:latin typeface="Times New Roman" panose="02020603050405020304" pitchFamily="18" charset="0"/>
                <a:ea typeface="楷体" panose="02010609060101010101" pitchFamily="49" charset="-122"/>
                <a:cs typeface="Times New Roman" panose="02020603050405020304" pitchFamily="18" charset="0"/>
              </a:rPr>
              <a:t>n_components</a:t>
            </a:r>
          </a:p>
          <a:p>
            <a:pPr algn="ctr"/>
            <a:r>
              <a:rPr lang="en-US" altLang="zh-CN" dirty="0">
                <a:latin typeface="Times New Roman" panose="02020603050405020304" pitchFamily="18" charset="0"/>
                <a:ea typeface="楷体" panose="02010609060101010101" pitchFamily="49" charset="-122"/>
                <a:cs typeface="Times New Roman" panose="02020603050405020304" pitchFamily="18" charset="0"/>
              </a:rPr>
              <a:t>(5,51,5)</a:t>
            </a:r>
            <a:endParaRPr lang="zh-CN" altLang="en-US" dirty="0"/>
          </a:p>
        </p:txBody>
      </p:sp>
      <p:sp>
        <p:nvSpPr>
          <p:cNvPr id="27" name="文本框 26">
            <a:extLst>
              <a:ext uri="{FF2B5EF4-FFF2-40B4-BE49-F238E27FC236}">
                <a16:creationId xmlns:a16="http://schemas.microsoft.com/office/drawing/2014/main" id="{B71C1002-F459-F130-2808-6C946E02FD39}"/>
              </a:ext>
            </a:extLst>
          </p:cNvPr>
          <p:cNvSpPr txBox="1"/>
          <p:nvPr/>
        </p:nvSpPr>
        <p:spPr>
          <a:xfrm>
            <a:off x="6303816" y="5691025"/>
            <a:ext cx="173874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Topic coherence </a:t>
            </a:r>
            <a:endParaRPr lang="zh-CN" altLang="en-US" dirty="0"/>
          </a:p>
        </p:txBody>
      </p:sp>
      <p:sp>
        <p:nvSpPr>
          <p:cNvPr id="28" name="文本框 27">
            <a:extLst>
              <a:ext uri="{FF2B5EF4-FFF2-40B4-BE49-F238E27FC236}">
                <a16:creationId xmlns:a16="http://schemas.microsoft.com/office/drawing/2014/main" id="{F378E070-9577-027E-2794-3295B6B7FC4B}"/>
              </a:ext>
            </a:extLst>
          </p:cNvPr>
          <p:cNvSpPr txBox="1"/>
          <p:nvPr/>
        </p:nvSpPr>
        <p:spPr>
          <a:xfrm>
            <a:off x="8555289" y="5692357"/>
            <a:ext cx="1738749" cy="369332"/>
          </a:xfrm>
          <a:prstGeom prst="rect">
            <a:avLst/>
          </a:prstGeom>
          <a:noFill/>
        </p:spPr>
        <p:txBody>
          <a:bodyPr wrap="square">
            <a:sp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Topic diversity</a:t>
            </a:r>
            <a:endParaRPr lang="zh-CN" altLang="en-US" dirty="0"/>
          </a:p>
        </p:txBody>
      </p:sp>
      <p:sp>
        <p:nvSpPr>
          <p:cNvPr id="29" name="左大括号 28">
            <a:extLst>
              <a:ext uri="{FF2B5EF4-FFF2-40B4-BE49-F238E27FC236}">
                <a16:creationId xmlns:a16="http://schemas.microsoft.com/office/drawing/2014/main" id="{C3EF5D4A-05C3-5692-E00B-D8A4E8D78405}"/>
              </a:ext>
            </a:extLst>
          </p:cNvPr>
          <p:cNvSpPr/>
          <p:nvPr/>
        </p:nvSpPr>
        <p:spPr>
          <a:xfrm rot="16200000">
            <a:off x="8228258" y="4678119"/>
            <a:ext cx="141342" cy="2912137"/>
          </a:xfrm>
          <a:prstGeom prst="leftBrace">
            <a:avLst>
              <a:gd name="adj1" fmla="val 8333"/>
              <a:gd name="adj2" fmla="val 4946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17627CA-4A2B-6CF9-70A7-ED24E5E4A509}"/>
              </a:ext>
            </a:extLst>
          </p:cNvPr>
          <p:cNvSpPr txBox="1"/>
          <p:nvPr/>
        </p:nvSpPr>
        <p:spPr>
          <a:xfrm>
            <a:off x="6736788" y="6247931"/>
            <a:ext cx="3359715" cy="369332"/>
          </a:xfrm>
          <a:prstGeom prst="rect">
            <a:avLst/>
          </a:prstGeom>
          <a:noFill/>
        </p:spPr>
        <p:txBody>
          <a:bodyPr wrap="square">
            <a:spAutoFit/>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Model performance evaluation</a:t>
            </a:r>
            <a:endParaRPr lang="zh-CN" altLang="en-US" b="1" dirty="0"/>
          </a:p>
        </p:txBody>
      </p:sp>
    </p:spTree>
    <p:extLst>
      <p:ext uri="{BB962C8B-B14F-4D97-AF65-F5344CB8AC3E}">
        <p14:creationId xmlns:p14="http://schemas.microsoft.com/office/powerpoint/2010/main" val="22783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64"/>
          <p:cNvSpPr txBox="1"/>
          <p:nvPr/>
        </p:nvSpPr>
        <p:spPr>
          <a:xfrm>
            <a:off x="5486386" y="21075"/>
            <a:ext cx="6467316" cy="584775"/>
          </a:xfrm>
          <a:prstGeom prst="rect">
            <a:avLst/>
          </a:prstGeom>
          <a:noFill/>
        </p:spPr>
        <p:txBody>
          <a:bodyPr wrap="square">
            <a:spAutoFit/>
          </a:bodyPr>
          <a:lstStyle/>
          <a:p>
            <a:pPr fontAlgn="base">
              <a:spcBef>
                <a:spcPct val="0"/>
              </a:spcBef>
              <a:spcAft>
                <a:spcPct val="0"/>
              </a:spcAft>
              <a:defRPr/>
            </a:pPr>
            <a:r>
              <a:rPr lang="en-US"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04 </a:t>
            </a:r>
            <a:r>
              <a:rPr lang="sv-SE" altLang="zh-CN"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Experiments and results</a:t>
            </a:r>
            <a:endParaRPr lang="zh-CN" altLang="en-US" sz="3200" b="1" dirty="0">
              <a:solidFill>
                <a:schemeClr val="bg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16" name="图片 15">
            <a:extLst>
              <a:ext uri="{FF2B5EF4-FFF2-40B4-BE49-F238E27FC236}">
                <a16:creationId xmlns:a16="http://schemas.microsoft.com/office/drawing/2014/main" id="{CFE72E30-0C1E-5666-74A5-B9E95B17EAFF}"/>
              </a:ext>
            </a:extLst>
          </p:cNvPr>
          <p:cNvPicPr>
            <a:picLocks noChangeAspect="1"/>
          </p:cNvPicPr>
          <p:nvPr/>
        </p:nvPicPr>
        <p:blipFill>
          <a:blip r:embed="rId3"/>
          <a:stretch>
            <a:fillRect/>
          </a:stretch>
        </p:blipFill>
        <p:spPr>
          <a:xfrm>
            <a:off x="1017825" y="3429000"/>
            <a:ext cx="10156349" cy="2500736"/>
          </a:xfrm>
          <a:prstGeom prst="rect">
            <a:avLst/>
          </a:prstGeom>
        </p:spPr>
      </p:pic>
      <p:sp>
        <p:nvSpPr>
          <p:cNvPr id="4" name="文本框 3">
            <a:extLst>
              <a:ext uri="{FF2B5EF4-FFF2-40B4-BE49-F238E27FC236}">
                <a16:creationId xmlns:a16="http://schemas.microsoft.com/office/drawing/2014/main" id="{3668F29E-8128-6C66-4B28-651677B42A54}"/>
              </a:ext>
            </a:extLst>
          </p:cNvPr>
          <p:cNvSpPr txBox="1"/>
          <p:nvPr/>
        </p:nvSpPr>
        <p:spPr>
          <a:xfrm>
            <a:off x="920677" y="1195498"/>
            <a:ext cx="10350646" cy="1883657"/>
          </a:xfrm>
          <a:prstGeom prst="rect">
            <a:avLst/>
          </a:prstGeom>
          <a:noFill/>
        </p:spPr>
        <p:txBody>
          <a:bodyPr wrap="square">
            <a:spAutoFit/>
          </a:bodyPr>
          <a:lstStyle/>
          <a:p>
            <a:pPr indent="457200" algn="just">
              <a:lnSpc>
                <a:spcPct val="150000"/>
              </a:lnSpc>
            </a:pPr>
            <a:r>
              <a:rPr lang="en-US" altLang="zh-CN" sz="2000" kern="100" dirty="0">
                <a:effectLst/>
                <a:latin typeface="Times New Roman" panose="02020603050405020304" pitchFamily="18" charset="0"/>
                <a:ea typeface="宋体" panose="02010600030101010101" pitchFamily="2" charset="-122"/>
              </a:rPr>
              <a:t>To  more accurately assess and compare the topic coherence and diversity of each model, this study selected the </a:t>
            </a:r>
            <a:r>
              <a:rPr lang="en-US" altLang="zh-CN" sz="2000" b="1" kern="100" dirty="0">
                <a:solidFill>
                  <a:srgbClr val="FF0000"/>
                </a:solidFill>
                <a:effectLst/>
                <a:latin typeface="Times New Roman" panose="02020603050405020304" pitchFamily="18" charset="0"/>
                <a:ea typeface="宋体" panose="02010600030101010101" pitchFamily="2" charset="-122"/>
              </a:rPr>
              <a:t>top 10 coherence and diversity scores </a:t>
            </a:r>
            <a:r>
              <a:rPr lang="en-US" altLang="zh-CN" sz="2000" kern="100" dirty="0">
                <a:effectLst/>
                <a:latin typeface="Times New Roman" panose="02020603050405020304" pitchFamily="18" charset="0"/>
                <a:ea typeface="宋体" panose="02010600030101010101" pitchFamily="2" charset="-122"/>
              </a:rPr>
              <a:t>for each model under different parameter combinations and calculated the average of these scores more accurately. The average optimal topic coherence and diversity for the five topic models are shown in Table 2.</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5519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A000120140530A99PPBG">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12975</TotalTime>
  <Words>1474</Words>
  <Application>Microsoft Office PowerPoint</Application>
  <PresentationFormat>宽屏</PresentationFormat>
  <Paragraphs>97</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PingFang SC</vt:lpstr>
      <vt:lpstr>黑体</vt:lpstr>
      <vt:lpstr>华文楷体</vt:lpstr>
      <vt:lpstr>Arial</vt:lpstr>
      <vt:lpstr>Calibri</vt:lpstr>
      <vt:lpstr>Calibri Light</vt:lpstr>
      <vt:lpstr>Times New Roman</vt:lpstr>
      <vt:lpstr>Wingdings</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锐旗设计;https://9ppt.taobao.com</dc:creator>
  <cp:keywords/>
  <cp:lastModifiedBy>王 佳敏</cp:lastModifiedBy>
  <cp:revision>632</cp:revision>
  <dcterms:created xsi:type="dcterms:W3CDTF">2014-06-03T07:56:23Z</dcterms:created>
  <dcterms:modified xsi:type="dcterms:W3CDTF">2025-07-05T15:42:17Z</dcterms:modified>
  <cp:category/>
</cp:coreProperties>
</file>