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119" r:id="rId2"/>
    <p:sldId id="3061" r:id="rId3"/>
    <p:sldId id="3062" r:id="rId4"/>
    <p:sldId id="3094" r:id="rId5"/>
    <p:sldId id="3058" r:id="rId6"/>
    <p:sldId id="3115" r:id="rId7"/>
    <p:sldId id="3103" r:id="rId8"/>
    <p:sldId id="3097" r:id="rId9"/>
    <p:sldId id="3116" r:id="rId10"/>
    <p:sldId id="3013" r:id="rId11"/>
    <p:sldId id="3110" r:id="rId12"/>
    <p:sldId id="3113" r:id="rId13"/>
    <p:sldId id="3118" r:id="rId14"/>
    <p:sldId id="3111" r:id="rId15"/>
    <p:sldId id="3112" r:id="rId16"/>
    <p:sldId id="3114" r:id="rId17"/>
    <p:sldId id="3117" r:id="rId18"/>
    <p:sldId id="306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zhuyihe12@foxmail.com" initials="z" lastIdx="1" clrIdx="1"/>
  <p:cmAuthor id="3" name="兴兴 倪" initials="兴兴" lastIdx="1" clrIdx="2"/>
  <p:cmAuthor id="4" name="Die Wu" initials="DW"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C4C89"/>
    <a:srgbClr val="042396"/>
    <a:srgbClr val="0425A0"/>
    <a:srgbClr val="A57DA5"/>
    <a:srgbClr val="BDD7EF"/>
    <a:srgbClr val="AFD2FD"/>
    <a:srgbClr val="C8E1E4"/>
    <a:srgbClr val="C0D1EC"/>
    <a:srgbClr val="C5C7E7"/>
    <a:srgbClr val="CBD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45" autoAdjust="0"/>
    <p:restoredTop sz="81477" autoAdjust="0"/>
  </p:normalViewPr>
  <p:slideViewPr>
    <p:cSldViewPr snapToGrid="0">
      <p:cViewPr varScale="1">
        <p:scale>
          <a:sx n="77" d="100"/>
          <a:sy n="77" d="100"/>
        </p:scale>
        <p:origin x="44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622"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oXiaoli" userId="8820a924-3445-463e-9a4d-abed1bf95b8c" providerId="ADAL" clId="{65EF2812-237E-48D2-B461-6946C0CE7C72}"/>
    <pc:docChg chg="undo redo custSel addSld delSld modSld">
      <pc:chgData name="CaoXiaoli" userId="8820a924-3445-463e-9a4d-abed1bf95b8c" providerId="ADAL" clId="{65EF2812-237E-48D2-B461-6946C0CE7C72}" dt="2024-04-23T02:59:21.868" v="134" actId="20577"/>
      <pc:docMkLst>
        <pc:docMk/>
      </pc:docMkLst>
      <pc:sldChg chg="del">
        <pc:chgData name="CaoXiaoli" userId="8820a924-3445-463e-9a4d-abed1bf95b8c" providerId="ADAL" clId="{65EF2812-237E-48D2-B461-6946C0CE7C72}" dt="2024-04-23T02:22:06.694" v="64" actId="47"/>
        <pc:sldMkLst>
          <pc:docMk/>
          <pc:sldMk cId="0" sldId="292"/>
        </pc:sldMkLst>
      </pc:sldChg>
      <pc:sldChg chg="modSp mod">
        <pc:chgData name="CaoXiaoli" userId="8820a924-3445-463e-9a4d-abed1bf95b8c" providerId="ADAL" clId="{65EF2812-237E-48D2-B461-6946C0CE7C72}" dt="2024-04-23T02:59:21.868" v="134" actId="20577"/>
        <pc:sldMkLst>
          <pc:docMk/>
          <pc:sldMk cId="3167288375" sldId="3111"/>
        </pc:sldMkLst>
        <pc:spChg chg="mod">
          <ac:chgData name="CaoXiaoli" userId="8820a924-3445-463e-9a4d-abed1bf95b8c" providerId="ADAL" clId="{65EF2812-237E-48D2-B461-6946C0CE7C72}" dt="2024-04-23T02:59:21.868" v="134" actId="20577"/>
          <ac:spMkLst>
            <pc:docMk/>
            <pc:sldMk cId="3167288375" sldId="3111"/>
            <ac:spMk id="11" creationId="{0C7A45BA-58C1-42B4-15BD-CD6CA6DFB247}"/>
          </ac:spMkLst>
        </pc:spChg>
      </pc:sldChg>
      <pc:sldChg chg="modSp mod modNotesTx">
        <pc:chgData name="CaoXiaoli" userId="8820a924-3445-463e-9a4d-abed1bf95b8c" providerId="ADAL" clId="{65EF2812-237E-48D2-B461-6946C0CE7C72}" dt="2024-04-23T02:59:05.231" v="122" actId="20577"/>
        <pc:sldMkLst>
          <pc:docMk/>
          <pc:sldMk cId="1257560367" sldId="3114"/>
        </pc:sldMkLst>
        <pc:spChg chg="mod">
          <ac:chgData name="CaoXiaoli" userId="8820a924-3445-463e-9a4d-abed1bf95b8c" providerId="ADAL" clId="{65EF2812-237E-48D2-B461-6946C0CE7C72}" dt="2024-04-23T02:58:13.380" v="93" actId="20577"/>
          <ac:spMkLst>
            <pc:docMk/>
            <pc:sldMk cId="1257560367" sldId="3114"/>
            <ac:spMk id="8" creationId="{B606AF4D-F2C5-2933-4474-811AD538A85F}"/>
          </ac:spMkLst>
        </pc:spChg>
        <pc:spChg chg="mod">
          <ac:chgData name="CaoXiaoli" userId="8820a924-3445-463e-9a4d-abed1bf95b8c" providerId="ADAL" clId="{65EF2812-237E-48D2-B461-6946C0CE7C72}" dt="2024-04-23T02:57:47.267" v="79" actId="313"/>
          <ac:spMkLst>
            <pc:docMk/>
            <pc:sldMk cId="1257560367" sldId="3114"/>
            <ac:spMk id="16" creationId="{18FFA03C-E252-4321-5C2D-A91B963A56FF}"/>
          </ac:spMkLst>
        </pc:spChg>
      </pc:sldChg>
      <pc:sldChg chg="modSp add mod">
        <pc:chgData name="CaoXiaoli" userId="8820a924-3445-463e-9a4d-abed1bf95b8c" providerId="ADAL" clId="{65EF2812-237E-48D2-B461-6946C0CE7C72}" dt="2024-04-23T02:21:46.851" v="63" actId="1076"/>
        <pc:sldMkLst>
          <pc:docMk/>
          <pc:sldMk cId="4226449552" sldId="3119"/>
        </pc:sldMkLst>
        <pc:spChg chg="mod">
          <ac:chgData name="CaoXiaoli" userId="8820a924-3445-463e-9a4d-abed1bf95b8c" providerId="ADAL" clId="{65EF2812-237E-48D2-B461-6946C0CE7C72}" dt="2024-04-23T02:21:46.851" v="63" actId="1076"/>
          <ac:spMkLst>
            <pc:docMk/>
            <pc:sldMk cId="4226449552" sldId="311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79BC3-7F3D-48AF-B3B5-B3739F8935B9}" type="datetimeFigureOut">
              <a:rPr lang="zh-CN" altLang="en-US" smtClean="0"/>
              <a:t>2024/5/15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C117-C0D3-478F-A650-DDB9633867F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defTabSz="457200">
              <a:defRPr/>
            </a:pPr>
            <a:fld id="{D712715C-60D8-4442-95C1-470452B8606C}" type="slidenum">
              <a:rPr kumimoji="1" lang="zh-CN" altLang="en-US" smtClean="0">
                <a:solidFill>
                  <a:prstClr val="black"/>
                </a:solidFill>
              </a:rPr>
              <a:t>1</a:t>
            </a:fld>
            <a:endParaRPr kumimoji="1" lang="zh-CN" altLang="en-US">
              <a:solidFill>
                <a:prstClr val="black"/>
              </a:solidFill>
            </a:endParaRPr>
          </a:p>
        </p:txBody>
      </p:sp>
    </p:spTree>
    <p:extLst>
      <p:ext uri="{BB962C8B-B14F-4D97-AF65-F5344CB8AC3E}">
        <p14:creationId xmlns:p14="http://schemas.microsoft.com/office/powerpoint/2010/main" val="3753636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01579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13800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7019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45931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67776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18078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45413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94968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6457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1931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07697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32062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84131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grpSp>
        <p:nvGrpSpPr>
          <p:cNvPr id="11" name="组合 10"/>
          <p:cNvGrpSpPr/>
          <p:nvPr/>
        </p:nvGrpSpPr>
        <p:grpSpPr>
          <a:xfrm>
            <a:off x="-14344" y="-10757"/>
            <a:ext cx="12206344" cy="6893662"/>
            <a:chOff x="-10758" y="-10757"/>
            <a:chExt cx="9154758" cy="6893662"/>
          </a:xfrm>
        </p:grpSpPr>
        <p:pic>
          <p:nvPicPr>
            <p:cNvPr id="9" name="图片 8"/>
            <p:cNvPicPr>
              <a:picLocks noChangeAspect="1"/>
            </p:cNvPicPr>
            <p:nvPr userDrawn="1"/>
          </p:nvPicPr>
          <p:blipFill rotWithShape="1">
            <a:blip r:embed="rId2">
              <a:extLst>
                <a:ext uri="{28A0092B-C50C-407E-A947-70E740481C1C}">
                  <a14:useLocalDpi xmlns:a14="http://schemas.microsoft.com/office/drawing/2010/main" val="0"/>
                </a:ext>
              </a:extLst>
            </a:blip>
            <a:srcRect l="1401" t="15092" r="13953" b="23868"/>
            <a:stretch>
              <a:fillRect/>
            </a:stretch>
          </p:blipFill>
          <p:spPr>
            <a:xfrm>
              <a:off x="-10758" y="0"/>
              <a:ext cx="9154758" cy="6858000"/>
            </a:xfrm>
            <a:prstGeom prst="rect">
              <a:avLst/>
            </a:prstGeom>
          </p:spPr>
        </p:pic>
        <p:sp>
          <p:nvSpPr>
            <p:cNvPr id="10" name="矩形 9"/>
            <p:cNvSpPr/>
            <p:nvPr userDrawn="1"/>
          </p:nvSpPr>
          <p:spPr>
            <a:xfrm>
              <a:off x="0" y="-10757"/>
              <a:ext cx="9144000" cy="6893662"/>
            </a:xfrm>
            <a:prstGeom prst="rect">
              <a:avLst/>
            </a:prstGeom>
            <a:solidFill>
              <a:srgbClr val="FFFFFF">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gr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0064" t="4996" r="43097" b="33964"/>
          <a:stretch>
            <a:fillRect/>
          </a:stretch>
        </p:blipFill>
        <p:spPr>
          <a:xfrm>
            <a:off x="2534960" y="-35663"/>
            <a:ext cx="9657041" cy="6893663"/>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solidFill>
                  <a:srgbClr val="3D3F41">
                    <a:tint val="75000"/>
                  </a:srgbClr>
                </a:solidFill>
              </a:rPr>
              <a:t>2024/5/15</a:t>
            </a:fld>
            <a:endParaRPr lang="zh-CN" altLang="en-US">
              <a:solidFill>
                <a:srgbClr val="3D3F41">
                  <a:tint val="75000"/>
                </a:srgbClr>
              </a:solidFill>
            </a:endParaRPr>
          </a:p>
        </p:txBody>
      </p:sp>
      <p:sp>
        <p:nvSpPr>
          <p:cNvPr id="5" name="KSO_FT"/>
          <p:cNvSpPr>
            <a:spLocks noGrp="1"/>
          </p:cNvSpPr>
          <p:nvPr>
            <p:ph type="ftr" sz="quarter" idx="11"/>
          </p:nvPr>
        </p:nvSpPr>
        <p:spPr/>
        <p:txBody>
          <a:bodyPr/>
          <a:lstStyle/>
          <a:p>
            <a:endParaRPr lang="zh-CN" altLang="en-US">
              <a:solidFill>
                <a:srgbClr val="3D3F41">
                  <a:tint val="75000"/>
                </a:srgbClr>
              </a:solidFill>
            </a:endParaRPr>
          </a:p>
        </p:txBody>
      </p:sp>
      <p:sp>
        <p:nvSpPr>
          <p:cNvPr id="6" name="KSO_FN"/>
          <p:cNvSpPr>
            <a:spLocks noGrp="1"/>
          </p:cNvSpPr>
          <p:nvPr>
            <p:ph type="sldNum" sz="quarter" idx="12"/>
          </p:nvPr>
        </p:nvSpPr>
        <p:spPr/>
        <p:txBody>
          <a:bodyPr/>
          <a:lstStyle/>
          <a:p>
            <a:fld id="{4AE85CE2-CEAD-46BB-861E-7D62265DC969}" type="slidenum">
              <a:rPr lang="zh-CN" altLang="en-US" smtClean="0">
                <a:solidFill>
                  <a:srgbClr val="3D3F41">
                    <a:tint val="75000"/>
                  </a:srgbClr>
                </a:solidFill>
              </a:rPr>
              <a:t>‹#›</a:t>
            </a:fld>
            <a:endParaRPr lang="zh-CN" altLang="en-US">
              <a:solidFill>
                <a:srgbClr val="3D3F41">
                  <a:tint val="75000"/>
                </a:srgbClr>
              </a:solidFill>
            </a:endParaRPr>
          </a:p>
        </p:txBody>
      </p:sp>
      <p:sp>
        <p:nvSpPr>
          <p:cNvPr id="3" name="KSO_CT2"/>
          <p:cNvSpPr>
            <a:spLocks noGrp="1"/>
          </p:cNvSpPr>
          <p:nvPr>
            <p:ph type="subTitle" idx="1" hasCustomPrompt="1"/>
          </p:nvPr>
        </p:nvSpPr>
        <p:spPr>
          <a:xfrm>
            <a:off x="-1" y="3143551"/>
            <a:ext cx="7071360" cy="467211"/>
          </a:xfrm>
          <a:noFill/>
        </p:spPr>
        <p:txBody>
          <a:bodyPr>
            <a:noAutofit/>
          </a:bodyPr>
          <a:lstStyle>
            <a:lvl1pPr marL="0" indent="0" algn="ctr">
              <a:buNone/>
              <a:defRPr sz="2000">
                <a:solidFill>
                  <a:schemeClr val="bg1">
                    <a:lumMod val="6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0" y="1308825"/>
            <a:ext cx="7071360" cy="1720077"/>
          </a:xfrm>
        </p:spPr>
        <p:txBody>
          <a:bodyPr>
            <a:noAutofit/>
          </a:bodyPr>
          <a:lstStyle>
            <a:lvl1pPr algn="ctr">
              <a:lnSpc>
                <a:spcPct val="100000"/>
              </a:lnSpc>
              <a:defRPr sz="4200">
                <a:solidFill>
                  <a:srgbClr val="071F65"/>
                </a:solidFill>
                <a:effectLst/>
              </a:defRPr>
            </a:lvl1pPr>
          </a:lstStyle>
          <a:p>
            <a:r>
              <a:rPr lang="zh-CN" altLang="en-US" dirty="0"/>
              <a:t>单击此处添加您的标题文字</a:t>
            </a:r>
          </a:p>
        </p:txBody>
      </p:sp>
    </p:spTree>
  </p:cSld>
  <p:clrMapOvr>
    <a:masterClrMapping/>
  </p:clrMapOvr>
  <p:transition spd="slow" advClick="0" advTm="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endParaRPr kumimoji="1" lang="zh-CN" altLang="en-US">
              <a:solidFill>
                <a:srgbClr val="3D3F41">
                  <a:tint val="75000"/>
                </a:srgbClr>
              </a:solidFill>
            </a:endParaRPr>
          </a:p>
        </p:txBody>
      </p:sp>
      <p:sp>
        <p:nvSpPr>
          <p:cNvPr id="5" name="KSO_FT"/>
          <p:cNvSpPr>
            <a:spLocks noGrp="1"/>
          </p:cNvSpPr>
          <p:nvPr>
            <p:ph type="ftr" sz="quarter" idx="11"/>
          </p:nvPr>
        </p:nvSpPr>
        <p:spPr/>
        <p:txBody>
          <a:bodyPr/>
          <a:lstStyle/>
          <a:p>
            <a:r>
              <a:rPr kumimoji="1" lang="en-US" altLang="zh-CN">
                <a:solidFill>
                  <a:srgbClr val="3D3F41">
                    <a:tint val="75000"/>
                  </a:srgbClr>
                </a:solidFill>
              </a:rPr>
              <a:t>STATE COLLEGE UNIVERSITY</a:t>
            </a:r>
            <a:endParaRPr kumimoji="1" lang="zh-CN" altLang="en-US" dirty="0">
              <a:solidFill>
                <a:srgbClr val="3D3F41">
                  <a:tint val="75000"/>
                </a:srgbClr>
              </a:solidFill>
            </a:endParaRPr>
          </a:p>
        </p:txBody>
      </p:sp>
      <p:sp>
        <p:nvSpPr>
          <p:cNvPr id="6" name="KSO_FN"/>
          <p:cNvSpPr>
            <a:spLocks noGrp="1"/>
          </p:cNvSpPr>
          <p:nvPr>
            <p:ph type="sldNum" sz="quarter" idx="12"/>
          </p:nvPr>
        </p:nvSpPr>
        <p:spPr/>
        <p:txBody>
          <a:bodyPr/>
          <a:lstStyle/>
          <a:p>
            <a:fld id="{23DA680B-B80A-2545-AB30-B9870FE9052E}" type="slidenum">
              <a:rPr kumimoji="1" lang="zh-CN" altLang="en-US" smtClean="0">
                <a:solidFill>
                  <a:srgbClr val="3D3F41">
                    <a:tint val="75000"/>
                  </a:srgbClr>
                </a:solidFill>
              </a:rPr>
              <a:t>‹#›</a:t>
            </a:fld>
            <a:endParaRPr kumimoji="1" lang="zh-CN" altLang="en-US">
              <a:solidFill>
                <a:srgbClr val="3D3F41">
                  <a:tint val="75000"/>
                </a:srgbClr>
              </a:solidFill>
            </a:endParaRPr>
          </a:p>
        </p:txBody>
      </p:sp>
    </p:spTree>
  </p:cSld>
  <p:clrMapOvr>
    <a:masterClrMapping/>
  </p:clrMapOvr>
  <p:transition spd="slow" advClick="0" advTm="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0"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5"/>
            <a:ext cx="7933269" cy="581183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endParaRPr kumimoji="1" lang="zh-CN" altLang="en-US">
              <a:solidFill>
                <a:srgbClr val="3D3F41">
                  <a:tint val="75000"/>
                </a:srgbClr>
              </a:solidFill>
            </a:endParaRPr>
          </a:p>
        </p:txBody>
      </p:sp>
      <p:sp>
        <p:nvSpPr>
          <p:cNvPr id="5" name="KSO_FT"/>
          <p:cNvSpPr>
            <a:spLocks noGrp="1"/>
          </p:cNvSpPr>
          <p:nvPr>
            <p:ph type="ftr" sz="quarter" idx="11"/>
          </p:nvPr>
        </p:nvSpPr>
        <p:spPr/>
        <p:txBody>
          <a:bodyPr/>
          <a:lstStyle/>
          <a:p>
            <a:r>
              <a:rPr kumimoji="1" lang="en-US" altLang="zh-CN">
                <a:solidFill>
                  <a:srgbClr val="3D3F41">
                    <a:tint val="75000"/>
                  </a:srgbClr>
                </a:solidFill>
              </a:rPr>
              <a:t>STATE COLLEGE UNIVERSITY</a:t>
            </a:r>
            <a:endParaRPr kumimoji="1" lang="zh-CN" altLang="en-US" dirty="0">
              <a:solidFill>
                <a:srgbClr val="3D3F41">
                  <a:tint val="75000"/>
                </a:srgbClr>
              </a:solidFill>
            </a:endParaRPr>
          </a:p>
        </p:txBody>
      </p:sp>
      <p:sp>
        <p:nvSpPr>
          <p:cNvPr id="6" name="KSO_FN"/>
          <p:cNvSpPr>
            <a:spLocks noGrp="1"/>
          </p:cNvSpPr>
          <p:nvPr>
            <p:ph type="sldNum" sz="quarter" idx="12"/>
          </p:nvPr>
        </p:nvSpPr>
        <p:spPr/>
        <p:txBody>
          <a:bodyPr/>
          <a:lstStyle/>
          <a:p>
            <a:fld id="{23DA680B-B80A-2545-AB30-B9870FE9052E}" type="slidenum">
              <a:rPr kumimoji="1" lang="zh-CN" altLang="en-US" smtClean="0">
                <a:solidFill>
                  <a:srgbClr val="3D3F41">
                    <a:tint val="75000"/>
                  </a:srgbClr>
                </a:solidFill>
              </a:rPr>
              <a:t>‹#›</a:t>
            </a:fld>
            <a:endParaRPr kumimoji="1" lang="zh-CN" altLang="en-US">
              <a:solidFill>
                <a:srgbClr val="3D3F41">
                  <a:tint val="75000"/>
                </a:srgbClr>
              </a:solidFill>
            </a:endParaRPr>
          </a:p>
        </p:txBody>
      </p:sp>
    </p:spTree>
  </p:cSld>
  <p:clrMapOvr>
    <a:masterClrMapping/>
  </p:clrMapOvr>
  <p:transition spd="slow" advClick="0" advTm="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矩形 7"/>
          <p:cNvSpPr/>
          <p:nvPr userDrawn="1"/>
        </p:nvSpPr>
        <p:spPr>
          <a:xfrm>
            <a:off x="0" y="0"/>
            <a:ext cx="1218668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 name="梯形 1"/>
          <p:cNvSpPr/>
          <p:nvPr userDrawn="1"/>
        </p:nvSpPr>
        <p:spPr>
          <a:xfrm rot="16200000">
            <a:off x="7443541" y="-448660"/>
            <a:ext cx="2291737" cy="7194558"/>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3" name="梯形 2"/>
          <p:cNvSpPr/>
          <p:nvPr userDrawn="1"/>
        </p:nvSpPr>
        <p:spPr>
          <a:xfrm rot="5400000">
            <a:off x="1336590" y="641754"/>
            <a:ext cx="2344067" cy="4997443"/>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endParaRPr kumimoji="1" lang="zh-CN" altLang="en-US">
              <a:solidFill>
                <a:srgbClr val="3D3F41">
                  <a:tint val="75000"/>
                </a:srgbClr>
              </a:solidFill>
            </a:endParaRPr>
          </a:p>
        </p:txBody>
      </p:sp>
      <p:sp>
        <p:nvSpPr>
          <p:cNvPr id="5" name="KSO_FT"/>
          <p:cNvSpPr>
            <a:spLocks noGrp="1"/>
          </p:cNvSpPr>
          <p:nvPr>
            <p:ph type="ftr" sz="quarter" idx="11"/>
          </p:nvPr>
        </p:nvSpPr>
        <p:spPr/>
        <p:txBody>
          <a:bodyPr/>
          <a:lstStyle/>
          <a:p>
            <a:r>
              <a:rPr kumimoji="1" lang="en-US" altLang="zh-CN">
                <a:solidFill>
                  <a:srgbClr val="3D3F41">
                    <a:tint val="75000"/>
                  </a:srgbClr>
                </a:solidFill>
              </a:rPr>
              <a:t>STATE COLLEGE UNIVERSITY</a:t>
            </a:r>
            <a:endParaRPr kumimoji="1" lang="zh-CN" altLang="en-US">
              <a:solidFill>
                <a:srgbClr val="3D3F41">
                  <a:tint val="75000"/>
                </a:srgbClr>
              </a:solidFill>
            </a:endParaRPr>
          </a:p>
        </p:txBody>
      </p:sp>
      <p:sp>
        <p:nvSpPr>
          <p:cNvPr id="6" name="KSO_FN"/>
          <p:cNvSpPr>
            <a:spLocks noGrp="1"/>
          </p:cNvSpPr>
          <p:nvPr>
            <p:ph type="sldNum" sz="quarter" idx="12"/>
          </p:nvPr>
        </p:nvSpPr>
        <p:spPr/>
        <p:txBody>
          <a:bodyPr/>
          <a:lstStyle/>
          <a:p>
            <a:fld id="{23DA680B-B80A-2545-AB30-B9870FE9052E}" type="slidenum">
              <a:rPr kumimoji="1" lang="zh-CN" altLang="en-US" smtClean="0">
                <a:solidFill>
                  <a:srgbClr val="3D3F41">
                    <a:tint val="75000"/>
                  </a:srgbClr>
                </a:solidFill>
              </a:rPr>
              <a:t>‹#›</a:t>
            </a:fld>
            <a:endParaRPr kumimoji="1" lang="zh-CN" altLang="en-US">
              <a:solidFill>
                <a:srgbClr val="3D3F41">
                  <a:tint val="75000"/>
                </a:srgbClr>
              </a:solidFill>
            </a:endParaRPr>
          </a:p>
        </p:txBody>
      </p:sp>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26955" y="2054410"/>
            <a:ext cx="7994651" cy="1235075"/>
          </a:xfrm>
        </p:spPr>
        <p:txBody>
          <a:bodyPr anchor="b">
            <a:normAutofit/>
          </a:bodyPr>
          <a:lstStyle>
            <a:lvl1pPr algn="ctr">
              <a:defRPr sz="3600">
                <a:solidFill>
                  <a:srgbClr val="071F65"/>
                </a:solidFill>
                <a:effectLst/>
              </a:defRPr>
            </a:lvl1pPr>
          </a:lstStyle>
          <a:p>
            <a:r>
              <a:rPr lang="zh-CN" altLang="en-US" dirty="0"/>
              <a:t>此处添加您的标题</a:t>
            </a:r>
            <a:endParaRPr lang="en-US" dirty="0"/>
          </a:p>
        </p:txBody>
      </p:sp>
      <p:sp>
        <p:nvSpPr>
          <p:cNvPr id="10" name="文本占位符 9"/>
          <p:cNvSpPr>
            <a:spLocks noGrp="1"/>
          </p:cNvSpPr>
          <p:nvPr>
            <p:ph type="body" idx="1" hasCustomPrompt="1"/>
          </p:nvPr>
        </p:nvSpPr>
        <p:spPr>
          <a:xfrm>
            <a:off x="3827342" y="3346701"/>
            <a:ext cx="4643665" cy="450746"/>
          </a:xfrm>
          <a:custGeom>
            <a:avLst/>
            <a:gdLst>
              <a:gd name="connsiteX0" fmla="*/ 0 w 3482749"/>
              <a:gd name="connsiteY0" fmla="*/ 0 h 450746"/>
              <a:gd name="connsiteX1" fmla="*/ 3095474 w 3482749"/>
              <a:gd name="connsiteY1" fmla="*/ 10691 h 450746"/>
              <a:gd name="connsiteX2" fmla="*/ 3482749 w 3482749"/>
              <a:gd name="connsiteY2" fmla="*/ 450746 h 450746"/>
              <a:gd name="connsiteX3" fmla="*/ 402616 w 3482749"/>
              <a:gd name="connsiteY3" fmla="*/ 440057 h 450746"/>
            </a:gdLst>
            <a:ahLst/>
            <a:cxnLst>
              <a:cxn ang="0">
                <a:pos x="connsiteX0" y="connsiteY0"/>
              </a:cxn>
              <a:cxn ang="0">
                <a:pos x="connsiteX1" y="connsiteY1"/>
              </a:cxn>
              <a:cxn ang="0">
                <a:pos x="connsiteX2" y="connsiteY2"/>
              </a:cxn>
              <a:cxn ang="0">
                <a:pos x="connsiteX3" y="connsiteY3"/>
              </a:cxn>
            </a:cxnLst>
            <a:rect l="l" t="t" r="r" b="b"/>
            <a:pathLst>
              <a:path w="3482749" h="450746">
                <a:moveTo>
                  <a:pt x="0" y="0"/>
                </a:moveTo>
                <a:lnTo>
                  <a:pt x="3095474" y="10691"/>
                </a:lnTo>
                <a:lnTo>
                  <a:pt x="3482749" y="450746"/>
                </a:lnTo>
                <a:lnTo>
                  <a:pt x="402616" y="440057"/>
                </a:lnTo>
                <a:close/>
              </a:path>
            </a:pathLst>
          </a:custGeom>
          <a:solidFill>
            <a:schemeClr val="accent3">
              <a:lumMod val="60000"/>
              <a:lumOff val="40000"/>
            </a:schemeClr>
          </a:solidFill>
        </p:spPr>
        <p:txBody>
          <a:bodyPr wrap="square" anchor="ctr">
            <a:no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endParaRPr kumimoji="1" lang="zh-CN" altLang="en-US">
              <a:solidFill>
                <a:srgbClr val="3D3F41">
                  <a:tint val="75000"/>
                </a:srgbClr>
              </a:solidFill>
            </a:endParaRPr>
          </a:p>
        </p:txBody>
      </p:sp>
      <p:sp>
        <p:nvSpPr>
          <p:cNvPr id="5" name="KSO_FT"/>
          <p:cNvSpPr>
            <a:spLocks noGrp="1"/>
          </p:cNvSpPr>
          <p:nvPr>
            <p:ph type="ftr" sz="quarter" idx="11"/>
          </p:nvPr>
        </p:nvSpPr>
        <p:spPr/>
        <p:txBody>
          <a:bodyPr/>
          <a:lstStyle/>
          <a:p>
            <a:r>
              <a:rPr kumimoji="1" lang="en-US" altLang="zh-CN">
                <a:solidFill>
                  <a:srgbClr val="3D3F41">
                    <a:tint val="75000"/>
                  </a:srgbClr>
                </a:solidFill>
              </a:rPr>
              <a:t>STATE COLLEGE UNIVERSITY</a:t>
            </a:r>
            <a:endParaRPr kumimoji="1" lang="zh-CN" altLang="en-US">
              <a:solidFill>
                <a:srgbClr val="3D3F41">
                  <a:tint val="75000"/>
                </a:srgbClr>
              </a:solidFill>
            </a:endParaRPr>
          </a:p>
        </p:txBody>
      </p:sp>
      <p:sp>
        <p:nvSpPr>
          <p:cNvPr id="6" name="KSO_FN"/>
          <p:cNvSpPr>
            <a:spLocks noGrp="1"/>
          </p:cNvSpPr>
          <p:nvPr>
            <p:ph type="sldNum" sz="quarter" idx="12"/>
          </p:nvPr>
        </p:nvSpPr>
        <p:spPr/>
        <p:txBody>
          <a:bodyPr/>
          <a:lstStyle/>
          <a:p>
            <a:fld id="{23DA680B-B80A-2545-AB30-B9870FE9052E}" type="slidenum">
              <a:rPr kumimoji="1" lang="zh-CN" altLang="en-US" smtClean="0">
                <a:solidFill>
                  <a:srgbClr val="3D3F41">
                    <a:tint val="75000"/>
                  </a:srgbClr>
                </a:solidFill>
              </a:rPr>
              <a:t>‹#›</a:t>
            </a:fld>
            <a:endParaRPr kumimoji="1" lang="zh-CN" altLang="en-US">
              <a:solidFill>
                <a:srgbClr val="3D3F41">
                  <a:tint val="75000"/>
                </a:srgbClr>
              </a:solidFill>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1"/>
            <a:ext cx="508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6519333" y="1244601"/>
            <a:ext cx="5094116" cy="493236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endParaRPr kumimoji="1" lang="zh-CN" altLang="en-US">
              <a:solidFill>
                <a:srgbClr val="3D3F41">
                  <a:tint val="75000"/>
                </a:srgbClr>
              </a:solidFill>
            </a:endParaRPr>
          </a:p>
        </p:txBody>
      </p:sp>
      <p:sp>
        <p:nvSpPr>
          <p:cNvPr id="6" name="KSO_FT"/>
          <p:cNvSpPr>
            <a:spLocks noGrp="1"/>
          </p:cNvSpPr>
          <p:nvPr>
            <p:ph type="ftr" sz="quarter" idx="11"/>
          </p:nvPr>
        </p:nvSpPr>
        <p:spPr/>
        <p:txBody>
          <a:bodyPr/>
          <a:lstStyle/>
          <a:p>
            <a:r>
              <a:rPr kumimoji="1" lang="en-US" altLang="zh-CN">
                <a:solidFill>
                  <a:srgbClr val="3D3F41">
                    <a:tint val="75000"/>
                  </a:srgbClr>
                </a:solidFill>
              </a:rPr>
              <a:t>STATE COLLEGE UNIVERSITY</a:t>
            </a:r>
            <a:endParaRPr kumimoji="1" lang="zh-CN" altLang="en-US" dirty="0">
              <a:solidFill>
                <a:srgbClr val="3D3F41">
                  <a:tint val="75000"/>
                </a:srgbClr>
              </a:solidFill>
            </a:endParaRPr>
          </a:p>
        </p:txBody>
      </p:sp>
      <p:sp>
        <p:nvSpPr>
          <p:cNvPr id="7" name="KSO_FN"/>
          <p:cNvSpPr>
            <a:spLocks noGrp="1"/>
          </p:cNvSpPr>
          <p:nvPr>
            <p:ph type="sldNum" sz="quarter" idx="12"/>
          </p:nvPr>
        </p:nvSpPr>
        <p:spPr/>
        <p:txBody>
          <a:bodyPr/>
          <a:lstStyle/>
          <a:p>
            <a:fld id="{23DA680B-B80A-2545-AB30-B9870FE9052E}" type="slidenum">
              <a:rPr kumimoji="1" lang="zh-CN" altLang="en-US" smtClean="0">
                <a:solidFill>
                  <a:srgbClr val="3D3F41">
                    <a:tint val="75000"/>
                  </a:srgbClr>
                </a:solidFill>
              </a:rPr>
              <a:t>‹#›</a:t>
            </a:fld>
            <a:endParaRPr kumimoji="1" lang="zh-CN" altLang="en-US">
              <a:solidFill>
                <a:srgbClr val="3D3F41">
                  <a:tint val="75000"/>
                </a:srgbClr>
              </a:solidFill>
            </a:endParaRPr>
          </a:p>
        </p:txBody>
      </p:sp>
    </p:spTree>
  </p:cSld>
  <p:clrMapOvr>
    <a:masterClrMapping/>
  </p:clrMapOvr>
  <p:transition spd="slow" advClick="0" advTm="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2"/>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1099435" y="2200274"/>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46" y="1376362"/>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6431846" y="2200274"/>
            <a:ext cx="5183188"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endParaRPr kumimoji="1" lang="zh-CN" altLang="en-US">
              <a:solidFill>
                <a:srgbClr val="3D3F41">
                  <a:tint val="75000"/>
                </a:srgbClr>
              </a:solidFill>
            </a:endParaRPr>
          </a:p>
        </p:txBody>
      </p:sp>
      <p:sp>
        <p:nvSpPr>
          <p:cNvPr id="8" name="KSO_FT"/>
          <p:cNvSpPr>
            <a:spLocks noGrp="1"/>
          </p:cNvSpPr>
          <p:nvPr>
            <p:ph type="ftr" sz="quarter" idx="11"/>
          </p:nvPr>
        </p:nvSpPr>
        <p:spPr/>
        <p:txBody>
          <a:bodyPr/>
          <a:lstStyle/>
          <a:p>
            <a:r>
              <a:rPr kumimoji="1" lang="en-US" altLang="zh-CN">
                <a:solidFill>
                  <a:srgbClr val="3D3F41">
                    <a:tint val="75000"/>
                  </a:srgbClr>
                </a:solidFill>
              </a:rPr>
              <a:t>STATE COLLEGE UNIVERSITY</a:t>
            </a:r>
            <a:endParaRPr kumimoji="1" lang="zh-CN" altLang="en-US">
              <a:solidFill>
                <a:srgbClr val="3D3F41">
                  <a:tint val="75000"/>
                </a:srgbClr>
              </a:solidFill>
            </a:endParaRPr>
          </a:p>
        </p:txBody>
      </p:sp>
      <p:sp>
        <p:nvSpPr>
          <p:cNvPr id="9" name="KSO_FN"/>
          <p:cNvSpPr>
            <a:spLocks noGrp="1"/>
          </p:cNvSpPr>
          <p:nvPr>
            <p:ph type="sldNum" sz="quarter" idx="12"/>
          </p:nvPr>
        </p:nvSpPr>
        <p:spPr/>
        <p:txBody>
          <a:bodyPr/>
          <a:lstStyle/>
          <a:p>
            <a:fld id="{23DA680B-B80A-2545-AB30-B9870FE9052E}" type="slidenum">
              <a:rPr kumimoji="1" lang="zh-CN" altLang="en-US" smtClean="0">
                <a:solidFill>
                  <a:srgbClr val="3D3F41">
                    <a:tint val="75000"/>
                  </a:srgbClr>
                </a:solidFill>
              </a:rPr>
              <a:t>‹#›</a:t>
            </a:fld>
            <a:endParaRPr kumimoji="1" lang="zh-CN" altLang="en-US">
              <a:solidFill>
                <a:srgbClr val="3D3F41">
                  <a:tint val="75000"/>
                </a:srgbClr>
              </a:solidFill>
            </a:endParaRPr>
          </a:p>
        </p:txBody>
      </p:sp>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endParaRPr kumimoji="1" lang="zh-CN" altLang="en-US">
              <a:solidFill>
                <a:srgbClr val="3D3F41">
                  <a:tint val="75000"/>
                </a:srgbClr>
              </a:solidFill>
            </a:endParaRPr>
          </a:p>
        </p:txBody>
      </p:sp>
      <p:sp>
        <p:nvSpPr>
          <p:cNvPr id="4" name="KSO_FT"/>
          <p:cNvSpPr>
            <a:spLocks noGrp="1"/>
          </p:cNvSpPr>
          <p:nvPr>
            <p:ph type="ftr" sz="quarter" idx="11"/>
          </p:nvPr>
        </p:nvSpPr>
        <p:spPr/>
        <p:txBody>
          <a:bodyPr/>
          <a:lstStyle/>
          <a:p>
            <a:r>
              <a:rPr kumimoji="1" lang="en-US" altLang="zh-CN">
                <a:solidFill>
                  <a:srgbClr val="3D3F41">
                    <a:tint val="75000"/>
                  </a:srgbClr>
                </a:solidFill>
              </a:rPr>
              <a:t>STATE COLLEGE UNIVERSITY</a:t>
            </a:r>
            <a:endParaRPr kumimoji="1" lang="zh-CN" altLang="en-US" dirty="0">
              <a:solidFill>
                <a:srgbClr val="3D3F41">
                  <a:tint val="75000"/>
                </a:srgbClr>
              </a:solidFill>
            </a:endParaRPr>
          </a:p>
        </p:txBody>
      </p:sp>
      <p:sp>
        <p:nvSpPr>
          <p:cNvPr id="5" name="KSO_FN"/>
          <p:cNvSpPr>
            <a:spLocks noGrp="1"/>
          </p:cNvSpPr>
          <p:nvPr>
            <p:ph type="sldNum" sz="quarter" idx="12"/>
          </p:nvPr>
        </p:nvSpPr>
        <p:spPr/>
        <p:txBody>
          <a:bodyPr/>
          <a:lstStyle/>
          <a:p>
            <a:fld id="{23DA680B-B80A-2545-AB30-B9870FE9052E}" type="slidenum">
              <a:rPr kumimoji="1" lang="zh-CN" altLang="en-US" smtClean="0">
                <a:solidFill>
                  <a:srgbClr val="3D3F41">
                    <a:tint val="75000"/>
                  </a:srgbClr>
                </a:solidFill>
              </a:rPr>
              <a:t>‹#›</a:t>
            </a:fld>
            <a:endParaRPr kumimoji="1" lang="zh-CN" altLang="en-US">
              <a:solidFill>
                <a:srgbClr val="3D3F41">
                  <a:tint val="75000"/>
                </a:srgbClr>
              </a:solidFill>
            </a:endParaRPr>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endParaRPr kumimoji="1" lang="zh-CN" altLang="en-US">
              <a:solidFill>
                <a:srgbClr val="3D3F41">
                  <a:tint val="75000"/>
                </a:srgbClr>
              </a:solidFill>
            </a:endParaRPr>
          </a:p>
        </p:txBody>
      </p:sp>
      <p:sp>
        <p:nvSpPr>
          <p:cNvPr id="3" name="KSO_FT"/>
          <p:cNvSpPr>
            <a:spLocks noGrp="1"/>
          </p:cNvSpPr>
          <p:nvPr>
            <p:ph type="ftr" sz="quarter" idx="11"/>
          </p:nvPr>
        </p:nvSpPr>
        <p:spPr/>
        <p:txBody>
          <a:bodyPr/>
          <a:lstStyle/>
          <a:p>
            <a:r>
              <a:rPr kumimoji="1" lang="en-US" altLang="zh-CN">
                <a:solidFill>
                  <a:srgbClr val="3D3F41">
                    <a:tint val="75000"/>
                  </a:srgbClr>
                </a:solidFill>
              </a:rPr>
              <a:t>STATE COLLEGE UNIVERSITY</a:t>
            </a:r>
            <a:endParaRPr kumimoji="1" lang="zh-CN" altLang="en-US">
              <a:solidFill>
                <a:srgbClr val="3D3F41">
                  <a:tint val="75000"/>
                </a:srgbClr>
              </a:solidFill>
            </a:endParaRPr>
          </a:p>
        </p:txBody>
      </p:sp>
      <p:sp>
        <p:nvSpPr>
          <p:cNvPr id="4" name="KSO_FN"/>
          <p:cNvSpPr>
            <a:spLocks noGrp="1"/>
          </p:cNvSpPr>
          <p:nvPr>
            <p:ph type="sldNum" sz="quarter" idx="12"/>
          </p:nvPr>
        </p:nvSpPr>
        <p:spPr/>
        <p:txBody>
          <a:bodyPr/>
          <a:lstStyle/>
          <a:p>
            <a:fld id="{23DA680B-B80A-2545-AB30-B9870FE9052E}" type="slidenum">
              <a:rPr kumimoji="1" lang="zh-CN" altLang="en-US" smtClean="0">
                <a:solidFill>
                  <a:srgbClr val="3D3F41">
                    <a:tint val="75000"/>
                  </a:srgbClr>
                </a:solidFill>
              </a:rPr>
              <a:t>‹#›</a:t>
            </a:fld>
            <a:endParaRPr kumimoji="1" lang="zh-CN" altLang="en-US">
              <a:solidFill>
                <a:srgbClr val="3D3F41">
                  <a:tint val="75000"/>
                </a:srgbClr>
              </a:solidFill>
            </a:endParaRPr>
          </a:p>
        </p:txBody>
      </p:sp>
    </p:spTree>
  </p:cSld>
  <p:clrMapOvr>
    <a:masterClrMapping/>
  </p:clrMapOvr>
  <p:transition spd="slow" advClick="0"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0" y="533402"/>
            <a:ext cx="3932237" cy="16002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5487989" y="1063629"/>
            <a:ext cx="617220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590" y="213360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endParaRPr kumimoji="1" lang="zh-CN" altLang="en-US">
              <a:solidFill>
                <a:srgbClr val="3D3F41">
                  <a:tint val="75000"/>
                </a:srgbClr>
              </a:solidFill>
            </a:endParaRPr>
          </a:p>
        </p:txBody>
      </p:sp>
      <p:sp>
        <p:nvSpPr>
          <p:cNvPr id="6" name="KSO_FT"/>
          <p:cNvSpPr>
            <a:spLocks noGrp="1"/>
          </p:cNvSpPr>
          <p:nvPr>
            <p:ph type="ftr" sz="quarter" idx="11"/>
          </p:nvPr>
        </p:nvSpPr>
        <p:spPr/>
        <p:txBody>
          <a:bodyPr/>
          <a:lstStyle/>
          <a:p>
            <a:r>
              <a:rPr kumimoji="1" lang="en-US" altLang="zh-CN">
                <a:solidFill>
                  <a:srgbClr val="3D3F41">
                    <a:tint val="75000"/>
                  </a:srgbClr>
                </a:solidFill>
              </a:rPr>
              <a:t>STATE COLLEGE UNIVERSITY</a:t>
            </a:r>
            <a:endParaRPr kumimoji="1" lang="zh-CN" altLang="en-US">
              <a:solidFill>
                <a:srgbClr val="3D3F41">
                  <a:tint val="75000"/>
                </a:srgbClr>
              </a:solidFill>
            </a:endParaRPr>
          </a:p>
        </p:txBody>
      </p:sp>
      <p:sp>
        <p:nvSpPr>
          <p:cNvPr id="7" name="KSO_FN"/>
          <p:cNvSpPr>
            <a:spLocks noGrp="1"/>
          </p:cNvSpPr>
          <p:nvPr>
            <p:ph type="sldNum" sz="quarter" idx="12"/>
          </p:nvPr>
        </p:nvSpPr>
        <p:spPr/>
        <p:txBody>
          <a:bodyPr/>
          <a:lstStyle/>
          <a:p>
            <a:fld id="{23DA680B-B80A-2545-AB30-B9870FE9052E}" type="slidenum">
              <a:rPr kumimoji="1" lang="zh-CN" altLang="en-US" smtClean="0">
                <a:solidFill>
                  <a:srgbClr val="3D3F41">
                    <a:tint val="75000"/>
                  </a:srgbClr>
                </a:solidFill>
              </a:rPr>
              <a:t>‹#›</a:t>
            </a:fld>
            <a:endParaRPr kumimoji="1" lang="zh-CN" altLang="en-US">
              <a:solidFill>
                <a:srgbClr val="3D3F41">
                  <a:tint val="75000"/>
                </a:srgbClr>
              </a:solidFill>
            </a:endParaRPr>
          </a:p>
        </p:txBody>
      </p:sp>
    </p:spTree>
  </p:cSld>
  <p:clrMapOvr>
    <a:masterClrMapping/>
  </p:clrMapOvr>
  <p:transition spd="slow" advClick="0"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KSO_FD"/>
          <p:cNvSpPr>
            <a:spLocks noGrp="1"/>
          </p:cNvSpPr>
          <p:nvPr>
            <p:ph type="dt" sz="half" idx="10"/>
          </p:nvPr>
        </p:nvSpPr>
        <p:spPr/>
        <p:txBody>
          <a:bodyPr/>
          <a:lstStyle/>
          <a:p>
            <a:endParaRPr kumimoji="1" lang="zh-CN" altLang="en-US">
              <a:solidFill>
                <a:srgbClr val="3D3F41">
                  <a:tint val="75000"/>
                </a:srgbClr>
              </a:solidFill>
            </a:endParaRPr>
          </a:p>
        </p:txBody>
      </p:sp>
      <p:sp>
        <p:nvSpPr>
          <p:cNvPr id="6" name="KSO_FT"/>
          <p:cNvSpPr>
            <a:spLocks noGrp="1"/>
          </p:cNvSpPr>
          <p:nvPr>
            <p:ph type="ftr" sz="quarter" idx="11"/>
          </p:nvPr>
        </p:nvSpPr>
        <p:spPr/>
        <p:txBody>
          <a:bodyPr/>
          <a:lstStyle/>
          <a:p>
            <a:r>
              <a:rPr kumimoji="1" lang="en-US" altLang="zh-CN">
                <a:solidFill>
                  <a:srgbClr val="3D3F41">
                    <a:tint val="75000"/>
                  </a:srgbClr>
                </a:solidFill>
              </a:rPr>
              <a:t>STATE COLLEGE UNIVERSITY</a:t>
            </a:r>
            <a:endParaRPr kumimoji="1" lang="zh-CN" altLang="en-US">
              <a:solidFill>
                <a:srgbClr val="3D3F41">
                  <a:tint val="75000"/>
                </a:srgbClr>
              </a:solidFill>
            </a:endParaRPr>
          </a:p>
        </p:txBody>
      </p:sp>
      <p:sp>
        <p:nvSpPr>
          <p:cNvPr id="7" name="KSO_FN"/>
          <p:cNvSpPr>
            <a:spLocks noGrp="1"/>
          </p:cNvSpPr>
          <p:nvPr>
            <p:ph type="sldNum" sz="quarter" idx="12"/>
          </p:nvPr>
        </p:nvSpPr>
        <p:spPr/>
        <p:txBody>
          <a:bodyPr/>
          <a:lstStyle/>
          <a:p>
            <a:fld id="{23DA680B-B80A-2545-AB30-B9870FE9052E}" type="slidenum">
              <a:rPr kumimoji="1" lang="zh-CN" altLang="en-US" smtClean="0">
                <a:solidFill>
                  <a:srgbClr val="3D3F41">
                    <a:tint val="75000"/>
                  </a:srgbClr>
                </a:solidFill>
              </a:rPr>
              <a:t>‹#›</a:t>
            </a:fld>
            <a:endParaRPr kumimoji="1" lang="zh-CN" altLang="en-US">
              <a:solidFill>
                <a:srgbClr val="3D3F41">
                  <a:tint val="75000"/>
                </a:srgbClr>
              </a:solidFill>
            </a:endParaRPr>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SO_BT1"/>
          <p:cNvSpPr>
            <a:spLocks noGrp="1"/>
          </p:cNvSpPr>
          <p:nvPr>
            <p:ph type="title"/>
          </p:nvPr>
        </p:nvSpPr>
        <p:spPr>
          <a:xfrm>
            <a:off x="1049354" y="83558"/>
            <a:ext cx="11056060" cy="69959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dirty="0">
              <a:solidFill>
                <a:srgbClr val="3D3F41">
                  <a:tint val="75000"/>
                </a:srgbClr>
              </a:solidFill>
            </a:endParaRPr>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a:solidFill>
                  <a:srgbClr val="3D3F41">
                    <a:tint val="75000"/>
                  </a:srgbClr>
                </a:solidFill>
              </a:rPr>
              <a:t>STATE COLLEGE UNIVERSITY</a:t>
            </a:r>
            <a:endParaRPr kumimoji="1" lang="zh-CN" altLang="en-US" dirty="0">
              <a:solidFill>
                <a:srgbClr val="3D3F41">
                  <a:tint val="75000"/>
                </a:srgbClr>
              </a:solidFill>
            </a:endParaRPr>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A680B-B80A-2545-AB30-B9870FE9052E}" type="slidenum">
              <a:rPr kumimoji="1" lang="zh-CN" altLang="en-US" smtClean="0">
                <a:solidFill>
                  <a:srgbClr val="3D3F41">
                    <a:tint val="75000"/>
                  </a:srgbClr>
                </a:solidFill>
              </a:rPr>
              <a:t>‹#›</a:t>
            </a:fld>
            <a:endParaRPr kumimoji="1" lang="zh-CN" altLang="en-US" dirty="0">
              <a:solidFill>
                <a:srgbClr val="3D3F41">
                  <a:tint val="75000"/>
                </a:srgbClr>
              </a:solidFill>
            </a:endParaRPr>
          </a:p>
        </p:txBody>
      </p:sp>
      <p:sp>
        <p:nvSpPr>
          <p:cNvPr id="3" name="KSO_BC1"/>
          <p:cNvSpPr>
            <a:spLocks noGrp="1"/>
          </p:cNvSpPr>
          <p:nvPr>
            <p:ph type="body" idx="1"/>
          </p:nvPr>
        </p:nvSpPr>
        <p:spPr>
          <a:xfrm>
            <a:off x="558799" y="1155708"/>
            <a:ext cx="11056060" cy="53297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pic>
        <p:nvPicPr>
          <p:cNvPr id="11" name="图片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46971" y="142875"/>
            <a:ext cx="705529" cy="7055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advClick="0" advTm="0">
    <p:wipe/>
  </p:transition>
  <p:hf hd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536234"/>
            <a:ext cx="12192002" cy="4254966"/>
            <a:chOff x="-1" y="1609725"/>
            <a:chExt cx="12192002" cy="4243803"/>
          </a:xfrm>
        </p:grpSpPr>
        <p:pic>
          <p:nvPicPr>
            <p:cNvPr id="22" name="Picture 3"/>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100000"/>
                      </a14:imgEffect>
                    </a14:imgLayer>
                  </a14:imgProps>
                </a:ext>
                <a:ext uri="{28A0092B-C50C-407E-A947-70E740481C1C}">
                  <a14:useLocalDpi xmlns:a14="http://schemas.microsoft.com/office/drawing/2010/main" val="0"/>
                </a:ext>
              </a:extLst>
            </a:blip>
            <a:srcRect l="2767" r="7205" b="57679"/>
            <a:stretch>
              <a:fillRect/>
            </a:stretch>
          </p:blipFill>
          <p:spPr bwMode="auto">
            <a:xfrm rot="10800000">
              <a:off x="-1" y="5218330"/>
              <a:ext cx="12192001"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 y="1609725"/>
              <a:ext cx="12192000" cy="3609333"/>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a:solidFill>
                  <a:srgbClr val="FFFFFF"/>
                </a:solidFill>
              </a:endParaRPr>
            </a:p>
          </p:txBody>
        </p:sp>
      </p:grpSp>
      <p:sp>
        <p:nvSpPr>
          <p:cNvPr id="13" name="矩形 12"/>
          <p:cNvSpPr/>
          <p:nvPr/>
        </p:nvSpPr>
        <p:spPr>
          <a:xfrm>
            <a:off x="525996" y="2129621"/>
            <a:ext cx="11140008" cy="1323439"/>
          </a:xfrm>
          <a:prstGeom prst="rect">
            <a:avLst/>
          </a:prstGeom>
        </p:spPr>
        <p:txBody>
          <a:bodyPr wrap="square">
            <a:spAutoFit/>
          </a:bodyPr>
          <a:lstStyle/>
          <a:p>
            <a:pPr algn="ctr" defTabSz="457200">
              <a:defRPr/>
            </a:pPr>
            <a:r>
              <a:rPr lang="en-US" altLang="zh-CN" sz="4000" b="1" dirty="0">
                <a:solidFill>
                  <a:srgbClr val="071F65"/>
                </a:solidFill>
                <a:latin typeface="Times New Roman" panose="02020603050405020304" pitchFamily="18" charset="0"/>
                <a:ea typeface="+mj-ea"/>
                <a:cs typeface="Times New Roman" panose="02020603050405020304" pitchFamily="18" charset="0"/>
              </a:rPr>
              <a:t>Identifying scientific problems and solutions: Semantic network analytics and deep learning</a:t>
            </a:r>
          </a:p>
        </p:txBody>
      </p:sp>
      <p:cxnSp>
        <p:nvCxnSpPr>
          <p:cNvPr id="3" name="直接连接符 2"/>
          <p:cNvCxnSpPr/>
          <p:nvPr/>
        </p:nvCxnSpPr>
        <p:spPr>
          <a:xfrm flipH="1">
            <a:off x="2613436" y="3486471"/>
            <a:ext cx="672718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613436" y="2150031"/>
            <a:ext cx="4563878" cy="369332"/>
          </a:xfrm>
          <a:prstGeom prst="rect">
            <a:avLst/>
          </a:prstGeom>
        </p:spPr>
        <p:txBody>
          <a:bodyPr wrap="square">
            <a:spAutoFit/>
          </a:bodyPr>
          <a:lstStyle/>
          <a:p>
            <a:pPr defTabSz="457200">
              <a:defRPr/>
            </a:pPr>
            <a:endParaRPr lang="zh-CN" altLang="en-US" b="1" dirty="0">
              <a:solidFill>
                <a:srgbClr val="3D3F41"/>
              </a:solidFill>
              <a:latin typeface="微软雅黑" panose="020B0503020204020204" pitchFamily="34" charset="-122"/>
            </a:endParaRPr>
          </a:p>
        </p:txBody>
      </p:sp>
      <p:sp>
        <p:nvSpPr>
          <p:cNvPr id="4" name="文本框 3"/>
          <p:cNvSpPr txBox="1"/>
          <p:nvPr/>
        </p:nvSpPr>
        <p:spPr>
          <a:xfrm>
            <a:off x="3034014" y="3791472"/>
            <a:ext cx="9157984" cy="2460738"/>
          </a:xfrm>
          <a:prstGeom prst="rect">
            <a:avLst/>
          </a:prstGeom>
          <a:noFill/>
        </p:spPr>
        <p:txBody>
          <a:bodyPr wrap="square" rtlCol="0">
            <a:spAutoFit/>
          </a:bodyPr>
          <a:lstStyle/>
          <a:p>
            <a:pPr algn="r">
              <a:lnSpc>
                <a:spcPct val="200000"/>
              </a:lnSpc>
            </a:pPr>
            <a:r>
              <a:rPr lang="en-US" altLang="zh-CN" sz="2000" b="1" dirty="0">
                <a:effectLst/>
                <a:latin typeface="Times New Roman" panose="02020603050405020304" pitchFamily="18" charset="0"/>
                <a:ea typeface="Times New Roman" panose="02020603050405020304" pitchFamily="18" charset="0"/>
              </a:rPr>
              <a:t>Lu Huang</a:t>
            </a:r>
            <a:r>
              <a:rPr lang="en-US" altLang="zh-CN" sz="2000" b="1" baseline="30000" dirty="0">
                <a:effectLst/>
                <a:latin typeface="Times New Roman" panose="02020603050405020304" pitchFamily="18" charset="0"/>
                <a:ea typeface="Times New Roman" panose="02020603050405020304" pitchFamily="18" charset="0"/>
              </a:rPr>
              <a:t>1</a:t>
            </a:r>
            <a:r>
              <a:rPr lang="en-US" altLang="zh-CN" sz="2000" b="1" dirty="0">
                <a:effectLst/>
                <a:latin typeface="Times New Roman" panose="02020603050405020304" pitchFamily="18" charset="0"/>
                <a:ea typeface="Times New Roman" panose="02020603050405020304" pitchFamily="18" charset="0"/>
              </a:rPr>
              <a:t>, Xiaoli Cao</a:t>
            </a:r>
            <a:r>
              <a:rPr lang="en-US" altLang="zh-CN" sz="2000" b="1" baseline="30000" dirty="0">
                <a:effectLst/>
                <a:latin typeface="Times New Roman" panose="02020603050405020304" pitchFamily="18" charset="0"/>
                <a:ea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a:t>
            </a:r>
            <a:r>
              <a:rPr lang="en-US" altLang="zh-CN" sz="2000" b="1" dirty="0">
                <a:effectLst/>
                <a:latin typeface="Times New Roman" panose="02020603050405020304" pitchFamily="18" charset="0"/>
                <a:ea typeface="Times New Roman" panose="02020603050405020304" pitchFamily="18" charset="0"/>
              </a:rPr>
              <a:t>, Hang Ren</a:t>
            </a:r>
            <a:r>
              <a:rPr lang="en-US" altLang="zh-CN" sz="2000" b="1" baseline="30000" dirty="0">
                <a:effectLst/>
                <a:latin typeface="Times New Roman" panose="02020603050405020304" pitchFamily="18" charset="0"/>
                <a:ea typeface="Times New Roman" panose="02020603050405020304" pitchFamily="18" charset="0"/>
              </a:rPr>
              <a:t>1</a:t>
            </a:r>
            <a:r>
              <a:rPr lang="en-US" altLang="zh-CN" sz="2000" b="1" dirty="0">
                <a:effectLst/>
                <a:latin typeface="Times New Roman" panose="02020603050405020304" pitchFamily="18" charset="0"/>
                <a:ea typeface="Times New Roman" panose="02020603050405020304" pitchFamily="18" charset="0"/>
              </a:rPr>
              <a:t>, </a:t>
            </a:r>
            <a:r>
              <a:rPr lang="en-US" altLang="zh-CN" sz="2000" b="1" dirty="0" err="1">
                <a:effectLst/>
                <a:latin typeface="Times New Roman" panose="02020603050405020304" pitchFamily="18" charset="0"/>
                <a:ea typeface="Times New Roman" panose="02020603050405020304" pitchFamily="18" charset="0"/>
              </a:rPr>
              <a:t>Chunze</a:t>
            </a:r>
            <a:r>
              <a:rPr lang="en-US" altLang="zh-CN" sz="2000" b="1" dirty="0">
                <a:effectLst/>
                <a:latin typeface="Times New Roman" panose="02020603050405020304" pitchFamily="18" charset="0"/>
                <a:ea typeface="Times New Roman" panose="02020603050405020304" pitchFamily="18" charset="0"/>
              </a:rPr>
              <a:t> Zhang</a:t>
            </a:r>
            <a:r>
              <a:rPr lang="en-US" altLang="zh-CN" sz="2000" b="1" baseline="30000" dirty="0">
                <a:effectLst/>
                <a:latin typeface="Times New Roman" panose="02020603050405020304" pitchFamily="18" charset="0"/>
                <a:ea typeface="Times New Roman" panose="02020603050405020304" pitchFamily="18" charset="0"/>
              </a:rPr>
              <a:t>1</a:t>
            </a:r>
            <a:r>
              <a:rPr lang="en-US" altLang="zh-CN" sz="2000" b="1" dirty="0">
                <a:latin typeface="Times New Roman" panose="02020603050405020304" pitchFamily="18" charset="0"/>
                <a:ea typeface="Times New Roman" panose="02020603050405020304" pitchFamily="18" charset="0"/>
              </a:rPr>
              <a:t>,</a:t>
            </a:r>
            <a:r>
              <a:rPr lang="en-US" altLang="zh-CN" sz="2000" b="1" dirty="0">
                <a:effectLst/>
                <a:latin typeface="Times New Roman" panose="02020603050405020304" pitchFamily="18" charset="0"/>
                <a:ea typeface="Times New Roman" panose="02020603050405020304" pitchFamily="18" charset="0"/>
              </a:rPr>
              <a:t> </a:t>
            </a:r>
            <a:r>
              <a:rPr lang="en-US" altLang="zh-CN" sz="2000" b="1" dirty="0" err="1">
                <a:effectLst/>
                <a:latin typeface="Times New Roman" panose="02020603050405020304" pitchFamily="18" charset="0"/>
                <a:ea typeface="Times New Roman" panose="02020603050405020304" pitchFamily="18" charset="0"/>
              </a:rPr>
              <a:t>Zhenxin</a:t>
            </a:r>
            <a:r>
              <a:rPr lang="en-US" altLang="zh-CN" sz="2000" b="1" dirty="0">
                <a:effectLst/>
                <a:latin typeface="Times New Roman" panose="02020603050405020304" pitchFamily="18" charset="0"/>
                <a:ea typeface="Times New Roman" panose="02020603050405020304" pitchFamily="18" charset="0"/>
              </a:rPr>
              <a:t> Wu</a:t>
            </a:r>
            <a:r>
              <a:rPr lang="en-US" altLang="zh-CN" sz="2000" b="1" baseline="30000" dirty="0">
                <a:effectLst/>
                <a:latin typeface="Times New Roman" panose="02020603050405020304" pitchFamily="18" charset="0"/>
                <a:ea typeface="Times New Roman" panose="02020603050405020304" pitchFamily="18" charset="0"/>
              </a:rPr>
              <a:t>2</a:t>
            </a:r>
            <a:endParaRPr lang="zh-CN" altLang="zh-CN" sz="2000" b="1" dirty="0">
              <a:effectLst/>
              <a:latin typeface="Times New Roman" panose="02020603050405020304" pitchFamily="18" charset="0"/>
              <a:ea typeface="Times New Roman" panose="02020603050405020304" pitchFamily="18" charset="0"/>
            </a:endParaRPr>
          </a:p>
          <a:p>
            <a:pPr algn="r">
              <a:lnSpc>
                <a:spcPct val="200000"/>
              </a:lnSpc>
            </a:pPr>
            <a:r>
              <a:rPr lang="en-US" altLang="zh-CN" sz="1800" b="1" baseline="30000" dirty="0">
                <a:effectLst/>
                <a:latin typeface="Times New Roman" panose="02020603050405020304" pitchFamily="18" charset="0"/>
                <a:ea typeface="Times New Roman" panose="02020603050405020304" pitchFamily="18" charset="0"/>
              </a:rPr>
              <a:t>1</a:t>
            </a:r>
            <a:r>
              <a:rPr lang="en-US" altLang="zh-CN" sz="1800" dirty="0">
                <a:effectLst/>
                <a:latin typeface="Times New Roman" panose="02020603050405020304" pitchFamily="18" charset="0"/>
                <a:ea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School of Economics, Beijing Institute of Technology</a:t>
            </a:r>
          </a:p>
          <a:p>
            <a:pPr algn="r">
              <a:lnSpc>
                <a:spcPct val="200000"/>
              </a:lnSpc>
            </a:pPr>
            <a:r>
              <a:rPr lang="en-US" altLang="zh-CN" sz="1800" b="1" baseline="30000" dirty="0">
                <a:effectLst/>
                <a:latin typeface="Times New Roman" panose="02020603050405020304" pitchFamily="18" charset="0"/>
                <a:ea typeface="Times New Roman" panose="02020603050405020304" pitchFamily="18" charset="0"/>
              </a:rPr>
              <a:t>2 </a:t>
            </a:r>
            <a:r>
              <a:rPr lang="en-US" altLang="zh-CN" sz="2000" b="1" dirty="0">
                <a:latin typeface="Times New Roman" panose="02020603050405020304" pitchFamily="18" charset="0"/>
                <a:cs typeface="Times New Roman" panose="02020603050405020304" pitchFamily="18" charset="0"/>
              </a:rPr>
              <a:t>National Science Library, Chinese Academy of Sciences</a:t>
            </a:r>
          </a:p>
          <a:p>
            <a:pPr algn="r">
              <a:lnSpc>
                <a:spcPct val="200000"/>
              </a:lnSpc>
            </a:pPr>
            <a:r>
              <a:rPr lang="en-US" altLang="zh-CN" sz="2000" b="1" dirty="0">
                <a:latin typeface="Times New Roman" panose="02020603050405020304" pitchFamily="18" charset="0"/>
                <a:cs typeface="Times New Roman" panose="02020603050405020304" pitchFamily="18" charset="0"/>
              </a:rPr>
              <a:t>2024.04.23</a:t>
            </a:r>
          </a:p>
        </p:txBody>
      </p:sp>
      <p:pic>
        <p:nvPicPr>
          <p:cNvPr id="10" name="图片 9">
            <a:extLst>
              <a:ext uri="{FF2B5EF4-FFF2-40B4-BE49-F238E27FC236}">
                <a16:creationId xmlns:a16="http://schemas.microsoft.com/office/drawing/2014/main" id="{743616C6-B66E-FF61-E3DE-D3F7E6009E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584" y="335868"/>
            <a:ext cx="4268248" cy="984980"/>
          </a:xfrm>
          <a:prstGeom prst="rect">
            <a:avLst/>
          </a:prstGeom>
        </p:spPr>
      </p:pic>
      <p:pic>
        <p:nvPicPr>
          <p:cNvPr id="7" name="图片 6">
            <a:extLst>
              <a:ext uri="{FF2B5EF4-FFF2-40B4-BE49-F238E27FC236}">
                <a16:creationId xmlns:a16="http://schemas.microsoft.com/office/drawing/2014/main" id="{1035B423-4A59-BC0B-9E1A-1AF6D83A7B8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56330" y="523096"/>
            <a:ext cx="4975086" cy="772595"/>
          </a:xfrm>
          <a:prstGeom prst="rect">
            <a:avLst/>
          </a:prstGeom>
        </p:spPr>
      </p:pic>
    </p:spTree>
    <p:extLst>
      <p:ext uri="{BB962C8B-B14F-4D97-AF65-F5344CB8AC3E}">
        <p14:creationId xmlns:p14="http://schemas.microsoft.com/office/powerpoint/2010/main" val="4226449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372EAB-34C6-4089-97E9-5C262AC3A126}"/>
              </a:ext>
            </a:extLst>
          </p:cNvPr>
          <p:cNvSpPr txBox="1"/>
          <p:nvPr/>
        </p:nvSpPr>
        <p:spPr>
          <a:xfrm>
            <a:off x="74102" y="6475611"/>
            <a:ext cx="11671489" cy="307777"/>
          </a:xfrm>
          <a:prstGeom prst="rect">
            <a:avLst/>
          </a:prstGeom>
          <a:noFill/>
        </p:spPr>
        <p:txBody>
          <a:bodyPr wrap="square" rtlCol="0">
            <a:spAutoFit/>
          </a:bodyPr>
          <a:lstStyle/>
          <a:p>
            <a:endParaRPr lang="en-US" altLang="zh-CN" sz="1400" dirty="0">
              <a:highlight>
                <a:srgbClr val="FFFF00"/>
              </a:highlight>
              <a:latin typeface="Garamond" panose="02020404030301010803"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2932C8D6-D2FF-4F14-BE0F-D03E88A02EBA}"/>
              </a:ext>
            </a:extLst>
          </p:cNvPr>
          <p:cNvGrpSpPr/>
          <p:nvPr/>
        </p:nvGrpSpPr>
        <p:grpSpPr>
          <a:xfrm>
            <a:off x="2" y="112447"/>
            <a:ext cx="4167049" cy="522000"/>
            <a:chOff x="0" y="543361"/>
            <a:chExt cx="4951034" cy="493479"/>
          </a:xfrm>
        </p:grpSpPr>
        <p:grpSp>
          <p:nvGrpSpPr>
            <p:cNvPr id="25" name="组合 24">
              <a:extLst>
                <a:ext uri="{FF2B5EF4-FFF2-40B4-BE49-F238E27FC236}">
                  <a16:creationId xmlns:a16="http://schemas.microsoft.com/office/drawing/2014/main" id="{2D17A282-6785-4762-AA5D-5A45695252CF}"/>
                </a:ext>
              </a:extLst>
            </p:cNvPr>
            <p:cNvGrpSpPr/>
            <p:nvPr/>
          </p:nvGrpSpPr>
          <p:grpSpPr>
            <a:xfrm>
              <a:off x="0" y="543361"/>
              <a:ext cx="3370216" cy="493479"/>
              <a:chOff x="0" y="288813"/>
              <a:chExt cx="3370216" cy="493479"/>
            </a:xfrm>
            <a:solidFill>
              <a:srgbClr val="131426"/>
            </a:solidFill>
          </p:grpSpPr>
          <p:sp>
            <p:nvSpPr>
              <p:cNvPr id="36" name="矩形 35">
                <a:extLst>
                  <a:ext uri="{FF2B5EF4-FFF2-40B4-BE49-F238E27FC236}">
                    <a16:creationId xmlns:a16="http://schemas.microsoft.com/office/drawing/2014/main" id="{08B802FD-62CC-4BB3-829A-B15524A185EE}"/>
                  </a:ext>
                </a:extLst>
              </p:cNvPr>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sp>
            <p:nvSpPr>
              <p:cNvPr id="37" name="直角三角形 36">
                <a:extLst>
                  <a:ext uri="{FF2B5EF4-FFF2-40B4-BE49-F238E27FC236}">
                    <a16:creationId xmlns:a16="http://schemas.microsoft.com/office/drawing/2014/main" id="{851CB062-DE41-4443-B43E-969B326DF3C3}"/>
                  </a:ext>
                </a:extLst>
              </p:cNvPr>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grpSp>
        <p:sp>
          <p:nvSpPr>
            <p:cNvPr id="35" name="文本框 3">
              <a:extLst>
                <a:ext uri="{FF2B5EF4-FFF2-40B4-BE49-F238E27FC236}">
                  <a16:creationId xmlns:a16="http://schemas.microsoft.com/office/drawing/2014/main" id="{11FF7FFF-CFA0-4083-9948-1F31D052B1C4}"/>
                </a:ext>
              </a:extLst>
            </p:cNvPr>
            <p:cNvSpPr txBox="1"/>
            <p:nvPr/>
          </p:nvSpPr>
          <p:spPr>
            <a:xfrm>
              <a:off x="88041" y="597831"/>
              <a:ext cx="4862993" cy="436320"/>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Case</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study</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灯片编号占位符 2">
            <a:extLst>
              <a:ext uri="{FF2B5EF4-FFF2-40B4-BE49-F238E27FC236}">
                <a16:creationId xmlns:a16="http://schemas.microsoft.com/office/drawing/2014/main" id="{64D196DC-27C5-4B8E-9373-C06DCDA56DD7}"/>
              </a:ext>
            </a:extLst>
          </p:cNvPr>
          <p:cNvSpPr>
            <a:spLocks noGrp="1"/>
          </p:cNvSpPr>
          <p:nvPr>
            <p:ph type="sldNum" sz="quarter" idx="12"/>
          </p:nvPr>
        </p:nvSpPr>
        <p:spPr/>
        <p:txBody>
          <a:bodyPr/>
          <a:lstStyle/>
          <a:p>
            <a:fld id="{4A99A888-F0A6-497F-A203-744BF10280CF}" type="slidenum">
              <a:rPr lang="zh-CN" altLang="en-US" smtClean="0"/>
              <a:t>10</a:t>
            </a:fld>
            <a:endParaRPr lang="zh-CN" altLang="en-US"/>
          </a:p>
        </p:txBody>
      </p:sp>
      <p:sp>
        <p:nvSpPr>
          <p:cNvPr id="15" name="文本框 22">
            <a:extLst>
              <a:ext uri="{FF2B5EF4-FFF2-40B4-BE49-F238E27FC236}">
                <a16:creationId xmlns:a16="http://schemas.microsoft.com/office/drawing/2014/main" id="{29CED3C1-120A-294A-E96B-515FF7925CCB}"/>
              </a:ext>
            </a:extLst>
          </p:cNvPr>
          <p:cNvSpPr txBox="1"/>
          <p:nvPr/>
        </p:nvSpPr>
        <p:spPr>
          <a:xfrm>
            <a:off x="1093641" y="1305004"/>
            <a:ext cx="4208342" cy="3325910"/>
          </a:xfrm>
          <a:prstGeom prst="rect">
            <a:avLst/>
          </a:prstGeom>
          <a:solidFill>
            <a:schemeClr val="accent2">
              <a:lumMod val="20000"/>
              <a:lumOff val="80000"/>
            </a:schemeClr>
          </a:solidFill>
          <a:ln w="9525">
            <a:noFill/>
          </a:ln>
        </p:spPr>
        <p:txBody>
          <a:bodyPr wrap="square" rtlCol="0">
            <a:sp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Data source: </a:t>
            </a:r>
            <a:r>
              <a:rPr lang="en-US" altLang="zh-CN" sz="1800" b="1" dirty="0">
                <a:solidFill>
                  <a:srgbClr val="FF0000"/>
                </a:solidFill>
                <a:latin typeface="Times New Roman" panose="02020603050405020304" pitchFamily="18" charset="0"/>
                <a:cs typeface="Times New Roman" panose="02020603050405020304" pitchFamily="18" charset="0"/>
              </a:rPr>
              <a:t>Web of Science</a:t>
            </a:r>
          </a:p>
          <a:p>
            <a:pPr>
              <a:lnSpc>
                <a:spcPct val="150000"/>
              </a:lnSpc>
            </a:pPr>
            <a:r>
              <a:rPr lang="en-US" altLang="zh-CN" sz="1800" b="1" dirty="0">
                <a:solidFill>
                  <a:srgbClr val="FF0000"/>
                </a:solidFill>
                <a:latin typeface="Times New Roman" panose="02020603050405020304" pitchFamily="18" charset="0"/>
                <a:cs typeface="Times New Roman" panose="02020603050405020304" pitchFamily="18" charset="0"/>
              </a:rPr>
              <a:t>   Artificial Intelligence (2021-2023)</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Total papers: </a:t>
            </a:r>
            <a:r>
              <a:rPr lang="en-US" altLang="zh-CN" sz="1800" b="1" dirty="0">
                <a:solidFill>
                  <a:srgbClr val="FF0000"/>
                </a:solidFill>
                <a:latin typeface="Times New Roman" panose="02020603050405020304" pitchFamily="18" charset="0"/>
                <a:cs typeface="Times New Roman" panose="02020603050405020304" pitchFamily="18" charset="0"/>
              </a:rPr>
              <a:t>310456</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Pre-training dataset: 3000</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BIO tagging: "research object", "problem", "solution", </a:t>
            </a:r>
          </a:p>
          <a:p>
            <a:pPr>
              <a:lnSpc>
                <a:spcPct val="150000"/>
              </a:lnSpc>
            </a:pPr>
            <a:r>
              <a:rPr lang="en-US" altLang="zh-CN" sz="1800" dirty="0">
                <a:latin typeface="Times New Roman" panose="02020603050405020304" pitchFamily="18" charset="0"/>
                <a:cs typeface="Times New Roman" panose="02020603050405020304" pitchFamily="18" charset="0"/>
              </a:rPr>
              <a:t>   "fundamental principle"</a:t>
            </a:r>
          </a:p>
          <a:p>
            <a:pPr marL="171450" indent="-171450">
              <a:lnSpc>
                <a:spcPct val="150000"/>
              </a:lnSpc>
              <a:buFont typeface="Arial" panose="020B0604020202020204" pitchFamily="34" charset="0"/>
              <a:buChar char="•"/>
            </a:pP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8213D227-FBBC-AAA6-0516-E3C6BCE389C7}"/>
              </a:ext>
            </a:extLst>
          </p:cNvPr>
          <p:cNvSpPr/>
          <p:nvPr/>
        </p:nvSpPr>
        <p:spPr>
          <a:xfrm>
            <a:off x="943874" y="749014"/>
            <a:ext cx="9581454" cy="406330"/>
          </a:xfrm>
          <a:prstGeom prst="rect">
            <a:avLst/>
          </a:prstGeom>
          <a:ln w="19050">
            <a:solidFill>
              <a:schemeClr val="bg1"/>
            </a:solidFill>
          </a:ln>
        </p:spPr>
        <p:txBody>
          <a:bodyPr wrap="square">
            <a:spAutoFit/>
          </a:bodyPr>
          <a:lstStyle/>
          <a:p>
            <a:pPr marL="285784" indent="-285784">
              <a:lnSpc>
                <a:spcPct val="110000"/>
              </a:lnSpc>
              <a:spcBef>
                <a:spcPts val="599"/>
              </a:spcBef>
              <a:spcAft>
                <a:spcPts val="599"/>
              </a:spcAft>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Entity identification based on BERT-CRF model</a:t>
            </a:r>
          </a:p>
        </p:txBody>
      </p:sp>
      <p:sp>
        <p:nvSpPr>
          <p:cNvPr id="4" name="矩形 3">
            <a:extLst>
              <a:ext uri="{FF2B5EF4-FFF2-40B4-BE49-F238E27FC236}">
                <a16:creationId xmlns:a16="http://schemas.microsoft.com/office/drawing/2014/main" id="{7280B931-0684-A94A-D5DB-0A1E5352B0A4}"/>
              </a:ext>
            </a:extLst>
          </p:cNvPr>
          <p:cNvSpPr/>
          <p:nvPr/>
        </p:nvSpPr>
        <p:spPr>
          <a:xfrm>
            <a:off x="1313253" y="2581316"/>
            <a:ext cx="3266431" cy="1704569"/>
          </a:xfrm>
          <a:prstGeom prst="rect">
            <a:avLst/>
          </a:prstGeom>
          <a:no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22">
            <a:extLst>
              <a:ext uri="{FF2B5EF4-FFF2-40B4-BE49-F238E27FC236}">
                <a16:creationId xmlns:a16="http://schemas.microsoft.com/office/drawing/2014/main" id="{507457A6-FC6D-4D09-EDB3-5ED5840B2823}"/>
              </a:ext>
            </a:extLst>
          </p:cNvPr>
          <p:cNvSpPr txBox="1"/>
          <p:nvPr/>
        </p:nvSpPr>
        <p:spPr>
          <a:xfrm>
            <a:off x="1093642" y="4909191"/>
            <a:ext cx="4208341" cy="1704569"/>
          </a:xfrm>
          <a:prstGeom prst="rect">
            <a:avLst/>
          </a:prstGeom>
          <a:solidFill>
            <a:schemeClr val="accent2">
              <a:lumMod val="20000"/>
              <a:lumOff val="80000"/>
            </a:schemeClr>
          </a:solidFill>
          <a:ln w="9525">
            <a:noFill/>
          </a:ln>
        </p:spPr>
        <p:txBody>
          <a:bodyPr wrap="square" rtlCol="0">
            <a:sp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nSpc>
                <a:spcPct val="150000"/>
              </a:lnSpc>
            </a:pPr>
            <a:r>
              <a:rPr lang="en-US" altLang="zh-CN" sz="1800" b="1" dirty="0">
                <a:latin typeface="Times New Roman" panose="02020603050405020304" pitchFamily="18" charset="0"/>
                <a:cs typeface="Times New Roman" panose="02020603050405020304" pitchFamily="18" charset="0"/>
              </a:rPr>
              <a:t>BERT-CRF model:</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Precision: </a:t>
            </a:r>
            <a:r>
              <a:rPr lang="en-US" altLang="zh-CN" sz="1800" b="1" dirty="0">
                <a:solidFill>
                  <a:srgbClr val="FF0000"/>
                </a:solidFill>
                <a:latin typeface="Times New Roman" panose="02020603050405020304" pitchFamily="18" charset="0"/>
                <a:cs typeface="Times New Roman" panose="02020603050405020304" pitchFamily="18" charset="0"/>
              </a:rPr>
              <a:t>89.2%</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Recall: </a:t>
            </a:r>
            <a:r>
              <a:rPr lang="en-US" altLang="zh-CN" sz="1800" b="1" dirty="0">
                <a:solidFill>
                  <a:srgbClr val="FF0000"/>
                </a:solidFill>
                <a:latin typeface="Times New Roman" panose="02020603050405020304" pitchFamily="18" charset="0"/>
                <a:cs typeface="Times New Roman" panose="02020603050405020304" pitchFamily="18" charset="0"/>
              </a:rPr>
              <a:t>87.4%</a:t>
            </a:r>
            <a:r>
              <a:rPr lang="en-US" altLang="zh-CN" sz="1800" dirty="0">
                <a:latin typeface="Times New Roman" panose="02020603050405020304" pitchFamily="18" charset="0"/>
                <a:cs typeface="Times New Roman" panose="02020603050405020304" pitchFamily="18" charset="0"/>
              </a:rPr>
              <a:t> </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F1-score: </a:t>
            </a:r>
            <a:r>
              <a:rPr lang="en-US" altLang="zh-CN" sz="1800" b="1" dirty="0">
                <a:solidFill>
                  <a:srgbClr val="FF0000"/>
                </a:solidFill>
                <a:latin typeface="Times New Roman" panose="02020603050405020304" pitchFamily="18" charset="0"/>
                <a:cs typeface="Times New Roman" panose="02020603050405020304" pitchFamily="18" charset="0"/>
              </a:rPr>
              <a:t>88.3%</a:t>
            </a:r>
          </a:p>
        </p:txBody>
      </p:sp>
      <p:sp>
        <p:nvSpPr>
          <p:cNvPr id="9" name="文本框 22">
            <a:extLst>
              <a:ext uri="{FF2B5EF4-FFF2-40B4-BE49-F238E27FC236}">
                <a16:creationId xmlns:a16="http://schemas.microsoft.com/office/drawing/2014/main" id="{AC7E4882-1E28-85DD-5606-329E6153FB79}"/>
              </a:ext>
            </a:extLst>
          </p:cNvPr>
          <p:cNvSpPr txBox="1"/>
          <p:nvPr/>
        </p:nvSpPr>
        <p:spPr>
          <a:xfrm>
            <a:off x="7575630" y="2596619"/>
            <a:ext cx="3116196" cy="2120068"/>
          </a:xfrm>
          <a:prstGeom prst="rect">
            <a:avLst/>
          </a:prstGeom>
          <a:noFill/>
          <a:ln w="9525">
            <a:noFill/>
          </a:ln>
        </p:spPr>
        <p:txBody>
          <a:bodyPr wrap="square" rtlCol="0">
            <a:sp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nSpc>
                <a:spcPct val="150000"/>
              </a:lnSpc>
            </a:pPr>
            <a:r>
              <a:rPr lang="en-US" altLang="zh-CN" sz="1800" b="1" dirty="0">
                <a:latin typeface="Times New Roman" panose="02020603050405020304" pitchFamily="18" charset="0"/>
                <a:cs typeface="Times New Roman" panose="02020603050405020304" pitchFamily="18" charset="0"/>
              </a:rPr>
              <a:t>Entity identification results:</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Research object: </a:t>
            </a:r>
            <a:r>
              <a:rPr lang="en-US" altLang="zh-CN" sz="1800" b="1" dirty="0">
                <a:solidFill>
                  <a:srgbClr val="FF0000"/>
                </a:solidFill>
                <a:latin typeface="Times New Roman" panose="02020603050405020304" pitchFamily="18" charset="0"/>
                <a:cs typeface="Times New Roman" panose="02020603050405020304" pitchFamily="18" charset="0"/>
              </a:rPr>
              <a:t>24254</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Problem: </a:t>
            </a:r>
            <a:r>
              <a:rPr lang="en-US" altLang="zh-CN" sz="1800" b="1" dirty="0">
                <a:solidFill>
                  <a:srgbClr val="FF0000"/>
                </a:solidFill>
                <a:latin typeface="Times New Roman" panose="02020603050405020304" pitchFamily="18" charset="0"/>
                <a:cs typeface="Times New Roman" panose="02020603050405020304" pitchFamily="18" charset="0"/>
              </a:rPr>
              <a:t>23839</a:t>
            </a:r>
            <a:r>
              <a:rPr lang="en-US" altLang="zh-CN" sz="1800" dirty="0">
                <a:latin typeface="Times New Roman" panose="02020603050405020304" pitchFamily="18" charset="0"/>
                <a:cs typeface="Times New Roman" panose="02020603050405020304" pitchFamily="18" charset="0"/>
              </a:rPr>
              <a:t> </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Solution: </a:t>
            </a:r>
            <a:r>
              <a:rPr lang="en-US" altLang="zh-CN" sz="1800" b="1" dirty="0">
                <a:solidFill>
                  <a:srgbClr val="FF0000"/>
                </a:solidFill>
                <a:latin typeface="Times New Roman" panose="02020603050405020304" pitchFamily="18" charset="0"/>
                <a:cs typeface="Times New Roman" panose="02020603050405020304" pitchFamily="18" charset="0"/>
              </a:rPr>
              <a:t>20670</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Fundamental principle: </a:t>
            </a:r>
            <a:r>
              <a:rPr lang="en-US" altLang="zh-CN" sz="1800" b="1" dirty="0">
                <a:solidFill>
                  <a:srgbClr val="FF0000"/>
                </a:solidFill>
                <a:latin typeface="Times New Roman" panose="02020603050405020304" pitchFamily="18" charset="0"/>
                <a:cs typeface="Times New Roman" panose="02020603050405020304" pitchFamily="18" charset="0"/>
              </a:rPr>
              <a:t>17550</a:t>
            </a:r>
          </a:p>
        </p:txBody>
      </p:sp>
      <p:sp>
        <p:nvSpPr>
          <p:cNvPr id="6" name="箭头: 右 5">
            <a:extLst>
              <a:ext uri="{FF2B5EF4-FFF2-40B4-BE49-F238E27FC236}">
                <a16:creationId xmlns:a16="http://schemas.microsoft.com/office/drawing/2014/main" id="{824449B9-A2E2-BCEF-F8B5-E854CBADB2D8}"/>
              </a:ext>
            </a:extLst>
          </p:cNvPr>
          <p:cNvSpPr/>
          <p:nvPr/>
        </p:nvSpPr>
        <p:spPr>
          <a:xfrm rot="5400000">
            <a:off x="2640859" y="4329100"/>
            <a:ext cx="549822" cy="69272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大括号 17">
            <a:extLst>
              <a:ext uri="{FF2B5EF4-FFF2-40B4-BE49-F238E27FC236}">
                <a16:creationId xmlns:a16="http://schemas.microsoft.com/office/drawing/2014/main" id="{7C508F57-C7A4-B10B-9B1F-8344B20AD89A}"/>
              </a:ext>
            </a:extLst>
          </p:cNvPr>
          <p:cNvSpPr/>
          <p:nvPr/>
        </p:nvSpPr>
        <p:spPr>
          <a:xfrm>
            <a:off x="5832689" y="1428751"/>
            <a:ext cx="593387" cy="5110164"/>
          </a:xfrm>
          <a:prstGeom prst="rightBrace">
            <a:avLst>
              <a:gd name="adj1" fmla="val 8333"/>
              <a:gd name="adj2" fmla="val 4163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8" name="箭头: 右 7">
            <a:extLst>
              <a:ext uri="{FF2B5EF4-FFF2-40B4-BE49-F238E27FC236}">
                <a16:creationId xmlns:a16="http://schemas.microsoft.com/office/drawing/2014/main" id="{A03D9FAD-25E7-4C63-6485-240749C85DFF}"/>
              </a:ext>
            </a:extLst>
          </p:cNvPr>
          <p:cNvSpPr/>
          <p:nvPr/>
        </p:nvSpPr>
        <p:spPr>
          <a:xfrm>
            <a:off x="6514218" y="3261529"/>
            <a:ext cx="442564" cy="656200"/>
          </a:xfrm>
          <a:prstGeom prst="rightArrow">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5E25052-E69A-085A-68A9-7657FF3A4F59}"/>
              </a:ext>
            </a:extLst>
          </p:cNvPr>
          <p:cNvSpPr/>
          <p:nvPr/>
        </p:nvSpPr>
        <p:spPr>
          <a:xfrm>
            <a:off x="7150239" y="2219580"/>
            <a:ext cx="3948119" cy="2881058"/>
          </a:xfrm>
          <a:prstGeom prst="rect">
            <a:avLst/>
          </a:prstGeom>
          <a:noFill/>
          <a:ln w="12700">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2822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372EAB-34C6-4089-97E9-5C262AC3A126}"/>
              </a:ext>
            </a:extLst>
          </p:cNvPr>
          <p:cNvSpPr txBox="1"/>
          <p:nvPr/>
        </p:nvSpPr>
        <p:spPr>
          <a:xfrm>
            <a:off x="1" y="6459872"/>
            <a:ext cx="11671489" cy="307777"/>
          </a:xfrm>
          <a:prstGeom prst="rect">
            <a:avLst/>
          </a:prstGeom>
          <a:noFill/>
        </p:spPr>
        <p:txBody>
          <a:bodyPr wrap="square" rtlCol="0">
            <a:spAutoFit/>
          </a:bodyPr>
          <a:lstStyle/>
          <a:p>
            <a:endParaRPr lang="en-US" altLang="zh-CN" sz="1400" dirty="0">
              <a:highlight>
                <a:srgbClr val="FFFF00"/>
              </a:highlight>
              <a:latin typeface="Garamond" panose="02020404030301010803"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2932C8D6-D2FF-4F14-BE0F-D03E88A02EBA}"/>
              </a:ext>
            </a:extLst>
          </p:cNvPr>
          <p:cNvGrpSpPr/>
          <p:nvPr/>
        </p:nvGrpSpPr>
        <p:grpSpPr>
          <a:xfrm>
            <a:off x="2" y="112447"/>
            <a:ext cx="3840478" cy="888486"/>
            <a:chOff x="0" y="543361"/>
            <a:chExt cx="3370216" cy="839941"/>
          </a:xfrm>
        </p:grpSpPr>
        <p:grpSp>
          <p:nvGrpSpPr>
            <p:cNvPr id="25" name="组合 24">
              <a:extLst>
                <a:ext uri="{FF2B5EF4-FFF2-40B4-BE49-F238E27FC236}">
                  <a16:creationId xmlns:a16="http://schemas.microsoft.com/office/drawing/2014/main" id="{2D17A282-6785-4762-AA5D-5A45695252CF}"/>
                </a:ext>
              </a:extLst>
            </p:cNvPr>
            <p:cNvGrpSpPr/>
            <p:nvPr/>
          </p:nvGrpSpPr>
          <p:grpSpPr>
            <a:xfrm>
              <a:off x="0" y="543361"/>
              <a:ext cx="3370216" cy="493479"/>
              <a:chOff x="0" y="288813"/>
              <a:chExt cx="3370216" cy="493479"/>
            </a:xfrm>
            <a:solidFill>
              <a:srgbClr val="131426"/>
            </a:solidFill>
          </p:grpSpPr>
          <p:sp>
            <p:nvSpPr>
              <p:cNvPr id="36" name="矩形 35">
                <a:extLst>
                  <a:ext uri="{FF2B5EF4-FFF2-40B4-BE49-F238E27FC236}">
                    <a16:creationId xmlns:a16="http://schemas.microsoft.com/office/drawing/2014/main" id="{08B802FD-62CC-4BB3-829A-B15524A185EE}"/>
                  </a:ext>
                </a:extLst>
              </p:cNvPr>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sp>
            <p:nvSpPr>
              <p:cNvPr id="37" name="直角三角形 36">
                <a:extLst>
                  <a:ext uri="{FF2B5EF4-FFF2-40B4-BE49-F238E27FC236}">
                    <a16:creationId xmlns:a16="http://schemas.microsoft.com/office/drawing/2014/main" id="{851CB062-DE41-4443-B43E-969B326DF3C3}"/>
                  </a:ext>
                </a:extLst>
              </p:cNvPr>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grpSp>
        <p:sp>
          <p:nvSpPr>
            <p:cNvPr id="35" name="文本框 3">
              <a:extLst>
                <a:ext uri="{FF2B5EF4-FFF2-40B4-BE49-F238E27FC236}">
                  <a16:creationId xmlns:a16="http://schemas.microsoft.com/office/drawing/2014/main" id="{11FF7FFF-CFA0-4083-9948-1F31D052B1C4}"/>
                </a:ext>
              </a:extLst>
            </p:cNvPr>
            <p:cNvSpPr txBox="1"/>
            <p:nvPr/>
          </p:nvSpPr>
          <p:spPr>
            <a:xfrm>
              <a:off x="88041" y="597831"/>
              <a:ext cx="2474773" cy="785471"/>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 Case</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study</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399" dirty="0">
                <a:solidFill>
                  <a:prstClr val="white"/>
                </a:solidFill>
                <a:latin typeface="Garamond" panose="02020404030301010803" pitchFamily="18" charset="0"/>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64D196DC-27C5-4B8E-9373-C06DCDA56DD7}"/>
              </a:ext>
            </a:extLst>
          </p:cNvPr>
          <p:cNvSpPr>
            <a:spLocks noGrp="1"/>
          </p:cNvSpPr>
          <p:nvPr>
            <p:ph type="sldNum" sz="quarter" idx="12"/>
          </p:nvPr>
        </p:nvSpPr>
        <p:spPr/>
        <p:txBody>
          <a:bodyPr/>
          <a:lstStyle/>
          <a:p>
            <a:fld id="{4A99A888-F0A6-497F-A203-744BF10280CF}" type="slidenum">
              <a:rPr lang="zh-CN" altLang="en-US" smtClean="0"/>
              <a:t>11</a:t>
            </a:fld>
            <a:endParaRPr lang="zh-CN" altLang="en-US"/>
          </a:p>
        </p:txBody>
      </p:sp>
      <p:graphicFrame>
        <p:nvGraphicFramePr>
          <p:cNvPr id="2" name="表格 1">
            <a:extLst>
              <a:ext uri="{FF2B5EF4-FFF2-40B4-BE49-F238E27FC236}">
                <a16:creationId xmlns:a16="http://schemas.microsoft.com/office/drawing/2014/main" id="{9FA6D073-5066-F42B-93F1-04C5A0D72AF3}"/>
              </a:ext>
            </a:extLst>
          </p:cNvPr>
          <p:cNvGraphicFramePr>
            <a:graphicFrameLocks noGrp="1"/>
          </p:cNvGraphicFramePr>
          <p:nvPr>
            <p:extLst>
              <p:ext uri="{D42A27DB-BD31-4B8C-83A1-F6EECF244321}">
                <p14:modId xmlns:p14="http://schemas.microsoft.com/office/powerpoint/2010/main" val="3205508608"/>
              </p:ext>
            </p:extLst>
          </p:nvPr>
        </p:nvGraphicFramePr>
        <p:xfrm>
          <a:off x="5825067" y="2320907"/>
          <a:ext cx="5846423" cy="3304428"/>
        </p:xfrm>
        <a:graphic>
          <a:graphicData uri="http://schemas.openxmlformats.org/drawingml/2006/table">
            <a:tbl>
              <a:tblPr firstRow="1" firstCol="1" bandRow="1">
                <a:tableStyleId>{21E4AEA4-8DFA-4A89-87EB-49C32662AFE0}</a:tableStyleId>
              </a:tblPr>
              <a:tblGrid>
                <a:gridCol w="1474960">
                  <a:extLst>
                    <a:ext uri="{9D8B030D-6E8A-4147-A177-3AD203B41FA5}">
                      <a16:colId xmlns:a16="http://schemas.microsoft.com/office/drawing/2014/main" val="97514271"/>
                    </a:ext>
                  </a:extLst>
                </a:gridCol>
                <a:gridCol w="943909">
                  <a:extLst>
                    <a:ext uri="{9D8B030D-6E8A-4147-A177-3AD203B41FA5}">
                      <a16:colId xmlns:a16="http://schemas.microsoft.com/office/drawing/2014/main" val="1425466715"/>
                    </a:ext>
                  </a:extLst>
                </a:gridCol>
                <a:gridCol w="1008618">
                  <a:extLst>
                    <a:ext uri="{9D8B030D-6E8A-4147-A177-3AD203B41FA5}">
                      <a16:colId xmlns:a16="http://schemas.microsoft.com/office/drawing/2014/main" val="3073296038"/>
                    </a:ext>
                  </a:extLst>
                </a:gridCol>
                <a:gridCol w="1120452">
                  <a:extLst>
                    <a:ext uri="{9D8B030D-6E8A-4147-A177-3AD203B41FA5}">
                      <a16:colId xmlns:a16="http://schemas.microsoft.com/office/drawing/2014/main" val="682089281"/>
                    </a:ext>
                  </a:extLst>
                </a:gridCol>
                <a:gridCol w="1298484">
                  <a:extLst>
                    <a:ext uri="{9D8B030D-6E8A-4147-A177-3AD203B41FA5}">
                      <a16:colId xmlns:a16="http://schemas.microsoft.com/office/drawing/2014/main" val="4102388759"/>
                    </a:ext>
                  </a:extLst>
                </a:gridCol>
              </a:tblGrid>
              <a:tr h="873379">
                <a:tc>
                  <a:txBody>
                    <a:bodyPr/>
                    <a:lstStyle/>
                    <a:p>
                      <a:pPr algn="ctr"/>
                      <a:r>
                        <a:rPr lang="en-US" sz="1400" dirty="0">
                          <a:effectLst/>
                          <a:latin typeface="Times New Roman" panose="02020603050405020304" pitchFamily="18" charset="0"/>
                          <a:cs typeface="Times New Roman" panose="02020603050405020304" pitchFamily="18" charset="0"/>
                        </a:rPr>
                        <a:t> </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Research object</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Problem</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a:effectLst/>
                          <a:latin typeface="Times New Roman" panose="02020603050405020304" pitchFamily="18" charset="0"/>
                          <a:cs typeface="Times New Roman" panose="02020603050405020304" pitchFamily="18" charset="0"/>
                        </a:rPr>
                        <a:t>Solution</a:t>
                      </a:r>
                      <a:endParaRPr lang="zh-C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a:effectLst/>
                          <a:latin typeface="Times New Roman" panose="02020603050405020304" pitchFamily="18" charset="0"/>
                          <a:cs typeface="Times New Roman" panose="02020603050405020304" pitchFamily="18" charset="0"/>
                        </a:rPr>
                        <a:t>Fundamental principle</a:t>
                      </a:r>
                      <a:endParaRPr lang="zh-C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35303684"/>
                  </a:ext>
                </a:extLst>
              </a:tr>
              <a:tr h="626681">
                <a:tc>
                  <a:txBody>
                    <a:bodyPr/>
                    <a:lstStyle/>
                    <a:p>
                      <a:pPr algn="ctr"/>
                      <a:r>
                        <a:rPr lang="en-US" sz="1400" dirty="0">
                          <a:effectLst/>
                          <a:latin typeface="Times New Roman" panose="02020603050405020304" pitchFamily="18" charset="0"/>
                          <a:cs typeface="Times New Roman" panose="02020603050405020304" pitchFamily="18" charset="0"/>
                        </a:rPr>
                        <a:t>Research object</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a:effectLst/>
                          <a:latin typeface="Times New Roman" panose="02020603050405020304" pitchFamily="18" charset="0"/>
                          <a:cs typeface="Times New Roman" panose="02020603050405020304" pitchFamily="18" charset="0"/>
                        </a:rPr>
                        <a:t>12683</a:t>
                      </a:r>
                      <a:endParaRPr lang="zh-C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a:effectLst/>
                          <a:latin typeface="Times New Roman" panose="02020603050405020304" pitchFamily="18" charset="0"/>
                          <a:cs typeface="Times New Roman" panose="02020603050405020304" pitchFamily="18" charset="0"/>
                        </a:rPr>
                        <a:t>9105</a:t>
                      </a:r>
                      <a:endParaRPr lang="zh-C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a:effectLst/>
                          <a:latin typeface="Times New Roman" panose="02020603050405020304" pitchFamily="18" charset="0"/>
                          <a:cs typeface="Times New Roman" panose="02020603050405020304" pitchFamily="18" charset="0"/>
                        </a:rPr>
                        <a:t>8468</a:t>
                      </a:r>
                      <a:endParaRPr lang="zh-C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64037538"/>
                  </a:ext>
                </a:extLst>
              </a:tr>
              <a:tr h="595796">
                <a:tc>
                  <a:txBody>
                    <a:bodyPr/>
                    <a:lstStyle/>
                    <a:p>
                      <a:pPr algn="ctr"/>
                      <a:r>
                        <a:rPr lang="en-US" sz="1400" dirty="0">
                          <a:effectLst/>
                          <a:latin typeface="Times New Roman" panose="02020603050405020304" pitchFamily="18" charset="0"/>
                          <a:cs typeface="Times New Roman" panose="02020603050405020304" pitchFamily="18" charset="0"/>
                        </a:rPr>
                        <a:t>Problem</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12683</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a:effectLst/>
                          <a:latin typeface="Times New Roman" panose="02020603050405020304" pitchFamily="18" charset="0"/>
                          <a:cs typeface="Times New Roman" panose="02020603050405020304" pitchFamily="18" charset="0"/>
                        </a:rPr>
                        <a:t>17691</a:t>
                      </a:r>
                      <a:endParaRPr lang="zh-C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a:effectLst/>
                          <a:latin typeface="Times New Roman" panose="02020603050405020304" pitchFamily="18" charset="0"/>
                          <a:cs typeface="Times New Roman" panose="02020603050405020304" pitchFamily="18" charset="0"/>
                        </a:rPr>
                        <a:t>10565</a:t>
                      </a:r>
                      <a:endParaRPr lang="zh-C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6250799"/>
                  </a:ext>
                </a:extLst>
              </a:tr>
              <a:tr h="581891">
                <a:tc>
                  <a:txBody>
                    <a:bodyPr/>
                    <a:lstStyle/>
                    <a:p>
                      <a:pPr algn="ctr"/>
                      <a:r>
                        <a:rPr lang="en-US" sz="1400" dirty="0">
                          <a:effectLst/>
                          <a:latin typeface="Times New Roman" panose="02020603050405020304" pitchFamily="18" charset="0"/>
                          <a:cs typeface="Times New Roman" panose="02020603050405020304" pitchFamily="18" charset="0"/>
                        </a:rPr>
                        <a:t>Solution</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a:effectLst/>
                          <a:latin typeface="Times New Roman" panose="02020603050405020304" pitchFamily="18" charset="0"/>
                          <a:cs typeface="Times New Roman" panose="02020603050405020304" pitchFamily="18" charset="0"/>
                        </a:rPr>
                        <a:t>9105</a:t>
                      </a:r>
                      <a:endParaRPr lang="zh-C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a:effectLst/>
                          <a:latin typeface="Times New Roman" panose="02020603050405020304" pitchFamily="18" charset="0"/>
                          <a:cs typeface="Times New Roman" panose="02020603050405020304" pitchFamily="18" charset="0"/>
                        </a:rPr>
                        <a:t>17691</a:t>
                      </a:r>
                      <a:endParaRPr lang="zh-C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a:effectLst/>
                          <a:latin typeface="Times New Roman" panose="02020603050405020304" pitchFamily="18" charset="0"/>
                          <a:cs typeface="Times New Roman" panose="02020603050405020304" pitchFamily="18" charset="0"/>
                        </a:rPr>
                        <a:t>13783</a:t>
                      </a:r>
                      <a:endParaRPr lang="zh-C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54109567"/>
                  </a:ext>
                </a:extLst>
              </a:tr>
              <a:tr h="626681">
                <a:tc>
                  <a:txBody>
                    <a:bodyPr/>
                    <a:lstStyle/>
                    <a:p>
                      <a:pPr algn="ctr"/>
                      <a:r>
                        <a:rPr lang="en-US" sz="1400" dirty="0">
                          <a:effectLst/>
                          <a:latin typeface="Times New Roman" panose="02020603050405020304" pitchFamily="18" charset="0"/>
                          <a:cs typeface="Times New Roman" panose="02020603050405020304" pitchFamily="18" charset="0"/>
                        </a:rPr>
                        <a:t>Fundamental principle</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8468</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10565</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13783</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400" dirty="0">
                          <a:effectLst/>
                          <a:latin typeface="Times New Roman" panose="02020603050405020304" pitchFamily="18" charset="0"/>
                          <a:cs typeface="Times New Roman" panose="02020603050405020304" pitchFamily="18" charset="0"/>
                        </a:rPr>
                        <a:t>/</a:t>
                      </a:r>
                      <a:endParaRPr lang="zh-C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0610543"/>
                  </a:ext>
                </a:extLst>
              </a:tr>
            </a:tbl>
          </a:graphicData>
        </a:graphic>
      </p:graphicFrame>
      <p:sp>
        <p:nvSpPr>
          <p:cNvPr id="7" name="文本框 6">
            <a:extLst>
              <a:ext uri="{FF2B5EF4-FFF2-40B4-BE49-F238E27FC236}">
                <a16:creationId xmlns:a16="http://schemas.microsoft.com/office/drawing/2014/main" id="{9DABAD60-1532-84D9-CA81-6725E37F46F7}"/>
              </a:ext>
            </a:extLst>
          </p:cNvPr>
          <p:cNvSpPr txBox="1"/>
          <p:nvPr/>
        </p:nvSpPr>
        <p:spPr>
          <a:xfrm>
            <a:off x="1196314" y="776022"/>
            <a:ext cx="6096000" cy="400110"/>
          </a:xfrm>
          <a:prstGeom prst="rect">
            <a:avLst/>
          </a:prstGeom>
          <a:noFill/>
        </p:spPr>
        <p:txBody>
          <a:bodyPr wrap="square">
            <a:spAutoFit/>
          </a:bodyPr>
          <a:lstStyle/>
          <a:p>
            <a:pPr marL="342900" indent="-342900">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Constructing</a:t>
            </a:r>
            <a:r>
              <a:rPr lang="en-US" altLang="zh-CN" sz="1800" dirty="0">
                <a:effectLst/>
                <a:latin typeface="Times New Roman" panose="02020603050405020304" pitchFamily="18" charset="0"/>
                <a:ea typeface="Times New Roman" panose="02020603050405020304" pitchFamily="18" charset="0"/>
              </a:rPr>
              <a:t> </a:t>
            </a:r>
            <a:r>
              <a:rPr lang="en-US" altLang="zh-CN" sz="2000" b="1" dirty="0">
                <a:solidFill>
                  <a:srgbClr val="002060"/>
                </a:solidFill>
                <a:latin typeface="Times New Roman" panose="02020603050405020304" pitchFamily="18" charset="0"/>
                <a:cs typeface="Times New Roman" panose="02020603050405020304" pitchFamily="18" charset="0"/>
              </a:rPr>
              <a:t>knowledge</a:t>
            </a:r>
            <a:r>
              <a:rPr lang="en-US" altLang="zh-CN" sz="1800" dirty="0">
                <a:effectLst/>
                <a:latin typeface="Times New Roman" panose="02020603050405020304" pitchFamily="18" charset="0"/>
                <a:ea typeface="Times New Roman" panose="02020603050405020304" pitchFamily="18" charset="0"/>
              </a:rPr>
              <a:t> </a:t>
            </a:r>
            <a:r>
              <a:rPr lang="en-US" altLang="zh-CN" sz="2000" b="1" dirty="0">
                <a:solidFill>
                  <a:srgbClr val="002060"/>
                </a:solidFill>
                <a:latin typeface="Times New Roman" panose="02020603050405020304" pitchFamily="18" charset="0"/>
                <a:cs typeface="Times New Roman" panose="02020603050405020304" pitchFamily="18" charset="0"/>
              </a:rPr>
              <a:t>network</a:t>
            </a:r>
            <a:r>
              <a:rPr lang="en-US" altLang="zh-CN" sz="1800" dirty="0">
                <a:effectLst/>
                <a:latin typeface="Times New Roman" panose="02020603050405020304" pitchFamily="18" charset="0"/>
                <a:ea typeface="Times New Roman" panose="02020603050405020304" pitchFamily="18" charset="0"/>
              </a:rPr>
              <a:t> </a:t>
            </a:r>
            <a:r>
              <a:rPr lang="en-US" altLang="zh-CN" sz="2000" b="1" dirty="0">
                <a:solidFill>
                  <a:srgbClr val="002060"/>
                </a:solidFill>
                <a:latin typeface="Times New Roman" panose="02020603050405020304" pitchFamily="18" charset="0"/>
                <a:cs typeface="Times New Roman" panose="02020603050405020304" pitchFamily="18" charset="0"/>
              </a:rPr>
              <a:t>in AI</a:t>
            </a:r>
            <a:endParaRPr lang="zh-CN" altLang="en-US" sz="2000" b="1" dirty="0">
              <a:solidFill>
                <a:srgbClr val="002060"/>
              </a:solidFill>
              <a:latin typeface="Times New Roman" panose="02020603050405020304" pitchFamily="18" charset="0"/>
              <a:cs typeface="Times New Roman" panose="02020603050405020304" pitchFamily="18" charset="0"/>
            </a:endParaRPr>
          </a:p>
        </p:txBody>
      </p:sp>
      <p:sp>
        <p:nvSpPr>
          <p:cNvPr id="8" name="文本框 22">
            <a:extLst>
              <a:ext uri="{FF2B5EF4-FFF2-40B4-BE49-F238E27FC236}">
                <a16:creationId xmlns:a16="http://schemas.microsoft.com/office/drawing/2014/main" id="{76F0DC64-BB5C-3E11-3869-B904997F5E50}"/>
              </a:ext>
            </a:extLst>
          </p:cNvPr>
          <p:cNvSpPr txBox="1"/>
          <p:nvPr/>
        </p:nvSpPr>
        <p:spPr>
          <a:xfrm>
            <a:off x="1362320" y="2614108"/>
            <a:ext cx="3116196" cy="2535566"/>
          </a:xfrm>
          <a:prstGeom prst="rect">
            <a:avLst/>
          </a:prstGeom>
          <a:noFill/>
          <a:ln w="9525">
            <a:solidFill>
              <a:srgbClr val="002060"/>
            </a:solidFill>
          </a:ln>
        </p:spPr>
        <p:txBody>
          <a:bodyPr wrap="square" rtlCol="0">
            <a:sp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nSpc>
                <a:spcPct val="150000"/>
              </a:lnSpc>
            </a:pPr>
            <a:r>
              <a:rPr lang="en-US" altLang="zh-CN" sz="1800" b="1" dirty="0">
                <a:latin typeface="Times New Roman" panose="02020603050405020304" pitchFamily="18" charset="0"/>
                <a:cs typeface="Times New Roman" panose="02020603050405020304" pitchFamily="18" charset="0"/>
              </a:rPr>
              <a:t>Entity identification results after entity alignment:</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Research object: </a:t>
            </a:r>
            <a:r>
              <a:rPr lang="en-US" altLang="zh-CN" sz="1800" b="1" dirty="0">
                <a:solidFill>
                  <a:srgbClr val="FF0000"/>
                </a:solidFill>
                <a:latin typeface="Times New Roman" panose="02020603050405020304" pitchFamily="18" charset="0"/>
                <a:cs typeface="Times New Roman" panose="02020603050405020304" pitchFamily="18" charset="0"/>
              </a:rPr>
              <a:t>887</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Problem: </a:t>
            </a:r>
            <a:r>
              <a:rPr lang="en-US" altLang="zh-CN" sz="1800" b="1" dirty="0">
                <a:solidFill>
                  <a:srgbClr val="FF0000"/>
                </a:solidFill>
                <a:latin typeface="Times New Roman" panose="02020603050405020304" pitchFamily="18" charset="0"/>
                <a:cs typeface="Times New Roman" panose="02020603050405020304" pitchFamily="18" charset="0"/>
              </a:rPr>
              <a:t>4136</a:t>
            </a:r>
            <a:endParaRPr lang="en-US" altLang="zh-CN" sz="1800"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Solution: </a:t>
            </a:r>
            <a:r>
              <a:rPr lang="en-US" altLang="zh-CN" sz="1800" b="1" dirty="0">
                <a:solidFill>
                  <a:srgbClr val="FF0000"/>
                </a:solidFill>
                <a:latin typeface="Times New Roman" panose="02020603050405020304" pitchFamily="18" charset="0"/>
                <a:cs typeface="Times New Roman" panose="02020603050405020304" pitchFamily="18" charset="0"/>
              </a:rPr>
              <a:t>13858</a:t>
            </a:r>
          </a:p>
          <a:p>
            <a:pPr marL="171450" indent="-171450">
              <a:lnSpc>
                <a:spcPct val="150000"/>
              </a:lnSpc>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rPr>
              <a:t>Fundamental principle: </a:t>
            </a:r>
            <a:r>
              <a:rPr lang="en-US" altLang="zh-CN" sz="1800" b="1" dirty="0">
                <a:solidFill>
                  <a:srgbClr val="FF0000"/>
                </a:solidFill>
                <a:latin typeface="Times New Roman" panose="02020603050405020304" pitchFamily="18" charset="0"/>
                <a:cs typeface="Times New Roman" panose="02020603050405020304" pitchFamily="18" charset="0"/>
              </a:rPr>
              <a:t>5518</a:t>
            </a:r>
          </a:p>
        </p:txBody>
      </p:sp>
      <p:sp>
        <p:nvSpPr>
          <p:cNvPr id="11" name="文本框 10">
            <a:extLst>
              <a:ext uri="{FF2B5EF4-FFF2-40B4-BE49-F238E27FC236}">
                <a16:creationId xmlns:a16="http://schemas.microsoft.com/office/drawing/2014/main" id="{66CC4D81-A4A9-872B-A45B-2EB4FB540236}"/>
              </a:ext>
            </a:extLst>
          </p:cNvPr>
          <p:cNvSpPr txBox="1"/>
          <p:nvPr/>
        </p:nvSpPr>
        <p:spPr>
          <a:xfrm>
            <a:off x="6207974" y="1851414"/>
            <a:ext cx="5076454" cy="423321"/>
          </a:xfrm>
          <a:prstGeom prst="rect">
            <a:avLst/>
          </a:prstGeom>
          <a:noFill/>
        </p:spPr>
        <p:txBody>
          <a:bodyPr wrap="none" rtlCol="0">
            <a:spAutoFit/>
          </a:bodyPr>
          <a:lstStyle/>
          <a:p>
            <a:pPr>
              <a:lnSpc>
                <a:spcPct val="130000"/>
              </a:lnSpc>
            </a:pPr>
            <a:r>
              <a:rPr lang="en-US" altLang="zh-CN" sz="1800" b="0" dirty="0">
                <a:effectLst/>
                <a:latin typeface="Times New Roman" panose="02020603050405020304" pitchFamily="18" charset="0"/>
                <a:ea typeface="Times New Roman" panose="02020603050405020304" pitchFamily="18" charset="0"/>
                <a:cs typeface="Times New Roman" panose="02020603050405020304" pitchFamily="18" charset="0"/>
              </a:rPr>
              <a:t>Descriptive statistics of edges in knowledge network</a:t>
            </a:r>
            <a:endParaRPr lang="zh-CN" altLang="zh-C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箭头: 右 5">
            <a:extLst>
              <a:ext uri="{FF2B5EF4-FFF2-40B4-BE49-F238E27FC236}">
                <a16:creationId xmlns:a16="http://schemas.microsoft.com/office/drawing/2014/main" id="{757C6AEF-2FD4-30AB-B3D6-AFE17C0E166B}"/>
              </a:ext>
            </a:extLst>
          </p:cNvPr>
          <p:cNvSpPr/>
          <p:nvPr/>
        </p:nvSpPr>
        <p:spPr>
          <a:xfrm>
            <a:off x="4893774" y="3400803"/>
            <a:ext cx="516035" cy="96217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057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372EAB-34C6-4089-97E9-5C262AC3A126}"/>
              </a:ext>
            </a:extLst>
          </p:cNvPr>
          <p:cNvSpPr txBox="1"/>
          <p:nvPr/>
        </p:nvSpPr>
        <p:spPr>
          <a:xfrm>
            <a:off x="1" y="6459872"/>
            <a:ext cx="11671489" cy="307777"/>
          </a:xfrm>
          <a:prstGeom prst="rect">
            <a:avLst/>
          </a:prstGeom>
          <a:noFill/>
        </p:spPr>
        <p:txBody>
          <a:bodyPr wrap="square" rtlCol="0">
            <a:spAutoFit/>
          </a:bodyPr>
          <a:lstStyle/>
          <a:p>
            <a:endParaRPr lang="en-US" altLang="zh-CN" sz="1400" dirty="0">
              <a:highlight>
                <a:srgbClr val="FFFF00"/>
              </a:highlight>
              <a:latin typeface="Garamond" panose="02020404030301010803"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2932C8D6-D2FF-4F14-BE0F-D03E88A02EBA}"/>
              </a:ext>
            </a:extLst>
          </p:cNvPr>
          <p:cNvGrpSpPr/>
          <p:nvPr/>
        </p:nvGrpSpPr>
        <p:grpSpPr>
          <a:xfrm>
            <a:off x="2" y="112447"/>
            <a:ext cx="3840478" cy="888486"/>
            <a:chOff x="0" y="543361"/>
            <a:chExt cx="3370216" cy="839941"/>
          </a:xfrm>
        </p:grpSpPr>
        <p:grpSp>
          <p:nvGrpSpPr>
            <p:cNvPr id="25" name="组合 24">
              <a:extLst>
                <a:ext uri="{FF2B5EF4-FFF2-40B4-BE49-F238E27FC236}">
                  <a16:creationId xmlns:a16="http://schemas.microsoft.com/office/drawing/2014/main" id="{2D17A282-6785-4762-AA5D-5A45695252CF}"/>
                </a:ext>
              </a:extLst>
            </p:cNvPr>
            <p:cNvGrpSpPr/>
            <p:nvPr/>
          </p:nvGrpSpPr>
          <p:grpSpPr>
            <a:xfrm>
              <a:off x="0" y="543361"/>
              <a:ext cx="3370216" cy="493479"/>
              <a:chOff x="0" y="288813"/>
              <a:chExt cx="3370216" cy="493479"/>
            </a:xfrm>
            <a:solidFill>
              <a:srgbClr val="131426"/>
            </a:solidFill>
          </p:grpSpPr>
          <p:sp>
            <p:nvSpPr>
              <p:cNvPr id="36" name="矩形 35">
                <a:extLst>
                  <a:ext uri="{FF2B5EF4-FFF2-40B4-BE49-F238E27FC236}">
                    <a16:creationId xmlns:a16="http://schemas.microsoft.com/office/drawing/2014/main" id="{08B802FD-62CC-4BB3-829A-B15524A185EE}"/>
                  </a:ext>
                </a:extLst>
              </p:cNvPr>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sp>
            <p:nvSpPr>
              <p:cNvPr id="37" name="直角三角形 36">
                <a:extLst>
                  <a:ext uri="{FF2B5EF4-FFF2-40B4-BE49-F238E27FC236}">
                    <a16:creationId xmlns:a16="http://schemas.microsoft.com/office/drawing/2014/main" id="{851CB062-DE41-4443-B43E-969B326DF3C3}"/>
                  </a:ext>
                </a:extLst>
              </p:cNvPr>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grpSp>
        <p:sp>
          <p:nvSpPr>
            <p:cNvPr id="35" name="文本框 3">
              <a:extLst>
                <a:ext uri="{FF2B5EF4-FFF2-40B4-BE49-F238E27FC236}">
                  <a16:creationId xmlns:a16="http://schemas.microsoft.com/office/drawing/2014/main" id="{11FF7FFF-CFA0-4083-9948-1F31D052B1C4}"/>
                </a:ext>
              </a:extLst>
            </p:cNvPr>
            <p:cNvSpPr txBox="1"/>
            <p:nvPr/>
          </p:nvSpPr>
          <p:spPr>
            <a:xfrm>
              <a:off x="88041" y="597831"/>
              <a:ext cx="2474773" cy="785471"/>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Case</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study</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399" dirty="0">
                <a:solidFill>
                  <a:prstClr val="white"/>
                </a:solidFill>
                <a:latin typeface="Garamond" panose="02020404030301010803" pitchFamily="18" charset="0"/>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64D196DC-27C5-4B8E-9373-C06DCDA56DD7}"/>
              </a:ext>
            </a:extLst>
          </p:cNvPr>
          <p:cNvSpPr>
            <a:spLocks noGrp="1"/>
          </p:cNvSpPr>
          <p:nvPr>
            <p:ph type="sldNum" sz="quarter" idx="12"/>
          </p:nvPr>
        </p:nvSpPr>
        <p:spPr/>
        <p:txBody>
          <a:bodyPr/>
          <a:lstStyle/>
          <a:p>
            <a:fld id="{4A99A888-F0A6-497F-A203-744BF10280CF}" type="slidenum">
              <a:rPr lang="zh-CN" altLang="en-US" smtClean="0"/>
              <a:t>12</a:t>
            </a:fld>
            <a:endParaRPr lang="zh-CN" altLang="en-US"/>
          </a:p>
        </p:txBody>
      </p:sp>
      <p:sp>
        <p:nvSpPr>
          <p:cNvPr id="12" name="文本框 22">
            <a:extLst>
              <a:ext uri="{FF2B5EF4-FFF2-40B4-BE49-F238E27FC236}">
                <a16:creationId xmlns:a16="http://schemas.microsoft.com/office/drawing/2014/main" id="{5DAF35BB-9BB7-7B80-B69E-948932A0C492}"/>
              </a:ext>
            </a:extLst>
          </p:cNvPr>
          <p:cNvSpPr txBox="1"/>
          <p:nvPr/>
        </p:nvSpPr>
        <p:spPr>
          <a:xfrm>
            <a:off x="8049103" y="1213572"/>
            <a:ext cx="3622387" cy="4288353"/>
          </a:xfrm>
          <a:prstGeom prst="rect">
            <a:avLst/>
          </a:prstGeom>
          <a:noFill/>
          <a:ln w="9525">
            <a:solidFill>
              <a:srgbClr val="002060"/>
            </a:solidFill>
          </a:ln>
        </p:spPr>
        <p:txBody>
          <a:bodyPr wrap="square" rtlCol="0">
            <a:sp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gn="just">
              <a:spcBef>
                <a:spcPts val="500"/>
              </a:spcBef>
              <a:spcAft>
                <a:spcPts val="500"/>
              </a:spcAft>
              <a:tabLst>
                <a:tab pos="3035300" algn="r"/>
              </a:tabLst>
            </a:pPr>
            <a:r>
              <a:rPr lang="en-US" altLang="zh-CN" sz="1600" dirty="0">
                <a:effectLst/>
                <a:latin typeface="Times New Roman" panose="02020603050405020304" pitchFamily="18" charset="0"/>
                <a:ea typeface="Times New Roman" panose="02020603050405020304" pitchFamily="18" charset="0"/>
              </a:rPr>
              <a:t>Several observations can be acquired based on the above results. </a:t>
            </a:r>
          </a:p>
          <a:p>
            <a:pPr algn="just">
              <a:spcBef>
                <a:spcPts val="500"/>
              </a:spcBef>
              <a:spcAft>
                <a:spcPts val="500"/>
              </a:spcAft>
              <a:tabLst>
                <a:tab pos="3035300" algn="r"/>
              </a:tabLst>
            </a:pPr>
            <a:r>
              <a:rPr lang="en-US" altLang="zh-CN" sz="1600" dirty="0">
                <a:effectLst/>
                <a:latin typeface="Times New Roman" panose="02020603050405020304" pitchFamily="18" charset="0"/>
                <a:ea typeface="Times New Roman" panose="02020603050405020304" pitchFamily="18" charset="0"/>
              </a:rPr>
              <a:t>The research object represents a </a:t>
            </a:r>
            <a:r>
              <a:rPr lang="en-US" altLang="zh-CN" sz="1600" b="1" dirty="0">
                <a:solidFill>
                  <a:srgbClr val="FF0000"/>
                </a:solidFill>
                <a:effectLst/>
                <a:latin typeface="Times New Roman" panose="02020603050405020304" pitchFamily="18" charset="0"/>
                <a:ea typeface="Times New Roman" panose="02020603050405020304" pitchFamily="18" charset="0"/>
              </a:rPr>
              <a:t>subfield</a:t>
            </a:r>
            <a:r>
              <a:rPr lang="en-US" altLang="zh-CN" sz="1600" dirty="0">
                <a:effectLst/>
                <a:latin typeface="Times New Roman" panose="02020603050405020304" pitchFamily="18" charset="0"/>
                <a:ea typeface="Times New Roman" panose="02020603050405020304" pitchFamily="18" charset="0"/>
              </a:rPr>
              <a:t>, where the problems refer to the </a:t>
            </a:r>
            <a:r>
              <a:rPr lang="en-US" altLang="zh-CN" sz="1600" b="1" dirty="0">
                <a:solidFill>
                  <a:srgbClr val="FF0000"/>
                </a:solidFill>
                <a:effectLst/>
                <a:latin typeface="Times New Roman" panose="02020603050405020304" pitchFamily="18" charset="0"/>
                <a:ea typeface="Times New Roman" panose="02020603050405020304" pitchFamily="18" charset="0"/>
              </a:rPr>
              <a:t>issues contained within that subfield</a:t>
            </a:r>
            <a:r>
              <a:rPr lang="en-US" altLang="zh-CN" sz="1600" dirty="0">
                <a:effectLst/>
                <a:latin typeface="Times New Roman" panose="02020603050405020304" pitchFamily="18" charset="0"/>
                <a:ea typeface="Times New Roman" panose="02020603050405020304" pitchFamily="18" charset="0"/>
              </a:rPr>
              <a:t>, the solution refers to the </a:t>
            </a:r>
            <a:r>
              <a:rPr lang="en-US" altLang="zh-CN" sz="1600" b="1" dirty="0">
                <a:solidFill>
                  <a:srgbClr val="FF0000"/>
                </a:solidFill>
                <a:effectLst/>
                <a:latin typeface="Times New Roman" panose="02020603050405020304" pitchFamily="18" charset="0"/>
                <a:ea typeface="Times New Roman" panose="02020603050405020304" pitchFamily="18" charset="0"/>
              </a:rPr>
              <a:t>methods or technologies required to solve the problems</a:t>
            </a:r>
            <a:r>
              <a:rPr lang="en-US" altLang="zh-CN" sz="1600" dirty="0">
                <a:effectLst/>
                <a:latin typeface="Times New Roman" panose="02020603050405020304" pitchFamily="18" charset="0"/>
                <a:ea typeface="Times New Roman" panose="02020603050405020304" pitchFamily="18" charset="0"/>
              </a:rPr>
              <a:t>, and the fundamental principles refer to </a:t>
            </a:r>
            <a:r>
              <a:rPr lang="en-US" altLang="zh-CN" sz="1600" b="1" dirty="0">
                <a:solidFill>
                  <a:srgbClr val="FF0000"/>
                </a:solidFill>
                <a:effectLst/>
                <a:latin typeface="Times New Roman" panose="02020603050405020304" pitchFamily="18" charset="0"/>
                <a:ea typeface="Times New Roman" panose="02020603050405020304" pitchFamily="18" charset="0"/>
              </a:rPr>
              <a:t>the inherent principles </a:t>
            </a:r>
            <a:r>
              <a:rPr lang="en-US" altLang="zh-CN" sz="1600" dirty="0">
                <a:effectLst/>
                <a:latin typeface="Times New Roman" panose="02020603050405020304" pitchFamily="18" charset="0"/>
                <a:ea typeface="Times New Roman" panose="02020603050405020304" pitchFamily="18" charset="0"/>
              </a:rPr>
              <a:t>involved in the implementation process of the methods and technologies.</a:t>
            </a:r>
          </a:p>
          <a:p>
            <a:pPr algn="just">
              <a:spcBef>
                <a:spcPts val="500"/>
              </a:spcBef>
              <a:spcAft>
                <a:spcPts val="500"/>
              </a:spcAft>
              <a:tabLst>
                <a:tab pos="3035300" algn="r"/>
              </a:tabLst>
            </a:pPr>
            <a:r>
              <a:rPr lang="en-US" altLang="zh-CN" sz="1600" dirty="0">
                <a:effectLst/>
                <a:latin typeface="Times New Roman" panose="02020603050405020304" pitchFamily="18" charset="0"/>
                <a:ea typeface="Times New Roman" panose="02020603050405020304" pitchFamily="18" charset="0"/>
              </a:rPr>
              <a:t> The </a:t>
            </a:r>
            <a:r>
              <a:rPr lang="en-US" altLang="zh-CN" sz="1600" b="1" dirty="0">
                <a:solidFill>
                  <a:srgbClr val="FF0000"/>
                </a:solidFill>
                <a:effectLst/>
                <a:latin typeface="Times New Roman" panose="02020603050405020304" pitchFamily="18" charset="0"/>
                <a:ea typeface="Times New Roman" panose="02020603050405020304" pitchFamily="18" charset="0"/>
              </a:rPr>
              <a:t>"research object" and "problem" </a:t>
            </a:r>
            <a:r>
              <a:rPr lang="en-US" altLang="zh-CN" sz="1600" dirty="0">
                <a:effectLst/>
                <a:latin typeface="Times New Roman" panose="02020603050405020304" pitchFamily="18" charset="0"/>
                <a:ea typeface="Times New Roman" panose="02020603050405020304" pitchFamily="18" charset="0"/>
              </a:rPr>
              <a:t>together constitute the complete </a:t>
            </a:r>
            <a:r>
              <a:rPr lang="en-US" altLang="zh-CN" sz="1600" b="1" dirty="0">
                <a:solidFill>
                  <a:srgbClr val="FF0000"/>
                </a:solidFill>
                <a:effectLst/>
                <a:latin typeface="Times New Roman" panose="02020603050405020304" pitchFamily="18" charset="0"/>
                <a:ea typeface="Times New Roman" panose="02020603050405020304" pitchFamily="18" charset="0"/>
              </a:rPr>
              <a:t>scientific problem</a:t>
            </a:r>
            <a:r>
              <a:rPr lang="en-US" altLang="zh-CN" sz="1600" dirty="0">
                <a:effectLst/>
                <a:latin typeface="Times New Roman" panose="02020603050405020304" pitchFamily="18" charset="0"/>
                <a:ea typeface="Times New Roman" panose="02020603050405020304" pitchFamily="18" charset="0"/>
              </a:rPr>
              <a:t>, and the "solution" and "fundamental principle" together constitute the complete solution. </a:t>
            </a:r>
          </a:p>
        </p:txBody>
      </p:sp>
      <p:pic>
        <p:nvPicPr>
          <p:cNvPr id="2" name="图片 1">
            <a:extLst>
              <a:ext uri="{FF2B5EF4-FFF2-40B4-BE49-F238E27FC236}">
                <a16:creationId xmlns:a16="http://schemas.microsoft.com/office/drawing/2014/main" id="{96A667F5-5799-11F3-0B15-1877841D1F77}"/>
              </a:ext>
            </a:extLst>
          </p:cNvPr>
          <p:cNvPicPr>
            <a:picLocks noChangeAspect="1"/>
          </p:cNvPicPr>
          <p:nvPr/>
        </p:nvPicPr>
        <p:blipFill>
          <a:blip r:embed="rId3"/>
          <a:stretch>
            <a:fillRect/>
          </a:stretch>
        </p:blipFill>
        <p:spPr>
          <a:xfrm>
            <a:off x="130780" y="767904"/>
            <a:ext cx="7419400" cy="5771010"/>
          </a:xfrm>
          <a:prstGeom prst="rect">
            <a:avLst/>
          </a:prstGeom>
        </p:spPr>
      </p:pic>
    </p:spTree>
    <p:extLst>
      <p:ext uri="{BB962C8B-B14F-4D97-AF65-F5344CB8AC3E}">
        <p14:creationId xmlns:p14="http://schemas.microsoft.com/office/powerpoint/2010/main" val="3764916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372EAB-34C6-4089-97E9-5C262AC3A126}"/>
              </a:ext>
            </a:extLst>
          </p:cNvPr>
          <p:cNvSpPr txBox="1"/>
          <p:nvPr/>
        </p:nvSpPr>
        <p:spPr>
          <a:xfrm>
            <a:off x="1" y="6459872"/>
            <a:ext cx="11671489" cy="307777"/>
          </a:xfrm>
          <a:prstGeom prst="rect">
            <a:avLst/>
          </a:prstGeom>
          <a:noFill/>
        </p:spPr>
        <p:txBody>
          <a:bodyPr wrap="square" rtlCol="0">
            <a:spAutoFit/>
          </a:bodyPr>
          <a:lstStyle/>
          <a:p>
            <a:endParaRPr lang="en-US" altLang="zh-CN" sz="1400" dirty="0">
              <a:highlight>
                <a:srgbClr val="FFFF00"/>
              </a:highlight>
              <a:latin typeface="Garamond" panose="02020404030301010803"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2932C8D6-D2FF-4F14-BE0F-D03E88A02EBA}"/>
              </a:ext>
            </a:extLst>
          </p:cNvPr>
          <p:cNvGrpSpPr/>
          <p:nvPr/>
        </p:nvGrpSpPr>
        <p:grpSpPr>
          <a:xfrm>
            <a:off x="2" y="112447"/>
            <a:ext cx="3840478" cy="888486"/>
            <a:chOff x="0" y="543361"/>
            <a:chExt cx="3370216" cy="839941"/>
          </a:xfrm>
        </p:grpSpPr>
        <p:grpSp>
          <p:nvGrpSpPr>
            <p:cNvPr id="25" name="组合 24">
              <a:extLst>
                <a:ext uri="{FF2B5EF4-FFF2-40B4-BE49-F238E27FC236}">
                  <a16:creationId xmlns:a16="http://schemas.microsoft.com/office/drawing/2014/main" id="{2D17A282-6785-4762-AA5D-5A45695252CF}"/>
                </a:ext>
              </a:extLst>
            </p:cNvPr>
            <p:cNvGrpSpPr/>
            <p:nvPr/>
          </p:nvGrpSpPr>
          <p:grpSpPr>
            <a:xfrm>
              <a:off x="0" y="543361"/>
              <a:ext cx="3370216" cy="493479"/>
              <a:chOff x="0" y="288813"/>
              <a:chExt cx="3370216" cy="493479"/>
            </a:xfrm>
            <a:solidFill>
              <a:srgbClr val="131426"/>
            </a:solidFill>
          </p:grpSpPr>
          <p:sp>
            <p:nvSpPr>
              <p:cNvPr id="36" name="矩形 35">
                <a:extLst>
                  <a:ext uri="{FF2B5EF4-FFF2-40B4-BE49-F238E27FC236}">
                    <a16:creationId xmlns:a16="http://schemas.microsoft.com/office/drawing/2014/main" id="{08B802FD-62CC-4BB3-829A-B15524A185EE}"/>
                  </a:ext>
                </a:extLst>
              </p:cNvPr>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sp>
            <p:nvSpPr>
              <p:cNvPr id="37" name="直角三角形 36">
                <a:extLst>
                  <a:ext uri="{FF2B5EF4-FFF2-40B4-BE49-F238E27FC236}">
                    <a16:creationId xmlns:a16="http://schemas.microsoft.com/office/drawing/2014/main" id="{851CB062-DE41-4443-B43E-969B326DF3C3}"/>
                  </a:ext>
                </a:extLst>
              </p:cNvPr>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grpSp>
        <p:sp>
          <p:nvSpPr>
            <p:cNvPr id="35" name="文本框 3">
              <a:extLst>
                <a:ext uri="{FF2B5EF4-FFF2-40B4-BE49-F238E27FC236}">
                  <a16:creationId xmlns:a16="http://schemas.microsoft.com/office/drawing/2014/main" id="{11FF7FFF-CFA0-4083-9948-1F31D052B1C4}"/>
                </a:ext>
              </a:extLst>
            </p:cNvPr>
            <p:cNvSpPr txBox="1"/>
            <p:nvPr/>
          </p:nvSpPr>
          <p:spPr>
            <a:xfrm>
              <a:off x="88041" y="597831"/>
              <a:ext cx="2474773" cy="785471"/>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Case</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study</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399" dirty="0">
                <a:solidFill>
                  <a:prstClr val="white"/>
                </a:solidFill>
                <a:latin typeface="Garamond" panose="02020404030301010803" pitchFamily="18" charset="0"/>
                <a:ea typeface="微软雅黑" panose="020B0503020204020204" pitchFamily="34" charset="-122"/>
              </a:endParaRPr>
            </a:p>
          </p:txBody>
        </p:sp>
      </p:grpSp>
      <p:sp>
        <p:nvSpPr>
          <p:cNvPr id="3" name="灯片编号占位符 2">
            <a:extLst>
              <a:ext uri="{FF2B5EF4-FFF2-40B4-BE49-F238E27FC236}">
                <a16:creationId xmlns:a16="http://schemas.microsoft.com/office/drawing/2014/main" id="{64D196DC-27C5-4B8E-9373-C06DCDA56DD7}"/>
              </a:ext>
            </a:extLst>
          </p:cNvPr>
          <p:cNvSpPr>
            <a:spLocks noGrp="1"/>
          </p:cNvSpPr>
          <p:nvPr>
            <p:ph type="sldNum" sz="quarter" idx="12"/>
          </p:nvPr>
        </p:nvSpPr>
        <p:spPr/>
        <p:txBody>
          <a:bodyPr/>
          <a:lstStyle/>
          <a:p>
            <a:fld id="{4A99A888-F0A6-497F-A203-744BF10280CF}" type="slidenum">
              <a:rPr lang="zh-CN" altLang="en-US" smtClean="0"/>
              <a:t>13</a:t>
            </a:fld>
            <a:endParaRPr lang="zh-CN" altLang="en-US"/>
          </a:p>
        </p:txBody>
      </p:sp>
      <p:sp>
        <p:nvSpPr>
          <p:cNvPr id="12" name="文本框 22">
            <a:extLst>
              <a:ext uri="{FF2B5EF4-FFF2-40B4-BE49-F238E27FC236}">
                <a16:creationId xmlns:a16="http://schemas.microsoft.com/office/drawing/2014/main" id="{5DAF35BB-9BB7-7B80-B69E-948932A0C492}"/>
              </a:ext>
            </a:extLst>
          </p:cNvPr>
          <p:cNvSpPr txBox="1"/>
          <p:nvPr/>
        </p:nvSpPr>
        <p:spPr>
          <a:xfrm>
            <a:off x="7992549" y="767904"/>
            <a:ext cx="3866194" cy="5401479"/>
          </a:xfrm>
          <a:prstGeom prst="rect">
            <a:avLst/>
          </a:prstGeom>
          <a:noFill/>
          <a:ln w="9525">
            <a:solidFill>
              <a:srgbClr val="002060"/>
            </a:solidFill>
          </a:ln>
        </p:spPr>
        <p:txBody>
          <a:bodyPr wrap="square" rtlCol="0">
            <a:sp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algn="just">
              <a:spcBef>
                <a:spcPts val="500"/>
              </a:spcBef>
              <a:spcAft>
                <a:spcPts val="500"/>
              </a:spcAft>
              <a:tabLst>
                <a:tab pos="3035300" algn="r"/>
              </a:tabLst>
            </a:pPr>
            <a:r>
              <a:rPr lang="en-US" altLang="zh-CN" sz="1600" dirty="0">
                <a:effectLst/>
                <a:latin typeface="Times New Roman" panose="02020603050405020304" pitchFamily="18" charset="0"/>
                <a:ea typeface="Times New Roman" panose="02020603050405020304" pitchFamily="18" charset="0"/>
              </a:rPr>
              <a:t>For example, for the identified "classification - image classification - neural network – </a:t>
            </a:r>
            <a:r>
              <a:rPr lang="en-US" altLang="zh-CN" sz="1600" dirty="0">
                <a:effectLst/>
                <a:latin typeface="Times New Roman" panose="02020603050405020304" pitchFamily="18" charset="0"/>
                <a:ea typeface="等线" panose="02010600030101010101" pitchFamily="2" charset="-122"/>
              </a:rPr>
              <a:t>feature extraction</a:t>
            </a:r>
            <a:r>
              <a:rPr lang="en-US" altLang="zh-CN" sz="1600" dirty="0">
                <a:effectLst/>
                <a:latin typeface="Times New Roman" panose="02020603050405020304" pitchFamily="18" charset="0"/>
                <a:ea typeface="Times New Roman" panose="02020603050405020304" pitchFamily="18" charset="0"/>
              </a:rPr>
              <a:t>", it refers </a:t>
            </a:r>
            <a:r>
              <a:rPr lang="en-US" altLang="zh-CN" sz="1600" dirty="0">
                <a:effectLst/>
                <a:latin typeface="Times New Roman" panose="02020603050405020304" pitchFamily="18" charset="0"/>
                <a:ea typeface="等线" panose="02010600030101010101" pitchFamily="2" charset="-122"/>
              </a:rPr>
              <a:t>that</a:t>
            </a:r>
            <a:r>
              <a:rPr lang="en-US" altLang="zh-CN" sz="1600" dirty="0">
                <a:effectLst/>
                <a:latin typeface="Times New Roman" panose="02020603050405020304" pitchFamily="18" charset="0"/>
                <a:ea typeface="Times New Roman" panose="02020603050405020304" pitchFamily="18" charset="0"/>
              </a:rPr>
              <a:t> </a:t>
            </a:r>
            <a:r>
              <a:rPr lang="en-US" altLang="zh-CN" sz="1600" b="1" dirty="0">
                <a:effectLst/>
                <a:latin typeface="Times New Roman" panose="02020603050405020304" pitchFamily="18" charset="0"/>
                <a:ea typeface="Times New Roman" panose="02020603050405020304" pitchFamily="18" charset="0"/>
              </a:rPr>
              <a:t>the neural network </a:t>
            </a:r>
            <a:r>
              <a:rPr lang="en-US" altLang="zh-CN" sz="1600" b="1" dirty="0">
                <a:effectLst/>
                <a:latin typeface="Times New Roman" panose="02020603050405020304" pitchFamily="18" charset="0"/>
                <a:ea typeface="等线" panose="02010600030101010101" pitchFamily="2" charset="-122"/>
              </a:rPr>
              <a:t>can be used</a:t>
            </a:r>
            <a:r>
              <a:rPr lang="en-US" altLang="zh-CN" sz="1600" b="1" dirty="0">
                <a:effectLst/>
                <a:latin typeface="Times New Roman" panose="02020603050405020304" pitchFamily="18" charset="0"/>
                <a:ea typeface="Times New Roman" panose="02020603050405020304" pitchFamily="18" charset="0"/>
              </a:rPr>
              <a:t> to solve image classification problems</a:t>
            </a:r>
            <a:r>
              <a:rPr lang="en-US" altLang="zh-CN" sz="1600" b="1" dirty="0">
                <a:effectLst/>
                <a:latin typeface="Times New Roman" panose="02020603050405020304" pitchFamily="18" charset="0"/>
                <a:ea typeface="等线" panose="02010600030101010101" pitchFamily="2" charset="-122"/>
              </a:rPr>
              <a:t> through feature extraction.</a:t>
            </a:r>
          </a:p>
          <a:p>
            <a:pPr algn="just">
              <a:spcBef>
                <a:spcPts val="500"/>
              </a:spcBef>
              <a:spcAft>
                <a:spcPts val="500"/>
              </a:spcAft>
              <a:tabLst>
                <a:tab pos="3035300" algn="r"/>
              </a:tabLst>
            </a:pPr>
            <a:r>
              <a:rPr lang="en-US" altLang="zh-CN" sz="1600" dirty="0">
                <a:latin typeface="Times New Roman" panose="02020603050405020304" pitchFamily="18" charset="0"/>
              </a:rPr>
              <a:t>This paper identifies a complete chain of "research object - problem - solution - fundamental principle". </a:t>
            </a:r>
          </a:p>
          <a:p>
            <a:pPr algn="just">
              <a:spcBef>
                <a:spcPts val="500"/>
              </a:spcBef>
              <a:spcAft>
                <a:spcPts val="500"/>
              </a:spcAft>
              <a:tabLst>
                <a:tab pos="3035300" algn="r"/>
              </a:tabLst>
            </a:pPr>
            <a:r>
              <a:rPr lang="en-US" altLang="zh-CN" sz="1600" dirty="0">
                <a:latin typeface="Times New Roman" panose="02020603050405020304" pitchFamily="18" charset="0"/>
              </a:rPr>
              <a:t>On the one hand, it can identify the core research objects and corresponding primary problems in the field of artificial intelligence.</a:t>
            </a:r>
          </a:p>
          <a:p>
            <a:pPr algn="just">
              <a:spcBef>
                <a:spcPts val="500"/>
              </a:spcBef>
              <a:spcAft>
                <a:spcPts val="500"/>
              </a:spcAft>
              <a:tabLst>
                <a:tab pos="3035300" algn="r"/>
              </a:tabLst>
            </a:pPr>
            <a:r>
              <a:rPr lang="en-US" altLang="zh-CN" sz="1600" dirty="0">
                <a:latin typeface="Times New Roman" panose="02020603050405020304" pitchFamily="18" charset="0"/>
              </a:rPr>
              <a:t>On the other hand, it is able to detect the corresponding solutions to the real problems in the scientific and technological practice and explore the theoretical basis behind them, and thus realize the in-depth excavation of the intrinsic logical connection among scientific problems, solutions and fundamental principles.</a:t>
            </a:r>
            <a:endParaRPr lang="zh-CN" altLang="zh-CN" sz="1600" dirty="0">
              <a:latin typeface="Times New Roman" panose="02020603050405020304" pitchFamily="18" charset="0"/>
            </a:endParaRPr>
          </a:p>
        </p:txBody>
      </p:sp>
      <p:pic>
        <p:nvPicPr>
          <p:cNvPr id="2" name="图片 1">
            <a:extLst>
              <a:ext uri="{FF2B5EF4-FFF2-40B4-BE49-F238E27FC236}">
                <a16:creationId xmlns:a16="http://schemas.microsoft.com/office/drawing/2014/main" id="{96A667F5-5799-11F3-0B15-1877841D1F77}"/>
              </a:ext>
            </a:extLst>
          </p:cNvPr>
          <p:cNvPicPr>
            <a:picLocks noChangeAspect="1"/>
          </p:cNvPicPr>
          <p:nvPr/>
        </p:nvPicPr>
        <p:blipFill>
          <a:blip r:embed="rId3"/>
          <a:stretch>
            <a:fillRect/>
          </a:stretch>
        </p:blipFill>
        <p:spPr>
          <a:xfrm>
            <a:off x="130780" y="767904"/>
            <a:ext cx="7419400" cy="5771010"/>
          </a:xfrm>
          <a:prstGeom prst="rect">
            <a:avLst/>
          </a:prstGeom>
        </p:spPr>
      </p:pic>
      <p:sp>
        <p:nvSpPr>
          <p:cNvPr id="4" name="矩形 3">
            <a:extLst>
              <a:ext uri="{FF2B5EF4-FFF2-40B4-BE49-F238E27FC236}">
                <a16:creationId xmlns:a16="http://schemas.microsoft.com/office/drawing/2014/main" id="{7A908AB4-2EA2-591F-E66B-DDEACA637B9E}"/>
              </a:ext>
            </a:extLst>
          </p:cNvPr>
          <p:cNvSpPr/>
          <p:nvPr/>
        </p:nvSpPr>
        <p:spPr>
          <a:xfrm>
            <a:off x="72620" y="1000933"/>
            <a:ext cx="7538145" cy="6523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3403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372EAB-34C6-4089-97E9-5C262AC3A126}"/>
              </a:ext>
            </a:extLst>
          </p:cNvPr>
          <p:cNvSpPr txBox="1"/>
          <p:nvPr/>
        </p:nvSpPr>
        <p:spPr>
          <a:xfrm>
            <a:off x="1" y="6459872"/>
            <a:ext cx="11671489" cy="307777"/>
          </a:xfrm>
          <a:prstGeom prst="rect">
            <a:avLst/>
          </a:prstGeom>
          <a:noFill/>
        </p:spPr>
        <p:txBody>
          <a:bodyPr wrap="square" rtlCol="0">
            <a:spAutoFit/>
          </a:bodyPr>
          <a:lstStyle/>
          <a:p>
            <a:endParaRPr lang="en-US" altLang="zh-CN" sz="1400" dirty="0">
              <a:highlight>
                <a:srgbClr val="FFFF00"/>
              </a:highlight>
              <a:latin typeface="Garamond" panose="02020404030301010803"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2932C8D6-D2FF-4F14-BE0F-D03E88A02EBA}"/>
              </a:ext>
            </a:extLst>
          </p:cNvPr>
          <p:cNvGrpSpPr/>
          <p:nvPr/>
        </p:nvGrpSpPr>
        <p:grpSpPr>
          <a:xfrm>
            <a:off x="2" y="112447"/>
            <a:ext cx="7354387" cy="522000"/>
            <a:chOff x="0" y="543361"/>
            <a:chExt cx="4951034" cy="493479"/>
          </a:xfrm>
        </p:grpSpPr>
        <p:grpSp>
          <p:nvGrpSpPr>
            <p:cNvPr id="25" name="组合 24">
              <a:extLst>
                <a:ext uri="{FF2B5EF4-FFF2-40B4-BE49-F238E27FC236}">
                  <a16:creationId xmlns:a16="http://schemas.microsoft.com/office/drawing/2014/main" id="{2D17A282-6785-4762-AA5D-5A45695252CF}"/>
                </a:ext>
              </a:extLst>
            </p:cNvPr>
            <p:cNvGrpSpPr/>
            <p:nvPr/>
          </p:nvGrpSpPr>
          <p:grpSpPr>
            <a:xfrm>
              <a:off x="0" y="543361"/>
              <a:ext cx="3370216" cy="493479"/>
              <a:chOff x="0" y="288813"/>
              <a:chExt cx="3370216" cy="493479"/>
            </a:xfrm>
            <a:solidFill>
              <a:srgbClr val="131426"/>
            </a:solidFill>
          </p:grpSpPr>
          <p:sp>
            <p:nvSpPr>
              <p:cNvPr id="36" name="矩形 35">
                <a:extLst>
                  <a:ext uri="{FF2B5EF4-FFF2-40B4-BE49-F238E27FC236}">
                    <a16:creationId xmlns:a16="http://schemas.microsoft.com/office/drawing/2014/main" id="{08B802FD-62CC-4BB3-829A-B15524A185EE}"/>
                  </a:ext>
                </a:extLst>
              </p:cNvPr>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sp>
            <p:nvSpPr>
              <p:cNvPr id="37" name="直角三角形 36">
                <a:extLst>
                  <a:ext uri="{FF2B5EF4-FFF2-40B4-BE49-F238E27FC236}">
                    <a16:creationId xmlns:a16="http://schemas.microsoft.com/office/drawing/2014/main" id="{851CB062-DE41-4443-B43E-969B326DF3C3}"/>
                  </a:ext>
                </a:extLst>
              </p:cNvPr>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grpSp>
        <p:sp>
          <p:nvSpPr>
            <p:cNvPr id="35" name="文本框 3">
              <a:extLst>
                <a:ext uri="{FF2B5EF4-FFF2-40B4-BE49-F238E27FC236}">
                  <a16:creationId xmlns:a16="http://schemas.microsoft.com/office/drawing/2014/main" id="{11FF7FFF-CFA0-4083-9948-1F31D052B1C4}"/>
                </a:ext>
              </a:extLst>
            </p:cNvPr>
            <p:cNvSpPr txBox="1"/>
            <p:nvPr/>
          </p:nvSpPr>
          <p:spPr>
            <a:xfrm>
              <a:off x="88041" y="597831"/>
              <a:ext cx="4862993" cy="436441"/>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Case</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study-Validation</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灯片编号占位符 2">
            <a:extLst>
              <a:ext uri="{FF2B5EF4-FFF2-40B4-BE49-F238E27FC236}">
                <a16:creationId xmlns:a16="http://schemas.microsoft.com/office/drawing/2014/main" id="{64D196DC-27C5-4B8E-9373-C06DCDA56DD7}"/>
              </a:ext>
            </a:extLst>
          </p:cNvPr>
          <p:cNvSpPr>
            <a:spLocks noGrp="1"/>
          </p:cNvSpPr>
          <p:nvPr>
            <p:ph type="sldNum" sz="quarter" idx="12"/>
          </p:nvPr>
        </p:nvSpPr>
        <p:spPr/>
        <p:txBody>
          <a:bodyPr/>
          <a:lstStyle/>
          <a:p>
            <a:fld id="{4A99A888-F0A6-497F-A203-744BF10280CF}" type="slidenum">
              <a:rPr lang="zh-CN" altLang="en-US" smtClean="0"/>
              <a:t>14</a:t>
            </a:fld>
            <a:endParaRPr lang="zh-CN" altLang="en-US"/>
          </a:p>
        </p:txBody>
      </p:sp>
      <p:sp>
        <p:nvSpPr>
          <p:cNvPr id="12" name="矩形 11">
            <a:extLst>
              <a:ext uri="{FF2B5EF4-FFF2-40B4-BE49-F238E27FC236}">
                <a16:creationId xmlns:a16="http://schemas.microsoft.com/office/drawing/2014/main" id="{79A5933B-7B51-E4AE-2095-71E14E4B4CB8}"/>
              </a:ext>
            </a:extLst>
          </p:cNvPr>
          <p:cNvSpPr/>
          <p:nvPr/>
        </p:nvSpPr>
        <p:spPr>
          <a:xfrm>
            <a:off x="6104757" y="979261"/>
            <a:ext cx="6588947" cy="406330"/>
          </a:xfrm>
          <a:prstGeom prst="rect">
            <a:avLst/>
          </a:prstGeom>
          <a:ln w="19050">
            <a:solidFill>
              <a:schemeClr val="bg1"/>
            </a:solidFill>
          </a:ln>
        </p:spPr>
        <p:txBody>
          <a:bodyPr wrap="square">
            <a:spAutoFit/>
          </a:bodyPr>
          <a:lstStyle/>
          <a:p>
            <a:pPr marL="285784" indent="-285784">
              <a:lnSpc>
                <a:spcPct val="110000"/>
              </a:lnSpc>
              <a:spcBef>
                <a:spcPts val="599"/>
              </a:spcBef>
              <a:spcAft>
                <a:spcPts val="599"/>
              </a:spcAft>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Verification of the trained BERT-CRF model</a:t>
            </a:r>
          </a:p>
        </p:txBody>
      </p:sp>
      <p:graphicFrame>
        <p:nvGraphicFramePr>
          <p:cNvPr id="2" name="表格 1">
            <a:extLst>
              <a:ext uri="{FF2B5EF4-FFF2-40B4-BE49-F238E27FC236}">
                <a16:creationId xmlns:a16="http://schemas.microsoft.com/office/drawing/2014/main" id="{FBC51A75-F8B7-228E-79FC-225104D9FC47}"/>
              </a:ext>
            </a:extLst>
          </p:cNvPr>
          <p:cNvGraphicFramePr>
            <a:graphicFrameLocks noGrp="1"/>
          </p:cNvGraphicFramePr>
          <p:nvPr>
            <p:extLst>
              <p:ext uri="{D42A27DB-BD31-4B8C-83A1-F6EECF244321}">
                <p14:modId xmlns:p14="http://schemas.microsoft.com/office/powerpoint/2010/main" val="3905955496"/>
              </p:ext>
            </p:extLst>
          </p:nvPr>
        </p:nvGraphicFramePr>
        <p:xfrm>
          <a:off x="6218927" y="2071378"/>
          <a:ext cx="5651770" cy="4234038"/>
        </p:xfrm>
        <a:graphic>
          <a:graphicData uri="http://schemas.openxmlformats.org/drawingml/2006/table">
            <a:tbl>
              <a:tblPr firstRow="1" firstCol="1" bandRow="1">
                <a:tableStyleId>{21E4AEA4-8DFA-4A89-87EB-49C32662AFE0}</a:tableStyleId>
              </a:tblPr>
              <a:tblGrid>
                <a:gridCol w="1236751">
                  <a:extLst>
                    <a:ext uri="{9D8B030D-6E8A-4147-A177-3AD203B41FA5}">
                      <a16:colId xmlns:a16="http://schemas.microsoft.com/office/drawing/2014/main" val="18561574"/>
                    </a:ext>
                  </a:extLst>
                </a:gridCol>
                <a:gridCol w="1066564">
                  <a:extLst>
                    <a:ext uri="{9D8B030D-6E8A-4147-A177-3AD203B41FA5}">
                      <a16:colId xmlns:a16="http://schemas.microsoft.com/office/drawing/2014/main" val="610110985"/>
                    </a:ext>
                  </a:extLst>
                </a:gridCol>
                <a:gridCol w="1159731">
                  <a:extLst>
                    <a:ext uri="{9D8B030D-6E8A-4147-A177-3AD203B41FA5}">
                      <a16:colId xmlns:a16="http://schemas.microsoft.com/office/drawing/2014/main" val="3714955536"/>
                    </a:ext>
                  </a:extLst>
                </a:gridCol>
                <a:gridCol w="1177047">
                  <a:extLst>
                    <a:ext uri="{9D8B030D-6E8A-4147-A177-3AD203B41FA5}">
                      <a16:colId xmlns:a16="http://schemas.microsoft.com/office/drawing/2014/main" val="648927692"/>
                    </a:ext>
                  </a:extLst>
                </a:gridCol>
                <a:gridCol w="1011677">
                  <a:extLst>
                    <a:ext uri="{9D8B030D-6E8A-4147-A177-3AD203B41FA5}">
                      <a16:colId xmlns:a16="http://schemas.microsoft.com/office/drawing/2014/main" val="2992246076"/>
                    </a:ext>
                  </a:extLst>
                </a:gridCol>
              </a:tblGrid>
              <a:tr h="795890">
                <a:tc>
                  <a:txBody>
                    <a:bodyPr/>
                    <a:lstStyle/>
                    <a:p>
                      <a:pPr indent="0" algn="ctr"/>
                      <a:r>
                        <a:rPr lang="en-US" sz="1600" dirty="0">
                          <a:effectLst/>
                          <a:latin typeface="Times New Roman" panose="02020603050405020304" pitchFamily="18" charset="0"/>
                          <a:cs typeface="Times New Roman" panose="02020603050405020304" pitchFamily="18" charset="0"/>
                        </a:rPr>
                        <a:t> </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r>
                        <a:rPr lang="en-US" sz="1600" dirty="0">
                          <a:effectLst/>
                          <a:latin typeface="Times New Roman" panose="02020603050405020304" pitchFamily="18" charset="0"/>
                          <a:cs typeface="Times New Roman" panose="02020603050405020304" pitchFamily="18" charset="0"/>
                        </a:rPr>
                        <a:t>Our method</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r>
                        <a:rPr lang="en-US" sz="1600" dirty="0">
                          <a:effectLst/>
                          <a:latin typeface="Times New Roman" panose="02020603050405020304" pitchFamily="18" charset="0"/>
                          <a:cs typeface="Times New Roman" panose="02020603050405020304" pitchFamily="18" charset="0"/>
                        </a:rPr>
                        <a:t>ALBERT</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r>
                        <a:rPr lang="en-US" sz="1600" dirty="0" err="1">
                          <a:effectLst/>
                          <a:latin typeface="Times New Roman" panose="02020603050405020304" pitchFamily="18" charset="0"/>
                          <a:cs typeface="Times New Roman" panose="02020603050405020304" pitchFamily="18" charset="0"/>
                        </a:rPr>
                        <a:t>SciBERT</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r>
                        <a:rPr lang="en-US" sz="1600" dirty="0" err="1">
                          <a:effectLst/>
                          <a:latin typeface="Times New Roman" panose="02020603050405020304" pitchFamily="18" charset="0"/>
                          <a:cs typeface="Times New Roman" panose="02020603050405020304" pitchFamily="18" charset="0"/>
                        </a:rPr>
                        <a:t>XLNet</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6381046"/>
                  </a:ext>
                </a:extLst>
              </a:tr>
              <a:tr h="520128">
                <a:tc>
                  <a:txBody>
                    <a:bodyPr/>
                    <a:lstStyle/>
                    <a:p>
                      <a:pPr indent="0" algn="ctr"/>
                      <a:r>
                        <a:rPr lang="en-US" sz="1600" dirty="0">
                          <a:effectLst/>
                          <a:latin typeface="Times New Roman" panose="02020603050405020304" pitchFamily="18" charset="0"/>
                          <a:cs typeface="Times New Roman" panose="02020603050405020304" pitchFamily="18" charset="0"/>
                        </a:rPr>
                        <a:t>Maximum input length</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64</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64</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64</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64</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01495686"/>
                  </a:ext>
                </a:extLst>
              </a:tr>
              <a:tr h="339857">
                <a:tc>
                  <a:txBody>
                    <a:bodyPr/>
                    <a:lstStyle/>
                    <a:p>
                      <a:pPr indent="0" algn="ctr"/>
                      <a:r>
                        <a:rPr lang="en-US" sz="1600" dirty="0">
                          <a:effectLst/>
                          <a:latin typeface="Times New Roman" panose="02020603050405020304" pitchFamily="18" charset="0"/>
                          <a:cs typeface="Times New Roman" panose="02020603050405020304" pitchFamily="18" charset="0"/>
                        </a:rPr>
                        <a:t>Training epoch</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30</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40</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30</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35</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73996365"/>
                  </a:ext>
                </a:extLst>
              </a:tr>
              <a:tr h="414724">
                <a:tc>
                  <a:txBody>
                    <a:bodyPr/>
                    <a:lstStyle/>
                    <a:p>
                      <a:pPr indent="0" algn="ctr"/>
                      <a:r>
                        <a:rPr lang="en-US" sz="1600" dirty="0">
                          <a:effectLst/>
                          <a:latin typeface="Times New Roman" panose="02020603050405020304" pitchFamily="18" charset="0"/>
                          <a:cs typeface="Times New Roman" panose="02020603050405020304" pitchFamily="18" charset="0"/>
                        </a:rPr>
                        <a:t>Batch size</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4</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16</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4</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8</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85334900"/>
                  </a:ext>
                </a:extLst>
              </a:tr>
              <a:tr h="520128">
                <a:tc>
                  <a:txBody>
                    <a:bodyPr/>
                    <a:lstStyle/>
                    <a:p>
                      <a:pPr indent="0" algn="ctr"/>
                      <a:r>
                        <a:rPr lang="en-US" sz="1600" dirty="0">
                          <a:effectLst/>
                          <a:latin typeface="Times New Roman" panose="02020603050405020304" pitchFamily="18" charset="0"/>
                          <a:cs typeface="Times New Roman" panose="02020603050405020304" pitchFamily="18" charset="0"/>
                        </a:rPr>
                        <a:t>Number of layers</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12</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12</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12</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12</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77753818"/>
                  </a:ext>
                </a:extLst>
              </a:tr>
              <a:tr h="520128">
                <a:tc>
                  <a:txBody>
                    <a:bodyPr/>
                    <a:lstStyle/>
                    <a:p>
                      <a:pPr indent="0" algn="ctr"/>
                      <a:r>
                        <a:rPr lang="en-US" sz="1600" dirty="0">
                          <a:effectLst/>
                          <a:latin typeface="Times New Roman" panose="02020603050405020304" pitchFamily="18" charset="0"/>
                          <a:cs typeface="Times New Roman" panose="02020603050405020304" pitchFamily="18" charset="0"/>
                        </a:rPr>
                        <a:t>Learning rate</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1e-5</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5e-6</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1e-5</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1e-6</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586249"/>
                  </a:ext>
                </a:extLst>
              </a:tr>
              <a:tr h="520128">
                <a:tc>
                  <a:txBody>
                    <a:bodyPr/>
                    <a:lstStyle/>
                    <a:p>
                      <a:pPr indent="0" algn="ctr"/>
                      <a:r>
                        <a:rPr lang="en-US" sz="1600" dirty="0">
                          <a:effectLst/>
                          <a:latin typeface="Times New Roman" panose="02020603050405020304" pitchFamily="18" charset="0"/>
                          <a:cs typeface="Times New Roman" panose="02020603050405020304" pitchFamily="18" charset="0"/>
                        </a:rPr>
                        <a:t>CRF learning rate multiplier</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100</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50</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600" dirty="0">
                          <a:effectLst/>
                          <a:latin typeface="Times New Roman" panose="02020603050405020304" pitchFamily="18" charset="0"/>
                          <a:cs typeface="Times New Roman" panose="02020603050405020304" pitchFamily="18" charset="0"/>
                        </a:rPr>
                        <a:t>/</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5995562"/>
                  </a:ext>
                </a:extLst>
              </a:tr>
            </a:tbl>
          </a:graphicData>
        </a:graphic>
      </p:graphicFrame>
      <p:sp>
        <p:nvSpPr>
          <p:cNvPr id="6" name="文本框 5">
            <a:extLst>
              <a:ext uri="{FF2B5EF4-FFF2-40B4-BE49-F238E27FC236}">
                <a16:creationId xmlns:a16="http://schemas.microsoft.com/office/drawing/2014/main" id="{5F833D98-B8E2-0B58-DE41-2AA0E52CBB88}"/>
              </a:ext>
            </a:extLst>
          </p:cNvPr>
          <p:cNvSpPr txBox="1"/>
          <p:nvPr/>
        </p:nvSpPr>
        <p:spPr>
          <a:xfrm>
            <a:off x="6167897" y="1598526"/>
            <a:ext cx="6094378" cy="369332"/>
          </a:xfrm>
          <a:prstGeom prst="rect">
            <a:avLst/>
          </a:prstGeom>
          <a:noFill/>
        </p:spPr>
        <p:txBody>
          <a:bodyPr wrap="square">
            <a:spAutoFit/>
          </a:bodyPr>
          <a:lstStyle/>
          <a:p>
            <a:r>
              <a:rPr lang="en-US" altLang="zh-CN" sz="1800" dirty="0">
                <a:solidFill>
                  <a:srgbClr val="000000"/>
                </a:solidFill>
                <a:effectLst/>
                <a:latin typeface="Times New Roman" panose="02020603050405020304" pitchFamily="18" charset="0"/>
                <a:cs typeface="Times New Roman" panose="02020603050405020304" pitchFamily="18" charset="0"/>
              </a:rPr>
              <a:t>Parameter configurations of models </a:t>
            </a:r>
            <a:endParaRPr lang="zh-CN" altLang="en-US" dirty="0">
              <a:latin typeface="Times New Roman" panose="02020603050405020304" pitchFamily="18" charset="0"/>
              <a:cs typeface="Times New Roman" panose="02020603050405020304" pitchFamily="18" charset="0"/>
            </a:endParaRPr>
          </a:p>
        </p:txBody>
      </p:sp>
      <p:cxnSp>
        <p:nvCxnSpPr>
          <p:cNvPr id="7" name="直接连接符 6">
            <a:extLst>
              <a:ext uri="{FF2B5EF4-FFF2-40B4-BE49-F238E27FC236}">
                <a16:creationId xmlns:a16="http://schemas.microsoft.com/office/drawing/2014/main" id="{4C629AA3-2798-B349-AAF4-1BA0A2558BAC}"/>
              </a:ext>
            </a:extLst>
          </p:cNvPr>
          <p:cNvCxnSpPr>
            <a:cxnSpLocks/>
          </p:cNvCxnSpPr>
          <p:nvPr/>
        </p:nvCxnSpPr>
        <p:spPr>
          <a:xfrm>
            <a:off x="6030869" y="680619"/>
            <a:ext cx="0" cy="608703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22">
            <a:extLst>
              <a:ext uri="{FF2B5EF4-FFF2-40B4-BE49-F238E27FC236}">
                <a16:creationId xmlns:a16="http://schemas.microsoft.com/office/drawing/2014/main" id="{0C7A45BA-58C1-42B4-15BD-CD6CA6DFB247}"/>
              </a:ext>
            </a:extLst>
          </p:cNvPr>
          <p:cNvSpPr txBox="1"/>
          <p:nvPr/>
        </p:nvSpPr>
        <p:spPr>
          <a:xfrm>
            <a:off x="574971" y="1171191"/>
            <a:ext cx="5055371" cy="5105885"/>
          </a:xfrm>
          <a:prstGeom prst="rect">
            <a:avLst/>
          </a:prstGeom>
          <a:noFill/>
          <a:ln w="9525">
            <a:solidFill>
              <a:srgbClr val="002060"/>
            </a:solidFill>
          </a:ln>
        </p:spPr>
        <p:txBody>
          <a:bodyPr wrap="square" rtlCol="0">
            <a:sp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marL="285750" indent="-285750" algn="just">
              <a:lnSpc>
                <a:spcPct val="200000"/>
              </a:lnSpc>
              <a:spcBef>
                <a:spcPts val="500"/>
              </a:spcBef>
              <a:spcAft>
                <a:spcPts val="500"/>
              </a:spcAft>
              <a:buFont typeface="Wingdings" panose="05000000000000000000" pitchFamily="2" charset="2"/>
              <a:buChar char="Ø"/>
              <a:tabLst>
                <a:tab pos="3035300" algn="r"/>
              </a:tabLst>
            </a:pPr>
            <a:r>
              <a:rPr lang="en-US" altLang="zh-CN" sz="1800" b="1" dirty="0">
                <a:effectLst/>
                <a:latin typeface="Times New Roman" panose="02020603050405020304" pitchFamily="18" charset="0"/>
                <a:ea typeface="Calibri" panose="020F0502020204030204" pitchFamily="34" charset="0"/>
                <a:cs typeface="Times New Roman" panose="02020603050405020304" pitchFamily="18" charset="0"/>
              </a:rPr>
              <a:t>This paper conducted </a:t>
            </a:r>
            <a:r>
              <a:rPr lang="en-US" altLang="zh-C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 quantitative and qualitative methods </a:t>
            </a:r>
            <a:r>
              <a:rPr lang="en-US" altLang="zh-CN" sz="1800" b="1" dirty="0">
                <a:effectLst/>
                <a:latin typeface="Times New Roman" panose="02020603050405020304" pitchFamily="18" charset="0"/>
                <a:ea typeface="Calibri" panose="020F0502020204030204" pitchFamily="34" charset="0"/>
                <a:cs typeface="Times New Roman" panose="02020603050405020304" pitchFamily="18" charset="0"/>
              </a:rPr>
              <a:t>to verify the reliability of our proposed method and entity correlation identification results.</a:t>
            </a:r>
          </a:p>
          <a:p>
            <a:pPr algn="just">
              <a:lnSpc>
                <a:spcPct val="150000"/>
              </a:lnSpc>
              <a:spcBef>
                <a:spcPts val="500"/>
              </a:spcBef>
              <a:spcAft>
                <a:spcPts val="500"/>
              </a:spcAft>
              <a:tabLst>
                <a:tab pos="3035300" algn="r"/>
              </a:tabLst>
            </a:pPr>
            <a:r>
              <a:rPr lang="en-US" altLang="zh-CN" sz="1600" dirty="0">
                <a:effectLst/>
                <a:latin typeface="Times New Roman" panose="02020603050405020304" pitchFamily="18" charset="0"/>
                <a:ea typeface="Calibri" panose="020F0502020204030204" pitchFamily="34" charset="0"/>
                <a:cs typeface="Times New Roman" panose="02020603050405020304" pitchFamily="18" charset="0"/>
              </a:rPr>
              <a:t>To quantitatively verify the advantages of the BERT-CRF model trained in this paper we select three advanced models, ALBERT, </a:t>
            </a:r>
            <a:r>
              <a:rPr lang="en-US" altLang="zh-CN" sz="1600" dirty="0" err="1">
                <a:effectLst/>
                <a:latin typeface="Times New Roman" panose="02020603050405020304" pitchFamily="18" charset="0"/>
                <a:ea typeface="Calibri" panose="020F0502020204030204" pitchFamily="34" charset="0"/>
                <a:cs typeface="Times New Roman" panose="02020603050405020304" pitchFamily="18" charset="0"/>
              </a:rPr>
              <a:t>SciBERT</a:t>
            </a:r>
            <a:r>
              <a:rPr lang="en-US" altLang="zh-CN"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altLang="zh-CN" sz="1600" dirty="0" err="1">
                <a:effectLst/>
                <a:latin typeface="Times New Roman" panose="02020603050405020304" pitchFamily="18" charset="0"/>
                <a:ea typeface="Calibri" panose="020F0502020204030204" pitchFamily="34" charset="0"/>
                <a:cs typeface="Times New Roman" panose="02020603050405020304" pitchFamily="18" charset="0"/>
              </a:rPr>
              <a:t>XLNet</a:t>
            </a:r>
            <a:r>
              <a:rPr lang="en-US" altLang="zh-CN" sz="1600" dirty="0">
                <a:effectLst/>
                <a:latin typeface="Times New Roman" panose="02020603050405020304" pitchFamily="18" charset="0"/>
                <a:ea typeface="Calibri" panose="020F0502020204030204" pitchFamily="34" charset="0"/>
                <a:cs typeface="Times New Roman" panose="02020603050405020304" pitchFamily="18" charset="0"/>
              </a:rPr>
              <a:t>, for comparison experiments. </a:t>
            </a:r>
          </a:p>
          <a:p>
            <a:pPr algn="just">
              <a:lnSpc>
                <a:spcPct val="150000"/>
              </a:lnSpc>
              <a:spcBef>
                <a:spcPts val="500"/>
              </a:spcBef>
              <a:spcAft>
                <a:spcPts val="500"/>
              </a:spcAft>
              <a:tabLst>
                <a:tab pos="3035300" algn="r"/>
              </a:tabLst>
            </a:pPr>
            <a:r>
              <a:rPr lang="en-US" altLang="zh-CN" sz="1600" dirty="0">
                <a:effectLst/>
                <a:latin typeface="Times New Roman" panose="02020603050405020304" pitchFamily="18" charset="0"/>
                <a:ea typeface="Calibri" panose="020F0502020204030204" pitchFamily="34" charset="0"/>
                <a:cs typeface="Times New Roman" panose="02020603050405020304" pitchFamily="18" charset="0"/>
              </a:rPr>
              <a:t>Referencing the model parameters of BERT-CRF in this paper, the three models were fine-tuned respectively to achieve the optimal effect. </a:t>
            </a:r>
          </a:p>
        </p:txBody>
      </p:sp>
    </p:spTree>
    <p:extLst>
      <p:ext uri="{BB962C8B-B14F-4D97-AF65-F5344CB8AC3E}">
        <p14:creationId xmlns:p14="http://schemas.microsoft.com/office/powerpoint/2010/main" val="3167288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372EAB-34C6-4089-97E9-5C262AC3A126}"/>
              </a:ext>
            </a:extLst>
          </p:cNvPr>
          <p:cNvSpPr txBox="1"/>
          <p:nvPr/>
        </p:nvSpPr>
        <p:spPr>
          <a:xfrm>
            <a:off x="1" y="6459872"/>
            <a:ext cx="11671489" cy="307777"/>
          </a:xfrm>
          <a:prstGeom prst="rect">
            <a:avLst/>
          </a:prstGeom>
          <a:noFill/>
        </p:spPr>
        <p:txBody>
          <a:bodyPr wrap="square" rtlCol="0">
            <a:spAutoFit/>
          </a:bodyPr>
          <a:lstStyle/>
          <a:p>
            <a:endParaRPr lang="en-US" altLang="zh-CN" sz="1400" dirty="0">
              <a:highlight>
                <a:srgbClr val="FFFF00"/>
              </a:highlight>
              <a:latin typeface="Garamond" panose="02020404030301010803"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2932C8D6-D2FF-4F14-BE0F-D03E88A02EBA}"/>
              </a:ext>
            </a:extLst>
          </p:cNvPr>
          <p:cNvGrpSpPr/>
          <p:nvPr/>
        </p:nvGrpSpPr>
        <p:grpSpPr>
          <a:xfrm>
            <a:off x="2" y="112447"/>
            <a:ext cx="7354387" cy="522000"/>
            <a:chOff x="0" y="543361"/>
            <a:chExt cx="4951034" cy="493479"/>
          </a:xfrm>
        </p:grpSpPr>
        <p:grpSp>
          <p:nvGrpSpPr>
            <p:cNvPr id="25" name="组合 24">
              <a:extLst>
                <a:ext uri="{FF2B5EF4-FFF2-40B4-BE49-F238E27FC236}">
                  <a16:creationId xmlns:a16="http://schemas.microsoft.com/office/drawing/2014/main" id="{2D17A282-6785-4762-AA5D-5A45695252CF}"/>
                </a:ext>
              </a:extLst>
            </p:cNvPr>
            <p:cNvGrpSpPr/>
            <p:nvPr/>
          </p:nvGrpSpPr>
          <p:grpSpPr>
            <a:xfrm>
              <a:off x="0" y="543361"/>
              <a:ext cx="3370216" cy="493479"/>
              <a:chOff x="0" y="288813"/>
              <a:chExt cx="3370216" cy="493479"/>
            </a:xfrm>
            <a:solidFill>
              <a:srgbClr val="131426"/>
            </a:solidFill>
          </p:grpSpPr>
          <p:sp>
            <p:nvSpPr>
              <p:cNvPr id="36" name="矩形 35">
                <a:extLst>
                  <a:ext uri="{FF2B5EF4-FFF2-40B4-BE49-F238E27FC236}">
                    <a16:creationId xmlns:a16="http://schemas.microsoft.com/office/drawing/2014/main" id="{08B802FD-62CC-4BB3-829A-B15524A185EE}"/>
                  </a:ext>
                </a:extLst>
              </p:cNvPr>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sp>
            <p:nvSpPr>
              <p:cNvPr id="37" name="直角三角形 36">
                <a:extLst>
                  <a:ext uri="{FF2B5EF4-FFF2-40B4-BE49-F238E27FC236}">
                    <a16:creationId xmlns:a16="http://schemas.microsoft.com/office/drawing/2014/main" id="{851CB062-DE41-4443-B43E-969B326DF3C3}"/>
                  </a:ext>
                </a:extLst>
              </p:cNvPr>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grpSp>
        <p:sp>
          <p:nvSpPr>
            <p:cNvPr id="35" name="文本框 3">
              <a:extLst>
                <a:ext uri="{FF2B5EF4-FFF2-40B4-BE49-F238E27FC236}">
                  <a16:creationId xmlns:a16="http://schemas.microsoft.com/office/drawing/2014/main" id="{11FF7FFF-CFA0-4083-9948-1F31D052B1C4}"/>
                </a:ext>
              </a:extLst>
            </p:cNvPr>
            <p:cNvSpPr txBox="1"/>
            <p:nvPr/>
          </p:nvSpPr>
          <p:spPr>
            <a:xfrm>
              <a:off x="88041" y="597831"/>
              <a:ext cx="4862993" cy="436441"/>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 Case</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study-Validation</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灯片编号占位符 2">
            <a:extLst>
              <a:ext uri="{FF2B5EF4-FFF2-40B4-BE49-F238E27FC236}">
                <a16:creationId xmlns:a16="http://schemas.microsoft.com/office/drawing/2014/main" id="{64D196DC-27C5-4B8E-9373-C06DCDA56DD7}"/>
              </a:ext>
            </a:extLst>
          </p:cNvPr>
          <p:cNvSpPr>
            <a:spLocks noGrp="1"/>
          </p:cNvSpPr>
          <p:nvPr>
            <p:ph type="sldNum" sz="quarter" idx="12"/>
          </p:nvPr>
        </p:nvSpPr>
        <p:spPr/>
        <p:txBody>
          <a:bodyPr/>
          <a:lstStyle/>
          <a:p>
            <a:fld id="{4A99A888-F0A6-497F-A203-744BF10280CF}" type="slidenum">
              <a:rPr lang="zh-CN" altLang="en-US" smtClean="0"/>
              <a:t>15</a:t>
            </a:fld>
            <a:endParaRPr lang="zh-CN" altLang="en-US"/>
          </a:p>
        </p:txBody>
      </p:sp>
      <p:sp>
        <p:nvSpPr>
          <p:cNvPr id="16" name="矩形 15">
            <a:extLst>
              <a:ext uri="{FF2B5EF4-FFF2-40B4-BE49-F238E27FC236}">
                <a16:creationId xmlns:a16="http://schemas.microsoft.com/office/drawing/2014/main" id="{18FFA03C-E252-4321-5C2D-A91B963A56FF}"/>
              </a:ext>
            </a:extLst>
          </p:cNvPr>
          <p:cNvSpPr/>
          <p:nvPr/>
        </p:nvSpPr>
        <p:spPr>
          <a:xfrm>
            <a:off x="776473" y="807185"/>
            <a:ext cx="8459460" cy="406330"/>
          </a:xfrm>
          <a:prstGeom prst="rect">
            <a:avLst/>
          </a:prstGeom>
          <a:ln w="19050">
            <a:solidFill>
              <a:schemeClr val="bg1"/>
            </a:solidFill>
          </a:ln>
        </p:spPr>
        <p:txBody>
          <a:bodyPr wrap="square">
            <a:spAutoFit/>
          </a:bodyPr>
          <a:lstStyle/>
          <a:p>
            <a:pPr marL="285784" indent="-285784">
              <a:lnSpc>
                <a:spcPct val="110000"/>
              </a:lnSpc>
              <a:spcBef>
                <a:spcPts val="599"/>
              </a:spcBef>
              <a:spcAft>
                <a:spcPts val="599"/>
              </a:spcAft>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Verification of the</a:t>
            </a:r>
            <a:r>
              <a:rPr lang="zh-CN" altLang="en-US" sz="2000" b="1" dirty="0">
                <a:solidFill>
                  <a:srgbClr val="002060"/>
                </a:solidFill>
                <a:latin typeface="Times New Roman" panose="02020603050405020304" pitchFamily="18" charset="0"/>
                <a:cs typeface="Times New Roman" panose="02020603050405020304" pitchFamily="18" charset="0"/>
              </a:rPr>
              <a:t> </a:t>
            </a:r>
            <a:r>
              <a:rPr lang="en-US" altLang="zh-CN" sz="2000" b="1" dirty="0">
                <a:solidFill>
                  <a:srgbClr val="002060"/>
                </a:solidFill>
                <a:latin typeface="Times New Roman" panose="02020603050405020304" pitchFamily="18" charset="0"/>
                <a:cs typeface="Times New Roman" panose="02020603050405020304" pitchFamily="18" charset="0"/>
              </a:rPr>
              <a:t>trained model</a:t>
            </a:r>
          </a:p>
        </p:txBody>
      </p:sp>
      <p:graphicFrame>
        <p:nvGraphicFramePr>
          <p:cNvPr id="2" name="表格 1">
            <a:extLst>
              <a:ext uri="{FF2B5EF4-FFF2-40B4-BE49-F238E27FC236}">
                <a16:creationId xmlns:a16="http://schemas.microsoft.com/office/drawing/2014/main" id="{B568A8DC-8B4A-15D2-ADE8-E8C0FE5A413C}"/>
              </a:ext>
            </a:extLst>
          </p:cNvPr>
          <p:cNvGraphicFramePr>
            <a:graphicFrameLocks noGrp="1"/>
          </p:cNvGraphicFramePr>
          <p:nvPr>
            <p:extLst>
              <p:ext uri="{D42A27DB-BD31-4B8C-83A1-F6EECF244321}">
                <p14:modId xmlns:p14="http://schemas.microsoft.com/office/powerpoint/2010/main" val="543943615"/>
              </p:ext>
            </p:extLst>
          </p:nvPr>
        </p:nvGraphicFramePr>
        <p:xfrm>
          <a:off x="1324947" y="1310792"/>
          <a:ext cx="9649836" cy="3433864"/>
        </p:xfrm>
        <a:graphic>
          <a:graphicData uri="http://schemas.openxmlformats.org/drawingml/2006/table">
            <a:tbl>
              <a:tblPr firstRow="1" firstCol="1" bandRow="1">
                <a:tableStyleId>{21E4AEA4-8DFA-4A89-87EB-49C32662AFE0}</a:tableStyleId>
              </a:tblPr>
              <a:tblGrid>
                <a:gridCol w="1299425">
                  <a:extLst>
                    <a:ext uri="{9D8B030D-6E8A-4147-A177-3AD203B41FA5}">
                      <a16:colId xmlns:a16="http://schemas.microsoft.com/office/drawing/2014/main" val="427788003"/>
                    </a:ext>
                  </a:extLst>
                </a:gridCol>
                <a:gridCol w="1025484">
                  <a:extLst>
                    <a:ext uri="{9D8B030D-6E8A-4147-A177-3AD203B41FA5}">
                      <a16:colId xmlns:a16="http://schemas.microsoft.com/office/drawing/2014/main" val="2197548489"/>
                    </a:ext>
                  </a:extLst>
                </a:gridCol>
                <a:gridCol w="1218767">
                  <a:extLst>
                    <a:ext uri="{9D8B030D-6E8A-4147-A177-3AD203B41FA5}">
                      <a16:colId xmlns:a16="http://schemas.microsoft.com/office/drawing/2014/main" val="2753157235"/>
                    </a:ext>
                  </a:extLst>
                </a:gridCol>
                <a:gridCol w="894080">
                  <a:extLst>
                    <a:ext uri="{9D8B030D-6E8A-4147-A177-3AD203B41FA5}">
                      <a16:colId xmlns:a16="http://schemas.microsoft.com/office/drawing/2014/main" val="1631322969"/>
                    </a:ext>
                  </a:extLst>
                </a:gridCol>
                <a:gridCol w="1178560">
                  <a:extLst>
                    <a:ext uri="{9D8B030D-6E8A-4147-A177-3AD203B41FA5}">
                      <a16:colId xmlns:a16="http://schemas.microsoft.com/office/drawing/2014/main" val="1337601079"/>
                    </a:ext>
                  </a:extLst>
                </a:gridCol>
                <a:gridCol w="853440">
                  <a:extLst>
                    <a:ext uri="{9D8B030D-6E8A-4147-A177-3AD203B41FA5}">
                      <a16:colId xmlns:a16="http://schemas.microsoft.com/office/drawing/2014/main" val="384130323"/>
                    </a:ext>
                  </a:extLst>
                </a:gridCol>
                <a:gridCol w="1137920">
                  <a:extLst>
                    <a:ext uri="{9D8B030D-6E8A-4147-A177-3AD203B41FA5}">
                      <a16:colId xmlns:a16="http://schemas.microsoft.com/office/drawing/2014/main" val="565398676"/>
                    </a:ext>
                  </a:extLst>
                </a:gridCol>
                <a:gridCol w="965200">
                  <a:extLst>
                    <a:ext uri="{9D8B030D-6E8A-4147-A177-3AD203B41FA5}">
                      <a16:colId xmlns:a16="http://schemas.microsoft.com/office/drawing/2014/main" val="2430521122"/>
                    </a:ext>
                  </a:extLst>
                </a:gridCol>
                <a:gridCol w="1076960">
                  <a:extLst>
                    <a:ext uri="{9D8B030D-6E8A-4147-A177-3AD203B41FA5}">
                      <a16:colId xmlns:a16="http://schemas.microsoft.com/office/drawing/2014/main" val="2101071294"/>
                    </a:ext>
                  </a:extLst>
                </a:gridCol>
              </a:tblGrid>
              <a:tr h="735828">
                <a:tc rowSpan="2">
                  <a:txBody>
                    <a:bodyPr/>
                    <a:lstStyle/>
                    <a:p>
                      <a:pPr indent="0" algn="ctr"/>
                      <a:r>
                        <a:rPr lang="en-US" sz="1600" dirty="0">
                          <a:effectLst/>
                          <a:latin typeface="Times New Roman" panose="02020603050405020304" pitchFamily="18" charset="0"/>
                          <a:cs typeface="Times New Roman" panose="02020603050405020304" pitchFamily="18" charset="0"/>
                        </a:rPr>
                        <a:t>Methods</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indent="0" algn="ctr"/>
                      <a:r>
                        <a:rPr lang="en-US" sz="1600" dirty="0">
                          <a:effectLst/>
                          <a:latin typeface="Times New Roman" panose="02020603050405020304" pitchFamily="18" charset="0"/>
                          <a:cs typeface="Times New Roman" panose="02020603050405020304" pitchFamily="18" charset="0"/>
                        </a:rPr>
                        <a:t>Research objects</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indent="0" algn="ctr"/>
                      <a:r>
                        <a:rPr lang="en-US" sz="1600" dirty="0">
                          <a:effectLst/>
                          <a:latin typeface="Times New Roman" panose="02020603050405020304" pitchFamily="18" charset="0"/>
                          <a:cs typeface="Times New Roman" panose="02020603050405020304" pitchFamily="18" charset="0"/>
                        </a:rPr>
                        <a:t>Problems</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indent="0" algn="ctr"/>
                      <a:r>
                        <a:rPr lang="en-US" sz="1600" dirty="0">
                          <a:effectLst/>
                          <a:latin typeface="Times New Roman" panose="02020603050405020304" pitchFamily="18" charset="0"/>
                          <a:cs typeface="Times New Roman" panose="02020603050405020304" pitchFamily="18" charset="0"/>
                        </a:rPr>
                        <a:t>Solutions</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zh-CN" altLang="en-US"/>
                    </a:p>
                  </a:txBody>
                  <a:tcPr/>
                </a:tc>
                <a:tc gridSpan="2">
                  <a:txBody>
                    <a:bodyPr/>
                    <a:lstStyle/>
                    <a:p>
                      <a:pPr indent="0" algn="ctr"/>
                      <a:r>
                        <a:rPr lang="en-US" sz="1600" dirty="0">
                          <a:effectLst/>
                          <a:latin typeface="Times New Roman" panose="02020603050405020304" pitchFamily="18" charset="0"/>
                          <a:cs typeface="Times New Roman" panose="02020603050405020304" pitchFamily="18" charset="0"/>
                        </a:rPr>
                        <a:t>Fundamental principles</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zh-CN" altLang="en-US"/>
                    </a:p>
                  </a:txBody>
                  <a:tcPr/>
                </a:tc>
                <a:extLst>
                  <a:ext uri="{0D108BD9-81ED-4DB2-BD59-A6C34878D82A}">
                    <a16:rowId xmlns:a16="http://schemas.microsoft.com/office/drawing/2014/main" val="2566445217"/>
                  </a:ext>
                </a:extLst>
              </a:tr>
              <a:tr h="735828">
                <a:tc vMerge="1">
                  <a:txBody>
                    <a:bodyPr/>
                    <a:lstStyle/>
                    <a:p>
                      <a:endParaRPr lang="zh-CN" altLang="en-US"/>
                    </a:p>
                  </a:txBody>
                  <a:tcPr/>
                </a:tc>
                <a:tc>
                  <a:txBody>
                    <a:bodyPr/>
                    <a:lstStyle/>
                    <a:p>
                      <a:pPr indent="180340" algn="ctr"/>
                      <a:r>
                        <a:rPr lang="en-US" sz="1600" dirty="0">
                          <a:effectLst/>
                          <a:latin typeface="Times New Roman" panose="02020603050405020304" pitchFamily="18" charset="0"/>
                          <a:cs typeface="Times New Roman" panose="02020603050405020304" pitchFamily="18" charset="0"/>
                        </a:rPr>
                        <a:t>Recall</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Precision</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Recall</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Precision</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Recall</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Precision</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Recall</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Precision</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3484786"/>
                  </a:ext>
                </a:extLst>
              </a:tr>
              <a:tr h="490552">
                <a:tc>
                  <a:txBody>
                    <a:bodyPr/>
                    <a:lstStyle/>
                    <a:p>
                      <a:pPr indent="0" algn="ctr"/>
                      <a:r>
                        <a:rPr lang="en-US" sz="1600" dirty="0">
                          <a:effectLst/>
                          <a:latin typeface="Times New Roman" panose="02020603050405020304" pitchFamily="18" charset="0"/>
                          <a:cs typeface="Times New Roman" panose="02020603050405020304" pitchFamily="18" charset="0"/>
                        </a:rPr>
                        <a:t>Our method</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b="1" dirty="0">
                          <a:effectLst/>
                          <a:latin typeface="Times New Roman" panose="02020603050405020304" pitchFamily="18" charset="0"/>
                          <a:cs typeface="Times New Roman" panose="02020603050405020304" pitchFamily="18" charset="0"/>
                        </a:rPr>
                        <a:t>0.980</a:t>
                      </a:r>
                      <a:endParaRPr lang="zh-C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b="1" dirty="0">
                          <a:effectLst/>
                          <a:latin typeface="Times New Roman" panose="02020603050405020304" pitchFamily="18" charset="0"/>
                          <a:cs typeface="Times New Roman" panose="02020603050405020304" pitchFamily="18" charset="0"/>
                        </a:rPr>
                        <a:t>0.965</a:t>
                      </a:r>
                      <a:endParaRPr lang="zh-C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b="1" dirty="0">
                          <a:effectLst/>
                          <a:latin typeface="Times New Roman" panose="02020603050405020304" pitchFamily="18" charset="0"/>
                          <a:cs typeface="Times New Roman" panose="02020603050405020304" pitchFamily="18" charset="0"/>
                        </a:rPr>
                        <a:t>0.964</a:t>
                      </a:r>
                      <a:endParaRPr lang="zh-C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b="1" dirty="0">
                          <a:effectLst/>
                          <a:latin typeface="Times New Roman" panose="02020603050405020304" pitchFamily="18" charset="0"/>
                          <a:cs typeface="Times New Roman" panose="02020603050405020304" pitchFamily="18" charset="0"/>
                        </a:rPr>
                        <a:t>0.942</a:t>
                      </a:r>
                      <a:endParaRPr lang="zh-C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b="1" dirty="0">
                          <a:effectLst/>
                          <a:latin typeface="Times New Roman" panose="02020603050405020304" pitchFamily="18" charset="0"/>
                          <a:cs typeface="Times New Roman" panose="02020603050405020304" pitchFamily="18" charset="0"/>
                        </a:rPr>
                        <a:t>0.856</a:t>
                      </a:r>
                      <a:endParaRPr lang="zh-C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b="1" dirty="0">
                          <a:effectLst/>
                          <a:latin typeface="Times New Roman" panose="02020603050405020304" pitchFamily="18" charset="0"/>
                          <a:cs typeface="Times New Roman" panose="02020603050405020304" pitchFamily="18" charset="0"/>
                        </a:rPr>
                        <a:t>0.877</a:t>
                      </a:r>
                      <a:endParaRPr lang="zh-C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b="1" dirty="0">
                          <a:effectLst/>
                          <a:latin typeface="Times New Roman" panose="02020603050405020304" pitchFamily="18" charset="0"/>
                          <a:cs typeface="Times New Roman" panose="02020603050405020304" pitchFamily="18" charset="0"/>
                        </a:rPr>
                        <a:t>0.724</a:t>
                      </a:r>
                      <a:endParaRPr lang="zh-C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b="1" dirty="0">
                          <a:effectLst/>
                          <a:latin typeface="Times New Roman" panose="02020603050405020304" pitchFamily="18" charset="0"/>
                          <a:cs typeface="Times New Roman" panose="02020603050405020304" pitchFamily="18" charset="0"/>
                        </a:rPr>
                        <a:t>0.759</a:t>
                      </a:r>
                      <a:endParaRPr lang="zh-C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7636501"/>
                  </a:ext>
                </a:extLst>
              </a:tr>
              <a:tr h="490552">
                <a:tc>
                  <a:txBody>
                    <a:bodyPr/>
                    <a:lstStyle/>
                    <a:p>
                      <a:pPr indent="0" algn="ctr"/>
                      <a:r>
                        <a:rPr lang="en-US" sz="1600" dirty="0">
                          <a:effectLst/>
                          <a:latin typeface="Times New Roman" panose="02020603050405020304" pitchFamily="18" charset="0"/>
                          <a:cs typeface="Times New Roman" panose="02020603050405020304" pitchFamily="18" charset="0"/>
                        </a:rPr>
                        <a:t>ALBERT</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0.934</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0.936</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0.924</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0.896</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0.848</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0.815</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0.638</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0.702</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31384586"/>
                  </a:ext>
                </a:extLst>
              </a:tr>
              <a:tr h="490552">
                <a:tc>
                  <a:txBody>
                    <a:bodyPr/>
                    <a:lstStyle/>
                    <a:p>
                      <a:pPr indent="0" algn="ctr"/>
                      <a:r>
                        <a:rPr lang="en-US" sz="1600" dirty="0" err="1">
                          <a:effectLst/>
                          <a:latin typeface="Times New Roman" panose="02020603050405020304" pitchFamily="18" charset="0"/>
                          <a:cs typeface="Times New Roman" panose="02020603050405020304" pitchFamily="18" charset="0"/>
                        </a:rPr>
                        <a:t>SciBERT</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0.928</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0.955</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0.906</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0.883</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0.834</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0.827</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0.704</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0.740</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41949961"/>
                  </a:ext>
                </a:extLst>
              </a:tr>
              <a:tr h="490552">
                <a:tc>
                  <a:txBody>
                    <a:bodyPr/>
                    <a:lstStyle/>
                    <a:p>
                      <a:pPr indent="0" algn="ctr"/>
                      <a:r>
                        <a:rPr lang="en-US" sz="1600" dirty="0" err="1">
                          <a:effectLst/>
                          <a:latin typeface="Times New Roman" panose="02020603050405020304" pitchFamily="18" charset="0"/>
                          <a:cs typeface="Times New Roman" panose="02020603050405020304" pitchFamily="18" charset="0"/>
                        </a:rPr>
                        <a:t>XLNet</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0.962</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0.919</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0.944</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a:effectLst/>
                          <a:latin typeface="Times New Roman" panose="02020603050405020304" pitchFamily="18" charset="0"/>
                          <a:cs typeface="Times New Roman" panose="02020603050405020304" pitchFamily="18" charset="0"/>
                        </a:rPr>
                        <a:t>0.907</a:t>
                      </a:r>
                      <a:endParaRPr lang="zh-C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0.838</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0.859</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0.680</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180340" algn="ctr"/>
                      <a:r>
                        <a:rPr lang="en-US" sz="1600" dirty="0">
                          <a:effectLst/>
                          <a:latin typeface="Times New Roman" panose="02020603050405020304" pitchFamily="18" charset="0"/>
                          <a:cs typeface="Times New Roman" panose="02020603050405020304" pitchFamily="18" charset="0"/>
                        </a:rPr>
                        <a:t>0.741</a:t>
                      </a:r>
                      <a:endParaRPr lang="zh-C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17077598"/>
                  </a:ext>
                </a:extLst>
              </a:tr>
            </a:tbl>
          </a:graphicData>
        </a:graphic>
      </p:graphicFrame>
      <p:sp>
        <p:nvSpPr>
          <p:cNvPr id="6" name="文本框 5">
            <a:extLst>
              <a:ext uri="{FF2B5EF4-FFF2-40B4-BE49-F238E27FC236}">
                <a16:creationId xmlns:a16="http://schemas.microsoft.com/office/drawing/2014/main" id="{6313CFC6-8088-2872-FDC2-BEBB54F40D5B}"/>
              </a:ext>
            </a:extLst>
          </p:cNvPr>
          <p:cNvSpPr txBox="1"/>
          <p:nvPr/>
        </p:nvSpPr>
        <p:spPr>
          <a:xfrm>
            <a:off x="227026" y="4744656"/>
            <a:ext cx="11737947" cy="2084738"/>
          </a:xfrm>
          <a:prstGeom prst="rect">
            <a:avLst/>
          </a:prstGeom>
          <a:noFill/>
          <a:ln w="19050">
            <a:noFill/>
          </a:ln>
        </p:spPr>
        <p:txBody>
          <a:bodyPr wrap="square" rtlCol="0">
            <a:spAutoFit/>
          </a:bodyPr>
          <a:lstStyle/>
          <a:p>
            <a:pPr marL="285750" indent="-285750" algn="just">
              <a:lnSpc>
                <a:spcPct val="150000"/>
              </a:lnSpc>
              <a:buFont typeface="Wingdings" panose="05000000000000000000" pitchFamily="2" charset="2"/>
              <a:buChar char="Ø"/>
            </a:pPr>
            <a:r>
              <a:rPr lang="en-US" altLang="zh-CN" sz="1798" b="1" dirty="0">
                <a:solidFill>
                  <a:srgbClr val="002060"/>
                </a:solidFill>
                <a:latin typeface="Garamond" panose="02020404030301010803" pitchFamily="18" charset="0"/>
                <a:cs typeface="Times New Roman" panose="02020603050405020304" pitchFamily="18" charset="0"/>
              </a:rPr>
              <a:t>Results: </a:t>
            </a:r>
            <a:r>
              <a:rPr lang="en-US" altLang="zh-CN" sz="1800" dirty="0">
                <a:effectLst/>
                <a:latin typeface="Times New Roman" panose="02020603050405020304" pitchFamily="18" charset="0"/>
                <a:ea typeface="Times New Roman" panose="02020603050405020304" pitchFamily="18" charset="0"/>
                <a:cs typeface="Linux Libertine"/>
              </a:rPr>
              <a:t>Our method outperforms baseline methods in two evaluation indicators.</a:t>
            </a:r>
          </a:p>
          <a:p>
            <a:pPr marL="285750" indent="-285750" algn="just">
              <a:lnSpc>
                <a:spcPct val="150000"/>
              </a:lnSpc>
              <a:buFont typeface="Wingdings" panose="05000000000000000000" pitchFamily="2" charset="2"/>
              <a:buChar char="l"/>
            </a:pPr>
            <a:r>
              <a:rPr lang="en-US" altLang="zh-CN" sz="1400" b="1" dirty="0">
                <a:solidFill>
                  <a:srgbClr val="FF0000"/>
                </a:solidFill>
                <a:effectLst/>
                <a:latin typeface="Times New Roman" panose="02020603050405020304" pitchFamily="18" charset="0"/>
                <a:ea typeface="Times New Roman" panose="02020603050405020304" pitchFamily="18" charset="0"/>
                <a:cs typeface="Linux Libertine"/>
              </a:rPr>
              <a:t>Research objects</a:t>
            </a:r>
            <a:r>
              <a:rPr lang="en-US" altLang="zh-CN" sz="1400" dirty="0">
                <a:effectLst/>
                <a:latin typeface="Times New Roman" panose="02020603050405020304" pitchFamily="18" charset="0"/>
                <a:ea typeface="Times New Roman" panose="02020603050405020304" pitchFamily="18" charset="0"/>
                <a:cs typeface="Linux Libertine"/>
              </a:rPr>
              <a:t>: the Recall value increases by 4.6%, 5.2%, and 1.8%, respectively, and the Precision value increases by 2.9%, 1.0%, and 4.6%, respectively. </a:t>
            </a:r>
          </a:p>
          <a:p>
            <a:pPr marL="285750" indent="-285750" algn="just">
              <a:lnSpc>
                <a:spcPct val="150000"/>
              </a:lnSpc>
              <a:buFont typeface="Wingdings" panose="05000000000000000000" pitchFamily="2" charset="2"/>
              <a:buChar char="l"/>
            </a:pPr>
            <a:r>
              <a:rPr lang="en-US" altLang="zh-CN" sz="1400" b="1" dirty="0">
                <a:solidFill>
                  <a:srgbClr val="FF0000"/>
                </a:solidFill>
                <a:latin typeface="Times New Roman" panose="02020603050405020304" pitchFamily="18" charset="0"/>
                <a:ea typeface="Times New Roman" panose="02020603050405020304" pitchFamily="18" charset="0"/>
                <a:cs typeface="Linux Libertine"/>
              </a:rPr>
              <a:t>P</a:t>
            </a:r>
            <a:r>
              <a:rPr lang="en-US" altLang="zh-CN" sz="1400" b="1" dirty="0">
                <a:solidFill>
                  <a:srgbClr val="FF0000"/>
                </a:solidFill>
                <a:effectLst/>
                <a:latin typeface="Times New Roman" panose="02020603050405020304" pitchFamily="18" charset="0"/>
                <a:ea typeface="Times New Roman" panose="02020603050405020304" pitchFamily="18" charset="0"/>
                <a:cs typeface="Linux Libertine"/>
              </a:rPr>
              <a:t>roblems</a:t>
            </a:r>
            <a:r>
              <a:rPr lang="en-US" altLang="zh-CN" sz="1400" dirty="0">
                <a:effectLst/>
                <a:latin typeface="Times New Roman" panose="02020603050405020304" pitchFamily="18" charset="0"/>
                <a:ea typeface="Times New Roman" panose="02020603050405020304" pitchFamily="18" charset="0"/>
                <a:cs typeface="Linux Libertine"/>
              </a:rPr>
              <a:t>: the Recall value increases by 4.0%, 5.8%, and 2.0%, respectively, and the Precision value increases by 4.6%, 5.9%, and 3.5%, respectively. </a:t>
            </a:r>
          </a:p>
          <a:p>
            <a:pPr marL="285750" indent="-285750" algn="just">
              <a:lnSpc>
                <a:spcPct val="150000"/>
              </a:lnSpc>
              <a:buFont typeface="Wingdings" panose="05000000000000000000" pitchFamily="2" charset="2"/>
              <a:buChar char="l"/>
            </a:pPr>
            <a:r>
              <a:rPr lang="en-US" altLang="zh-CN" sz="1400" b="1" dirty="0">
                <a:solidFill>
                  <a:srgbClr val="FF0000"/>
                </a:solidFill>
                <a:effectLst/>
                <a:latin typeface="Times New Roman" panose="02020603050405020304" pitchFamily="18" charset="0"/>
                <a:ea typeface="Times New Roman" panose="02020603050405020304" pitchFamily="18" charset="0"/>
                <a:cs typeface="Linux Libertine"/>
              </a:rPr>
              <a:t>Solutions</a:t>
            </a:r>
            <a:r>
              <a:rPr lang="en-US" altLang="zh-CN" sz="1400" dirty="0">
                <a:effectLst/>
                <a:latin typeface="Times New Roman" panose="02020603050405020304" pitchFamily="18" charset="0"/>
                <a:ea typeface="Times New Roman" panose="02020603050405020304" pitchFamily="18" charset="0"/>
                <a:cs typeface="Linux Libertine"/>
              </a:rPr>
              <a:t>: the Recall value increases by 0.8%, 2.2%, and 1.8%, respectively, and the Precision value increases by 6.2%, 5.0%, and 1.8%, respectively. </a:t>
            </a:r>
          </a:p>
          <a:p>
            <a:pPr marL="285750" indent="-285750" algn="just">
              <a:lnSpc>
                <a:spcPct val="150000"/>
              </a:lnSpc>
              <a:buFont typeface="Wingdings" panose="05000000000000000000" pitchFamily="2" charset="2"/>
              <a:buChar char="l"/>
            </a:pPr>
            <a:r>
              <a:rPr lang="en-US" altLang="zh-CN" sz="1400" b="1" dirty="0">
                <a:solidFill>
                  <a:srgbClr val="FF0000"/>
                </a:solidFill>
                <a:latin typeface="Times New Roman" panose="02020603050405020304" pitchFamily="18" charset="0"/>
                <a:ea typeface="Times New Roman" panose="02020603050405020304" pitchFamily="18" charset="0"/>
                <a:cs typeface="Linux Libertine"/>
              </a:rPr>
              <a:t>F</a:t>
            </a:r>
            <a:r>
              <a:rPr lang="en-US" altLang="zh-CN" sz="1400" b="1" dirty="0">
                <a:solidFill>
                  <a:srgbClr val="FF0000"/>
                </a:solidFill>
                <a:effectLst/>
                <a:latin typeface="Times New Roman" panose="02020603050405020304" pitchFamily="18" charset="0"/>
                <a:ea typeface="Times New Roman" panose="02020603050405020304" pitchFamily="18" charset="0"/>
                <a:cs typeface="Linux Libertine"/>
              </a:rPr>
              <a:t>undamental principles</a:t>
            </a:r>
            <a:r>
              <a:rPr lang="en-US" altLang="zh-CN" sz="1400" dirty="0">
                <a:effectLst/>
                <a:latin typeface="Times New Roman" panose="02020603050405020304" pitchFamily="18" charset="0"/>
                <a:ea typeface="Times New Roman" panose="02020603050405020304" pitchFamily="18" charset="0"/>
                <a:cs typeface="Linux Libertine"/>
              </a:rPr>
              <a:t>: the Recall value increases by 8.6%, 2.0%, and 4.4%, respectively, and the Precision value increases by 5.7%, 1.9%, and 1.8%, respectively.</a:t>
            </a:r>
            <a:endParaRPr lang="en-US" altLang="zh-CN" sz="1400" dirty="0">
              <a:solidFill>
                <a:srgbClr val="0E0F14"/>
              </a:solidFill>
            </a:endParaRPr>
          </a:p>
        </p:txBody>
      </p:sp>
    </p:spTree>
    <p:extLst>
      <p:ext uri="{BB962C8B-B14F-4D97-AF65-F5344CB8AC3E}">
        <p14:creationId xmlns:p14="http://schemas.microsoft.com/office/powerpoint/2010/main" val="1166002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9372EAB-34C6-4089-97E9-5C262AC3A126}"/>
              </a:ext>
            </a:extLst>
          </p:cNvPr>
          <p:cNvSpPr txBox="1"/>
          <p:nvPr/>
        </p:nvSpPr>
        <p:spPr>
          <a:xfrm>
            <a:off x="1" y="6459872"/>
            <a:ext cx="11671489" cy="307777"/>
          </a:xfrm>
          <a:prstGeom prst="rect">
            <a:avLst/>
          </a:prstGeom>
          <a:noFill/>
        </p:spPr>
        <p:txBody>
          <a:bodyPr wrap="square" rtlCol="0">
            <a:spAutoFit/>
          </a:bodyPr>
          <a:lstStyle/>
          <a:p>
            <a:endParaRPr lang="en-US" altLang="zh-CN" sz="1400" dirty="0">
              <a:highlight>
                <a:srgbClr val="FFFF00"/>
              </a:highlight>
              <a:latin typeface="Garamond" panose="02020404030301010803"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2932C8D6-D2FF-4F14-BE0F-D03E88A02EBA}"/>
              </a:ext>
            </a:extLst>
          </p:cNvPr>
          <p:cNvGrpSpPr/>
          <p:nvPr/>
        </p:nvGrpSpPr>
        <p:grpSpPr>
          <a:xfrm>
            <a:off x="2" y="112447"/>
            <a:ext cx="7354387" cy="522000"/>
            <a:chOff x="0" y="543361"/>
            <a:chExt cx="4951034" cy="493479"/>
          </a:xfrm>
        </p:grpSpPr>
        <p:grpSp>
          <p:nvGrpSpPr>
            <p:cNvPr id="25" name="组合 24">
              <a:extLst>
                <a:ext uri="{FF2B5EF4-FFF2-40B4-BE49-F238E27FC236}">
                  <a16:creationId xmlns:a16="http://schemas.microsoft.com/office/drawing/2014/main" id="{2D17A282-6785-4762-AA5D-5A45695252CF}"/>
                </a:ext>
              </a:extLst>
            </p:cNvPr>
            <p:cNvGrpSpPr/>
            <p:nvPr/>
          </p:nvGrpSpPr>
          <p:grpSpPr>
            <a:xfrm>
              <a:off x="0" y="543361"/>
              <a:ext cx="3370216" cy="493479"/>
              <a:chOff x="0" y="288813"/>
              <a:chExt cx="3370216" cy="493479"/>
            </a:xfrm>
            <a:solidFill>
              <a:srgbClr val="131426"/>
            </a:solidFill>
          </p:grpSpPr>
          <p:sp>
            <p:nvSpPr>
              <p:cNvPr id="36" name="矩形 35">
                <a:extLst>
                  <a:ext uri="{FF2B5EF4-FFF2-40B4-BE49-F238E27FC236}">
                    <a16:creationId xmlns:a16="http://schemas.microsoft.com/office/drawing/2014/main" id="{08B802FD-62CC-4BB3-829A-B15524A185EE}"/>
                  </a:ext>
                </a:extLst>
              </p:cNvPr>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sp>
            <p:nvSpPr>
              <p:cNvPr id="37" name="直角三角形 36">
                <a:extLst>
                  <a:ext uri="{FF2B5EF4-FFF2-40B4-BE49-F238E27FC236}">
                    <a16:creationId xmlns:a16="http://schemas.microsoft.com/office/drawing/2014/main" id="{851CB062-DE41-4443-B43E-969B326DF3C3}"/>
                  </a:ext>
                </a:extLst>
              </p:cNvPr>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8">
                  <a:solidFill>
                    <a:prstClr val="white"/>
                  </a:solidFill>
                </a:endParaRPr>
              </a:p>
            </p:txBody>
          </p:sp>
        </p:grpSp>
        <p:sp>
          <p:nvSpPr>
            <p:cNvPr id="35" name="文本框 3">
              <a:extLst>
                <a:ext uri="{FF2B5EF4-FFF2-40B4-BE49-F238E27FC236}">
                  <a16:creationId xmlns:a16="http://schemas.microsoft.com/office/drawing/2014/main" id="{11FF7FFF-CFA0-4083-9948-1F31D052B1C4}"/>
                </a:ext>
              </a:extLst>
            </p:cNvPr>
            <p:cNvSpPr txBox="1"/>
            <p:nvPr/>
          </p:nvSpPr>
          <p:spPr>
            <a:xfrm>
              <a:off x="88041" y="597831"/>
              <a:ext cx="4862993" cy="436441"/>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Case</a:t>
              </a:r>
              <a:r>
                <a:rPr lang="en-US" altLang="zh-CN" sz="2399" dirty="0">
                  <a:solidFill>
                    <a:prstClr val="white"/>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study-Validation</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灯片编号占位符 2">
            <a:extLst>
              <a:ext uri="{FF2B5EF4-FFF2-40B4-BE49-F238E27FC236}">
                <a16:creationId xmlns:a16="http://schemas.microsoft.com/office/drawing/2014/main" id="{64D196DC-27C5-4B8E-9373-C06DCDA56DD7}"/>
              </a:ext>
            </a:extLst>
          </p:cNvPr>
          <p:cNvSpPr>
            <a:spLocks noGrp="1"/>
          </p:cNvSpPr>
          <p:nvPr>
            <p:ph type="sldNum" sz="quarter" idx="12"/>
          </p:nvPr>
        </p:nvSpPr>
        <p:spPr/>
        <p:txBody>
          <a:bodyPr/>
          <a:lstStyle/>
          <a:p>
            <a:fld id="{4A99A888-F0A6-497F-A203-744BF10280CF}" type="slidenum">
              <a:rPr lang="zh-CN" altLang="en-US" smtClean="0"/>
              <a:t>16</a:t>
            </a:fld>
            <a:endParaRPr lang="zh-CN" altLang="en-US"/>
          </a:p>
        </p:txBody>
      </p:sp>
      <p:sp>
        <p:nvSpPr>
          <p:cNvPr id="16" name="矩形 15">
            <a:extLst>
              <a:ext uri="{FF2B5EF4-FFF2-40B4-BE49-F238E27FC236}">
                <a16:creationId xmlns:a16="http://schemas.microsoft.com/office/drawing/2014/main" id="{18FFA03C-E252-4321-5C2D-A91B963A56FF}"/>
              </a:ext>
            </a:extLst>
          </p:cNvPr>
          <p:cNvSpPr/>
          <p:nvPr/>
        </p:nvSpPr>
        <p:spPr>
          <a:xfrm>
            <a:off x="776473" y="649647"/>
            <a:ext cx="8459460" cy="406330"/>
          </a:xfrm>
          <a:prstGeom prst="rect">
            <a:avLst/>
          </a:prstGeom>
          <a:ln w="19050">
            <a:solidFill>
              <a:schemeClr val="bg1"/>
            </a:solidFill>
          </a:ln>
        </p:spPr>
        <p:txBody>
          <a:bodyPr wrap="square">
            <a:spAutoFit/>
          </a:bodyPr>
          <a:lstStyle/>
          <a:p>
            <a:pPr marL="285784" indent="-285784">
              <a:lnSpc>
                <a:spcPct val="110000"/>
              </a:lnSpc>
              <a:spcBef>
                <a:spcPts val="599"/>
              </a:spcBef>
              <a:spcAft>
                <a:spcPts val="599"/>
              </a:spcAft>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Verification of entity correlation identification</a:t>
            </a:r>
          </a:p>
        </p:txBody>
      </p:sp>
      <p:graphicFrame>
        <p:nvGraphicFramePr>
          <p:cNvPr id="6" name="表格 5">
            <a:extLst>
              <a:ext uri="{FF2B5EF4-FFF2-40B4-BE49-F238E27FC236}">
                <a16:creationId xmlns:a16="http://schemas.microsoft.com/office/drawing/2014/main" id="{80F1CE40-B47A-264F-4561-89A8FB4973DC}"/>
              </a:ext>
            </a:extLst>
          </p:cNvPr>
          <p:cNvGraphicFramePr>
            <a:graphicFrameLocks noGrp="1"/>
          </p:cNvGraphicFramePr>
          <p:nvPr>
            <p:extLst>
              <p:ext uri="{D42A27DB-BD31-4B8C-83A1-F6EECF244321}">
                <p14:modId xmlns:p14="http://schemas.microsoft.com/office/powerpoint/2010/main" val="707652214"/>
              </p:ext>
            </p:extLst>
          </p:nvPr>
        </p:nvGraphicFramePr>
        <p:xfrm>
          <a:off x="1252447" y="1598671"/>
          <a:ext cx="9522692" cy="4603215"/>
        </p:xfrm>
        <a:graphic>
          <a:graphicData uri="http://schemas.openxmlformats.org/drawingml/2006/table">
            <a:tbl>
              <a:tblPr firstRow="1" firstCol="1" bandRow="1">
                <a:tableStyleId>{2D5ABB26-0587-4C30-8999-92F81FD0307C}</a:tableStyleId>
              </a:tblPr>
              <a:tblGrid>
                <a:gridCol w="370116">
                  <a:extLst>
                    <a:ext uri="{9D8B030D-6E8A-4147-A177-3AD203B41FA5}">
                      <a16:colId xmlns:a16="http://schemas.microsoft.com/office/drawing/2014/main" val="329803921"/>
                    </a:ext>
                  </a:extLst>
                </a:gridCol>
                <a:gridCol w="4336353">
                  <a:extLst>
                    <a:ext uri="{9D8B030D-6E8A-4147-A177-3AD203B41FA5}">
                      <a16:colId xmlns:a16="http://schemas.microsoft.com/office/drawing/2014/main" val="3463008566"/>
                    </a:ext>
                  </a:extLst>
                </a:gridCol>
                <a:gridCol w="4816223">
                  <a:extLst>
                    <a:ext uri="{9D8B030D-6E8A-4147-A177-3AD203B41FA5}">
                      <a16:colId xmlns:a16="http://schemas.microsoft.com/office/drawing/2014/main" val="3098189053"/>
                    </a:ext>
                  </a:extLst>
                </a:gridCol>
              </a:tblGrid>
              <a:tr h="431552">
                <a:tc>
                  <a:txBody>
                    <a:bodyPr/>
                    <a:lstStyle/>
                    <a:p>
                      <a:pPr indent="0" algn="just"/>
                      <a:r>
                        <a:rPr lang="en-US" sz="1200" dirty="0">
                          <a:effectLst/>
                          <a:latin typeface="Times New Roman" panose="02020603050405020304" pitchFamily="18" charset="0"/>
                          <a:cs typeface="Times New Roman" panose="02020603050405020304" pitchFamily="18" charset="0"/>
                        </a:rPr>
                        <a:t>No</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r>
                        <a:rPr lang="en-US" sz="1200" dirty="0">
                          <a:effectLst/>
                          <a:latin typeface="Times New Roman" panose="02020603050405020304" pitchFamily="18" charset="0"/>
                          <a:cs typeface="Times New Roman" panose="02020603050405020304" pitchFamily="18" charset="0"/>
                        </a:rPr>
                        <a:t>Research object - problem - solution - fundamental principle</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r>
                        <a:rPr lang="en-US" sz="1200" dirty="0">
                          <a:effectLst/>
                          <a:latin typeface="Times New Roman" panose="02020603050405020304" pitchFamily="18" charset="0"/>
                          <a:cs typeface="Times New Roman" panose="02020603050405020304" pitchFamily="18" charset="0"/>
                        </a:rPr>
                        <a:t>Relevant documentary proof</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0240830"/>
                  </a:ext>
                </a:extLst>
              </a:tr>
              <a:tr h="575402">
                <a:tc>
                  <a:txBody>
                    <a:bodyPr/>
                    <a:lstStyle/>
                    <a:p>
                      <a:pPr indent="0" algn="just"/>
                      <a:r>
                        <a:rPr lang="en-US" sz="1200">
                          <a:effectLst/>
                          <a:latin typeface="Times New Roman" panose="02020603050405020304" pitchFamily="18" charset="0"/>
                          <a:cs typeface="Times New Roman" panose="02020603050405020304" pitchFamily="18" charset="0"/>
                        </a:rPr>
                        <a:t>1 </a:t>
                      </a:r>
                      <a:endParaRPr lang="zh-C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lnT w="12700" cap="flat" cmpd="sng" algn="ctr">
                      <a:solidFill>
                        <a:schemeClr val="tx1"/>
                      </a:solidFill>
                      <a:prstDash val="solid"/>
                      <a:round/>
                      <a:headEnd type="none" w="med" len="med"/>
                      <a:tailEnd type="none" w="med" len="med"/>
                    </a:lnT>
                  </a:tcPr>
                </a:tc>
                <a:tc>
                  <a:txBody>
                    <a:bodyPr/>
                    <a:lstStyle/>
                    <a:p>
                      <a:pPr marL="0" indent="0" algn="just" defTabSz="914400" rtl="0" eaLnBrk="1" latinLnBrk="0" hangingPunct="1"/>
                      <a:r>
                        <a:rPr lang="en-US" sz="1200" kern="1200" dirty="0">
                          <a:solidFill>
                            <a:schemeClr val="dk1"/>
                          </a:solidFill>
                          <a:effectLst/>
                          <a:latin typeface="Times New Roman" panose="02020603050405020304" pitchFamily="18" charset="0"/>
                          <a:cs typeface="Times New Roman" panose="02020603050405020304" pitchFamily="18" charset="0"/>
                        </a:rPr>
                        <a:t>classification - image classification - neural network – feature extraction</a:t>
                      </a:r>
                      <a:endParaRPr lang="zh-CN" altLang="en-US"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129" marR="68129" marT="0" marB="0" anchor="ctr">
                    <a:lnT w="12700" cap="flat" cmpd="sng" algn="ctr">
                      <a:solidFill>
                        <a:schemeClr val="tx1"/>
                      </a:solidFill>
                      <a:prstDash val="solid"/>
                      <a:round/>
                      <a:headEnd type="none" w="med" len="med"/>
                      <a:tailEnd type="none" w="med" len="med"/>
                    </a:lnT>
                  </a:tcPr>
                </a:tc>
                <a:tc>
                  <a:txBody>
                    <a:bodyPr/>
                    <a:lstStyle/>
                    <a:p>
                      <a:pPr indent="0" algn="just"/>
                      <a:r>
                        <a:rPr lang="en-US" sz="1200" dirty="0">
                          <a:effectLst/>
                          <a:latin typeface="Times New Roman" panose="02020603050405020304" pitchFamily="18" charset="0"/>
                          <a:cs typeface="Times New Roman" panose="02020603050405020304" pitchFamily="18" charset="0"/>
                        </a:rPr>
                        <a:t>In 2021, Nadendla et al. proposed a neural network-based classifier by feature extraction and classification to solve the image classification problem [36]. </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666566"/>
                  </a:ext>
                </a:extLst>
              </a:tr>
              <a:tr h="719252">
                <a:tc>
                  <a:txBody>
                    <a:bodyPr/>
                    <a:lstStyle/>
                    <a:p>
                      <a:pPr indent="0" algn="just"/>
                      <a:r>
                        <a:rPr lang="en-US" sz="1200">
                          <a:effectLst/>
                          <a:latin typeface="Times New Roman" panose="02020603050405020304" pitchFamily="18" charset="0"/>
                          <a:cs typeface="Times New Roman" panose="02020603050405020304" pitchFamily="18" charset="0"/>
                        </a:rPr>
                        <a:t>2</a:t>
                      </a:r>
                      <a:endParaRPr lang="zh-C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tc>
                  <a:txBody>
                    <a:bodyPr/>
                    <a:lstStyle/>
                    <a:p>
                      <a:pPr indent="0" algn="just"/>
                      <a:r>
                        <a:rPr lang="en-US" sz="1200" dirty="0">
                          <a:effectLst/>
                          <a:latin typeface="Times New Roman" panose="02020603050405020304" pitchFamily="18" charset="0"/>
                          <a:cs typeface="Times New Roman" panose="02020603050405020304" pitchFamily="18" charset="0"/>
                        </a:rPr>
                        <a:t>clustering - deep clustering performance - dual convolutional autoencoder - multi-level feature fusion</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tc>
                  <a:txBody>
                    <a:bodyPr/>
                    <a:lstStyle/>
                    <a:p>
                      <a:pPr indent="0" algn="just"/>
                      <a:r>
                        <a:rPr lang="en-US" sz="1200" dirty="0">
                          <a:effectLst/>
                          <a:latin typeface="Times New Roman" panose="02020603050405020304" pitchFamily="18" charset="0"/>
                          <a:cs typeface="Times New Roman" panose="02020603050405020304" pitchFamily="18" charset="0"/>
                        </a:rPr>
                        <a:t>In 2022, Hou et al. used a dual convolutional autoencoder to extract features of multi-levels and fuse them to improve the performance of deep clustering [40].</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extLst>
                  <a:ext uri="{0D108BD9-81ED-4DB2-BD59-A6C34878D82A}">
                    <a16:rowId xmlns:a16="http://schemas.microsoft.com/office/drawing/2014/main" val="3758855371"/>
                  </a:ext>
                </a:extLst>
              </a:tr>
              <a:tr h="863103">
                <a:tc>
                  <a:txBody>
                    <a:bodyPr/>
                    <a:lstStyle/>
                    <a:p>
                      <a:pPr indent="0" algn="just"/>
                      <a:r>
                        <a:rPr lang="en-US" sz="1200">
                          <a:effectLst/>
                          <a:latin typeface="Times New Roman" panose="02020603050405020304" pitchFamily="18" charset="0"/>
                          <a:cs typeface="Times New Roman" panose="02020603050405020304" pitchFamily="18" charset="0"/>
                        </a:rPr>
                        <a:t>3</a:t>
                      </a:r>
                      <a:endParaRPr lang="zh-C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tc>
                  <a:txBody>
                    <a:bodyPr/>
                    <a:lstStyle/>
                    <a:p>
                      <a:pPr indent="0" algn="just"/>
                      <a:r>
                        <a:rPr lang="en-US" sz="1200" dirty="0">
                          <a:effectLst/>
                          <a:latin typeface="Times New Roman" panose="02020603050405020304" pitchFamily="18" charset="0"/>
                          <a:cs typeface="Times New Roman" panose="02020603050405020304" pitchFamily="18" charset="0"/>
                        </a:rPr>
                        <a:t>medical image - medical image segmentation - convolutional neural network - optimal network topology</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tc>
                  <a:txBody>
                    <a:bodyPr/>
                    <a:lstStyle/>
                    <a:p>
                      <a:pPr indent="0" algn="just"/>
                      <a:r>
                        <a:rPr lang="en-US" sz="1200" dirty="0">
                          <a:effectLst/>
                          <a:latin typeface="Times New Roman" panose="02020603050405020304" pitchFamily="18" charset="0"/>
                          <a:cs typeface="Times New Roman" panose="02020603050405020304" pitchFamily="18" charset="0"/>
                        </a:rPr>
                        <a:t>In 2024, Tamilmani et al. used the convolutional neural network with the optimal network topology to solve the problem of medical image segmentation [41].</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extLst>
                  <a:ext uri="{0D108BD9-81ED-4DB2-BD59-A6C34878D82A}">
                    <a16:rowId xmlns:a16="http://schemas.microsoft.com/office/drawing/2014/main" val="2457715780"/>
                  </a:ext>
                </a:extLst>
              </a:tr>
              <a:tr h="719252">
                <a:tc>
                  <a:txBody>
                    <a:bodyPr/>
                    <a:lstStyle/>
                    <a:p>
                      <a:pPr indent="0" algn="just"/>
                      <a:r>
                        <a:rPr lang="en-US" sz="1200">
                          <a:effectLst/>
                          <a:latin typeface="Times New Roman" panose="02020603050405020304" pitchFamily="18" charset="0"/>
                          <a:cs typeface="Times New Roman" panose="02020603050405020304" pitchFamily="18" charset="0"/>
                        </a:rPr>
                        <a:t>4</a:t>
                      </a:r>
                      <a:endParaRPr lang="zh-C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tc>
                  <a:txBody>
                    <a:bodyPr/>
                    <a:lstStyle/>
                    <a:p>
                      <a:pPr indent="0" algn="just"/>
                      <a:r>
                        <a:rPr lang="en-US" sz="1200" dirty="0">
                          <a:effectLst/>
                          <a:latin typeface="Times New Roman" panose="02020603050405020304" pitchFamily="18" charset="0"/>
                          <a:cs typeface="Times New Roman" panose="02020603050405020304" pitchFamily="18" charset="0"/>
                        </a:rPr>
                        <a:t>facial image - face recognition - convolutional neural network - feature extraction </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tc>
                  <a:txBody>
                    <a:bodyPr/>
                    <a:lstStyle/>
                    <a:p>
                      <a:pPr indent="0" algn="just"/>
                      <a:r>
                        <a:rPr lang="en-US" sz="1200" dirty="0">
                          <a:effectLst/>
                          <a:latin typeface="Times New Roman" panose="02020603050405020304" pitchFamily="18" charset="0"/>
                          <a:cs typeface="Times New Roman" panose="02020603050405020304" pitchFamily="18" charset="0"/>
                        </a:rPr>
                        <a:t>In 2022, Wei-Jie et al. applied the convolutional neural network by extracting the masked face features to solve the problem of masked facial recognition [42].</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extLst>
                  <a:ext uri="{0D108BD9-81ED-4DB2-BD59-A6C34878D82A}">
                    <a16:rowId xmlns:a16="http://schemas.microsoft.com/office/drawing/2014/main" val="2074392326"/>
                  </a:ext>
                </a:extLst>
              </a:tr>
              <a:tr h="575402">
                <a:tc>
                  <a:txBody>
                    <a:bodyPr/>
                    <a:lstStyle/>
                    <a:p>
                      <a:pPr indent="0" algn="just"/>
                      <a:r>
                        <a:rPr lang="en-US" sz="1200">
                          <a:effectLst/>
                          <a:latin typeface="Times New Roman" panose="02020603050405020304" pitchFamily="18" charset="0"/>
                          <a:cs typeface="Times New Roman" panose="02020603050405020304" pitchFamily="18" charset="0"/>
                        </a:rPr>
                        <a:t>5</a:t>
                      </a:r>
                      <a:endParaRPr lang="zh-C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tc>
                  <a:txBody>
                    <a:bodyPr/>
                    <a:lstStyle/>
                    <a:p>
                      <a:pPr indent="0" algn="just"/>
                      <a:r>
                        <a:rPr lang="en-US" sz="1200" dirty="0">
                          <a:effectLst/>
                          <a:latin typeface="Times New Roman" panose="02020603050405020304" pitchFamily="18" charset="0"/>
                          <a:cs typeface="Times New Roman" panose="02020603050405020304" pitchFamily="18" charset="0"/>
                        </a:rPr>
                        <a:t>robot - local motion planning - deep reinforcement learning - reward model</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tc>
                  <a:txBody>
                    <a:bodyPr/>
                    <a:lstStyle/>
                    <a:p>
                      <a:pPr indent="0" algn="just"/>
                      <a:r>
                        <a:rPr lang="en-US" sz="1200" dirty="0">
                          <a:effectLst/>
                          <a:latin typeface="Times New Roman" panose="02020603050405020304" pitchFamily="18" charset="0"/>
                          <a:cs typeface="Times New Roman" panose="02020603050405020304" pitchFamily="18" charset="0"/>
                        </a:rPr>
                        <a:t>In 2023, Garrote et al. proposed a deep reinforcement learning strategy based on a reward model to solve the local motion planning problem of robots [43].</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tc>
                <a:extLst>
                  <a:ext uri="{0D108BD9-81ED-4DB2-BD59-A6C34878D82A}">
                    <a16:rowId xmlns:a16="http://schemas.microsoft.com/office/drawing/2014/main" val="3439966584"/>
                  </a:ext>
                </a:extLst>
              </a:tr>
              <a:tr h="719252">
                <a:tc>
                  <a:txBody>
                    <a:bodyPr/>
                    <a:lstStyle/>
                    <a:p>
                      <a:pPr indent="0" algn="just"/>
                      <a:r>
                        <a:rPr lang="en-US" sz="1200">
                          <a:effectLst/>
                          <a:latin typeface="Times New Roman" panose="02020603050405020304" pitchFamily="18" charset="0"/>
                          <a:cs typeface="Times New Roman" panose="02020603050405020304" pitchFamily="18" charset="0"/>
                        </a:rPr>
                        <a:t>6</a:t>
                      </a:r>
                      <a:endParaRPr lang="zh-C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lnB w="12700" cap="flat" cmpd="sng" algn="ctr">
                      <a:solidFill>
                        <a:schemeClr val="tx1"/>
                      </a:solidFill>
                      <a:prstDash val="solid"/>
                      <a:round/>
                      <a:headEnd type="none" w="med" len="med"/>
                      <a:tailEnd type="none" w="med" len="med"/>
                    </a:lnB>
                  </a:tcPr>
                </a:tc>
                <a:tc>
                  <a:txBody>
                    <a:bodyPr/>
                    <a:lstStyle/>
                    <a:p>
                      <a:pPr indent="0" algn="just"/>
                      <a:r>
                        <a:rPr lang="en-US" sz="1200" dirty="0">
                          <a:effectLst/>
                          <a:latin typeface="Times New Roman" panose="02020603050405020304" pitchFamily="18" charset="0"/>
                          <a:cs typeface="Times New Roman" panose="02020603050405020304" pitchFamily="18" charset="0"/>
                        </a:rPr>
                        <a:t>electrical power system - stability assessment - graph neural network - self-attention mechanism</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lnB w="12700" cap="flat" cmpd="sng" algn="ctr">
                      <a:solidFill>
                        <a:schemeClr val="tx1"/>
                      </a:solidFill>
                      <a:prstDash val="solid"/>
                      <a:round/>
                      <a:headEnd type="none" w="med" len="med"/>
                      <a:tailEnd type="none" w="med" len="med"/>
                    </a:lnB>
                  </a:tcPr>
                </a:tc>
                <a:tc>
                  <a:txBody>
                    <a:bodyPr/>
                    <a:lstStyle/>
                    <a:p>
                      <a:pPr indent="0" algn="just"/>
                      <a:r>
                        <a:rPr lang="en-US" sz="1200" dirty="0">
                          <a:effectLst/>
                          <a:latin typeface="Times New Roman" panose="02020603050405020304" pitchFamily="18" charset="0"/>
                          <a:cs typeface="Times New Roman" panose="02020603050405020304" pitchFamily="18" charset="0"/>
                        </a:rPr>
                        <a:t>In 2022, Gu et al. used the graph neural network based on the self-attention mechanism to evaluate the stability of the power system [44].</a:t>
                      </a:r>
                      <a:endParaRPr lang="zh-C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129" marR="68129"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9085276"/>
                  </a:ext>
                </a:extLst>
              </a:tr>
            </a:tbl>
          </a:graphicData>
        </a:graphic>
      </p:graphicFrame>
      <p:sp>
        <p:nvSpPr>
          <p:cNvPr id="8" name="文本框 7">
            <a:extLst>
              <a:ext uri="{FF2B5EF4-FFF2-40B4-BE49-F238E27FC236}">
                <a16:creationId xmlns:a16="http://schemas.microsoft.com/office/drawing/2014/main" id="{B606AF4D-F2C5-2933-4474-811AD538A85F}"/>
              </a:ext>
            </a:extLst>
          </p:cNvPr>
          <p:cNvSpPr txBox="1"/>
          <p:nvPr/>
        </p:nvSpPr>
        <p:spPr>
          <a:xfrm>
            <a:off x="1252447" y="1055977"/>
            <a:ext cx="5684569" cy="344518"/>
          </a:xfrm>
          <a:prstGeom prst="rect">
            <a:avLst/>
          </a:prstGeom>
          <a:noFill/>
        </p:spPr>
        <p:txBody>
          <a:bodyPr wrap="none" rtlCol="0">
            <a:spAutoFit/>
          </a:bodyPr>
          <a:lstStyle/>
          <a:p>
            <a:pPr>
              <a:lnSpc>
                <a:spcPct val="130000"/>
              </a:lnSpc>
            </a:pPr>
            <a:r>
              <a:rPr kumimoji="0" lang="en-US" altLang="zh-CN"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Relevant documentary proof of partial entity correlation identification results</a:t>
            </a:r>
            <a:endParaRPr kumimoji="0" lang="en-US" altLang="zh-CN"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5603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xfrm>
            <a:off x="8610600" y="6356352"/>
            <a:ext cx="2743200" cy="365125"/>
          </a:xfrm>
        </p:spPr>
        <p:txBody>
          <a:bodyPr/>
          <a:lstStyle/>
          <a:p>
            <a:pPr lvl="0"/>
            <a:fld id="{23DA680B-B80A-2545-AB30-B9870FE9052E}" type="slidenum">
              <a:rPr lang="zh-CN" altLang="en-US" noProof="0" smtClean="0"/>
              <a:pPr lvl="0"/>
              <a:t>17</a:t>
            </a:fld>
            <a:endParaRPr lang="zh-CN" altLang="en-US" noProof="0" dirty="0"/>
          </a:p>
        </p:txBody>
      </p:sp>
      <p:grpSp>
        <p:nvGrpSpPr>
          <p:cNvPr id="16" name="组合 15"/>
          <p:cNvGrpSpPr/>
          <p:nvPr/>
        </p:nvGrpSpPr>
        <p:grpSpPr>
          <a:xfrm>
            <a:off x="-38100" y="107182"/>
            <a:ext cx="3049405" cy="520039"/>
            <a:chOff x="-58555" y="543361"/>
            <a:chExt cx="3428771" cy="493479"/>
          </a:xfrm>
        </p:grpSpPr>
        <p:grpSp>
          <p:nvGrpSpPr>
            <p:cNvPr id="17" name="组合 16"/>
            <p:cNvGrpSpPr/>
            <p:nvPr/>
          </p:nvGrpSpPr>
          <p:grpSpPr>
            <a:xfrm>
              <a:off x="0" y="543361"/>
              <a:ext cx="3370216" cy="493479"/>
              <a:chOff x="0" y="288813"/>
              <a:chExt cx="3370216" cy="493479"/>
            </a:xfrm>
            <a:solidFill>
              <a:srgbClr val="131426"/>
            </a:solidFill>
          </p:grpSpPr>
          <p:sp>
            <p:nvSpPr>
              <p:cNvPr id="23" name="矩形 22"/>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3"/>
            <p:cNvSpPr txBox="1"/>
            <p:nvPr/>
          </p:nvSpPr>
          <p:spPr>
            <a:xfrm>
              <a:off x="-58555" y="563523"/>
              <a:ext cx="3428771" cy="438086"/>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5 Conclusions</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文本框 8"/>
          <p:cNvSpPr txBox="1"/>
          <p:nvPr/>
        </p:nvSpPr>
        <p:spPr>
          <a:xfrm>
            <a:off x="8185555" y="934997"/>
            <a:ext cx="3600045" cy="579967"/>
          </a:xfrm>
          <a:prstGeom prst="rect">
            <a:avLst/>
          </a:prstGeom>
          <a:noFill/>
          <a:ln w="19050">
            <a:noFill/>
          </a:ln>
        </p:spPr>
        <p:txBody>
          <a:bodyPr wrap="square" rtlCol="0">
            <a:spAutoFit/>
          </a:bodyPr>
          <a:lstStyle/>
          <a:p>
            <a:pPr marL="285750" indent="-285750" algn="just">
              <a:lnSpc>
                <a:spcPct val="150000"/>
              </a:lnSpc>
              <a:buFont typeface="Wingdings" panose="05000000000000000000" pitchFamily="2" charset="2"/>
              <a:buChar char="Ø"/>
            </a:pPr>
            <a:r>
              <a:rPr lang="en-US" altLang="zh-CN" sz="2400" b="1" dirty="0">
                <a:solidFill>
                  <a:srgbClr val="002060"/>
                </a:solidFill>
                <a:latin typeface="Times New Roman" panose="02020603050405020304" pitchFamily="18" charset="0"/>
                <a:cs typeface="Times New Roman" panose="02020603050405020304" pitchFamily="18" charset="0"/>
              </a:rPr>
              <a:t>Future</a:t>
            </a:r>
            <a:r>
              <a:rPr lang="zh-CN" altLang="en-US" sz="2400" b="1" dirty="0">
                <a:solidFill>
                  <a:srgbClr val="002060"/>
                </a:solidFill>
                <a:latin typeface="Times New Roman" panose="02020603050405020304" pitchFamily="18" charset="0"/>
                <a:cs typeface="Times New Roman" panose="02020603050405020304" pitchFamily="18" charset="0"/>
              </a:rPr>
              <a:t> </a:t>
            </a:r>
            <a:r>
              <a:rPr lang="en-US" altLang="zh-CN" sz="2400" b="1" dirty="0">
                <a:solidFill>
                  <a:srgbClr val="002060"/>
                </a:solidFill>
                <a:latin typeface="Times New Roman" panose="02020603050405020304" pitchFamily="18" charset="0"/>
                <a:cs typeface="Times New Roman" panose="02020603050405020304" pitchFamily="18" charset="0"/>
              </a:rPr>
              <a:t>Directions</a:t>
            </a:r>
          </a:p>
        </p:txBody>
      </p:sp>
      <p:sp>
        <p:nvSpPr>
          <p:cNvPr id="6" name="išlîḓé">
            <a:extLst>
              <a:ext uri="{FF2B5EF4-FFF2-40B4-BE49-F238E27FC236}">
                <a16:creationId xmlns:a16="http://schemas.microsoft.com/office/drawing/2014/main" id="{1861B828-F601-AD66-04F7-2D231E505629}"/>
              </a:ext>
            </a:extLst>
          </p:cNvPr>
          <p:cNvSpPr txBox="1"/>
          <p:nvPr/>
        </p:nvSpPr>
        <p:spPr bwMode="auto">
          <a:xfrm>
            <a:off x="333678" y="1105191"/>
            <a:ext cx="343848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342900" indent="-342900">
              <a:spcBef>
                <a:spcPct val="0"/>
              </a:spcBef>
              <a:buFont typeface="Wingdings" panose="05000000000000000000" pitchFamily="2" charset="2"/>
              <a:buChar char="Ø"/>
            </a:pPr>
            <a:r>
              <a:rPr lang="en-US" altLang="zh-CN" sz="2400" b="1" dirty="0">
                <a:solidFill>
                  <a:srgbClr val="002060"/>
                </a:solidFill>
                <a:latin typeface="Times New Roman" panose="02020603050405020304" pitchFamily="18" charset="0"/>
                <a:cs typeface="Times New Roman" panose="02020603050405020304" pitchFamily="18" charset="0"/>
              </a:rPr>
              <a:t>Highlights</a:t>
            </a:r>
          </a:p>
        </p:txBody>
      </p:sp>
      <p:grpSp>
        <p:nvGrpSpPr>
          <p:cNvPr id="7" name="组合 6">
            <a:extLst>
              <a:ext uri="{FF2B5EF4-FFF2-40B4-BE49-F238E27FC236}">
                <a16:creationId xmlns:a16="http://schemas.microsoft.com/office/drawing/2014/main" id="{4BB827BE-AD87-C2D5-7779-6C59B160DD57}"/>
              </a:ext>
            </a:extLst>
          </p:cNvPr>
          <p:cNvGrpSpPr/>
          <p:nvPr/>
        </p:nvGrpSpPr>
        <p:grpSpPr>
          <a:xfrm>
            <a:off x="4901746" y="3050530"/>
            <a:ext cx="2754417" cy="1599553"/>
            <a:chOff x="3689754" y="2203282"/>
            <a:chExt cx="4495801" cy="2470974"/>
          </a:xfrm>
        </p:grpSpPr>
        <p:grpSp>
          <p:nvGrpSpPr>
            <p:cNvPr id="3" name="íśliďè">
              <a:extLst>
                <a:ext uri="{FF2B5EF4-FFF2-40B4-BE49-F238E27FC236}">
                  <a16:creationId xmlns:a16="http://schemas.microsoft.com/office/drawing/2014/main" id="{50565CF5-5527-1346-D5D4-142324981A45}"/>
                </a:ext>
              </a:extLst>
            </p:cNvPr>
            <p:cNvGrpSpPr/>
            <p:nvPr/>
          </p:nvGrpSpPr>
          <p:grpSpPr>
            <a:xfrm>
              <a:off x="3689754" y="2203282"/>
              <a:ext cx="4495801" cy="2470974"/>
              <a:chOff x="3848101" y="2174463"/>
              <a:chExt cx="4495801" cy="2470974"/>
            </a:xfrm>
          </p:grpSpPr>
          <p:sp>
            <p:nvSpPr>
              <p:cNvPr id="8" name="ïṣḷïḓê">
                <a:extLst>
                  <a:ext uri="{FF2B5EF4-FFF2-40B4-BE49-F238E27FC236}">
                    <a16:creationId xmlns:a16="http://schemas.microsoft.com/office/drawing/2014/main" id="{864EFA32-B95D-3A96-8AA6-80553F37177E}"/>
                  </a:ext>
                </a:extLst>
              </p:cNvPr>
              <p:cNvSpPr/>
              <p:nvPr/>
            </p:nvSpPr>
            <p:spPr>
              <a:xfrm>
                <a:off x="5873728" y="2174463"/>
                <a:ext cx="2470174" cy="2470974"/>
              </a:xfrm>
              <a:custGeom>
                <a:avLst/>
                <a:gdLst>
                  <a:gd name="connsiteX0" fmla="*/ 1484938 w 2970838"/>
                  <a:gd name="connsiteY0" fmla="*/ 0 h 2971800"/>
                  <a:gd name="connsiteX1" fmla="*/ 2970838 w 2970838"/>
                  <a:gd name="connsiteY1" fmla="*/ 1485900 h 2971800"/>
                  <a:gd name="connsiteX2" fmla="*/ 1484938 w 2970838"/>
                  <a:gd name="connsiteY2" fmla="*/ 2971800 h 2971800"/>
                  <a:gd name="connsiteX3" fmla="*/ 6710 w 2970838"/>
                  <a:gd name="connsiteY3" fmla="*/ 1637825 h 2971800"/>
                  <a:gd name="connsiteX4" fmla="*/ 0 w 2970838"/>
                  <a:gd name="connsiteY4" fmla="*/ 1504951 h 2971800"/>
                  <a:gd name="connsiteX5" fmla="*/ 533765 w 2970838"/>
                  <a:gd name="connsiteY5" fmla="*/ 1504951 h 2971800"/>
                  <a:gd name="connsiteX6" fmla="*/ 537719 w 2970838"/>
                  <a:gd name="connsiteY6" fmla="*/ 1583250 h 2971800"/>
                  <a:gd name="connsiteX7" fmla="*/ 1484938 w 2970838"/>
                  <a:gd name="connsiteY7" fmla="*/ 2438035 h 2971800"/>
                  <a:gd name="connsiteX8" fmla="*/ 2437073 w 2970838"/>
                  <a:gd name="connsiteY8" fmla="*/ 1485900 h 2971800"/>
                  <a:gd name="connsiteX9" fmla="*/ 1484938 w 2970838"/>
                  <a:gd name="connsiteY9" fmla="*/ 533765 h 2971800"/>
                  <a:gd name="connsiteX10" fmla="*/ 811677 w 2970838"/>
                  <a:gd name="connsiteY10" fmla="*/ 812639 h 2971800"/>
                  <a:gd name="connsiteX11" fmla="*/ 745820 w 2970838"/>
                  <a:gd name="connsiteY11" fmla="*/ 892459 h 2971800"/>
                  <a:gd name="connsiteX12" fmla="*/ 366414 w 2970838"/>
                  <a:gd name="connsiteY12" fmla="*/ 509846 h 2971800"/>
                  <a:gd name="connsiteX13" fmla="*/ 434248 w 2970838"/>
                  <a:gd name="connsiteY13" fmla="*/ 435210 h 2971800"/>
                  <a:gd name="connsiteX14" fmla="*/ 1484938 w 2970838"/>
                  <a:gd name="connsiteY14" fmla="*/ 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0838" h="2971800">
                    <a:moveTo>
                      <a:pt x="1484938" y="0"/>
                    </a:moveTo>
                    <a:cubicBezTo>
                      <a:pt x="2305578" y="0"/>
                      <a:pt x="2970838" y="665260"/>
                      <a:pt x="2970838" y="1485900"/>
                    </a:cubicBezTo>
                    <a:cubicBezTo>
                      <a:pt x="2970838" y="2306540"/>
                      <a:pt x="2305578" y="2971800"/>
                      <a:pt x="1484938" y="2971800"/>
                    </a:cubicBezTo>
                    <a:cubicBezTo>
                      <a:pt x="715588" y="2971800"/>
                      <a:pt x="82803" y="2387099"/>
                      <a:pt x="6710" y="1637825"/>
                    </a:cubicBezTo>
                    <a:lnTo>
                      <a:pt x="0" y="1504951"/>
                    </a:lnTo>
                    <a:lnTo>
                      <a:pt x="533765" y="1504951"/>
                    </a:lnTo>
                    <a:lnTo>
                      <a:pt x="537719" y="1583250"/>
                    </a:lnTo>
                    <a:cubicBezTo>
                      <a:pt x="586478" y="2063371"/>
                      <a:pt x="991954" y="2438035"/>
                      <a:pt x="1484938" y="2438035"/>
                    </a:cubicBezTo>
                    <a:cubicBezTo>
                      <a:pt x="2010788" y="2438035"/>
                      <a:pt x="2437073" y="2011750"/>
                      <a:pt x="2437073" y="1485900"/>
                    </a:cubicBezTo>
                    <a:cubicBezTo>
                      <a:pt x="2437073" y="960050"/>
                      <a:pt x="2010788" y="533765"/>
                      <a:pt x="1484938" y="533765"/>
                    </a:cubicBezTo>
                    <a:cubicBezTo>
                      <a:pt x="1222013" y="533765"/>
                      <a:pt x="983979" y="640336"/>
                      <a:pt x="811677" y="812639"/>
                    </a:cubicBezTo>
                    <a:lnTo>
                      <a:pt x="745820" y="892459"/>
                    </a:lnTo>
                    <a:lnTo>
                      <a:pt x="366414" y="509846"/>
                    </a:lnTo>
                    <a:lnTo>
                      <a:pt x="434248" y="435210"/>
                    </a:lnTo>
                    <a:cubicBezTo>
                      <a:pt x="703143" y="166315"/>
                      <a:pt x="1074618" y="0"/>
                      <a:pt x="1484938" y="0"/>
                    </a:cubicBezTo>
                    <a:close/>
                  </a:path>
                </a:pathLst>
              </a:custGeom>
              <a:solidFill>
                <a:srgbClr val="A2000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10" name="iṩľíḑê">
                <a:extLst>
                  <a:ext uri="{FF2B5EF4-FFF2-40B4-BE49-F238E27FC236}">
                    <a16:creationId xmlns:a16="http://schemas.microsoft.com/office/drawing/2014/main" id="{BF2E5CE1-AB6C-BFA5-9DD4-2F74A7D880AB}"/>
                  </a:ext>
                </a:extLst>
              </p:cNvPr>
              <p:cNvSpPr/>
              <p:nvPr/>
            </p:nvSpPr>
            <p:spPr>
              <a:xfrm flipV="1">
                <a:off x="3848101" y="2174463"/>
                <a:ext cx="2470974" cy="2470974"/>
              </a:xfrm>
              <a:custGeom>
                <a:avLst/>
                <a:gdLst>
                  <a:gd name="connsiteX0" fmla="*/ 1485900 w 2971800"/>
                  <a:gd name="connsiteY0" fmla="*/ 2971800 h 2971800"/>
                  <a:gd name="connsiteX1" fmla="*/ 2971800 w 2971800"/>
                  <a:gd name="connsiteY1" fmla="*/ 1485900 h 2971800"/>
                  <a:gd name="connsiteX2" fmla="*/ 2970838 w 2971800"/>
                  <a:gd name="connsiteY2" fmla="*/ 1466849 h 2971800"/>
                  <a:gd name="connsiteX3" fmla="*/ 2437073 w 2971800"/>
                  <a:gd name="connsiteY3" fmla="*/ 1466849 h 2971800"/>
                  <a:gd name="connsiteX4" fmla="*/ 2438035 w 2971800"/>
                  <a:gd name="connsiteY4" fmla="*/ 1485900 h 2971800"/>
                  <a:gd name="connsiteX5" fmla="*/ 1485900 w 2971800"/>
                  <a:gd name="connsiteY5" fmla="*/ 2438035 h 2971800"/>
                  <a:gd name="connsiteX6" fmla="*/ 533765 w 2971800"/>
                  <a:gd name="connsiteY6" fmla="*/ 1485900 h 2971800"/>
                  <a:gd name="connsiteX7" fmla="*/ 1485900 w 2971800"/>
                  <a:gd name="connsiteY7" fmla="*/ 533765 h 2971800"/>
                  <a:gd name="connsiteX8" fmla="*/ 2159161 w 2971800"/>
                  <a:gd name="connsiteY8" fmla="*/ 812639 h 2971800"/>
                  <a:gd name="connsiteX9" fmla="*/ 2207859 w 2971800"/>
                  <a:gd name="connsiteY9" fmla="*/ 871662 h 2971800"/>
                  <a:gd name="connsiteX10" fmla="*/ 2586355 w 2971800"/>
                  <a:gd name="connsiteY10" fmla="*/ 489966 h 2971800"/>
                  <a:gd name="connsiteX11" fmla="*/ 2536590 w 2971800"/>
                  <a:gd name="connsiteY11" fmla="*/ 435210 h 2971800"/>
                  <a:gd name="connsiteX12" fmla="*/ 1485900 w 2971800"/>
                  <a:gd name="connsiteY12" fmla="*/ 0 h 2971800"/>
                  <a:gd name="connsiteX13" fmla="*/ 0 w 2971800"/>
                  <a:gd name="connsiteY13" fmla="*/ 1485900 h 2971800"/>
                  <a:gd name="connsiteX14" fmla="*/ 1485900 w 2971800"/>
                  <a:gd name="connsiteY14" fmla="*/ 297180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1800" h="2971800">
                    <a:moveTo>
                      <a:pt x="1485900" y="2971800"/>
                    </a:moveTo>
                    <a:cubicBezTo>
                      <a:pt x="2306540" y="2971800"/>
                      <a:pt x="2971800" y="2306540"/>
                      <a:pt x="2971800" y="1485900"/>
                    </a:cubicBezTo>
                    <a:lnTo>
                      <a:pt x="2970838" y="1466849"/>
                    </a:lnTo>
                    <a:lnTo>
                      <a:pt x="2437073" y="1466849"/>
                    </a:lnTo>
                    <a:lnTo>
                      <a:pt x="2438035" y="1485900"/>
                    </a:lnTo>
                    <a:cubicBezTo>
                      <a:pt x="2438035" y="2011750"/>
                      <a:pt x="2011750" y="2438035"/>
                      <a:pt x="1485900" y="2438035"/>
                    </a:cubicBezTo>
                    <a:cubicBezTo>
                      <a:pt x="960050" y="2438035"/>
                      <a:pt x="533765" y="2011750"/>
                      <a:pt x="533765" y="1485900"/>
                    </a:cubicBezTo>
                    <a:cubicBezTo>
                      <a:pt x="533765" y="960050"/>
                      <a:pt x="960050" y="533765"/>
                      <a:pt x="1485900" y="533765"/>
                    </a:cubicBezTo>
                    <a:cubicBezTo>
                      <a:pt x="1748825" y="533765"/>
                      <a:pt x="1986859" y="640336"/>
                      <a:pt x="2159161" y="812639"/>
                    </a:cubicBezTo>
                    <a:lnTo>
                      <a:pt x="2207859" y="871662"/>
                    </a:lnTo>
                    <a:lnTo>
                      <a:pt x="2586355" y="489966"/>
                    </a:lnTo>
                    <a:lnTo>
                      <a:pt x="2536590" y="435210"/>
                    </a:lnTo>
                    <a:cubicBezTo>
                      <a:pt x="2267695" y="166315"/>
                      <a:pt x="1896220" y="0"/>
                      <a:pt x="1485900" y="0"/>
                    </a:cubicBezTo>
                    <a:cubicBezTo>
                      <a:pt x="665260" y="0"/>
                      <a:pt x="0" y="665260"/>
                      <a:pt x="0" y="1485900"/>
                    </a:cubicBezTo>
                    <a:cubicBezTo>
                      <a:pt x="0" y="2306540"/>
                      <a:pt x="665260" y="2971800"/>
                      <a:pt x="1485900" y="2971800"/>
                    </a:cubicBezTo>
                    <a:close/>
                  </a:path>
                </a:pathLst>
              </a:custGeom>
              <a:solidFill>
                <a:srgbClr val="00467A"/>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11" name="图形 10" descr="带齿轮的头部">
              <a:extLst>
                <a:ext uri="{FF2B5EF4-FFF2-40B4-BE49-F238E27FC236}">
                  <a16:creationId xmlns:a16="http://schemas.microsoft.com/office/drawing/2014/main" id="{2F69D9AB-407B-37C7-41B7-760E0528C0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89944" y="2970624"/>
              <a:ext cx="914400" cy="914400"/>
            </a:xfrm>
            <a:prstGeom prst="rect">
              <a:avLst/>
            </a:prstGeom>
          </p:spPr>
        </p:pic>
        <p:pic>
          <p:nvPicPr>
            <p:cNvPr id="12" name="图形 11" descr="书籍">
              <a:extLst>
                <a:ext uri="{FF2B5EF4-FFF2-40B4-BE49-F238E27FC236}">
                  <a16:creationId xmlns:a16="http://schemas.microsoft.com/office/drawing/2014/main" id="{E04015C9-3B43-4E00-D538-D9A938C493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64317" y="3010662"/>
              <a:ext cx="914400" cy="914400"/>
            </a:xfrm>
            <a:prstGeom prst="rect">
              <a:avLst/>
            </a:prstGeom>
          </p:spPr>
        </p:pic>
      </p:grpSp>
      <p:sp>
        <p:nvSpPr>
          <p:cNvPr id="13" name="矩形 12">
            <a:extLst>
              <a:ext uri="{FF2B5EF4-FFF2-40B4-BE49-F238E27FC236}">
                <a16:creationId xmlns:a16="http://schemas.microsoft.com/office/drawing/2014/main" id="{560098C3-18DD-8092-6153-217FA8CFBF58}"/>
              </a:ext>
            </a:extLst>
          </p:cNvPr>
          <p:cNvSpPr/>
          <p:nvPr/>
        </p:nvSpPr>
        <p:spPr>
          <a:xfrm>
            <a:off x="406399" y="1611825"/>
            <a:ext cx="3933125" cy="1817176"/>
          </a:xfrm>
          <a:prstGeom prst="rect">
            <a:avLst/>
          </a:prstGeom>
          <a:solidFill>
            <a:srgbClr val="3C4C89">
              <a:alpha val="162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00" cap="none" spc="0" normalizeH="0" baseline="0" noProof="0" dirty="0">
                <a:ln>
                  <a:noFill/>
                </a:ln>
                <a:solidFill>
                  <a:srgbClr val="3D3F4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a:t>
            </a:r>
            <a:r>
              <a:rPr kumimoji="0" lang="en-US" altLang="zh-CN" sz="1600" b="1" i="0" u="none" strike="noStrike" kern="1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deep learning method </a:t>
            </a:r>
            <a:r>
              <a:rPr kumimoji="0" lang="en-US" altLang="zh-CN" sz="1600" b="0" i="0" u="none" strike="noStrike" kern="100" cap="none" spc="0" normalizeH="0" baseline="0" noProof="0" dirty="0">
                <a:ln>
                  <a:noFill/>
                </a:ln>
                <a:solidFill>
                  <a:srgbClr val="3D3F4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was applied to </a:t>
            </a:r>
            <a:r>
              <a:rPr kumimoji="0" lang="en-US" altLang="zh-CN" sz="1600" b="1" i="0" u="none" strike="noStrike" kern="1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extract textual semantic information and identify entities</a:t>
            </a:r>
            <a:r>
              <a:rPr kumimoji="0" lang="en-US" altLang="zh-CN" sz="1600" b="0" i="0" u="none" strike="noStrike" kern="100" cap="none" spc="0" normalizeH="0" baseline="0" noProof="0" dirty="0">
                <a:ln>
                  <a:noFill/>
                </a:ln>
                <a:solidFill>
                  <a:srgbClr val="3D3F4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capturing the hidden semantic association in different textual contexts effectively, and improving the accuracy of the entity recognition.</a:t>
            </a:r>
          </a:p>
        </p:txBody>
      </p:sp>
      <p:sp>
        <p:nvSpPr>
          <p:cNvPr id="14" name="矩形 13">
            <a:extLst>
              <a:ext uri="{FF2B5EF4-FFF2-40B4-BE49-F238E27FC236}">
                <a16:creationId xmlns:a16="http://schemas.microsoft.com/office/drawing/2014/main" id="{FE57F922-0413-5E3A-B705-B5DF9A1FF8FA}"/>
              </a:ext>
            </a:extLst>
          </p:cNvPr>
          <p:cNvSpPr/>
          <p:nvPr/>
        </p:nvSpPr>
        <p:spPr>
          <a:xfrm>
            <a:off x="406399" y="3546964"/>
            <a:ext cx="3933125" cy="1383171"/>
          </a:xfrm>
          <a:prstGeom prst="rect">
            <a:avLst/>
          </a:prstGeom>
          <a:solidFill>
            <a:srgbClr val="3C4C89">
              <a:alpha val="162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00" cap="none" spc="0" normalizeH="0" baseline="0" noProof="0" dirty="0">
                <a:ln>
                  <a:noFill/>
                </a:ln>
                <a:solidFill>
                  <a:srgbClr val="3D3F4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the </a:t>
            </a:r>
            <a:r>
              <a:rPr kumimoji="0" lang="en-US" altLang="zh-CN" sz="1600" b="1" i="0" u="none" strike="noStrike" kern="1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machine learning method</a:t>
            </a:r>
            <a:r>
              <a:rPr kumimoji="0" lang="en-US" altLang="zh-CN" sz="1600" b="0" i="0" u="none" strike="noStrike" kern="100" cap="none" spc="0" normalizeH="0" baseline="0" noProof="0" dirty="0">
                <a:ln>
                  <a:noFill/>
                </a:ln>
                <a:solidFill>
                  <a:srgbClr val="3D3F4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was used to </a:t>
            </a:r>
            <a:r>
              <a:rPr kumimoji="0" lang="en-US" altLang="zh-CN" sz="1600" b="1" i="0" u="none" strike="noStrike" kern="1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construct the knowledge network</a:t>
            </a:r>
            <a:r>
              <a:rPr kumimoji="0" lang="en-US" altLang="zh-CN" sz="1600" b="0" i="0" u="none" strike="noStrike" kern="100" cap="none" spc="0" normalizeH="0" baseline="0" noProof="0" dirty="0">
                <a:ln>
                  <a:noFill/>
                </a:ln>
                <a:solidFill>
                  <a:srgbClr val="3D3F4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fully considering the knowledge structure and semantic structure between entities, and thus containing more abundant information.</a:t>
            </a:r>
          </a:p>
        </p:txBody>
      </p:sp>
      <p:sp>
        <p:nvSpPr>
          <p:cNvPr id="15" name="矩形 14">
            <a:extLst>
              <a:ext uri="{FF2B5EF4-FFF2-40B4-BE49-F238E27FC236}">
                <a16:creationId xmlns:a16="http://schemas.microsoft.com/office/drawing/2014/main" id="{9746612D-00D3-FC4D-689A-A53DCCD8CE3A}"/>
              </a:ext>
            </a:extLst>
          </p:cNvPr>
          <p:cNvSpPr/>
          <p:nvPr/>
        </p:nvSpPr>
        <p:spPr>
          <a:xfrm>
            <a:off x="406399" y="5061223"/>
            <a:ext cx="3933125" cy="1383171"/>
          </a:xfrm>
          <a:prstGeom prst="rect">
            <a:avLst/>
          </a:prstGeom>
          <a:solidFill>
            <a:srgbClr val="3C4C89">
              <a:alpha val="1624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the PageRank algorithm and </a:t>
            </a:r>
            <a:r>
              <a:rPr kumimoji="0"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semantic </a:t>
            </a:r>
            <a:r>
              <a:rPr kumimoji="0"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Linux Libertine"/>
              </a:rPr>
              <a:t>network analytics </a:t>
            </a:r>
            <a:r>
              <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Times New Roman" panose="02020603050405020304" pitchFamily="18" charset="0"/>
                <a:cs typeface="Linux Libertine"/>
              </a:rPr>
              <a:t>were introduced to </a:t>
            </a:r>
            <a:r>
              <a:rPr kumimoji="0"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Linux Libertine"/>
              </a:rPr>
              <a:t>deeply explore the linkages </a:t>
            </a:r>
            <a:r>
              <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Times New Roman" panose="02020603050405020304" pitchFamily="18" charset="0"/>
                <a:cs typeface="Linux Libertine"/>
              </a:rPr>
              <a:t>among research objects, problems, solutions, and fundamental principles.</a:t>
            </a:r>
            <a:endParaRPr kumimoji="0" lang="en-US" altLang="zh-CN" sz="1600" b="0" i="0" u="none" strike="noStrike" kern="100" cap="none" spc="0" normalizeH="0" baseline="0" noProof="0" dirty="0">
              <a:ln>
                <a:noFill/>
              </a:ln>
              <a:solidFill>
                <a:srgbClr val="3D3F4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任意形状 48">
            <a:extLst>
              <a:ext uri="{FF2B5EF4-FFF2-40B4-BE49-F238E27FC236}">
                <a16:creationId xmlns:a16="http://schemas.microsoft.com/office/drawing/2014/main" id="{B63CA6A5-835A-0D60-DE20-C9662D853194}"/>
              </a:ext>
            </a:extLst>
          </p:cNvPr>
          <p:cNvSpPr/>
          <p:nvPr/>
        </p:nvSpPr>
        <p:spPr>
          <a:xfrm>
            <a:off x="4339525" y="2541722"/>
            <a:ext cx="821411" cy="0"/>
          </a:xfrm>
          <a:custGeom>
            <a:avLst/>
            <a:gdLst>
              <a:gd name="connsiteX0" fmla="*/ 0 w 821411"/>
              <a:gd name="connsiteY0" fmla="*/ 0 h 0"/>
              <a:gd name="connsiteX1" fmla="*/ 821411 w 821411"/>
              <a:gd name="connsiteY1" fmla="*/ 0 h 0"/>
            </a:gdLst>
            <a:ahLst/>
            <a:cxnLst>
              <a:cxn ang="0">
                <a:pos x="connsiteX0" y="connsiteY0"/>
              </a:cxn>
              <a:cxn ang="0">
                <a:pos x="connsiteX1" y="connsiteY1"/>
              </a:cxn>
            </a:cxnLst>
            <a:rect l="l" t="t" r="r" b="b"/>
            <a:pathLst>
              <a:path w="821411">
                <a:moveTo>
                  <a:pt x="0" y="0"/>
                </a:moveTo>
                <a:lnTo>
                  <a:pt x="821411"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任意形状 49">
            <a:extLst>
              <a:ext uri="{FF2B5EF4-FFF2-40B4-BE49-F238E27FC236}">
                <a16:creationId xmlns:a16="http://schemas.microsoft.com/office/drawing/2014/main" id="{3F654122-372C-E541-64AC-0BDF610E5245}"/>
              </a:ext>
            </a:extLst>
          </p:cNvPr>
          <p:cNvSpPr/>
          <p:nvPr/>
        </p:nvSpPr>
        <p:spPr>
          <a:xfrm>
            <a:off x="5053836" y="3001452"/>
            <a:ext cx="821411" cy="0"/>
          </a:xfrm>
          <a:custGeom>
            <a:avLst/>
            <a:gdLst>
              <a:gd name="connsiteX0" fmla="*/ 0 w 821411"/>
              <a:gd name="connsiteY0" fmla="*/ 0 h 0"/>
              <a:gd name="connsiteX1" fmla="*/ 821411 w 821411"/>
              <a:gd name="connsiteY1" fmla="*/ 0 h 0"/>
            </a:gdLst>
            <a:ahLst/>
            <a:cxnLst>
              <a:cxn ang="0">
                <a:pos x="connsiteX0" y="connsiteY0"/>
              </a:cxn>
              <a:cxn ang="0">
                <a:pos x="connsiteX1" y="connsiteY1"/>
              </a:cxn>
            </a:cxnLst>
            <a:rect l="l" t="t" r="r" b="b"/>
            <a:pathLst>
              <a:path w="821411">
                <a:moveTo>
                  <a:pt x="0" y="0"/>
                </a:moveTo>
                <a:lnTo>
                  <a:pt x="821411"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任意形状 50">
            <a:extLst>
              <a:ext uri="{FF2B5EF4-FFF2-40B4-BE49-F238E27FC236}">
                <a16:creationId xmlns:a16="http://schemas.microsoft.com/office/drawing/2014/main" id="{C02EF709-A0D6-E5F6-094B-CD9952460F08}"/>
              </a:ext>
            </a:extLst>
          </p:cNvPr>
          <p:cNvSpPr/>
          <p:nvPr/>
        </p:nvSpPr>
        <p:spPr>
          <a:xfrm>
            <a:off x="4449658" y="2497112"/>
            <a:ext cx="821411" cy="0"/>
          </a:xfrm>
          <a:custGeom>
            <a:avLst/>
            <a:gdLst>
              <a:gd name="connsiteX0" fmla="*/ 0 w 821411"/>
              <a:gd name="connsiteY0" fmla="*/ 0 h 0"/>
              <a:gd name="connsiteX1" fmla="*/ 821411 w 821411"/>
              <a:gd name="connsiteY1" fmla="*/ 0 h 0"/>
            </a:gdLst>
            <a:ahLst/>
            <a:cxnLst>
              <a:cxn ang="0">
                <a:pos x="connsiteX0" y="connsiteY0"/>
              </a:cxn>
              <a:cxn ang="0">
                <a:pos x="connsiteX1" y="connsiteY1"/>
              </a:cxn>
            </a:cxnLst>
            <a:rect l="l" t="t" r="r" b="b"/>
            <a:pathLst>
              <a:path w="821411">
                <a:moveTo>
                  <a:pt x="0" y="0"/>
                </a:moveTo>
                <a:lnTo>
                  <a:pt x="821411" y="0"/>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3" name="直线连接符 52">
            <a:extLst>
              <a:ext uri="{FF2B5EF4-FFF2-40B4-BE49-F238E27FC236}">
                <a16:creationId xmlns:a16="http://schemas.microsoft.com/office/drawing/2014/main" id="{03154938-7A4C-5268-595A-7C70F9C8F682}"/>
              </a:ext>
            </a:extLst>
          </p:cNvPr>
          <p:cNvCxnSpPr>
            <a:stCxn id="13" idx="3"/>
          </p:cNvCxnSpPr>
          <p:nvPr/>
        </p:nvCxnSpPr>
        <p:spPr>
          <a:xfrm>
            <a:off x="4339524" y="2520413"/>
            <a:ext cx="761570" cy="0"/>
          </a:xfrm>
          <a:prstGeom prst="line">
            <a:avLst/>
          </a:prstGeom>
          <a:ln w="19050">
            <a:prstDash val="sysDash"/>
          </a:ln>
        </p:spPr>
        <p:style>
          <a:lnRef idx="2">
            <a:schemeClr val="dk1"/>
          </a:lnRef>
          <a:fillRef idx="0">
            <a:schemeClr val="dk1"/>
          </a:fillRef>
          <a:effectRef idx="1">
            <a:schemeClr val="dk1"/>
          </a:effectRef>
          <a:fontRef idx="minor">
            <a:schemeClr val="tx1"/>
          </a:fontRef>
        </p:style>
      </p:cxnSp>
      <p:cxnSp>
        <p:nvCxnSpPr>
          <p:cNvPr id="54" name="直线连接符 53">
            <a:extLst>
              <a:ext uri="{FF2B5EF4-FFF2-40B4-BE49-F238E27FC236}">
                <a16:creationId xmlns:a16="http://schemas.microsoft.com/office/drawing/2014/main" id="{D7A4E9F6-744E-EE10-6B6E-5C161A297301}"/>
              </a:ext>
            </a:extLst>
          </p:cNvPr>
          <p:cNvCxnSpPr>
            <a:cxnSpLocks/>
            <a:stCxn id="10" idx="0"/>
          </p:cNvCxnSpPr>
          <p:nvPr/>
        </p:nvCxnSpPr>
        <p:spPr>
          <a:xfrm flipH="1" flipV="1">
            <a:off x="5101094" y="2520413"/>
            <a:ext cx="557591" cy="530117"/>
          </a:xfrm>
          <a:prstGeom prst="line">
            <a:avLst/>
          </a:prstGeom>
          <a:ln w="19050">
            <a:prstDash val="sysDash"/>
          </a:ln>
        </p:spPr>
        <p:style>
          <a:lnRef idx="2">
            <a:schemeClr val="dk1"/>
          </a:lnRef>
          <a:fillRef idx="0">
            <a:schemeClr val="dk1"/>
          </a:fillRef>
          <a:effectRef idx="1">
            <a:schemeClr val="dk1"/>
          </a:effectRef>
          <a:fontRef idx="minor">
            <a:schemeClr val="tx1"/>
          </a:fontRef>
        </p:style>
      </p:cxnSp>
      <p:cxnSp>
        <p:nvCxnSpPr>
          <p:cNvPr id="57" name="直线连接符 56">
            <a:extLst>
              <a:ext uri="{FF2B5EF4-FFF2-40B4-BE49-F238E27FC236}">
                <a16:creationId xmlns:a16="http://schemas.microsoft.com/office/drawing/2014/main" id="{E94010EB-3D81-5805-B229-797F5265A286}"/>
              </a:ext>
            </a:extLst>
          </p:cNvPr>
          <p:cNvCxnSpPr/>
          <p:nvPr/>
        </p:nvCxnSpPr>
        <p:spPr>
          <a:xfrm>
            <a:off x="4339524" y="4165102"/>
            <a:ext cx="761570" cy="0"/>
          </a:xfrm>
          <a:prstGeom prst="line">
            <a:avLst/>
          </a:prstGeom>
          <a:ln w="19050">
            <a:prstDash val="sysDash"/>
          </a:ln>
        </p:spPr>
        <p:style>
          <a:lnRef idx="2">
            <a:schemeClr val="dk1"/>
          </a:lnRef>
          <a:fillRef idx="0">
            <a:schemeClr val="dk1"/>
          </a:fillRef>
          <a:effectRef idx="1">
            <a:schemeClr val="dk1"/>
          </a:effectRef>
          <a:fontRef idx="minor">
            <a:schemeClr val="tx1"/>
          </a:fontRef>
        </p:style>
      </p:cxnSp>
      <p:cxnSp>
        <p:nvCxnSpPr>
          <p:cNvPr id="58" name="直线连接符 57">
            <a:extLst>
              <a:ext uri="{FF2B5EF4-FFF2-40B4-BE49-F238E27FC236}">
                <a16:creationId xmlns:a16="http://schemas.microsoft.com/office/drawing/2014/main" id="{0B960014-9C95-7822-EE58-FB677ED70B84}"/>
              </a:ext>
            </a:extLst>
          </p:cNvPr>
          <p:cNvCxnSpPr/>
          <p:nvPr/>
        </p:nvCxnSpPr>
        <p:spPr>
          <a:xfrm>
            <a:off x="4339524" y="5760807"/>
            <a:ext cx="761570" cy="0"/>
          </a:xfrm>
          <a:prstGeom prst="line">
            <a:avLst/>
          </a:prstGeom>
        </p:spPr>
        <p:style>
          <a:lnRef idx="2">
            <a:schemeClr val="dk1"/>
          </a:lnRef>
          <a:fillRef idx="0">
            <a:schemeClr val="dk1"/>
          </a:fillRef>
          <a:effectRef idx="1">
            <a:schemeClr val="dk1"/>
          </a:effectRef>
          <a:fontRef idx="minor">
            <a:schemeClr val="tx1"/>
          </a:fontRef>
        </p:style>
      </p:cxnSp>
      <p:cxnSp>
        <p:nvCxnSpPr>
          <p:cNvPr id="59" name="直线连接符 58">
            <a:extLst>
              <a:ext uri="{FF2B5EF4-FFF2-40B4-BE49-F238E27FC236}">
                <a16:creationId xmlns:a16="http://schemas.microsoft.com/office/drawing/2014/main" id="{D7DFF809-2223-D48E-54A4-70475AB73521}"/>
              </a:ext>
            </a:extLst>
          </p:cNvPr>
          <p:cNvCxnSpPr>
            <a:cxnSpLocks/>
            <a:stCxn id="10" idx="12"/>
          </p:cNvCxnSpPr>
          <p:nvPr/>
        </p:nvCxnSpPr>
        <p:spPr>
          <a:xfrm flipH="1">
            <a:off x="5101094" y="4650083"/>
            <a:ext cx="557591" cy="1110724"/>
          </a:xfrm>
          <a:prstGeom prst="line">
            <a:avLst/>
          </a:prstGeom>
          <a:ln w="19050">
            <a:prstDash val="sysDash"/>
          </a:ln>
        </p:spPr>
        <p:style>
          <a:lnRef idx="2">
            <a:schemeClr val="dk1"/>
          </a:lnRef>
          <a:fillRef idx="0">
            <a:schemeClr val="dk1"/>
          </a:fillRef>
          <a:effectRef idx="1">
            <a:schemeClr val="dk1"/>
          </a:effectRef>
          <a:fontRef idx="minor">
            <a:schemeClr val="tx1"/>
          </a:fontRef>
        </p:style>
      </p:cxnSp>
      <p:sp>
        <p:nvSpPr>
          <p:cNvPr id="65" name="矩形 64">
            <a:extLst>
              <a:ext uri="{FF2B5EF4-FFF2-40B4-BE49-F238E27FC236}">
                <a16:creationId xmlns:a16="http://schemas.microsoft.com/office/drawing/2014/main" id="{65EEF2D7-CF4B-1BA1-9D48-F168C359E8BD}"/>
              </a:ext>
            </a:extLst>
          </p:cNvPr>
          <p:cNvSpPr/>
          <p:nvPr/>
        </p:nvSpPr>
        <p:spPr>
          <a:xfrm>
            <a:off x="8272649" y="1611824"/>
            <a:ext cx="3345547" cy="1389624"/>
          </a:xfrm>
          <a:prstGeom prst="rect">
            <a:avLst/>
          </a:prstGeom>
          <a:solidFill>
            <a:schemeClr val="accent1">
              <a:alpha val="162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微软雅黑"/>
                <a:cs typeface="Times New Roman" panose="02020603050405020304" pitchFamily="18" charset="0"/>
              </a:rPr>
              <a:t>Further research should be conducted based on </a:t>
            </a:r>
            <a:r>
              <a:rPr kumimoji="0"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more data sources</a:t>
            </a:r>
            <a:r>
              <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微软雅黑"/>
                <a:cs typeface="Times New Roman" panose="02020603050405020304" pitchFamily="18" charset="0"/>
              </a:rPr>
              <a:t>, including papers, patents, and product data</a:t>
            </a:r>
            <a:r>
              <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微软雅黑"/>
              <a:cs typeface="Times New Roman" panose="02020603050405020304" pitchFamily="18" charset="0"/>
            </a:endParaRPr>
          </a:p>
        </p:txBody>
      </p:sp>
      <p:sp>
        <p:nvSpPr>
          <p:cNvPr id="66" name="矩形 65">
            <a:extLst>
              <a:ext uri="{FF2B5EF4-FFF2-40B4-BE49-F238E27FC236}">
                <a16:creationId xmlns:a16="http://schemas.microsoft.com/office/drawing/2014/main" id="{198FC72A-25A1-7D1E-2DE9-1B6C287DACF1}"/>
              </a:ext>
            </a:extLst>
          </p:cNvPr>
          <p:cNvSpPr/>
          <p:nvPr/>
        </p:nvSpPr>
        <p:spPr>
          <a:xfrm>
            <a:off x="8272649" y="3118571"/>
            <a:ext cx="3345547" cy="1599553"/>
          </a:xfrm>
          <a:prstGeom prst="rect">
            <a:avLst/>
          </a:prstGeom>
          <a:solidFill>
            <a:schemeClr val="accent1">
              <a:alpha val="162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微软雅黑"/>
                <a:cs typeface="Times New Roman" panose="02020603050405020304" pitchFamily="18" charset="0"/>
              </a:rPr>
              <a:t>More advanced methods and professional expert knowledge could be introduced in the future to </a:t>
            </a:r>
            <a:r>
              <a:rPr kumimoji="0"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improve the efficiency and quality of entity alignment</a:t>
            </a:r>
            <a:r>
              <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微软雅黑"/>
                <a:cs typeface="Times New Roman" panose="02020603050405020304" pitchFamily="18" charset="0"/>
              </a:rPr>
              <a:t>.</a:t>
            </a:r>
            <a:endPar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79207D57-0304-C153-CE35-9FEF2BCF3C08}"/>
              </a:ext>
            </a:extLst>
          </p:cNvPr>
          <p:cNvSpPr/>
          <p:nvPr/>
        </p:nvSpPr>
        <p:spPr>
          <a:xfrm>
            <a:off x="8272209" y="4835247"/>
            <a:ext cx="3339773" cy="1521105"/>
          </a:xfrm>
          <a:prstGeom prst="rect">
            <a:avLst/>
          </a:prstGeom>
          <a:solidFill>
            <a:schemeClr val="accent1">
              <a:alpha val="162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微软雅黑"/>
                <a:cs typeface="Times New Roman" panose="02020603050405020304" pitchFamily="18" charset="0"/>
              </a:rPr>
              <a:t>The </a:t>
            </a:r>
            <a:r>
              <a:rPr kumimoji="0"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evolution mechanism </a:t>
            </a:r>
            <a:r>
              <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微软雅黑"/>
                <a:cs typeface="Times New Roman" panose="02020603050405020304" pitchFamily="18" charset="0"/>
              </a:rPr>
              <a:t>of "research object - problem - solution - fundamental principle" needs to be further explored</a:t>
            </a:r>
            <a:r>
              <a:rPr kumimoji="0" lang="en-US" altLang="zh-CN" sz="1600" b="0" i="0" u="none" strike="noStrike" kern="1200" cap="none" spc="0" normalizeH="0" baseline="0" noProof="0" dirty="0">
                <a:ln>
                  <a:noFill/>
                </a:ln>
                <a:solidFill>
                  <a:srgbClr val="3D3F41"/>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zh-CN" altLang="en-US" sz="1600" b="0" i="0" u="none" strike="noStrike" kern="1200" cap="none" spc="0" normalizeH="0" baseline="0" noProof="0" dirty="0">
              <a:ln>
                <a:noFill/>
              </a:ln>
              <a:solidFill>
                <a:srgbClr val="3D3F41"/>
              </a:solidFill>
              <a:effectLst/>
              <a:uLnTx/>
              <a:uFillTx/>
              <a:latin typeface="Arial"/>
              <a:ea typeface="微软雅黑"/>
              <a:cs typeface="+mn-cs"/>
            </a:endParaRPr>
          </a:p>
        </p:txBody>
      </p:sp>
      <p:cxnSp>
        <p:nvCxnSpPr>
          <p:cNvPr id="70" name="直线连接符 69">
            <a:extLst>
              <a:ext uri="{FF2B5EF4-FFF2-40B4-BE49-F238E27FC236}">
                <a16:creationId xmlns:a16="http://schemas.microsoft.com/office/drawing/2014/main" id="{9D3559E9-2471-5E3C-4464-50497AD2AE9D}"/>
              </a:ext>
            </a:extLst>
          </p:cNvPr>
          <p:cNvCxnSpPr>
            <a:cxnSpLocks/>
            <a:stCxn id="8" idx="0"/>
          </p:cNvCxnSpPr>
          <p:nvPr/>
        </p:nvCxnSpPr>
        <p:spPr>
          <a:xfrm flipV="1">
            <a:off x="6899224" y="2541722"/>
            <a:ext cx="441880" cy="508808"/>
          </a:xfrm>
          <a:prstGeom prst="line">
            <a:avLst/>
          </a:prstGeom>
          <a:ln w="19050">
            <a:solidFill>
              <a:schemeClr val="accent1"/>
            </a:solidFill>
            <a:prstDash val="sysDash"/>
          </a:ln>
        </p:spPr>
        <p:style>
          <a:lnRef idx="2">
            <a:schemeClr val="dk1"/>
          </a:lnRef>
          <a:fillRef idx="0">
            <a:schemeClr val="dk1"/>
          </a:fillRef>
          <a:effectRef idx="1">
            <a:schemeClr val="dk1"/>
          </a:effectRef>
          <a:fontRef idx="minor">
            <a:schemeClr val="tx1"/>
          </a:fontRef>
        </p:style>
      </p:cxnSp>
      <p:cxnSp>
        <p:nvCxnSpPr>
          <p:cNvPr id="73" name="直线连接符 72">
            <a:extLst>
              <a:ext uri="{FF2B5EF4-FFF2-40B4-BE49-F238E27FC236}">
                <a16:creationId xmlns:a16="http://schemas.microsoft.com/office/drawing/2014/main" id="{A6873CB7-6187-0117-1D13-1A74D2A4DD68}"/>
              </a:ext>
            </a:extLst>
          </p:cNvPr>
          <p:cNvCxnSpPr>
            <a:cxnSpLocks/>
          </p:cNvCxnSpPr>
          <p:nvPr/>
        </p:nvCxnSpPr>
        <p:spPr>
          <a:xfrm>
            <a:off x="7341104" y="2541722"/>
            <a:ext cx="931105" cy="0"/>
          </a:xfrm>
          <a:prstGeom prst="line">
            <a:avLst/>
          </a:prstGeom>
          <a:ln w="19050">
            <a:solidFill>
              <a:schemeClr val="accent1"/>
            </a:solidFill>
            <a:prstDash val="sysDash"/>
          </a:ln>
        </p:spPr>
        <p:style>
          <a:lnRef idx="2">
            <a:schemeClr val="dk1"/>
          </a:lnRef>
          <a:fillRef idx="0">
            <a:schemeClr val="dk1"/>
          </a:fillRef>
          <a:effectRef idx="1">
            <a:schemeClr val="dk1"/>
          </a:effectRef>
          <a:fontRef idx="minor">
            <a:schemeClr val="tx1"/>
          </a:fontRef>
        </p:style>
      </p:cxnSp>
      <p:cxnSp>
        <p:nvCxnSpPr>
          <p:cNvPr id="75" name="直线连接符 74">
            <a:extLst>
              <a:ext uri="{FF2B5EF4-FFF2-40B4-BE49-F238E27FC236}">
                <a16:creationId xmlns:a16="http://schemas.microsoft.com/office/drawing/2014/main" id="{48227524-9EF8-0497-34D8-A1199EE64141}"/>
              </a:ext>
            </a:extLst>
          </p:cNvPr>
          <p:cNvCxnSpPr>
            <a:cxnSpLocks/>
            <a:endCxn id="66" idx="1"/>
          </p:cNvCxnSpPr>
          <p:nvPr/>
        </p:nvCxnSpPr>
        <p:spPr>
          <a:xfrm flipV="1">
            <a:off x="7656163" y="3918348"/>
            <a:ext cx="616486" cy="12998"/>
          </a:xfrm>
          <a:prstGeom prst="line">
            <a:avLst/>
          </a:prstGeom>
          <a:ln w="19050">
            <a:solidFill>
              <a:schemeClr val="accent1"/>
            </a:solidFill>
            <a:prstDash val="sysDash"/>
          </a:ln>
        </p:spPr>
        <p:style>
          <a:lnRef idx="2">
            <a:schemeClr val="dk1"/>
          </a:lnRef>
          <a:fillRef idx="0">
            <a:schemeClr val="dk1"/>
          </a:fillRef>
          <a:effectRef idx="1">
            <a:schemeClr val="dk1"/>
          </a:effectRef>
          <a:fontRef idx="minor">
            <a:schemeClr val="tx1"/>
          </a:fontRef>
        </p:style>
      </p:cxnSp>
      <p:cxnSp>
        <p:nvCxnSpPr>
          <p:cNvPr id="79" name="直线连接符 78">
            <a:extLst>
              <a:ext uri="{FF2B5EF4-FFF2-40B4-BE49-F238E27FC236}">
                <a16:creationId xmlns:a16="http://schemas.microsoft.com/office/drawing/2014/main" id="{AB0BCD97-21D3-2AC8-BE82-D6B09D7ED273}"/>
              </a:ext>
            </a:extLst>
          </p:cNvPr>
          <p:cNvCxnSpPr>
            <a:cxnSpLocks/>
            <a:stCxn id="8" idx="2"/>
          </p:cNvCxnSpPr>
          <p:nvPr/>
        </p:nvCxnSpPr>
        <p:spPr>
          <a:xfrm>
            <a:off x="6899224" y="4650083"/>
            <a:ext cx="441880" cy="1110724"/>
          </a:xfrm>
          <a:prstGeom prst="line">
            <a:avLst/>
          </a:prstGeom>
          <a:ln w="19050">
            <a:solidFill>
              <a:schemeClr val="accent1"/>
            </a:solidFill>
            <a:prstDash val="sysDash"/>
          </a:ln>
        </p:spPr>
        <p:style>
          <a:lnRef idx="2">
            <a:schemeClr val="dk1"/>
          </a:lnRef>
          <a:fillRef idx="0">
            <a:schemeClr val="dk1"/>
          </a:fillRef>
          <a:effectRef idx="1">
            <a:schemeClr val="dk1"/>
          </a:effectRef>
          <a:fontRef idx="minor">
            <a:schemeClr val="tx1"/>
          </a:fontRef>
        </p:style>
      </p:cxnSp>
      <p:cxnSp>
        <p:nvCxnSpPr>
          <p:cNvPr id="80" name="直线连接符 79">
            <a:extLst>
              <a:ext uri="{FF2B5EF4-FFF2-40B4-BE49-F238E27FC236}">
                <a16:creationId xmlns:a16="http://schemas.microsoft.com/office/drawing/2014/main" id="{10081C71-B056-2629-DFDE-EF8BC6D853CE}"/>
              </a:ext>
            </a:extLst>
          </p:cNvPr>
          <p:cNvCxnSpPr>
            <a:cxnSpLocks/>
          </p:cNvCxnSpPr>
          <p:nvPr/>
        </p:nvCxnSpPr>
        <p:spPr>
          <a:xfrm>
            <a:off x="7341104" y="5760807"/>
            <a:ext cx="931105" cy="0"/>
          </a:xfrm>
          <a:prstGeom prst="line">
            <a:avLst/>
          </a:prstGeom>
          <a:ln w="19050">
            <a:solidFill>
              <a:schemeClr val="accent1"/>
            </a:solidFill>
            <a:prstDash val="sys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30144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lvl="0"/>
            <a:fld id="{23DA680B-B80A-2545-AB30-B9870FE9052E}" type="slidenum">
              <a:rPr lang="zh-CN" altLang="en-US" noProof="0" smtClean="0"/>
              <a:t>18</a:t>
            </a:fld>
            <a:endParaRPr lang="zh-CN" altLang="en-US" noProof="0" dirty="0"/>
          </a:p>
        </p:txBody>
      </p:sp>
      <p:sp>
        <p:nvSpPr>
          <p:cNvPr id="10" name="矩形 9"/>
          <p:cNvSpPr/>
          <p:nvPr/>
        </p:nvSpPr>
        <p:spPr>
          <a:xfrm>
            <a:off x="0" y="2265598"/>
            <a:ext cx="12192000" cy="20308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Thanks for your listening</a:t>
            </a:r>
          </a:p>
        </p:txBody>
      </p:sp>
      <p:pic>
        <p:nvPicPr>
          <p:cNvPr id="5" name="图片 4">
            <a:extLst>
              <a:ext uri="{FF2B5EF4-FFF2-40B4-BE49-F238E27FC236}">
                <a16:creationId xmlns:a16="http://schemas.microsoft.com/office/drawing/2014/main" id="{32B000E9-33EA-FC31-1618-D4ACA3E05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584" y="335868"/>
            <a:ext cx="4268248" cy="984980"/>
          </a:xfrm>
          <a:prstGeom prst="rect">
            <a:avLst/>
          </a:prstGeom>
        </p:spPr>
      </p:pic>
      <p:pic>
        <p:nvPicPr>
          <p:cNvPr id="2" name="图片 1">
            <a:extLst>
              <a:ext uri="{FF2B5EF4-FFF2-40B4-BE49-F238E27FC236}">
                <a16:creationId xmlns:a16="http://schemas.microsoft.com/office/drawing/2014/main" id="{CFF3BAF0-A7FE-FD62-71ED-A30B3975B1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56330" y="442060"/>
            <a:ext cx="4975086" cy="7725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871A7453-3868-B708-A446-21A8D3475769}"/>
              </a:ext>
            </a:extLst>
          </p:cNvPr>
          <p:cNvSpPr/>
          <p:nvPr/>
        </p:nvSpPr>
        <p:spPr>
          <a:xfrm>
            <a:off x="1038386" y="5754560"/>
            <a:ext cx="10315414" cy="540036"/>
          </a:xfrm>
          <a:prstGeom prst="roundRect">
            <a:avLst/>
          </a:prstGeom>
          <a:solidFill>
            <a:srgbClr val="A57DA5">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幻灯片编号占位符 3"/>
          <p:cNvSpPr>
            <a:spLocks noGrp="1"/>
          </p:cNvSpPr>
          <p:nvPr>
            <p:ph type="sldNum" sz="quarter" idx="12"/>
          </p:nvPr>
        </p:nvSpPr>
        <p:spPr/>
        <p:txBody>
          <a:bodyPr/>
          <a:lstStyle/>
          <a:p>
            <a:pPr lvl="0"/>
            <a:fld id="{23DA680B-B80A-2545-AB30-B9870FE9052E}" type="slidenum">
              <a:rPr lang="zh-CN" altLang="en-US" noProof="0" smtClean="0"/>
              <a:t>2</a:t>
            </a:fld>
            <a:endParaRPr lang="zh-CN" altLang="en-US" noProof="0" dirty="0"/>
          </a:p>
        </p:txBody>
      </p:sp>
      <p:grpSp>
        <p:nvGrpSpPr>
          <p:cNvPr id="16" name="组合 15"/>
          <p:cNvGrpSpPr/>
          <p:nvPr/>
        </p:nvGrpSpPr>
        <p:grpSpPr>
          <a:xfrm>
            <a:off x="-38100" y="107182"/>
            <a:ext cx="3049405" cy="520039"/>
            <a:chOff x="-58555" y="543361"/>
            <a:chExt cx="3428771" cy="493479"/>
          </a:xfrm>
        </p:grpSpPr>
        <p:grpSp>
          <p:nvGrpSpPr>
            <p:cNvPr id="17" name="组合 16"/>
            <p:cNvGrpSpPr/>
            <p:nvPr/>
          </p:nvGrpSpPr>
          <p:grpSpPr>
            <a:xfrm>
              <a:off x="0" y="543361"/>
              <a:ext cx="3370216" cy="493479"/>
              <a:chOff x="0" y="288813"/>
              <a:chExt cx="3370216" cy="493479"/>
            </a:xfrm>
            <a:solidFill>
              <a:srgbClr val="131426"/>
            </a:solidFill>
          </p:grpSpPr>
          <p:sp>
            <p:nvSpPr>
              <p:cNvPr id="23" name="矩形 22"/>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3"/>
            <p:cNvSpPr txBox="1"/>
            <p:nvPr/>
          </p:nvSpPr>
          <p:spPr>
            <a:xfrm>
              <a:off x="-58555" y="563523"/>
              <a:ext cx="3428771" cy="438086"/>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 Motivation</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文本框 38"/>
          <p:cNvSpPr txBox="1"/>
          <p:nvPr/>
        </p:nvSpPr>
        <p:spPr>
          <a:xfrm>
            <a:off x="210433" y="957964"/>
            <a:ext cx="6024996" cy="3372077"/>
          </a:xfrm>
          <a:prstGeom prst="rect">
            <a:avLst/>
          </a:prstGeom>
          <a:noFill/>
          <a:ln w="19050">
            <a:solidFill>
              <a:schemeClr val="tx2"/>
            </a:solidFill>
          </a:ln>
        </p:spPr>
        <p:txBody>
          <a:bodyPr wrap="square"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Ø"/>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The rapid increase in scientific articles lays a strong foundation for identifying problems and solutions in a field.</a:t>
            </a:r>
          </a:p>
          <a:p>
            <a:pPr marL="285750" indent="-285750" algn="just">
              <a:lnSpc>
                <a:spcPct val="150000"/>
              </a:lnSpc>
              <a:buFont typeface="Wingdings" panose="05000000000000000000" pitchFamily="2" charset="2"/>
              <a:buChar char="Ø"/>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The intelligent mining of scientific problems and solutions aims to </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identify the real-world issues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existing in the scientific and technological practices of a field, </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find corresponding solutions</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explore the underlying theoretical foundations</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p>
          <a:p>
            <a:pPr marL="285750" indent="-285750" algn="just">
              <a:lnSpc>
                <a:spcPct val="150000"/>
              </a:lnSpc>
              <a:buFont typeface="Wingdings" panose="05000000000000000000" pitchFamily="2" charset="2"/>
              <a:buChar char="Ø"/>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It facilitates a deep exploration of the </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intrinsic logical relationships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among research objects, problems, solutions, and fundamental principles.</a:t>
            </a:r>
          </a:p>
        </p:txBody>
      </p:sp>
      <p:sp>
        <p:nvSpPr>
          <p:cNvPr id="21" name="文本框 47"/>
          <p:cNvSpPr txBox="1"/>
          <p:nvPr/>
        </p:nvSpPr>
        <p:spPr>
          <a:xfrm>
            <a:off x="7212731" y="940922"/>
            <a:ext cx="4497753" cy="3372077"/>
          </a:xfrm>
          <a:prstGeom prst="rect">
            <a:avLst/>
          </a:prstGeom>
          <a:noFill/>
          <a:ln w="19050">
            <a:solidFill>
              <a:schemeClr val="tx2"/>
            </a:solidFill>
          </a:ln>
        </p:spPr>
        <p:txBody>
          <a:bodyPr wrap="square"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just">
              <a:lnSpc>
                <a:spcPct val="150000"/>
              </a:lnSpc>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Some scholars have mentioned that </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problems and corresponding solutions</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constitute the "</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key insights</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within scientific articles.</a:t>
            </a:r>
          </a:p>
          <a:p>
            <a:pPr algn="just">
              <a:lnSpc>
                <a:spcPct val="150000"/>
              </a:lnSpc>
            </a:pPr>
            <a:r>
              <a:rPr lang="en-US" altLang="zh-CN" sz="1600" b="1" dirty="0">
                <a:solidFill>
                  <a:srgbClr val="002060"/>
                </a:solidFill>
                <a:latin typeface="Times New Roman" panose="02020603050405020304" pitchFamily="18" charset="0"/>
                <a:cs typeface="Times New Roman" panose="02020603050405020304" pitchFamily="18" charset="0"/>
              </a:rPr>
              <a:t>Identifying scientific problems and solutions can:</a:t>
            </a:r>
          </a:p>
          <a:p>
            <a:pPr marL="171450" indent="-171450" algn="just">
              <a:lnSpc>
                <a:spcPct val="150000"/>
              </a:lnSpc>
              <a:buFont typeface="Arial" panose="020B0604020202020204" pitchFamily="34" charset="0"/>
              <a:buChar char="•"/>
            </a:pPr>
            <a:r>
              <a:rPr lang="en-US" altLang="zh-CN" sz="1600" dirty="0">
                <a:effectLst/>
                <a:latin typeface="Times New Roman" panose="02020603050405020304" pitchFamily="18" charset="0"/>
                <a:ea typeface="宋体" panose="02010600030101010101" pitchFamily="2" charset="-122"/>
              </a:rPr>
              <a:t>help scholars map the scientific field</a:t>
            </a:r>
            <a:r>
              <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altLang="zh-CN" sz="1600" dirty="0">
                <a:effectLst/>
                <a:latin typeface="Times New Roman" panose="02020603050405020304" pitchFamily="18" charset="0"/>
                <a:ea typeface="宋体" panose="02010600030101010101" pitchFamily="2" charset="-122"/>
              </a:rPr>
              <a:t>enhance the speed of information retrieval and processing</a:t>
            </a:r>
            <a:r>
              <a:rPr lang="en-US" altLang="zh-CN" sz="16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altLang="zh-CN" sz="1600" dirty="0">
                <a:effectLst/>
                <a:latin typeface="Times New Roman" panose="02020603050405020304" pitchFamily="18" charset="0"/>
                <a:ea typeface="宋体" panose="02010600030101010101" pitchFamily="2" charset="-122"/>
              </a:rPr>
              <a:t>offer reference solutions for real-world issues in industrial practices.</a:t>
            </a:r>
            <a:endParaRPr lang="zh-CN" altLang="en-US" sz="1600" dirty="0">
              <a:latin typeface="Times New Roman" panose="02020603050405020304" pitchFamily="18" charset="0"/>
              <a:cs typeface="Times New Roman" panose="02020603050405020304" pitchFamily="18" charset="0"/>
            </a:endParaRPr>
          </a:p>
        </p:txBody>
      </p:sp>
      <p:sp>
        <p:nvSpPr>
          <p:cNvPr id="35" name="箭头: 下 34"/>
          <p:cNvSpPr/>
          <p:nvPr/>
        </p:nvSpPr>
        <p:spPr>
          <a:xfrm rot="16200000">
            <a:off x="6359901" y="2345513"/>
            <a:ext cx="728358" cy="562897"/>
          </a:xfrm>
          <a:prstGeom prst="downArrow">
            <a:avLst/>
          </a:prstGeom>
          <a:solidFill>
            <a:srgbClr val="7F8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0D4457E-B075-97C0-C1DC-1170584BF934}"/>
              </a:ext>
            </a:extLst>
          </p:cNvPr>
          <p:cNvSpPr txBox="1"/>
          <p:nvPr/>
        </p:nvSpPr>
        <p:spPr>
          <a:xfrm>
            <a:off x="2218336" y="5816316"/>
            <a:ext cx="7755328" cy="416524"/>
          </a:xfrm>
          <a:prstGeom prst="rect">
            <a:avLst/>
          </a:prstGeom>
          <a:noFill/>
        </p:spPr>
        <p:txBody>
          <a:bodyPr wrap="none" rtlCol="0">
            <a:spAutoFit/>
          </a:bodyPr>
          <a:lstStyle/>
          <a:p>
            <a:pPr>
              <a:lnSpc>
                <a:spcPct val="13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How to identify the correlation between scientific problems and solutions?</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圆角矩形 1">
            <a:extLst>
              <a:ext uri="{FF2B5EF4-FFF2-40B4-BE49-F238E27FC236}">
                <a16:creationId xmlns:a16="http://schemas.microsoft.com/office/drawing/2014/main" id="{07DDDD66-0D91-527F-AD29-2D48C4F205F7}"/>
              </a:ext>
            </a:extLst>
          </p:cNvPr>
          <p:cNvSpPr/>
          <p:nvPr/>
        </p:nvSpPr>
        <p:spPr>
          <a:xfrm>
            <a:off x="1038386" y="4946364"/>
            <a:ext cx="10315414" cy="540036"/>
          </a:xfrm>
          <a:prstGeom prst="roundRect">
            <a:avLst/>
          </a:prstGeom>
          <a:solidFill>
            <a:srgbClr val="A57DA5">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a:extLst>
              <a:ext uri="{FF2B5EF4-FFF2-40B4-BE49-F238E27FC236}">
                <a16:creationId xmlns:a16="http://schemas.microsoft.com/office/drawing/2014/main" id="{E3526DD0-D796-4838-4FD9-14594A4B8643}"/>
              </a:ext>
            </a:extLst>
          </p:cNvPr>
          <p:cNvSpPr txBox="1"/>
          <p:nvPr/>
        </p:nvSpPr>
        <p:spPr>
          <a:xfrm>
            <a:off x="3499342" y="5008120"/>
            <a:ext cx="6168324" cy="416524"/>
          </a:xfrm>
          <a:prstGeom prst="rect">
            <a:avLst/>
          </a:prstGeom>
          <a:noFill/>
        </p:spPr>
        <p:txBody>
          <a:bodyPr wrap="square">
            <a:spAutoFit/>
          </a:bodyPr>
          <a:lstStyle/>
          <a:p>
            <a:pPr>
              <a:lnSpc>
                <a:spcPct val="13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How to identify scientific problems and solutions?</a:t>
            </a:r>
          </a:p>
        </p:txBody>
      </p:sp>
      <p:sp>
        <p:nvSpPr>
          <p:cNvPr id="8" name="文本框 7">
            <a:extLst>
              <a:ext uri="{FF2B5EF4-FFF2-40B4-BE49-F238E27FC236}">
                <a16:creationId xmlns:a16="http://schemas.microsoft.com/office/drawing/2014/main" id="{2775CF8E-3492-4CF8-5AE9-A68F92FA4201}"/>
              </a:ext>
            </a:extLst>
          </p:cNvPr>
          <p:cNvSpPr txBox="1"/>
          <p:nvPr/>
        </p:nvSpPr>
        <p:spPr>
          <a:xfrm>
            <a:off x="5917906" y="5384257"/>
            <a:ext cx="356188" cy="450829"/>
          </a:xfrm>
          <a:prstGeom prst="rect">
            <a:avLst/>
          </a:prstGeom>
          <a:noFill/>
        </p:spPr>
        <p:txBody>
          <a:bodyPr wrap="none" rtlCol="0">
            <a:spAutoFit/>
          </a:bodyPr>
          <a:lstStyle/>
          <a:p>
            <a:pPr>
              <a:lnSpc>
                <a:spcPct val="130000"/>
              </a:lnSpc>
            </a:pPr>
            <a:r>
              <a:rPr kumimoji="1" lang="en-US" altLang="zh-CN" sz="2000" dirty="0">
                <a:latin typeface="Arial" panose="020B0604020202020204" pitchFamily="34" charset="0"/>
                <a:ea typeface="微软雅黑" panose="020B0503020204020204" pitchFamily="34" charset="-122"/>
              </a:rPr>
              <a:t>&amp;</a:t>
            </a:r>
            <a:endParaRPr kumimoji="1" lang="zh-CN" altLang="en-US" sz="20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a:xfrm>
            <a:off x="8610600" y="6393423"/>
            <a:ext cx="2743200" cy="365125"/>
          </a:xfrm>
        </p:spPr>
        <p:txBody>
          <a:bodyPr/>
          <a:lstStyle/>
          <a:p>
            <a:pPr lvl="0"/>
            <a:fld id="{23DA680B-B80A-2545-AB30-B9870FE9052E}" type="slidenum">
              <a:rPr lang="zh-CN" altLang="en-US" noProof="0" smtClean="0"/>
              <a:t>3</a:t>
            </a:fld>
            <a:endParaRPr lang="zh-CN" altLang="en-US" noProof="0" dirty="0"/>
          </a:p>
        </p:txBody>
      </p:sp>
      <p:grpSp>
        <p:nvGrpSpPr>
          <p:cNvPr id="16" name="组合 15"/>
          <p:cNvGrpSpPr/>
          <p:nvPr/>
        </p:nvGrpSpPr>
        <p:grpSpPr>
          <a:xfrm>
            <a:off x="-38100" y="107182"/>
            <a:ext cx="3049405" cy="520039"/>
            <a:chOff x="-58555" y="543361"/>
            <a:chExt cx="3428771" cy="493479"/>
          </a:xfrm>
        </p:grpSpPr>
        <p:grpSp>
          <p:nvGrpSpPr>
            <p:cNvPr id="17" name="组合 16"/>
            <p:cNvGrpSpPr/>
            <p:nvPr/>
          </p:nvGrpSpPr>
          <p:grpSpPr>
            <a:xfrm>
              <a:off x="0" y="543361"/>
              <a:ext cx="3370216" cy="493479"/>
              <a:chOff x="0" y="288813"/>
              <a:chExt cx="3370216" cy="493479"/>
            </a:xfrm>
            <a:solidFill>
              <a:srgbClr val="131426"/>
            </a:solidFill>
          </p:grpSpPr>
          <p:sp>
            <p:nvSpPr>
              <p:cNvPr id="23" name="矩形 22"/>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3"/>
            <p:cNvSpPr txBox="1"/>
            <p:nvPr/>
          </p:nvSpPr>
          <p:spPr>
            <a:xfrm>
              <a:off x="-58555" y="563523"/>
              <a:ext cx="3428771" cy="438086"/>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solidFill>
                    <a:schemeClr val="bg1"/>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Related</a:t>
              </a:r>
              <a:r>
                <a:rPr lang="zh-CN" altLang="en-US" sz="2400" dirty="0">
                  <a:solidFill>
                    <a:schemeClr val="bg1"/>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work</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3" name="文本框 12"/>
          <p:cNvSpPr txBox="1"/>
          <p:nvPr/>
        </p:nvSpPr>
        <p:spPr>
          <a:xfrm>
            <a:off x="720446" y="3643301"/>
            <a:ext cx="5422331" cy="2633413"/>
          </a:xfrm>
          <a:prstGeom prst="rect">
            <a:avLst/>
          </a:prstGeom>
          <a:noFill/>
          <a:ln w="19050">
            <a:solidFill>
              <a:srgbClr val="002060"/>
            </a:solidFill>
          </a:ln>
        </p:spPr>
        <p:txBody>
          <a:bodyPr wrap="square" rtlCol="0">
            <a:spAutoFit/>
          </a:bodyPr>
          <a:lstStyle/>
          <a:p>
            <a:pPr algn="just">
              <a:lnSpc>
                <a:spcPct val="150000"/>
              </a:lnSpc>
            </a:pPr>
            <a:r>
              <a:rPr lang="en-US" altLang="zh-CN" sz="1600" dirty="0">
                <a:latin typeface="Times New Roman" panose="02020603050405020304" pitchFamily="18" charset="0"/>
                <a:cs typeface="Times New Roman" panose="02020603050405020304" pitchFamily="18" charset="0"/>
              </a:rPr>
              <a:t>(1) </a:t>
            </a:r>
            <a:r>
              <a:rPr lang="en-US" altLang="zh-CN" sz="1600" b="1" dirty="0">
                <a:solidFill>
                  <a:srgbClr val="FF0000"/>
                </a:solidFill>
                <a:latin typeface="Times New Roman" panose="02020603050405020304" pitchFamily="18" charset="0"/>
                <a:cs typeface="Times New Roman" panose="02020603050405020304" pitchFamily="18" charset="0"/>
              </a:rPr>
              <a:t>Deep learning </a:t>
            </a:r>
            <a:r>
              <a:rPr lang="en-US" altLang="zh-CN" sz="1600" dirty="0">
                <a:latin typeface="Times New Roman" panose="02020603050405020304" pitchFamily="18" charset="0"/>
                <a:cs typeface="Times New Roman" panose="02020603050405020304" pitchFamily="18" charset="0"/>
              </a:rPr>
              <a:t>is an efficient technology for extracting information from complex unstructured data and converting data into vector representations;</a:t>
            </a:r>
          </a:p>
          <a:p>
            <a:pPr algn="just">
              <a:lnSpc>
                <a:spcPct val="150000"/>
              </a:lnSpc>
            </a:pPr>
            <a:r>
              <a:rPr lang="en-US" altLang="zh-CN" sz="1600" dirty="0">
                <a:latin typeface="Times New Roman" panose="02020603050405020304" pitchFamily="18" charset="0"/>
                <a:cs typeface="Times New Roman" panose="02020603050405020304" pitchFamily="18" charset="0"/>
              </a:rPr>
              <a:t>(2) </a:t>
            </a:r>
            <a:r>
              <a:rPr lang="en-US" altLang="zh-CN" sz="1600" b="1" dirty="0">
                <a:solidFill>
                  <a:srgbClr val="FF0000"/>
                </a:solidFill>
                <a:latin typeface="Times New Roman" panose="02020603050405020304" pitchFamily="18" charset="0"/>
                <a:cs typeface="Times New Roman" panose="02020603050405020304" pitchFamily="18" charset="0"/>
              </a:rPr>
              <a:t>Semantic network analysis </a:t>
            </a:r>
            <a:r>
              <a:rPr lang="en-US" altLang="zh-CN" sz="1600" dirty="0">
                <a:latin typeface="Times New Roman" panose="02020603050405020304" pitchFamily="18" charset="0"/>
                <a:cs typeface="Times New Roman" panose="02020603050405020304" pitchFamily="18" charset="0"/>
              </a:rPr>
              <a:t>incorporates the rich semantic information of keywords into network analysis, providing a more intensive and accurate analysis for the mining of scientific problems and solutions.</a:t>
            </a:r>
          </a:p>
        </p:txBody>
      </p:sp>
      <p:sp>
        <p:nvSpPr>
          <p:cNvPr id="14" name="箭头: 下 13"/>
          <p:cNvSpPr/>
          <p:nvPr/>
        </p:nvSpPr>
        <p:spPr>
          <a:xfrm>
            <a:off x="2729018" y="2984303"/>
            <a:ext cx="1071780" cy="367735"/>
          </a:xfrm>
          <a:prstGeom prst="downArrow">
            <a:avLst/>
          </a:prstGeom>
          <a:solidFill>
            <a:srgbClr val="7F8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5" name="箭头: 下 14"/>
          <p:cNvSpPr/>
          <p:nvPr/>
        </p:nvSpPr>
        <p:spPr>
          <a:xfrm rot="16200000">
            <a:off x="6354113" y="4604258"/>
            <a:ext cx="402336" cy="367735"/>
          </a:xfrm>
          <a:prstGeom prst="downArrow">
            <a:avLst/>
          </a:prstGeom>
          <a:solidFill>
            <a:srgbClr val="7F8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877433" y="3168171"/>
            <a:ext cx="4594120" cy="3108543"/>
          </a:xfrm>
          <a:prstGeom prst="rect">
            <a:avLst/>
          </a:prstGeom>
          <a:noFill/>
          <a:ln w="19050">
            <a:solidFill>
              <a:srgbClr val="002060"/>
            </a:solidFill>
          </a:ln>
        </p:spPr>
        <p:txBody>
          <a:bodyPr wrap="square" rtlCol="0">
            <a:spAutoFit/>
          </a:bodyPr>
          <a:lstStyle/>
          <a:p>
            <a:pPr marL="342900" indent="-342900" algn="just">
              <a:buAutoNum type="arabicParenBoth"/>
            </a:pPr>
            <a:r>
              <a:rPr lang="en-US" altLang="zh-CN" sz="1400" dirty="0">
                <a:latin typeface="Times New Roman" panose="02020603050405020304" pitchFamily="18" charset="0"/>
                <a:cs typeface="Times New Roman" panose="02020603050405020304" pitchFamily="18" charset="0"/>
              </a:rPr>
              <a:t>the </a:t>
            </a:r>
            <a:r>
              <a:rPr lang="en-US" altLang="zh-CN" sz="1400" b="1" dirty="0">
                <a:solidFill>
                  <a:srgbClr val="FF0000"/>
                </a:solidFill>
                <a:latin typeface="Times New Roman" panose="02020603050405020304" pitchFamily="18" charset="0"/>
                <a:cs typeface="Times New Roman" panose="02020603050405020304" pitchFamily="18" charset="0"/>
              </a:rPr>
              <a:t>BERT-CRF </a:t>
            </a:r>
            <a:r>
              <a:rPr lang="en-US" altLang="zh-CN" sz="1400" dirty="0">
                <a:latin typeface="Times New Roman" panose="02020603050405020304" pitchFamily="18" charset="0"/>
                <a:cs typeface="Times New Roman" panose="02020603050405020304" pitchFamily="18" charset="0"/>
              </a:rPr>
              <a:t>model is constructed to generate textual representations with enhancing semantics, and it is combined with BIO tagging to identify four entity types: </a:t>
            </a:r>
            <a:r>
              <a:rPr lang="en-US" altLang="zh-CN" sz="1400" b="1" dirty="0">
                <a:solidFill>
                  <a:srgbClr val="FF0000"/>
                </a:solidFill>
                <a:latin typeface="Times New Roman" panose="02020603050405020304" pitchFamily="18" charset="0"/>
                <a:cs typeface="Times New Roman" panose="02020603050405020304" pitchFamily="18" charset="0"/>
              </a:rPr>
              <a:t>research object, problem, solution, and fundamental principle</a:t>
            </a:r>
            <a:r>
              <a:rPr lang="en-US" altLang="zh-CN" sz="1400" dirty="0">
                <a:latin typeface="Times New Roman" panose="02020603050405020304" pitchFamily="18" charset="0"/>
                <a:cs typeface="Times New Roman" panose="02020603050405020304" pitchFamily="18" charset="0"/>
              </a:rPr>
              <a:t>, improving the accuracy of identifying entities</a:t>
            </a:r>
            <a:r>
              <a:rPr lang="zh-CN" altLang="en-US" sz="1400" dirty="0">
                <a:latin typeface="Times New Roman" panose="02020603050405020304" pitchFamily="18" charset="0"/>
                <a:cs typeface="Times New Roman" panose="02020603050405020304" pitchFamily="18" charset="0"/>
              </a:rPr>
              <a:t>；</a:t>
            </a:r>
            <a:endParaRPr lang="en-US" altLang="zh-CN" sz="1400" dirty="0">
              <a:latin typeface="Times New Roman" panose="02020603050405020304" pitchFamily="18" charset="0"/>
              <a:cs typeface="Times New Roman" panose="02020603050405020304" pitchFamily="18" charset="0"/>
            </a:endParaRPr>
          </a:p>
          <a:p>
            <a:pPr marL="342900" indent="-342900" algn="just">
              <a:buAutoNum type="arabicParenBoth"/>
            </a:pPr>
            <a:r>
              <a:rPr lang="en-US" altLang="zh-CN" sz="1400" dirty="0">
                <a:latin typeface="Times New Roman" panose="02020603050405020304" pitchFamily="18" charset="0"/>
                <a:cs typeface="Times New Roman" panose="02020603050405020304" pitchFamily="18" charset="0"/>
              </a:rPr>
              <a:t>the </a:t>
            </a:r>
            <a:r>
              <a:rPr lang="en-US" altLang="zh-CN" sz="1400" dirty="0" err="1">
                <a:latin typeface="Times New Roman" panose="02020603050405020304" pitchFamily="18" charset="0"/>
                <a:cs typeface="Times New Roman" panose="02020603050405020304" pitchFamily="18" charset="0"/>
              </a:rPr>
              <a:t>Levenshtein</a:t>
            </a:r>
            <a:r>
              <a:rPr lang="en-US" altLang="zh-CN" sz="1400" dirty="0">
                <a:latin typeface="Times New Roman" panose="02020603050405020304" pitchFamily="18" charset="0"/>
                <a:cs typeface="Times New Roman" panose="02020603050405020304" pitchFamily="18" charset="0"/>
              </a:rPr>
              <a:t> algorithm is applied to align entities, and </a:t>
            </a:r>
            <a:r>
              <a:rPr lang="en-US" altLang="zh-CN" sz="1400" b="1" dirty="0">
                <a:solidFill>
                  <a:srgbClr val="FF0000"/>
                </a:solidFill>
                <a:latin typeface="Times New Roman" panose="02020603050405020304" pitchFamily="18" charset="0"/>
                <a:cs typeface="Times New Roman" panose="02020603050405020304" pitchFamily="18" charset="0"/>
              </a:rPr>
              <a:t>the semantic relations and co-occurrence associations</a:t>
            </a:r>
            <a:r>
              <a:rPr lang="en-US" altLang="zh-CN" sz="1400" dirty="0">
                <a:latin typeface="Times New Roman" panose="02020603050405020304" pitchFamily="18" charset="0"/>
                <a:cs typeface="Times New Roman" panose="02020603050405020304" pitchFamily="18" charset="0"/>
              </a:rPr>
              <a:t> are integrated to construct </a:t>
            </a:r>
            <a:r>
              <a:rPr lang="en-US" altLang="zh-CN" sz="1400" b="1" dirty="0">
                <a:solidFill>
                  <a:srgbClr val="FF0000"/>
                </a:solidFill>
                <a:latin typeface="Times New Roman" panose="02020603050405020304" pitchFamily="18" charset="0"/>
                <a:cs typeface="Times New Roman" panose="02020603050405020304" pitchFamily="18" charset="0"/>
              </a:rPr>
              <a:t>knowledge network</a:t>
            </a:r>
            <a:r>
              <a:rPr lang="en-US" altLang="zh-CN" sz="1400" dirty="0">
                <a:latin typeface="Times New Roman" panose="02020603050405020304" pitchFamily="18" charset="0"/>
                <a:cs typeface="Times New Roman" panose="02020603050405020304" pitchFamily="18" charset="0"/>
              </a:rPr>
              <a:t>, comprehensively and accurately revealing the relationships between entities;</a:t>
            </a:r>
          </a:p>
          <a:p>
            <a:pPr marL="342900" indent="-342900" algn="just">
              <a:buAutoNum type="arabicParenBoth"/>
            </a:pPr>
            <a:r>
              <a:rPr lang="en-US" altLang="zh-CN" sz="1400" dirty="0">
                <a:latin typeface="Times New Roman" panose="02020603050405020304" pitchFamily="18" charset="0"/>
                <a:cs typeface="Times New Roman" panose="02020603050405020304" pitchFamily="18" charset="0"/>
              </a:rPr>
              <a:t>the combination of </a:t>
            </a:r>
            <a:r>
              <a:rPr lang="en-US" altLang="zh-CN" sz="1400" b="1" dirty="0">
                <a:solidFill>
                  <a:srgbClr val="FF0000"/>
                </a:solidFill>
                <a:latin typeface="Times New Roman" panose="02020603050405020304" pitchFamily="18" charset="0"/>
                <a:cs typeface="Times New Roman" panose="02020603050405020304" pitchFamily="18" charset="0"/>
              </a:rPr>
              <a:t>semantic network analytics and topological structure analytics </a:t>
            </a:r>
            <a:r>
              <a:rPr lang="en-US" altLang="zh-CN" sz="1400" dirty="0">
                <a:latin typeface="Times New Roman" panose="02020603050405020304" pitchFamily="18" charset="0"/>
                <a:cs typeface="Times New Roman" panose="02020603050405020304" pitchFamily="18" charset="0"/>
              </a:rPr>
              <a:t>are applied to thoroughly explore the correlations between the four entity types. </a:t>
            </a:r>
          </a:p>
        </p:txBody>
      </p:sp>
      <p:sp>
        <p:nvSpPr>
          <p:cNvPr id="2" name="矩形 1">
            <a:extLst>
              <a:ext uri="{FF2B5EF4-FFF2-40B4-BE49-F238E27FC236}">
                <a16:creationId xmlns:a16="http://schemas.microsoft.com/office/drawing/2014/main" id="{740F64BD-B33E-44DD-F374-58B783F593F6}"/>
              </a:ext>
            </a:extLst>
          </p:cNvPr>
          <p:cNvSpPr/>
          <p:nvPr/>
        </p:nvSpPr>
        <p:spPr>
          <a:xfrm>
            <a:off x="720447" y="883761"/>
            <a:ext cx="2109405" cy="757237"/>
          </a:xfrm>
          <a:prstGeom prst="rect">
            <a:avLst/>
          </a:pr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kern="1200" dirty="0">
                <a:solidFill>
                  <a:schemeClr val="dk1"/>
                </a:solidFill>
                <a:effectLst/>
                <a:latin typeface="Times New Roman" panose="02020603050405020304" pitchFamily="18" charset="0"/>
                <a:ea typeface="+mn-ea"/>
                <a:cs typeface="Times New Roman" panose="02020603050405020304" pitchFamily="18" charset="0"/>
              </a:rPr>
              <a:t>entity extraction </a:t>
            </a:r>
            <a:endParaRPr lang="zh-CN" altLang="en-US" sz="18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6CF7E750-A707-3EB6-08F3-4730D7C2E8AA}"/>
              </a:ext>
            </a:extLst>
          </p:cNvPr>
          <p:cNvSpPr/>
          <p:nvPr/>
        </p:nvSpPr>
        <p:spPr>
          <a:xfrm>
            <a:off x="720446" y="1897538"/>
            <a:ext cx="2109405" cy="757237"/>
          </a:xfrm>
          <a:prstGeom prst="rect">
            <a:avLst/>
          </a:pr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kern="1200" dirty="0">
                <a:solidFill>
                  <a:schemeClr val="dk1"/>
                </a:solidFill>
                <a:effectLst/>
                <a:latin typeface="Times New Roman" panose="02020603050405020304" pitchFamily="18" charset="0"/>
                <a:ea typeface="+mn-ea"/>
                <a:cs typeface="Times New Roman" panose="02020603050405020304" pitchFamily="18" charset="0"/>
              </a:rPr>
              <a:t>network analytics </a:t>
            </a:r>
            <a:endParaRPr lang="zh-CN" altLang="en-US" sz="18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32BE3D80-95C7-EBCD-7EB9-FC94220EFB1C}"/>
              </a:ext>
            </a:extLst>
          </p:cNvPr>
          <p:cNvSpPr txBox="1"/>
          <p:nvPr/>
        </p:nvSpPr>
        <p:spPr>
          <a:xfrm>
            <a:off x="2943225" y="1794087"/>
            <a:ext cx="8528328" cy="954107"/>
          </a:xfrm>
          <a:prstGeom prst="rect">
            <a:avLst/>
          </a:prstGeom>
          <a:noFill/>
          <a:ln>
            <a:solidFill>
              <a:schemeClr val="accent1"/>
            </a:solidFill>
            <a:prstDash val="lg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400" b="0" kern="1200" dirty="0">
                <a:solidFill>
                  <a:srgbClr val="131426"/>
                </a:solidFill>
                <a:latin typeface="Times New Roman" panose="02020603050405020304" pitchFamily="18" charset="0"/>
                <a:ea typeface="+mn-ea"/>
                <a:cs typeface="Times New Roman" panose="02020603050405020304" pitchFamily="18" charset="0"/>
              </a:rPr>
              <a:t>Some scholars employ methods such as keyword network analysis and citation analysis to construct academic knowledge graphs, deeply exploring the relationships among knowledge entities in papers. </a:t>
            </a: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400" b="0" kern="1200" dirty="0">
                <a:solidFill>
                  <a:srgbClr val="131426"/>
                </a:solidFill>
                <a:latin typeface="Times New Roman" panose="02020603050405020304" pitchFamily="18" charset="0"/>
                <a:ea typeface="+mn-ea"/>
                <a:cs typeface="Times New Roman" panose="02020603050405020304" pitchFamily="18" charset="0"/>
              </a:rPr>
              <a:t>However, these researches </a:t>
            </a:r>
            <a:r>
              <a:rPr lang="en-US" altLang="zh-CN" sz="1400" b="1" kern="1200" dirty="0">
                <a:solidFill>
                  <a:srgbClr val="FF0000"/>
                </a:solidFill>
                <a:latin typeface="Times New Roman" panose="02020603050405020304" pitchFamily="18" charset="0"/>
                <a:ea typeface="+mn-ea"/>
                <a:cs typeface="Times New Roman" panose="02020603050405020304" pitchFamily="18" charset="0"/>
              </a:rPr>
              <a:t>ignore the specific semantic functions</a:t>
            </a:r>
            <a:r>
              <a:rPr lang="en-US" altLang="zh-CN" sz="1400" b="0" kern="1200" dirty="0">
                <a:solidFill>
                  <a:srgbClr val="131426"/>
                </a:solidFill>
                <a:latin typeface="Times New Roman" panose="02020603050405020304" pitchFamily="18" charset="0"/>
                <a:ea typeface="+mn-ea"/>
                <a:cs typeface="Times New Roman" panose="02020603050405020304" pitchFamily="18" charset="0"/>
              </a:rPr>
              <a:t> of keywords in different contexts, leading to </a:t>
            </a:r>
            <a:r>
              <a:rPr lang="en-US" altLang="zh-CN" sz="1400" b="1" kern="1200" dirty="0">
                <a:solidFill>
                  <a:srgbClr val="FF0000"/>
                </a:solidFill>
                <a:latin typeface="Times New Roman" panose="02020603050405020304" pitchFamily="18" charset="0"/>
                <a:ea typeface="+mn-ea"/>
                <a:cs typeface="Times New Roman" panose="02020603050405020304" pitchFamily="18" charset="0"/>
              </a:rPr>
              <a:t>a lack of accuracy in the representation of knowledge structures</a:t>
            </a:r>
            <a:r>
              <a:rPr lang="en-US" altLang="zh-CN" sz="1400" b="0" kern="1200" dirty="0">
                <a:solidFill>
                  <a:srgbClr val="131426"/>
                </a:solidFill>
                <a:latin typeface="Times New Roman" panose="02020603050405020304" pitchFamily="18" charset="0"/>
                <a:ea typeface="+mn-ea"/>
                <a:cs typeface="Times New Roman" panose="02020603050405020304" pitchFamily="18" charset="0"/>
              </a:rPr>
              <a:t>.</a:t>
            </a:r>
            <a:endParaRPr lang="zh-CN" altLang="en-US" sz="1400" b="0" kern="1200" dirty="0">
              <a:solidFill>
                <a:srgbClr val="131426"/>
              </a:solidFill>
              <a:latin typeface="Times New Roman" panose="02020603050405020304" pitchFamily="18" charset="0"/>
              <a:ea typeface="+mn-ea"/>
              <a:cs typeface="Times New Roman" panose="02020603050405020304" pitchFamily="18" charset="0"/>
            </a:endParaRPr>
          </a:p>
        </p:txBody>
      </p:sp>
      <p:sp>
        <p:nvSpPr>
          <p:cNvPr id="8" name="文本框 7">
            <a:extLst>
              <a:ext uri="{FF2B5EF4-FFF2-40B4-BE49-F238E27FC236}">
                <a16:creationId xmlns:a16="http://schemas.microsoft.com/office/drawing/2014/main" id="{6AE917E7-9669-C910-6633-C38BC79C387B}"/>
              </a:ext>
            </a:extLst>
          </p:cNvPr>
          <p:cNvSpPr txBox="1"/>
          <p:nvPr/>
        </p:nvSpPr>
        <p:spPr>
          <a:xfrm>
            <a:off x="2943225" y="791746"/>
            <a:ext cx="8528328" cy="954107"/>
          </a:xfrm>
          <a:prstGeom prst="rect">
            <a:avLst/>
          </a:prstGeom>
          <a:noFill/>
          <a:ln>
            <a:solidFill>
              <a:schemeClr val="accent1"/>
            </a:solidFill>
            <a:prstDash val="lgDash"/>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400" b="0" kern="1200" dirty="0">
                <a:solidFill>
                  <a:srgbClr val="131426"/>
                </a:solidFill>
                <a:latin typeface="Times New Roman" panose="02020603050405020304" pitchFamily="18" charset="0"/>
                <a:ea typeface="+mn-ea"/>
                <a:cs typeface="Times New Roman" panose="02020603050405020304" pitchFamily="18" charset="0"/>
              </a:rPr>
              <a:t>Many significant studies focus on extracting key viewpoints (e.g., research problems, and solutions) from scientific papers using entity extraction techniques. </a:t>
            </a: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400" b="0" kern="1200" dirty="0">
                <a:solidFill>
                  <a:srgbClr val="131426"/>
                </a:solidFill>
                <a:latin typeface="Times New Roman" panose="02020603050405020304" pitchFamily="18" charset="0"/>
                <a:ea typeface="+mn-ea"/>
                <a:cs typeface="Times New Roman" panose="02020603050405020304" pitchFamily="18" charset="0"/>
              </a:rPr>
              <a:t>However, these methods usually involve </a:t>
            </a:r>
            <a:r>
              <a:rPr lang="en-US" altLang="zh-CN" sz="1400" b="1" kern="1200" dirty="0">
                <a:solidFill>
                  <a:srgbClr val="FF0000"/>
                </a:solidFill>
                <a:latin typeface="Times New Roman" panose="02020603050405020304" pitchFamily="18" charset="0"/>
                <a:ea typeface="+mn-ea"/>
                <a:cs typeface="Times New Roman" panose="02020603050405020304" pitchFamily="18" charset="0"/>
              </a:rPr>
              <a:t>supervised learning on pre-annotated datasets</a:t>
            </a:r>
            <a:r>
              <a:rPr lang="en-US" altLang="zh-CN" sz="1400" b="0" kern="1200" dirty="0">
                <a:solidFill>
                  <a:srgbClr val="131426"/>
                </a:solidFill>
                <a:latin typeface="Times New Roman" panose="02020603050405020304" pitchFamily="18" charset="0"/>
                <a:ea typeface="+mn-ea"/>
                <a:cs typeface="Times New Roman" panose="02020603050405020304" pitchFamily="18" charset="0"/>
              </a:rPr>
              <a:t>, a process that requires </a:t>
            </a:r>
            <a:r>
              <a:rPr lang="en-US" altLang="zh-CN" sz="1400" b="1" kern="1200" dirty="0">
                <a:solidFill>
                  <a:srgbClr val="FF0000"/>
                </a:solidFill>
                <a:latin typeface="Times New Roman" panose="02020603050405020304" pitchFamily="18" charset="0"/>
                <a:ea typeface="+mn-ea"/>
                <a:cs typeface="Times New Roman" panose="02020603050405020304" pitchFamily="18" charset="0"/>
              </a:rPr>
              <a:t>significant resources for domain-specific annotation</a:t>
            </a:r>
            <a:r>
              <a:rPr lang="en-US" altLang="zh-CN" sz="1400" b="0" kern="1200" dirty="0">
                <a:solidFill>
                  <a:srgbClr val="131426"/>
                </a:solidFill>
                <a:latin typeface="Times New Roman" panose="02020603050405020304" pitchFamily="18" charset="0"/>
                <a:ea typeface="+mn-ea"/>
                <a:cs typeface="Times New Roman" panose="02020603050405020304" pitchFamily="18" charset="0"/>
              </a:rPr>
              <a:t>.</a:t>
            </a:r>
            <a:endParaRPr lang="zh-CN" altLang="en-US" sz="1400" b="0" kern="1200" dirty="0">
              <a:solidFill>
                <a:srgbClr val="131426"/>
              </a:solidFill>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lvl="0"/>
            <a:fld id="{23DA680B-B80A-2545-AB30-B9870FE9052E}" type="slidenum">
              <a:rPr lang="zh-CN" altLang="en-US" noProof="0" smtClean="0"/>
              <a:t>4</a:t>
            </a:fld>
            <a:endParaRPr lang="zh-CN" altLang="en-US" noProof="0" dirty="0"/>
          </a:p>
        </p:txBody>
      </p:sp>
      <p:grpSp>
        <p:nvGrpSpPr>
          <p:cNvPr id="16" name="组合 15"/>
          <p:cNvGrpSpPr/>
          <p:nvPr/>
        </p:nvGrpSpPr>
        <p:grpSpPr>
          <a:xfrm>
            <a:off x="-38100" y="107182"/>
            <a:ext cx="3049405" cy="520039"/>
            <a:chOff x="-58555" y="543361"/>
            <a:chExt cx="3428771" cy="493479"/>
          </a:xfrm>
        </p:grpSpPr>
        <p:grpSp>
          <p:nvGrpSpPr>
            <p:cNvPr id="17" name="组合 16"/>
            <p:cNvGrpSpPr/>
            <p:nvPr/>
          </p:nvGrpSpPr>
          <p:grpSpPr>
            <a:xfrm>
              <a:off x="0" y="543361"/>
              <a:ext cx="3370216" cy="493479"/>
              <a:chOff x="0" y="288813"/>
              <a:chExt cx="3370216" cy="493479"/>
            </a:xfrm>
            <a:solidFill>
              <a:srgbClr val="131426"/>
            </a:solidFill>
          </p:grpSpPr>
          <p:sp>
            <p:nvSpPr>
              <p:cNvPr id="23" name="矩形 22"/>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3"/>
            <p:cNvSpPr txBox="1"/>
            <p:nvPr/>
          </p:nvSpPr>
          <p:spPr>
            <a:xfrm>
              <a:off x="-58555" y="563523"/>
              <a:ext cx="3428771" cy="438086"/>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dirty="0">
                  <a:solidFill>
                    <a:schemeClr val="bg1"/>
                  </a:solidFill>
                  <a:latin typeface="Garamond" panose="02020404030301010803" pitchFamily="18" charset="0"/>
                  <a:ea typeface="微软雅黑" panose="020B0503020204020204" pitchFamily="34" charset="-122"/>
                </a:rPr>
                <a:t>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Methodology</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 name="图片 1">
            <a:extLst>
              <a:ext uri="{FF2B5EF4-FFF2-40B4-BE49-F238E27FC236}">
                <a16:creationId xmlns:a16="http://schemas.microsoft.com/office/drawing/2014/main" id="{230F6AB9-DAE4-DB8A-A87C-969DFFB5B852}"/>
              </a:ext>
            </a:extLst>
          </p:cNvPr>
          <p:cNvPicPr>
            <a:picLocks noChangeAspect="1"/>
          </p:cNvPicPr>
          <p:nvPr/>
        </p:nvPicPr>
        <p:blipFill>
          <a:blip r:embed="rId3"/>
          <a:stretch>
            <a:fillRect/>
          </a:stretch>
        </p:blipFill>
        <p:spPr>
          <a:xfrm>
            <a:off x="4122683" y="107182"/>
            <a:ext cx="5435549" cy="6679512"/>
          </a:xfrm>
          <a:prstGeom prst="rect">
            <a:avLst/>
          </a:prstGeom>
        </p:spPr>
      </p:pic>
      <p:sp>
        <p:nvSpPr>
          <p:cNvPr id="5" name="文本框 4">
            <a:extLst>
              <a:ext uri="{FF2B5EF4-FFF2-40B4-BE49-F238E27FC236}">
                <a16:creationId xmlns:a16="http://schemas.microsoft.com/office/drawing/2014/main" id="{C580D7CC-4B9B-E623-2A9A-F245E21373CC}"/>
              </a:ext>
            </a:extLst>
          </p:cNvPr>
          <p:cNvSpPr txBox="1"/>
          <p:nvPr/>
        </p:nvSpPr>
        <p:spPr>
          <a:xfrm>
            <a:off x="526832" y="1161421"/>
            <a:ext cx="3451335" cy="646331"/>
          </a:xfrm>
          <a:prstGeom prst="rect">
            <a:avLst/>
          </a:prstGeom>
          <a:noFill/>
        </p:spPr>
        <p:txBody>
          <a:bodyPr wrap="square">
            <a:spAutoFit/>
          </a:bodyPr>
          <a:lstStyle/>
          <a:p>
            <a:pPr algn="just" defTabSz="457200">
              <a:defRPr/>
            </a:pPr>
            <a:r>
              <a:rPr lang="en-US" altLang="zh-CN" sz="1800" b="1" dirty="0">
                <a:solidFill>
                  <a:srgbClr val="071F65"/>
                </a:solidFill>
                <a:latin typeface="Times New Roman" panose="02020603050405020304" pitchFamily="18" charset="0"/>
                <a:ea typeface="+mj-ea"/>
                <a:cs typeface="Times New Roman" panose="02020603050405020304" pitchFamily="18" charset="0"/>
              </a:rPr>
              <a:t>Identifying scientific problems and solutions: </a:t>
            </a:r>
          </a:p>
        </p:txBody>
      </p:sp>
      <p:sp>
        <p:nvSpPr>
          <p:cNvPr id="7" name="圆角矩形 6">
            <a:extLst>
              <a:ext uri="{FF2B5EF4-FFF2-40B4-BE49-F238E27FC236}">
                <a16:creationId xmlns:a16="http://schemas.microsoft.com/office/drawing/2014/main" id="{983AA8C9-BB1E-E36A-3F53-7A973057E535}"/>
              </a:ext>
            </a:extLst>
          </p:cNvPr>
          <p:cNvSpPr/>
          <p:nvPr/>
        </p:nvSpPr>
        <p:spPr>
          <a:xfrm>
            <a:off x="526831" y="2085975"/>
            <a:ext cx="3345081" cy="6000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071F65"/>
                </a:solidFill>
                <a:latin typeface="Times New Roman" panose="02020603050405020304" pitchFamily="18" charset="0"/>
                <a:ea typeface="+mj-ea"/>
                <a:cs typeface="Times New Roman" panose="02020603050405020304" pitchFamily="18" charset="0"/>
              </a:rPr>
              <a:t>Semantic network analytics </a:t>
            </a:r>
          </a:p>
        </p:txBody>
      </p:sp>
      <p:sp>
        <p:nvSpPr>
          <p:cNvPr id="8" name="圆角矩形 7">
            <a:extLst>
              <a:ext uri="{FF2B5EF4-FFF2-40B4-BE49-F238E27FC236}">
                <a16:creationId xmlns:a16="http://schemas.microsoft.com/office/drawing/2014/main" id="{517DC7CD-416F-1E72-78EA-40F43C9D9751}"/>
              </a:ext>
            </a:extLst>
          </p:cNvPr>
          <p:cNvSpPr/>
          <p:nvPr/>
        </p:nvSpPr>
        <p:spPr>
          <a:xfrm>
            <a:off x="526830" y="3257423"/>
            <a:ext cx="3345081" cy="60007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r>
              <a:rPr lang="en-US" altLang="zh-CN" sz="1800" b="1" dirty="0">
                <a:solidFill>
                  <a:srgbClr val="071F65"/>
                </a:solidFill>
                <a:latin typeface="Times New Roman" panose="02020603050405020304" pitchFamily="18" charset="0"/>
                <a:ea typeface="+mj-ea"/>
                <a:cs typeface="Times New Roman" panose="02020603050405020304" pitchFamily="18" charset="0"/>
              </a:rPr>
              <a:t>Deep learning</a:t>
            </a:r>
          </a:p>
        </p:txBody>
      </p:sp>
      <p:sp>
        <p:nvSpPr>
          <p:cNvPr id="12" name="文本框 11">
            <a:extLst>
              <a:ext uri="{FF2B5EF4-FFF2-40B4-BE49-F238E27FC236}">
                <a16:creationId xmlns:a16="http://schemas.microsoft.com/office/drawing/2014/main" id="{757C415B-7B44-C51C-718F-578B3FAFF592}"/>
              </a:ext>
            </a:extLst>
          </p:cNvPr>
          <p:cNvSpPr txBox="1"/>
          <p:nvPr/>
        </p:nvSpPr>
        <p:spPr>
          <a:xfrm>
            <a:off x="2014538" y="2703523"/>
            <a:ext cx="356188" cy="450829"/>
          </a:xfrm>
          <a:prstGeom prst="rect">
            <a:avLst/>
          </a:prstGeom>
          <a:noFill/>
        </p:spPr>
        <p:txBody>
          <a:bodyPr wrap="none" rtlCol="0">
            <a:spAutoFit/>
          </a:bodyPr>
          <a:lstStyle/>
          <a:p>
            <a:pPr>
              <a:lnSpc>
                <a:spcPct val="130000"/>
              </a:lnSpc>
            </a:pPr>
            <a:r>
              <a:rPr kumimoji="1" lang="en-US" altLang="zh-CN" sz="2000" dirty="0">
                <a:latin typeface="Arial" panose="020B0604020202020204" pitchFamily="34" charset="0"/>
                <a:ea typeface="微软雅黑" panose="020B0503020204020204" pitchFamily="34" charset="-122"/>
              </a:rPr>
              <a:t>&amp;</a:t>
            </a:r>
            <a:endParaRPr kumimoji="1" lang="zh-CN" altLang="en-US" sz="20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604689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lvl="0"/>
            <a:fld id="{23DA680B-B80A-2545-AB30-B9870FE9052E}" type="slidenum">
              <a:rPr lang="zh-CN" altLang="en-US" noProof="0" smtClean="0"/>
              <a:t>5</a:t>
            </a:fld>
            <a:endParaRPr lang="zh-CN" altLang="en-US" noProof="0" dirty="0"/>
          </a:p>
        </p:txBody>
      </p:sp>
      <p:grpSp>
        <p:nvGrpSpPr>
          <p:cNvPr id="16" name="组合 15"/>
          <p:cNvGrpSpPr/>
          <p:nvPr/>
        </p:nvGrpSpPr>
        <p:grpSpPr>
          <a:xfrm>
            <a:off x="60960" y="37660"/>
            <a:ext cx="11391900" cy="542161"/>
            <a:chOff x="0" y="543361"/>
            <a:chExt cx="4446188" cy="493479"/>
          </a:xfrm>
        </p:grpSpPr>
        <p:grpSp>
          <p:nvGrpSpPr>
            <p:cNvPr id="17" name="组合 16"/>
            <p:cNvGrpSpPr/>
            <p:nvPr/>
          </p:nvGrpSpPr>
          <p:grpSpPr>
            <a:xfrm>
              <a:off x="0" y="543361"/>
              <a:ext cx="3370216" cy="493479"/>
              <a:chOff x="0" y="288813"/>
              <a:chExt cx="3370216" cy="493479"/>
            </a:xfrm>
            <a:solidFill>
              <a:srgbClr val="131426"/>
            </a:solidFill>
          </p:grpSpPr>
          <p:sp>
            <p:nvSpPr>
              <p:cNvPr id="23" name="矩形 22"/>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3"/>
            <p:cNvSpPr txBox="1"/>
            <p:nvPr/>
          </p:nvSpPr>
          <p:spPr>
            <a:xfrm>
              <a:off x="0" y="579994"/>
              <a:ext cx="4446188" cy="420211"/>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 Method-Entity identification of scientific problems and solutions</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矩形 14">
            <a:extLst>
              <a:ext uri="{FF2B5EF4-FFF2-40B4-BE49-F238E27FC236}">
                <a16:creationId xmlns:a16="http://schemas.microsoft.com/office/drawing/2014/main" id="{F628B6FB-8132-E638-EE78-83344FBBBB96}"/>
              </a:ext>
            </a:extLst>
          </p:cNvPr>
          <p:cNvSpPr/>
          <p:nvPr/>
        </p:nvSpPr>
        <p:spPr>
          <a:xfrm>
            <a:off x="843817" y="867104"/>
            <a:ext cx="7662007" cy="406330"/>
          </a:xfrm>
          <a:prstGeom prst="rect">
            <a:avLst/>
          </a:prstGeom>
          <a:ln w="19050">
            <a:solidFill>
              <a:schemeClr val="bg1"/>
            </a:solidFill>
          </a:ln>
        </p:spPr>
        <p:txBody>
          <a:bodyPr wrap="square">
            <a:spAutoFit/>
          </a:bodyPr>
          <a:lstStyle/>
          <a:p>
            <a:pPr marL="285784" indent="-285784">
              <a:lnSpc>
                <a:spcPct val="110000"/>
              </a:lnSpc>
              <a:spcBef>
                <a:spcPts val="599"/>
              </a:spcBef>
              <a:spcAft>
                <a:spcPts val="599"/>
              </a:spcAft>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Entity concept construction based on Structural Topic Model</a:t>
            </a:r>
          </a:p>
        </p:txBody>
      </p:sp>
      <p:sp>
        <p:nvSpPr>
          <p:cNvPr id="12" name="文本框 2">
            <a:extLst>
              <a:ext uri="{FF2B5EF4-FFF2-40B4-BE49-F238E27FC236}">
                <a16:creationId xmlns:a16="http://schemas.microsoft.com/office/drawing/2014/main" id="{5844D30B-0A87-00E4-D545-5C66B027237C}"/>
              </a:ext>
            </a:extLst>
          </p:cNvPr>
          <p:cNvSpPr txBox="1"/>
          <p:nvPr/>
        </p:nvSpPr>
        <p:spPr>
          <a:xfrm>
            <a:off x="1005743" y="1368045"/>
            <a:ext cx="10348057" cy="5028556"/>
          </a:xfrm>
          <a:prstGeom prst="rect">
            <a:avLst/>
          </a:prstGeom>
          <a:noFill/>
          <a:ln w="9525">
            <a:solidFill>
              <a:srgbClr val="002060"/>
            </a:solidFill>
          </a:ln>
        </p:spPr>
        <p:txBody>
          <a:bodyPr wrap="square" rtlCol="0">
            <a:sp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marL="257175" indent="-257175" algn="just">
              <a:lnSpc>
                <a:spcPct val="150000"/>
              </a:lnSpc>
              <a:buAutoNum type="arabicPeriod"/>
            </a:pPr>
            <a:r>
              <a:rPr lang="en-US" altLang="zh-CN" sz="1800" dirty="0">
                <a:latin typeface="Times New Roman" panose="02020603050405020304" pitchFamily="18" charset="0"/>
              </a:rPr>
              <a:t>Download paper data for a field from the </a:t>
            </a:r>
            <a:r>
              <a:rPr lang="en-US" altLang="zh-CN" sz="1800" b="1" dirty="0">
                <a:solidFill>
                  <a:srgbClr val="FF0000"/>
                </a:solidFill>
                <a:latin typeface="Times New Roman" panose="02020603050405020304" pitchFamily="18" charset="0"/>
              </a:rPr>
              <a:t>Web of Science</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257175" indent="-257175" algn="just">
              <a:lnSpc>
                <a:spcPct val="150000"/>
              </a:lnSpc>
              <a:buAutoNum type="arabicPeriod"/>
            </a:pPr>
            <a:r>
              <a:rPr lang="en-US" altLang="zh-CN" sz="1800" dirty="0">
                <a:latin typeface="Times New Roman" panose="02020603050405020304" pitchFamily="18" charset="0"/>
              </a:rPr>
              <a:t>Use VantagePoint and NLP techniques to process the dataset</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257175" indent="-257175" algn="just">
              <a:lnSpc>
                <a:spcPct val="150000"/>
              </a:lnSpc>
              <a:buAutoNum type="arabicPeriod"/>
            </a:pPr>
            <a:r>
              <a:rPr lang="en-US" altLang="zh-CN" sz="1800" dirty="0">
                <a:latin typeface="Times New Roman" panose="02020603050405020304" pitchFamily="18" charset="0"/>
              </a:rPr>
              <a:t>Construct the four abstract entity concepts based on the concept of Structural Topic Model (STM), which includes </a:t>
            </a:r>
            <a:r>
              <a:rPr lang="en-US" altLang="zh-CN" sz="1800" b="1" dirty="0">
                <a:solidFill>
                  <a:srgbClr val="FF0000"/>
                </a:solidFill>
                <a:latin typeface="Times New Roman" panose="02020603050405020304" pitchFamily="18" charset="0"/>
              </a:rPr>
              <a:t>"research object", "problem", "solution" and "fundamental principle"</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pPr marL="257175" indent="-257175" algn="just">
              <a:lnSpc>
                <a:spcPct val="150000"/>
              </a:lnSpc>
              <a:buAutoNum type="arabicPeriod"/>
            </a:pPr>
            <a:r>
              <a:rPr lang="en-US" altLang="zh-CN" sz="1800" b="1" dirty="0">
                <a:solidFill>
                  <a:srgbClr val="FF0000"/>
                </a:solidFill>
                <a:latin typeface="Times New Roman" panose="02020603050405020304" pitchFamily="18" charset="0"/>
              </a:rPr>
              <a:t>"Research object" </a:t>
            </a:r>
            <a:r>
              <a:rPr lang="en-US" altLang="zh-CN" sz="1800" dirty="0">
                <a:latin typeface="Times New Roman" panose="02020603050405020304" pitchFamily="18" charset="0"/>
              </a:rPr>
              <a:t>refers to </a:t>
            </a:r>
            <a:r>
              <a:rPr lang="en-US" altLang="zh-CN" sz="1800" b="1" dirty="0">
                <a:solidFill>
                  <a:srgbClr val="FF0000"/>
                </a:solidFill>
                <a:latin typeface="Times New Roman" panose="02020603050405020304" pitchFamily="18" charset="0"/>
              </a:rPr>
              <a:t>the research subfields</a:t>
            </a:r>
            <a:r>
              <a:rPr lang="en-US" altLang="zh-CN" sz="1800" dirty="0">
                <a:latin typeface="Times New Roman" panose="02020603050405020304" pitchFamily="18" charset="0"/>
              </a:rPr>
              <a:t>, serving as the starting point of the research; </a:t>
            </a:r>
            <a:r>
              <a:rPr lang="en-US" altLang="zh-CN" sz="1800" b="1" dirty="0">
                <a:solidFill>
                  <a:srgbClr val="FF0000"/>
                </a:solidFill>
                <a:latin typeface="Times New Roman" panose="02020603050405020304" pitchFamily="18" charset="0"/>
              </a:rPr>
              <a:t>"problem" </a:t>
            </a:r>
            <a:r>
              <a:rPr lang="en-US" altLang="zh-CN" sz="1800" dirty="0">
                <a:latin typeface="Times New Roman" panose="02020603050405020304" pitchFamily="18" charset="0"/>
              </a:rPr>
              <a:t>focuses on </a:t>
            </a:r>
            <a:r>
              <a:rPr lang="en-US" altLang="zh-CN" sz="1800" b="1" dirty="0">
                <a:solidFill>
                  <a:srgbClr val="FF0000"/>
                </a:solidFill>
                <a:latin typeface="Times New Roman" panose="02020603050405020304" pitchFamily="18" charset="0"/>
              </a:rPr>
              <a:t>the scientific issues </a:t>
            </a:r>
            <a:r>
              <a:rPr lang="en-US" altLang="zh-CN" sz="1800" dirty="0">
                <a:latin typeface="Times New Roman" panose="02020603050405020304" pitchFamily="18" charset="0"/>
              </a:rPr>
              <a:t>to be resolved and the goals to be achieved, jointly defining the problems space with the research object; </a:t>
            </a:r>
            <a:r>
              <a:rPr lang="en-US" altLang="zh-CN" sz="1800" b="1" dirty="0">
                <a:solidFill>
                  <a:srgbClr val="FF0000"/>
                </a:solidFill>
                <a:latin typeface="Times New Roman" panose="02020603050405020304" pitchFamily="18" charset="0"/>
              </a:rPr>
              <a:t>"solution" </a:t>
            </a:r>
            <a:r>
              <a:rPr lang="en-US" altLang="zh-CN" sz="1800" dirty="0">
                <a:latin typeface="Times New Roman" panose="02020603050405020304" pitchFamily="18" charset="0"/>
              </a:rPr>
              <a:t>describes the </a:t>
            </a:r>
            <a:r>
              <a:rPr lang="en-US" altLang="zh-CN" sz="1800" b="1" dirty="0">
                <a:solidFill>
                  <a:srgbClr val="FF0000"/>
                </a:solidFill>
                <a:latin typeface="Times New Roman" panose="02020603050405020304" pitchFamily="18" charset="0"/>
              </a:rPr>
              <a:t>overall solution </a:t>
            </a:r>
            <a:r>
              <a:rPr lang="en-US" altLang="zh-CN" sz="1800" dirty="0">
                <a:latin typeface="Times New Roman" panose="02020603050405020304" pitchFamily="18" charset="0"/>
              </a:rPr>
              <a:t>to the problem, representing the key steps towards achieving the goals; </a:t>
            </a:r>
            <a:r>
              <a:rPr lang="en-US" altLang="zh-CN" sz="1800" b="1" dirty="0">
                <a:solidFill>
                  <a:srgbClr val="FF0000"/>
                </a:solidFill>
                <a:latin typeface="Times New Roman" panose="02020603050405020304" pitchFamily="18" charset="0"/>
              </a:rPr>
              <a:t>"fundamental principle" </a:t>
            </a:r>
            <a:r>
              <a:rPr lang="en-US" altLang="zh-CN" sz="1800" dirty="0">
                <a:latin typeface="Times New Roman" panose="02020603050405020304" pitchFamily="18" charset="0"/>
              </a:rPr>
              <a:t>refers to </a:t>
            </a:r>
            <a:r>
              <a:rPr lang="en-US" altLang="zh-CN" sz="1800" b="1" dirty="0">
                <a:solidFill>
                  <a:srgbClr val="FF0000"/>
                </a:solidFill>
                <a:latin typeface="Times New Roman" panose="02020603050405020304" pitchFamily="18" charset="0"/>
              </a:rPr>
              <a:t>the theoretical foundation </a:t>
            </a:r>
            <a:r>
              <a:rPr lang="en-US" altLang="zh-CN" sz="1800" dirty="0">
                <a:latin typeface="Times New Roman" panose="02020603050405020304" pitchFamily="18" charset="0"/>
              </a:rPr>
              <a:t>underlying the solution methods. The four-entity concept constructed provides a comprehensive analytical framework reflecting the essence of research literature. </a:t>
            </a:r>
          </a:p>
          <a:p>
            <a:pPr marL="257175" indent="-257175" algn="just">
              <a:lnSpc>
                <a:spcPct val="150000"/>
              </a:lnSpc>
              <a:buAutoNum type="arabicPeriod"/>
            </a:pPr>
            <a:r>
              <a:rPr lang="en-US" altLang="zh-CN" sz="1800" dirty="0">
                <a:latin typeface="Times New Roman" panose="02020603050405020304" pitchFamily="18" charset="0"/>
              </a:rPr>
              <a:t>Use BIO tagging to identify the four types of entities in a small number of literatures and generate a pre-trained dataset.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lvl="0"/>
            <a:fld id="{23DA680B-B80A-2545-AB30-B9870FE9052E}" type="slidenum">
              <a:rPr lang="zh-CN" altLang="en-US" noProof="0" smtClean="0"/>
              <a:t>6</a:t>
            </a:fld>
            <a:endParaRPr lang="zh-CN" altLang="en-US" noProof="0" dirty="0"/>
          </a:p>
        </p:txBody>
      </p:sp>
      <p:grpSp>
        <p:nvGrpSpPr>
          <p:cNvPr id="16" name="组合 15"/>
          <p:cNvGrpSpPr/>
          <p:nvPr/>
        </p:nvGrpSpPr>
        <p:grpSpPr>
          <a:xfrm>
            <a:off x="60960" y="37660"/>
            <a:ext cx="11391900" cy="542161"/>
            <a:chOff x="0" y="543361"/>
            <a:chExt cx="4446188" cy="493479"/>
          </a:xfrm>
        </p:grpSpPr>
        <p:grpSp>
          <p:nvGrpSpPr>
            <p:cNvPr id="17" name="组合 16"/>
            <p:cNvGrpSpPr/>
            <p:nvPr/>
          </p:nvGrpSpPr>
          <p:grpSpPr>
            <a:xfrm>
              <a:off x="0" y="543361"/>
              <a:ext cx="3370216" cy="493479"/>
              <a:chOff x="0" y="288813"/>
              <a:chExt cx="3370216" cy="493479"/>
            </a:xfrm>
            <a:solidFill>
              <a:srgbClr val="131426"/>
            </a:solidFill>
          </p:grpSpPr>
          <p:sp>
            <p:nvSpPr>
              <p:cNvPr id="23" name="矩形 22"/>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3"/>
            <p:cNvSpPr txBox="1"/>
            <p:nvPr/>
          </p:nvSpPr>
          <p:spPr>
            <a:xfrm>
              <a:off x="0" y="579994"/>
              <a:ext cx="4446188" cy="420211"/>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 Method-Entity identification of scientific problems and solutions</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4" name="矩形 13">
            <a:extLst>
              <a:ext uri="{FF2B5EF4-FFF2-40B4-BE49-F238E27FC236}">
                <a16:creationId xmlns:a16="http://schemas.microsoft.com/office/drawing/2014/main" id="{4E285CD7-6730-2DAF-10A9-280E7F7CA5D1}"/>
              </a:ext>
            </a:extLst>
          </p:cNvPr>
          <p:cNvSpPr/>
          <p:nvPr/>
        </p:nvSpPr>
        <p:spPr>
          <a:xfrm>
            <a:off x="739362" y="884740"/>
            <a:ext cx="8614187" cy="406330"/>
          </a:xfrm>
          <a:prstGeom prst="rect">
            <a:avLst/>
          </a:prstGeom>
          <a:ln w="19050">
            <a:solidFill>
              <a:schemeClr val="bg1"/>
            </a:solidFill>
          </a:ln>
        </p:spPr>
        <p:txBody>
          <a:bodyPr wrap="square">
            <a:spAutoFit/>
          </a:bodyPr>
          <a:lstStyle/>
          <a:p>
            <a:pPr marL="285784" indent="-285784" algn="just">
              <a:lnSpc>
                <a:spcPct val="110000"/>
              </a:lnSpc>
              <a:spcBef>
                <a:spcPts val="599"/>
              </a:spcBef>
              <a:spcAft>
                <a:spcPts val="599"/>
              </a:spcAft>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 Text vector acquisition based on BERT-CRF model</a:t>
            </a:r>
            <a:r>
              <a:rPr lang="zh-CN" altLang="en-US" b="1" dirty="0">
                <a:solidFill>
                  <a:srgbClr val="002060"/>
                </a:solidFill>
                <a:latin typeface="Times New Roman" panose="02020603050405020304" pitchFamily="18" charset="0"/>
                <a:cs typeface="Times New Roman" panose="02020603050405020304" pitchFamily="18" charset="0"/>
              </a:rPr>
              <a:t> </a:t>
            </a:r>
            <a:r>
              <a:rPr lang="zh-CN" altLang="en-US" sz="1600" dirty="0">
                <a:latin typeface="+mj-ea"/>
                <a:ea typeface="+mj-ea"/>
              </a:rPr>
              <a:t>        </a:t>
            </a:r>
            <a:endParaRPr lang="en-US" altLang="zh-CN" sz="1600" dirty="0">
              <a:latin typeface="+mj-ea"/>
              <a:ea typeface="+mj-ea"/>
            </a:endParaRPr>
          </a:p>
        </p:txBody>
      </p:sp>
      <p:cxnSp>
        <p:nvCxnSpPr>
          <p:cNvPr id="21" name="直接连接符 20">
            <a:extLst>
              <a:ext uri="{FF2B5EF4-FFF2-40B4-BE49-F238E27FC236}">
                <a16:creationId xmlns:a16="http://schemas.microsoft.com/office/drawing/2014/main" id="{29913E9A-DB03-BEC4-53F9-8C719A73D037}"/>
              </a:ext>
            </a:extLst>
          </p:cNvPr>
          <p:cNvCxnSpPr>
            <a:cxnSpLocks/>
          </p:cNvCxnSpPr>
          <p:nvPr/>
        </p:nvCxnSpPr>
        <p:spPr>
          <a:xfrm>
            <a:off x="6283789" y="1432639"/>
            <a:ext cx="0" cy="5187983"/>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2">
            <a:extLst>
              <a:ext uri="{FF2B5EF4-FFF2-40B4-BE49-F238E27FC236}">
                <a16:creationId xmlns:a16="http://schemas.microsoft.com/office/drawing/2014/main" id="{9B1573AE-578C-5874-4777-9872BC4C673F}"/>
              </a:ext>
            </a:extLst>
          </p:cNvPr>
          <p:cNvSpPr txBox="1"/>
          <p:nvPr/>
        </p:nvSpPr>
        <p:spPr>
          <a:xfrm>
            <a:off x="6668314" y="1971259"/>
            <a:ext cx="4685486" cy="4110741"/>
          </a:xfrm>
          <a:prstGeom prst="rect">
            <a:avLst/>
          </a:prstGeom>
          <a:noFill/>
          <a:ln w="9525">
            <a:solidFill>
              <a:srgbClr val="002060"/>
            </a:solidFill>
          </a:ln>
        </p:spPr>
        <p:txBody>
          <a:bodyPr wrap="square" rtlCol="0">
            <a:spAutoFit/>
          </a:bodyPr>
          <a:ls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a:lstStyle>
          <a:p>
            <a:pPr marL="257175" indent="-257175" algn="just">
              <a:lnSpc>
                <a:spcPct val="150000"/>
              </a:lnSpc>
              <a:buAutoNum type="arabicPeriod"/>
            </a:pPr>
            <a:r>
              <a:rPr lang="en-US" altLang="zh-CN" sz="1600" dirty="0">
                <a:latin typeface="Times New Roman" panose="02020603050405020304" pitchFamily="18" charset="0"/>
              </a:rPr>
              <a:t>The </a:t>
            </a:r>
            <a:r>
              <a:rPr lang="en-US" altLang="zh-CN" sz="1600" b="1" dirty="0">
                <a:solidFill>
                  <a:srgbClr val="FF0000"/>
                </a:solidFill>
                <a:latin typeface="Times New Roman" panose="02020603050405020304" pitchFamily="18" charset="0"/>
              </a:rPr>
              <a:t>BERT</a:t>
            </a:r>
            <a:r>
              <a:rPr lang="en-US" altLang="zh-CN" sz="1600" dirty="0">
                <a:latin typeface="Times New Roman" panose="02020603050405020304" pitchFamily="18" charset="0"/>
              </a:rPr>
              <a:t> model is trained on each of the four types of entities by using a pre-training dataset</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a:p>
            <a:pPr marL="257175" indent="-257175" algn="just">
              <a:lnSpc>
                <a:spcPct val="150000"/>
              </a:lnSpc>
              <a:buAutoNum type="arabicPeriod"/>
            </a:pPr>
            <a:r>
              <a:rPr lang="en-US" altLang="zh-CN" sz="1600" dirty="0">
                <a:latin typeface="Times New Roman" panose="02020603050405020304" pitchFamily="18" charset="0"/>
              </a:rPr>
              <a:t>Use the </a:t>
            </a:r>
            <a:r>
              <a:rPr lang="en-US" altLang="zh-CN" sz="1600" b="1" dirty="0">
                <a:solidFill>
                  <a:srgbClr val="FF0000"/>
                </a:solidFill>
                <a:latin typeface="Times New Roman" panose="02020603050405020304" pitchFamily="18" charset="0"/>
              </a:rPr>
              <a:t>multi-head self-attention mechanism </a:t>
            </a:r>
            <a:r>
              <a:rPr lang="en-US" altLang="zh-CN" sz="1600" dirty="0">
                <a:latin typeface="Times New Roman" panose="02020603050405020304" pitchFamily="18" charset="0"/>
              </a:rPr>
              <a:t>of BERT to better capture contextual semantic information</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a:p>
            <a:pPr marL="257175" indent="-257175" algn="just">
              <a:lnSpc>
                <a:spcPct val="150000"/>
              </a:lnSpc>
              <a:buAutoNum type="arabicPeriod"/>
            </a:pPr>
            <a:r>
              <a:rPr lang="en-US" altLang="zh-CN" sz="1600" dirty="0">
                <a:latin typeface="Times New Roman" panose="02020603050405020304" pitchFamily="18" charset="0"/>
              </a:rPr>
              <a:t>Integrate </a:t>
            </a:r>
            <a:r>
              <a:rPr lang="en-US" altLang="zh-CN" sz="1600" b="1" dirty="0">
                <a:solidFill>
                  <a:srgbClr val="FF0000"/>
                </a:solidFill>
                <a:latin typeface="Times New Roman" panose="02020603050405020304" pitchFamily="18" charset="0"/>
              </a:rPr>
              <a:t>the CRF model </a:t>
            </a:r>
            <a:r>
              <a:rPr lang="en-US" altLang="zh-CN" sz="1600" dirty="0">
                <a:latin typeface="Times New Roman" panose="02020603050405020304" pitchFamily="18" charset="0"/>
              </a:rPr>
              <a:t>with BERT based on the embedding during the training process</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a:p>
            <a:pPr marL="257175" indent="-257175" algn="just">
              <a:lnSpc>
                <a:spcPct val="150000"/>
              </a:lnSpc>
              <a:buAutoNum type="arabicPeriod"/>
            </a:pPr>
            <a:r>
              <a:rPr lang="en-US" altLang="zh-CN" sz="1600" dirty="0">
                <a:latin typeface="Times New Roman" panose="02020603050405020304" pitchFamily="18" charset="0"/>
              </a:rPr>
              <a:t>When the model converges, the well-trained BERT-CRF model is generated</a:t>
            </a:r>
            <a:r>
              <a:rPr lang="zh-CN" altLang="en-US" sz="1600" dirty="0">
                <a:latin typeface="Times New Roman" panose="02020603050405020304" pitchFamily="18" charset="0"/>
              </a:rPr>
              <a:t>；</a:t>
            </a:r>
            <a:endParaRPr lang="en-US" altLang="zh-CN" sz="1600" dirty="0">
              <a:latin typeface="Times New Roman" panose="02020603050405020304" pitchFamily="18" charset="0"/>
            </a:endParaRPr>
          </a:p>
          <a:p>
            <a:pPr marL="257175" indent="-257175" algn="just">
              <a:lnSpc>
                <a:spcPct val="150000"/>
              </a:lnSpc>
              <a:buAutoNum type="arabicPeriod"/>
            </a:pPr>
            <a:r>
              <a:rPr lang="en-US" altLang="zh-CN" sz="1600" dirty="0">
                <a:latin typeface="Times New Roman" panose="02020603050405020304" pitchFamily="18" charset="0"/>
              </a:rPr>
              <a:t>Use the well-trained model to transform the dataset into vector.</a:t>
            </a:r>
          </a:p>
        </p:txBody>
      </p:sp>
      <p:pic>
        <p:nvPicPr>
          <p:cNvPr id="59" name="图片 58">
            <a:extLst>
              <a:ext uri="{FF2B5EF4-FFF2-40B4-BE49-F238E27FC236}">
                <a16:creationId xmlns:a16="http://schemas.microsoft.com/office/drawing/2014/main" id="{F32C2177-121F-A389-97EA-EF45F7883E3A}"/>
              </a:ext>
            </a:extLst>
          </p:cNvPr>
          <p:cNvPicPr>
            <a:picLocks noChangeAspect="1"/>
          </p:cNvPicPr>
          <p:nvPr/>
        </p:nvPicPr>
        <p:blipFill>
          <a:blip r:embed="rId3"/>
          <a:stretch>
            <a:fillRect/>
          </a:stretch>
        </p:blipFill>
        <p:spPr>
          <a:xfrm>
            <a:off x="739362" y="1595989"/>
            <a:ext cx="5076822" cy="4282189"/>
          </a:xfrm>
          <a:prstGeom prst="rect">
            <a:avLst/>
          </a:prstGeom>
        </p:spPr>
      </p:pic>
    </p:spTree>
    <p:extLst>
      <p:ext uri="{BB962C8B-B14F-4D97-AF65-F5344CB8AC3E}">
        <p14:creationId xmlns:p14="http://schemas.microsoft.com/office/powerpoint/2010/main" val="338588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lvl="0"/>
            <a:fld id="{23DA680B-B80A-2545-AB30-B9870FE9052E}" type="slidenum">
              <a:rPr lang="zh-CN" altLang="en-US" noProof="0" smtClean="0"/>
              <a:t>7</a:t>
            </a:fld>
            <a:endParaRPr lang="zh-CN" altLang="en-US" noProof="0" dirty="0"/>
          </a:p>
        </p:txBody>
      </p:sp>
      <p:sp>
        <p:nvSpPr>
          <p:cNvPr id="13" name="矩形 12">
            <a:extLst>
              <a:ext uri="{FF2B5EF4-FFF2-40B4-BE49-F238E27FC236}">
                <a16:creationId xmlns:a16="http://schemas.microsoft.com/office/drawing/2014/main" id="{64CB07BF-7EA0-886D-F937-21B736434846}"/>
              </a:ext>
            </a:extLst>
          </p:cNvPr>
          <p:cNvSpPr/>
          <p:nvPr/>
        </p:nvSpPr>
        <p:spPr>
          <a:xfrm>
            <a:off x="415916" y="804311"/>
            <a:ext cx="4334974" cy="415755"/>
          </a:xfrm>
          <a:prstGeom prst="rect">
            <a:avLst/>
          </a:prstGeom>
          <a:ln w="19050">
            <a:solidFill>
              <a:schemeClr val="bg1"/>
            </a:solidFill>
          </a:ln>
        </p:spPr>
        <p:txBody>
          <a:bodyPr wrap="square">
            <a:spAutoFit/>
          </a:bodyPr>
          <a:lstStyle/>
          <a:p>
            <a:pPr marL="342900" indent="-342900">
              <a:lnSpc>
                <a:spcPct val="110000"/>
              </a:lnSpc>
              <a:spcBef>
                <a:spcPts val="599"/>
              </a:spcBef>
              <a:spcAft>
                <a:spcPts val="599"/>
              </a:spcAft>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Entity extraction</a:t>
            </a:r>
          </a:p>
        </p:txBody>
      </p:sp>
      <p:sp>
        <p:nvSpPr>
          <p:cNvPr id="18" name="文本框 17">
            <a:extLst>
              <a:ext uri="{FF2B5EF4-FFF2-40B4-BE49-F238E27FC236}">
                <a16:creationId xmlns:a16="http://schemas.microsoft.com/office/drawing/2014/main" id="{B8135D22-F768-55D3-8CF9-F48B62046CE7}"/>
              </a:ext>
            </a:extLst>
          </p:cNvPr>
          <p:cNvSpPr txBox="1"/>
          <p:nvPr/>
        </p:nvSpPr>
        <p:spPr>
          <a:xfrm>
            <a:off x="694597" y="1537969"/>
            <a:ext cx="10984594" cy="3782061"/>
          </a:xfrm>
          <a:prstGeom prst="rect">
            <a:avLst/>
          </a:prstGeom>
          <a:noFill/>
          <a:ln w="9525">
            <a:solidFill>
              <a:srgbClr val="002060"/>
            </a:solidFill>
          </a:ln>
        </p:spPr>
        <p:txBody>
          <a:bodyPr wrap="square" rtlCol="0">
            <a:spAutoFit/>
          </a:bodyPr>
          <a:lstStyle/>
          <a:p>
            <a:pPr marL="342900" indent="-342900" algn="just">
              <a:lnSpc>
                <a:spcPct val="150000"/>
              </a:lnSpc>
              <a:buFont typeface="+mj-lt"/>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rPr>
              <a:t>The well-trained BERT-CRF model is applied to process the text vectors using </a:t>
            </a: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the SoftMax function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rPr>
              <a:t>generating predicted labels corresponding to the text sequence.</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p>
          <a:p>
            <a:pPr marL="342900" indent="-342900" algn="just">
              <a:lnSpc>
                <a:spcPct val="150000"/>
              </a:lnSpc>
              <a:buFont typeface="+mj-lt"/>
              <a:buAutoNum type="arabicPeriod"/>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mj-lt"/>
              <a:buAutoNum type="arabicPeriod"/>
            </a:pPr>
            <a:endParaRPr lang="en-US" altLang="zh-CN" sz="1800" dirty="0">
              <a:effectLst/>
              <a:latin typeface="Times New Roman" panose="02020603050405020304" pitchFamily="18" charset="0"/>
              <a:ea typeface="Times New Roman" panose="02020603050405020304" pitchFamily="18" charset="0"/>
            </a:endParaRPr>
          </a:p>
          <a:p>
            <a:pPr marL="342900" indent="-342900" algn="just">
              <a:lnSpc>
                <a:spcPct val="150000"/>
              </a:lnSpc>
              <a:buFont typeface="+mj-lt"/>
              <a:buAutoNum type="arabicPeriod"/>
            </a:pPr>
            <a:endParaRPr lang="en-US" altLang="zh-CN" sz="1800" dirty="0">
              <a:effectLst/>
              <a:latin typeface="Times New Roman" panose="02020603050405020304" pitchFamily="18" charset="0"/>
              <a:ea typeface="Times New Roman" panose="02020603050405020304" pitchFamily="18" charset="0"/>
            </a:endParaRPr>
          </a:p>
          <a:p>
            <a:pPr marL="342900" indent="-342900" algn="just">
              <a:lnSpc>
                <a:spcPct val="150000"/>
              </a:lnSpc>
              <a:buFont typeface="+mj-lt"/>
              <a:buAutoNum type="arabicPeriod"/>
            </a:pPr>
            <a:r>
              <a:rPr lang="en-US" altLang="zh-CN" sz="1800" dirty="0">
                <a:effectLst/>
                <a:latin typeface="Times New Roman" panose="02020603050405020304" pitchFamily="18" charset="0"/>
                <a:ea typeface="Times New Roman" panose="02020603050405020304" pitchFamily="18" charset="0"/>
              </a:rPr>
              <a:t>Generate the </a:t>
            </a:r>
            <a:r>
              <a:rPr lang="en-US" altLang="zh-CN" sz="1800" b="1" dirty="0">
                <a:solidFill>
                  <a:srgbClr val="FF0000"/>
                </a:solidFill>
                <a:effectLst/>
                <a:latin typeface="Times New Roman" panose="02020603050405020304" pitchFamily="18" charset="0"/>
                <a:ea typeface="Times New Roman" panose="02020603050405020304" pitchFamily="18" charset="0"/>
              </a:rPr>
              <a:t>probability distribution matrix </a:t>
            </a:r>
            <a:r>
              <a:rPr lang="en-US" altLang="zh-CN" sz="1800" dirty="0">
                <a:effectLst/>
                <a:latin typeface="Times New Roman" panose="02020603050405020304" pitchFamily="18" charset="0"/>
                <a:ea typeface="Times New Roman" panose="02020603050405020304" pitchFamily="18" charset="0"/>
              </a:rPr>
              <a:t>corresponding to the text sequences.</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mj-lt"/>
              <a:buAutoNum type="arabicPeriod"/>
            </a:pPr>
            <a:r>
              <a:rPr lang="en-US" altLang="zh-CN" sz="1800" dirty="0">
                <a:effectLst/>
                <a:latin typeface="Times New Roman" panose="02020603050405020304" pitchFamily="18" charset="0"/>
                <a:ea typeface="Times New Roman" panose="02020603050405020304" pitchFamily="18" charset="0"/>
              </a:rPr>
              <a:t>Integrate </a:t>
            </a:r>
            <a:r>
              <a:rPr lang="en-US" altLang="zh-CN" sz="1800" b="1" dirty="0">
                <a:solidFill>
                  <a:srgbClr val="FF0000"/>
                </a:solidFill>
                <a:effectLst/>
                <a:latin typeface="Times New Roman" panose="02020603050405020304" pitchFamily="18" charset="0"/>
                <a:ea typeface="Times New Roman" panose="02020603050405020304" pitchFamily="18" charset="0"/>
              </a:rPr>
              <a:t>BIO tagging </a:t>
            </a:r>
            <a:r>
              <a:rPr lang="en-US" altLang="zh-CN" sz="1800" dirty="0">
                <a:effectLst/>
                <a:latin typeface="Times New Roman" panose="02020603050405020304" pitchFamily="18" charset="0"/>
                <a:ea typeface="Times New Roman" panose="02020603050405020304" pitchFamily="18" charset="0"/>
              </a:rPr>
              <a:t>into the CRF layer to generate four sequence labeling matrices of "research object", "problem", "solution" and "fundamental principle" based on the probability distribution matrix. </a:t>
            </a:r>
          </a:p>
          <a:p>
            <a:pPr marL="342900" indent="-342900" algn="just">
              <a:lnSpc>
                <a:spcPct val="150000"/>
              </a:lnSpc>
              <a:buFont typeface="+mj-lt"/>
              <a:buAutoNum type="arabicPeriod"/>
            </a:pPr>
            <a:r>
              <a:rPr lang="en-US" altLang="zh-CN" sz="1800" dirty="0">
                <a:effectLst/>
                <a:latin typeface="Times New Roman" panose="02020603050405020304" pitchFamily="18" charset="0"/>
                <a:ea typeface="Times New Roman" panose="02020603050405020304" pitchFamily="18" charset="0"/>
              </a:rPr>
              <a:t>The entity categories corresponding to the text sequences are identified based on the sequence annotation results.</a:t>
            </a:r>
            <a:endParaRPr lang="en-US" altLang="zh-CN" b="1"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64CD6156-A143-6E56-920D-483D512EE003}"/>
                  </a:ext>
                </a:extLst>
              </p:cNvPr>
              <p:cNvGraphicFramePr>
                <a:graphicFrameLocks noGrp="1"/>
              </p:cNvGraphicFramePr>
              <p:nvPr>
                <p:extLst>
                  <p:ext uri="{D42A27DB-BD31-4B8C-83A1-F6EECF244321}">
                    <p14:modId xmlns:p14="http://schemas.microsoft.com/office/powerpoint/2010/main" val="630617202"/>
                  </p:ext>
                </p:extLst>
              </p:nvPr>
            </p:nvGraphicFramePr>
            <p:xfrm>
              <a:off x="3704044" y="2698107"/>
              <a:ext cx="4965700" cy="947864"/>
            </p:xfrm>
            <a:graphic>
              <a:graphicData uri="http://schemas.openxmlformats.org/drawingml/2006/table">
                <a:tbl>
                  <a:tblPr firstRow="1" firstCol="1" bandRow="1">
                    <a:tableStyleId>{5C22544A-7EE6-4342-B048-85BDC9FD1C3A}</a:tableStyleId>
                  </a:tblPr>
                  <a:tblGrid>
                    <a:gridCol w="4965700">
                      <a:extLst>
                        <a:ext uri="{9D8B030D-6E8A-4147-A177-3AD203B41FA5}">
                          <a16:colId xmlns:a16="http://schemas.microsoft.com/office/drawing/2014/main" val="743928775"/>
                        </a:ext>
                      </a:extLst>
                    </a:gridCol>
                  </a:tblGrid>
                  <a:tr h="947864">
                    <a:tc>
                      <a:txBody>
                        <a:bodyPr/>
                        <a:lstStyle/>
                        <a:p>
                          <a:pPr algn="ctr"/>
                          <a14:m>
                            <m:oMathPara xmlns:m="http://schemas.openxmlformats.org/officeDocument/2006/math">
                              <m:oMathParaPr>
                                <m:jc m:val="centerGroup"/>
                              </m:oMathParaPr>
                              <m:oMath xmlns:m="http://schemas.openxmlformats.org/officeDocument/2006/math">
                                <m:r>
                                  <a:rPr lang="en-US" sz="1800" smtClean="0">
                                    <a:solidFill>
                                      <a:schemeClr val="tx1"/>
                                    </a:solidFill>
                                    <a:effectLst/>
                                    <a:latin typeface="Cambria Math" panose="02040503050406030204" pitchFamily="18" charset="0"/>
                                  </a:rPr>
                                  <m:t>𝑠𝑐𝑜𝑟𝑒</m:t>
                                </m:r>
                                <m:d>
                                  <m:dPr>
                                    <m:ctrlPr>
                                      <a:rPr lang="zh-CN" sz="1800" i="1" smtClean="0">
                                        <a:solidFill>
                                          <a:schemeClr val="tx1"/>
                                        </a:solidFill>
                                        <a:effectLst/>
                                        <a:latin typeface="Cambria Math" panose="02040503050406030204" pitchFamily="18" charset="0"/>
                                      </a:rPr>
                                    </m:ctrlPr>
                                  </m:dPr>
                                  <m:e>
                                    <m:r>
                                      <a:rPr lang="en-US" sz="1800">
                                        <a:solidFill>
                                          <a:schemeClr val="tx1"/>
                                        </a:solidFill>
                                        <a:effectLst/>
                                        <a:latin typeface="Cambria Math" panose="02040503050406030204" pitchFamily="18" charset="0"/>
                                      </a:rPr>
                                      <m:t>𝑋</m:t>
                                    </m:r>
                                    <m:r>
                                      <a:rPr lang="en-US" sz="1800">
                                        <a:solidFill>
                                          <a:schemeClr val="tx1"/>
                                        </a:solidFill>
                                        <a:effectLst/>
                                        <a:latin typeface="Cambria Math" panose="02040503050406030204" pitchFamily="18" charset="0"/>
                                      </a:rPr>
                                      <m:t>,</m:t>
                                    </m:r>
                                    <m:r>
                                      <a:rPr lang="en-US" sz="1800">
                                        <a:solidFill>
                                          <a:schemeClr val="tx1"/>
                                        </a:solidFill>
                                        <a:effectLst/>
                                        <a:latin typeface="Cambria Math" panose="02040503050406030204" pitchFamily="18" charset="0"/>
                                      </a:rPr>
                                      <m:t>𝑌</m:t>
                                    </m:r>
                                  </m:e>
                                </m:d>
                                <m:r>
                                  <a:rPr lang="en-US" sz="1800">
                                    <a:solidFill>
                                      <a:schemeClr val="tx1"/>
                                    </a:solidFill>
                                    <a:effectLst/>
                                    <a:latin typeface="Cambria Math" panose="02040503050406030204" pitchFamily="18" charset="0"/>
                                  </a:rPr>
                                  <m:t>=</m:t>
                                </m:r>
                                <m:nary>
                                  <m:naryPr>
                                    <m:chr m:val="∑"/>
                                    <m:limLoc m:val="undOvr"/>
                                    <m:ctrlPr>
                                      <a:rPr lang="zh-CN" sz="1800" i="1">
                                        <a:solidFill>
                                          <a:schemeClr val="tx1"/>
                                        </a:solidFill>
                                        <a:effectLst/>
                                        <a:latin typeface="Cambria Math" panose="02040503050406030204" pitchFamily="18" charset="0"/>
                                      </a:rPr>
                                    </m:ctrlPr>
                                  </m:naryPr>
                                  <m:sub>
                                    <m:r>
                                      <a:rPr lang="en-US" sz="1800">
                                        <a:solidFill>
                                          <a:schemeClr val="tx1"/>
                                        </a:solidFill>
                                        <a:effectLst/>
                                        <a:latin typeface="Cambria Math" panose="02040503050406030204" pitchFamily="18" charset="0"/>
                                      </a:rPr>
                                      <m:t>𝑖</m:t>
                                    </m:r>
                                    <m:r>
                                      <a:rPr lang="en-US" sz="1800">
                                        <a:solidFill>
                                          <a:schemeClr val="tx1"/>
                                        </a:solidFill>
                                        <a:effectLst/>
                                        <a:latin typeface="Cambria Math" panose="02040503050406030204" pitchFamily="18" charset="0"/>
                                      </a:rPr>
                                      <m:t>=1</m:t>
                                    </m:r>
                                  </m:sub>
                                  <m:sup>
                                    <m:r>
                                      <a:rPr lang="en-US" sz="1800">
                                        <a:solidFill>
                                          <a:schemeClr val="tx1"/>
                                        </a:solidFill>
                                        <a:effectLst/>
                                        <a:latin typeface="Cambria Math" panose="02040503050406030204" pitchFamily="18" charset="0"/>
                                      </a:rPr>
                                      <m:t>𝑛</m:t>
                                    </m:r>
                                  </m:sup>
                                  <m:e>
                                    <m:sSub>
                                      <m:sSubPr>
                                        <m:ctrlPr>
                                          <a:rPr lang="zh-CN" sz="1800" i="1">
                                            <a:solidFill>
                                              <a:schemeClr val="tx1"/>
                                            </a:solidFill>
                                            <a:effectLst/>
                                            <a:latin typeface="Cambria Math" panose="02040503050406030204" pitchFamily="18" charset="0"/>
                                          </a:rPr>
                                        </m:ctrlPr>
                                      </m:sSubPr>
                                      <m:e>
                                        <m:r>
                                          <a:rPr lang="en-US" sz="1800">
                                            <a:solidFill>
                                              <a:schemeClr val="tx1"/>
                                            </a:solidFill>
                                            <a:effectLst/>
                                            <a:latin typeface="Cambria Math" panose="02040503050406030204" pitchFamily="18" charset="0"/>
                                          </a:rPr>
                                          <m:t>𝑃</m:t>
                                        </m:r>
                                      </m:e>
                                      <m:sub>
                                        <m:sSub>
                                          <m:sSubPr>
                                            <m:ctrlPr>
                                              <a:rPr lang="zh-CN" sz="1800" i="1">
                                                <a:solidFill>
                                                  <a:schemeClr val="tx1"/>
                                                </a:solidFill>
                                                <a:effectLst/>
                                                <a:latin typeface="Cambria Math" panose="02040503050406030204" pitchFamily="18" charset="0"/>
                                              </a:rPr>
                                            </m:ctrlPr>
                                          </m:sSubPr>
                                          <m:e>
                                            <m:r>
                                              <a:rPr lang="en-US" sz="1800">
                                                <a:solidFill>
                                                  <a:schemeClr val="tx1"/>
                                                </a:solidFill>
                                                <a:effectLst/>
                                                <a:latin typeface="Cambria Math" panose="02040503050406030204" pitchFamily="18" charset="0"/>
                                              </a:rPr>
                                              <m:t>𝑥</m:t>
                                            </m:r>
                                          </m:e>
                                          <m:sub>
                                            <m:r>
                                              <a:rPr lang="en-US" sz="1800">
                                                <a:solidFill>
                                                  <a:schemeClr val="tx1"/>
                                                </a:solidFill>
                                                <a:effectLst/>
                                                <a:latin typeface="Cambria Math" panose="02040503050406030204" pitchFamily="18" charset="0"/>
                                              </a:rPr>
                                              <m:t>𝑖</m:t>
                                            </m:r>
                                          </m:sub>
                                        </m:sSub>
                                        <m:r>
                                          <a:rPr lang="en-US" sz="1800">
                                            <a:solidFill>
                                              <a:schemeClr val="tx1"/>
                                            </a:solidFill>
                                            <a:effectLst/>
                                            <a:latin typeface="Cambria Math" panose="02040503050406030204" pitchFamily="18" charset="0"/>
                                          </a:rPr>
                                          <m:t>,</m:t>
                                        </m:r>
                                        <m:sSub>
                                          <m:sSubPr>
                                            <m:ctrlPr>
                                              <a:rPr lang="zh-CN" sz="1800" i="1">
                                                <a:solidFill>
                                                  <a:schemeClr val="tx1"/>
                                                </a:solidFill>
                                                <a:effectLst/>
                                                <a:latin typeface="Cambria Math" panose="02040503050406030204" pitchFamily="18" charset="0"/>
                                              </a:rPr>
                                            </m:ctrlPr>
                                          </m:sSubPr>
                                          <m:e>
                                            <m:r>
                                              <a:rPr lang="en-US" sz="1800">
                                                <a:solidFill>
                                                  <a:schemeClr val="tx1"/>
                                                </a:solidFill>
                                                <a:effectLst/>
                                                <a:latin typeface="Cambria Math" panose="02040503050406030204" pitchFamily="18" charset="0"/>
                                              </a:rPr>
                                              <m:t>𝑦</m:t>
                                            </m:r>
                                          </m:e>
                                          <m:sub>
                                            <m:r>
                                              <a:rPr lang="en-US" sz="1800">
                                                <a:solidFill>
                                                  <a:schemeClr val="tx1"/>
                                                </a:solidFill>
                                                <a:effectLst/>
                                                <a:latin typeface="Cambria Math" panose="02040503050406030204" pitchFamily="18" charset="0"/>
                                              </a:rPr>
                                              <m:t>𝑖</m:t>
                                            </m:r>
                                          </m:sub>
                                        </m:sSub>
                                      </m:sub>
                                    </m:sSub>
                                  </m:e>
                                </m:nary>
                                <m:r>
                                  <a:rPr lang="en-US" sz="1800">
                                    <a:solidFill>
                                      <a:schemeClr val="tx1"/>
                                    </a:solidFill>
                                    <a:effectLst/>
                                    <a:latin typeface="Cambria Math" panose="02040503050406030204" pitchFamily="18" charset="0"/>
                                  </a:rPr>
                                  <m:t>+</m:t>
                                </m:r>
                                <m:nary>
                                  <m:naryPr>
                                    <m:chr m:val="∑"/>
                                    <m:limLoc m:val="undOvr"/>
                                    <m:ctrlPr>
                                      <a:rPr lang="zh-CN" sz="1800" i="1">
                                        <a:solidFill>
                                          <a:schemeClr val="tx1"/>
                                        </a:solidFill>
                                        <a:effectLst/>
                                        <a:latin typeface="Cambria Math" panose="02040503050406030204" pitchFamily="18" charset="0"/>
                                      </a:rPr>
                                    </m:ctrlPr>
                                  </m:naryPr>
                                  <m:sub>
                                    <m:r>
                                      <a:rPr lang="en-US" sz="1800">
                                        <a:solidFill>
                                          <a:schemeClr val="tx1"/>
                                        </a:solidFill>
                                        <a:effectLst/>
                                        <a:latin typeface="Cambria Math" panose="02040503050406030204" pitchFamily="18" charset="0"/>
                                      </a:rPr>
                                      <m:t>𝑖</m:t>
                                    </m:r>
                                    <m:r>
                                      <a:rPr lang="en-US" sz="1800">
                                        <a:solidFill>
                                          <a:schemeClr val="tx1"/>
                                        </a:solidFill>
                                        <a:effectLst/>
                                        <a:latin typeface="Cambria Math" panose="02040503050406030204" pitchFamily="18" charset="0"/>
                                      </a:rPr>
                                      <m:t>=2</m:t>
                                    </m:r>
                                  </m:sub>
                                  <m:sup>
                                    <m:r>
                                      <a:rPr lang="en-US" sz="1800">
                                        <a:solidFill>
                                          <a:schemeClr val="tx1"/>
                                        </a:solidFill>
                                        <a:effectLst/>
                                        <a:latin typeface="Cambria Math" panose="02040503050406030204" pitchFamily="18" charset="0"/>
                                      </a:rPr>
                                      <m:t>𝑛</m:t>
                                    </m:r>
                                  </m:sup>
                                  <m:e>
                                    <m:sSub>
                                      <m:sSubPr>
                                        <m:ctrlPr>
                                          <a:rPr lang="zh-CN" sz="1800" i="1">
                                            <a:solidFill>
                                              <a:schemeClr val="tx1"/>
                                            </a:solidFill>
                                            <a:effectLst/>
                                            <a:latin typeface="Cambria Math" panose="02040503050406030204" pitchFamily="18" charset="0"/>
                                          </a:rPr>
                                        </m:ctrlPr>
                                      </m:sSubPr>
                                      <m:e>
                                        <m:r>
                                          <a:rPr lang="en-US" sz="1800">
                                            <a:solidFill>
                                              <a:schemeClr val="tx1"/>
                                            </a:solidFill>
                                            <a:effectLst/>
                                            <a:latin typeface="Cambria Math" panose="02040503050406030204" pitchFamily="18" charset="0"/>
                                          </a:rPr>
                                          <m:t>𝑇</m:t>
                                        </m:r>
                                      </m:e>
                                      <m:sub>
                                        <m:sSub>
                                          <m:sSubPr>
                                            <m:ctrlPr>
                                              <a:rPr lang="zh-CN" sz="1800" i="1">
                                                <a:solidFill>
                                                  <a:schemeClr val="tx1"/>
                                                </a:solidFill>
                                                <a:effectLst/>
                                                <a:latin typeface="Cambria Math" panose="02040503050406030204" pitchFamily="18" charset="0"/>
                                              </a:rPr>
                                            </m:ctrlPr>
                                          </m:sSubPr>
                                          <m:e>
                                            <m:r>
                                              <a:rPr lang="en-US" sz="1800">
                                                <a:solidFill>
                                                  <a:schemeClr val="tx1"/>
                                                </a:solidFill>
                                                <a:effectLst/>
                                                <a:latin typeface="Cambria Math" panose="02040503050406030204" pitchFamily="18" charset="0"/>
                                              </a:rPr>
                                              <m:t>𝑦</m:t>
                                            </m:r>
                                          </m:e>
                                          <m:sub>
                                            <m:r>
                                              <a:rPr lang="en-US" sz="1800">
                                                <a:solidFill>
                                                  <a:schemeClr val="tx1"/>
                                                </a:solidFill>
                                                <a:effectLst/>
                                                <a:latin typeface="Cambria Math" panose="02040503050406030204" pitchFamily="18" charset="0"/>
                                              </a:rPr>
                                              <m:t>𝑖</m:t>
                                            </m:r>
                                            <m:r>
                                              <a:rPr lang="en-US" sz="1800">
                                                <a:solidFill>
                                                  <a:schemeClr val="tx1"/>
                                                </a:solidFill>
                                                <a:effectLst/>
                                                <a:latin typeface="Cambria Math" panose="02040503050406030204" pitchFamily="18" charset="0"/>
                                              </a:rPr>
                                              <m:t>−1</m:t>
                                            </m:r>
                                          </m:sub>
                                        </m:sSub>
                                        <m:r>
                                          <a:rPr lang="en-US" sz="1800">
                                            <a:solidFill>
                                              <a:schemeClr val="tx1"/>
                                            </a:solidFill>
                                            <a:effectLst/>
                                            <a:latin typeface="Cambria Math" panose="02040503050406030204" pitchFamily="18" charset="0"/>
                                          </a:rPr>
                                          <m:t>,</m:t>
                                        </m:r>
                                        <m:sSub>
                                          <m:sSubPr>
                                            <m:ctrlPr>
                                              <a:rPr lang="zh-CN" sz="1800" i="1">
                                                <a:solidFill>
                                                  <a:schemeClr val="tx1"/>
                                                </a:solidFill>
                                                <a:effectLst/>
                                                <a:latin typeface="Cambria Math" panose="02040503050406030204" pitchFamily="18" charset="0"/>
                                              </a:rPr>
                                            </m:ctrlPr>
                                          </m:sSubPr>
                                          <m:e>
                                            <m:r>
                                              <a:rPr lang="en-US" sz="1800">
                                                <a:solidFill>
                                                  <a:schemeClr val="tx1"/>
                                                </a:solidFill>
                                                <a:effectLst/>
                                                <a:latin typeface="Cambria Math" panose="02040503050406030204" pitchFamily="18" charset="0"/>
                                              </a:rPr>
                                              <m:t>𝑦</m:t>
                                            </m:r>
                                          </m:e>
                                          <m:sub>
                                            <m:r>
                                              <a:rPr lang="en-US" sz="1800">
                                                <a:solidFill>
                                                  <a:schemeClr val="tx1"/>
                                                </a:solidFill>
                                                <a:effectLst/>
                                                <a:latin typeface="Cambria Math" panose="02040503050406030204" pitchFamily="18" charset="0"/>
                                              </a:rPr>
                                              <m:t>𝑖</m:t>
                                            </m:r>
                                          </m:sub>
                                        </m:sSub>
                                      </m:sub>
                                    </m:sSub>
                                  </m:e>
                                </m:nary>
                              </m:oMath>
                            </m:oMathPara>
                          </a14:m>
                          <a:endParaRPr lang="zh-CN"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882241940"/>
                      </a:ext>
                    </a:extLst>
                  </a:tr>
                </a:tbl>
              </a:graphicData>
            </a:graphic>
          </p:graphicFrame>
        </mc:Choice>
        <mc:Fallback xmlns="">
          <p:graphicFrame>
            <p:nvGraphicFramePr>
              <p:cNvPr id="2" name="表格 1">
                <a:extLst>
                  <a:ext uri="{FF2B5EF4-FFF2-40B4-BE49-F238E27FC236}">
                    <a16:creationId xmlns:a16="http://schemas.microsoft.com/office/drawing/2014/main" id="{64CD6156-A143-6E56-920D-483D512EE003}"/>
                  </a:ext>
                </a:extLst>
              </p:cNvPr>
              <p:cNvGraphicFramePr>
                <a:graphicFrameLocks noGrp="1"/>
              </p:cNvGraphicFramePr>
              <p:nvPr>
                <p:extLst>
                  <p:ext uri="{D42A27DB-BD31-4B8C-83A1-F6EECF244321}">
                    <p14:modId xmlns:p14="http://schemas.microsoft.com/office/powerpoint/2010/main" val="630617202"/>
                  </p:ext>
                </p:extLst>
              </p:nvPr>
            </p:nvGraphicFramePr>
            <p:xfrm>
              <a:off x="3704044" y="2698107"/>
              <a:ext cx="4965700" cy="947864"/>
            </p:xfrm>
            <a:graphic>
              <a:graphicData uri="http://schemas.openxmlformats.org/drawingml/2006/table">
                <a:tbl>
                  <a:tblPr firstRow="1" firstCol="1" bandRow="1">
                    <a:tableStyleId>{5C22544A-7EE6-4342-B048-85BDC9FD1C3A}</a:tableStyleId>
                  </a:tblPr>
                  <a:tblGrid>
                    <a:gridCol w="4965700">
                      <a:extLst>
                        <a:ext uri="{9D8B030D-6E8A-4147-A177-3AD203B41FA5}">
                          <a16:colId xmlns:a16="http://schemas.microsoft.com/office/drawing/2014/main" val="743928775"/>
                        </a:ext>
                      </a:extLst>
                    </a:gridCol>
                  </a:tblGrid>
                  <a:tr h="947864">
                    <a:tc>
                      <a:txBody>
                        <a:bodyPr/>
                        <a:lstStyle/>
                        <a:p>
                          <a:endParaRPr lang="zh-CN"/>
                        </a:p>
                      </a:txBody>
                      <a:tcPr marL="68580" marR="68580" marT="0" marB="0">
                        <a:blipFill>
                          <a:blip r:embed="rId3"/>
                          <a:stretch>
                            <a:fillRect l="-123" t="-637" r="-490" b="-2548"/>
                          </a:stretch>
                        </a:blipFill>
                      </a:tcPr>
                    </a:tc>
                    <a:extLst>
                      <a:ext uri="{0D108BD9-81ED-4DB2-BD59-A6C34878D82A}">
                        <a16:rowId xmlns:a16="http://schemas.microsoft.com/office/drawing/2014/main" val="3882241940"/>
                      </a:ext>
                    </a:extLst>
                  </a:tr>
                </a:tbl>
              </a:graphicData>
            </a:graphic>
          </p:graphicFrame>
        </mc:Fallback>
      </mc:AlternateContent>
      <p:grpSp>
        <p:nvGrpSpPr>
          <p:cNvPr id="3" name="组合 2">
            <a:extLst>
              <a:ext uri="{FF2B5EF4-FFF2-40B4-BE49-F238E27FC236}">
                <a16:creationId xmlns:a16="http://schemas.microsoft.com/office/drawing/2014/main" id="{187B1333-C2B2-5CDC-8A72-32EBB2EE2703}"/>
              </a:ext>
            </a:extLst>
          </p:cNvPr>
          <p:cNvGrpSpPr/>
          <p:nvPr/>
        </p:nvGrpSpPr>
        <p:grpSpPr>
          <a:xfrm>
            <a:off x="60960" y="37660"/>
            <a:ext cx="11391900" cy="542161"/>
            <a:chOff x="0" y="543361"/>
            <a:chExt cx="4446188" cy="493479"/>
          </a:xfrm>
        </p:grpSpPr>
        <p:grpSp>
          <p:nvGrpSpPr>
            <p:cNvPr id="5" name="组合 4">
              <a:extLst>
                <a:ext uri="{FF2B5EF4-FFF2-40B4-BE49-F238E27FC236}">
                  <a16:creationId xmlns:a16="http://schemas.microsoft.com/office/drawing/2014/main" id="{8FF2FEF7-E6CF-0753-E811-40318330D9C1}"/>
                </a:ext>
              </a:extLst>
            </p:cNvPr>
            <p:cNvGrpSpPr/>
            <p:nvPr/>
          </p:nvGrpSpPr>
          <p:grpSpPr>
            <a:xfrm>
              <a:off x="0" y="543361"/>
              <a:ext cx="3370216" cy="493479"/>
              <a:chOff x="0" y="288813"/>
              <a:chExt cx="3370216" cy="493479"/>
            </a:xfrm>
            <a:solidFill>
              <a:srgbClr val="131426"/>
            </a:solidFill>
          </p:grpSpPr>
          <p:sp>
            <p:nvSpPr>
              <p:cNvPr id="7" name="矩形 6">
                <a:extLst>
                  <a:ext uri="{FF2B5EF4-FFF2-40B4-BE49-F238E27FC236}">
                    <a16:creationId xmlns:a16="http://schemas.microsoft.com/office/drawing/2014/main" id="{7120DFD6-26ED-A8B4-B98A-E100A22CE43E}"/>
                  </a:ext>
                </a:extLst>
              </p:cNvPr>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a:extLst>
                  <a:ext uri="{FF2B5EF4-FFF2-40B4-BE49-F238E27FC236}">
                    <a16:creationId xmlns:a16="http://schemas.microsoft.com/office/drawing/2014/main" id="{789D7B4B-A070-A7DC-655F-3938A557C07D}"/>
                  </a:ext>
                </a:extLst>
              </p:cNvPr>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3">
              <a:extLst>
                <a:ext uri="{FF2B5EF4-FFF2-40B4-BE49-F238E27FC236}">
                  <a16:creationId xmlns:a16="http://schemas.microsoft.com/office/drawing/2014/main" id="{5A52B4AC-5916-B60C-A40A-901617F46E06}"/>
                </a:ext>
              </a:extLst>
            </p:cNvPr>
            <p:cNvSpPr txBox="1"/>
            <p:nvPr/>
          </p:nvSpPr>
          <p:spPr>
            <a:xfrm>
              <a:off x="0" y="579994"/>
              <a:ext cx="4446188" cy="420211"/>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 Method-Entity identification of scientific problems and solutions</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158837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lvl="0"/>
            <a:fld id="{23DA680B-B80A-2545-AB30-B9870FE9052E}" type="slidenum">
              <a:rPr lang="zh-CN" altLang="en-US" noProof="0" smtClean="0"/>
              <a:t>8</a:t>
            </a:fld>
            <a:endParaRPr lang="zh-CN" altLang="en-US" noProof="0" dirty="0"/>
          </a:p>
        </p:txBody>
      </p:sp>
      <p:grpSp>
        <p:nvGrpSpPr>
          <p:cNvPr id="16" name="组合 15"/>
          <p:cNvGrpSpPr/>
          <p:nvPr/>
        </p:nvGrpSpPr>
        <p:grpSpPr>
          <a:xfrm>
            <a:off x="-19626" y="107182"/>
            <a:ext cx="7772401" cy="520039"/>
            <a:chOff x="-45049" y="543361"/>
            <a:chExt cx="3788220" cy="493479"/>
          </a:xfrm>
        </p:grpSpPr>
        <p:grpSp>
          <p:nvGrpSpPr>
            <p:cNvPr id="17" name="组合 16"/>
            <p:cNvGrpSpPr/>
            <p:nvPr/>
          </p:nvGrpSpPr>
          <p:grpSpPr>
            <a:xfrm>
              <a:off x="0" y="543361"/>
              <a:ext cx="3370216" cy="493479"/>
              <a:chOff x="0" y="288813"/>
              <a:chExt cx="3370216" cy="493479"/>
            </a:xfrm>
            <a:solidFill>
              <a:srgbClr val="131426"/>
            </a:solidFill>
          </p:grpSpPr>
          <p:sp>
            <p:nvSpPr>
              <p:cNvPr id="23" name="矩形 22"/>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3"/>
            <p:cNvSpPr txBox="1"/>
            <p:nvPr/>
          </p:nvSpPr>
          <p:spPr>
            <a:xfrm>
              <a:off x="-45049" y="563523"/>
              <a:ext cx="3788220" cy="438086"/>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 Method-Knowledge network construction</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 name="矩形 17">
            <a:extLst>
              <a:ext uri="{FF2B5EF4-FFF2-40B4-BE49-F238E27FC236}">
                <a16:creationId xmlns:a16="http://schemas.microsoft.com/office/drawing/2014/main" id="{2E0C0A69-B1DA-B404-DA94-BEE4A6629498}"/>
              </a:ext>
            </a:extLst>
          </p:cNvPr>
          <p:cNvSpPr/>
          <p:nvPr/>
        </p:nvSpPr>
        <p:spPr>
          <a:xfrm>
            <a:off x="1123772" y="1283339"/>
            <a:ext cx="9936578" cy="1733808"/>
          </a:xfrm>
          <a:prstGeom prst="rect">
            <a:avLst/>
          </a:prstGeom>
          <a:ln w="9525">
            <a:solidFill>
              <a:srgbClr val="002060"/>
            </a:solidFill>
          </a:ln>
        </p:spPr>
        <p:txBody>
          <a:bodyPr wrap="square">
            <a:spAutoFit/>
          </a:bodyPr>
          <a:lstStyle/>
          <a:p>
            <a:pPr marL="342900" indent="-342900" algn="just">
              <a:spcBef>
                <a:spcPts val="450"/>
              </a:spcBef>
              <a:spcAft>
                <a:spcPts val="450"/>
              </a:spcAft>
              <a:buFont typeface="+mj-lt"/>
              <a:buAutoNum type="arabicPeriod"/>
            </a:pPr>
            <a:r>
              <a:rPr lang="en-US" altLang="zh-CN" dirty="0">
                <a:latin typeface="Times New Roman" panose="02020603050405020304" pitchFamily="18" charset="0"/>
                <a:cs typeface="Times New Roman" panose="02020603050405020304" pitchFamily="18" charset="0"/>
              </a:rPr>
              <a:t>Use the </a:t>
            </a:r>
            <a:r>
              <a:rPr lang="en-US" altLang="zh-CN" b="1" dirty="0" err="1">
                <a:solidFill>
                  <a:srgbClr val="FF0000"/>
                </a:solidFill>
                <a:latin typeface="Times New Roman" panose="02020603050405020304" pitchFamily="18" charset="0"/>
                <a:cs typeface="Times New Roman" panose="02020603050405020304" pitchFamily="18" charset="0"/>
              </a:rPr>
              <a:t>Levenshtein</a:t>
            </a:r>
            <a:r>
              <a:rPr lang="en-US" altLang="zh-CN" b="1" dirty="0">
                <a:solidFill>
                  <a:srgbClr val="FF0000"/>
                </a:solidFill>
                <a:latin typeface="Times New Roman" panose="02020603050405020304" pitchFamily="18" charset="0"/>
                <a:cs typeface="Times New Roman" panose="02020603050405020304" pitchFamily="18" charset="0"/>
              </a:rPr>
              <a:t> method </a:t>
            </a:r>
            <a:r>
              <a:rPr lang="en-US" altLang="zh-CN" dirty="0">
                <a:latin typeface="Times New Roman" panose="02020603050405020304" pitchFamily="18" charset="0"/>
                <a:cs typeface="Times New Roman" panose="02020603050405020304" pitchFamily="18" charset="0"/>
              </a:rPr>
              <a:t>for measuring the difference between two sequences to </a:t>
            </a:r>
            <a:r>
              <a:rPr lang="en-US" altLang="zh-CN" b="1" dirty="0">
                <a:solidFill>
                  <a:srgbClr val="FF0000"/>
                </a:solidFill>
                <a:latin typeface="Times New Roman" panose="02020603050405020304" pitchFamily="18" charset="0"/>
                <a:cs typeface="Times New Roman" panose="02020603050405020304" pitchFamily="18" charset="0"/>
              </a:rPr>
              <a:t>disambiguate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000" indent="-342000" algn="just">
              <a:spcBef>
                <a:spcPts val="450"/>
              </a:spcBef>
              <a:spcAft>
                <a:spcPts val="450"/>
              </a:spcAft>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Levenshtein</a:t>
            </a:r>
            <a:r>
              <a:rPr lang="en-US" altLang="zh-CN" dirty="0">
                <a:latin typeface="Times New Roman" panose="02020603050405020304" pitchFamily="18" charset="0"/>
                <a:cs typeface="Times New Roman" panose="02020603050405020304" pitchFamily="18" charset="0"/>
              </a:rPr>
              <a:t> algorithm can consider both the contextual information and semantic similarity, enhancing the accuracy of entity alignment.</a:t>
            </a:r>
          </a:p>
          <a:p>
            <a:pPr marL="342900" indent="-342900" algn="just">
              <a:spcBef>
                <a:spcPts val="450"/>
              </a:spcBef>
              <a:spcAft>
                <a:spcPts val="450"/>
              </a:spcAft>
              <a:buFont typeface="+mj-lt"/>
              <a:buAutoNum type="arabicPeriod" startAt="2"/>
            </a:pPr>
            <a:r>
              <a:rPr lang="en-US" altLang="zh-CN" dirty="0">
                <a:latin typeface="Times New Roman" panose="02020603050405020304" pitchFamily="18" charset="0"/>
                <a:cs typeface="Times New Roman" panose="02020603050405020304" pitchFamily="18" charset="0"/>
              </a:rPr>
              <a:t>Construct </a:t>
            </a:r>
            <a:r>
              <a:rPr lang="en-US" altLang="zh-CN" b="1" dirty="0">
                <a:solidFill>
                  <a:srgbClr val="FF0000"/>
                </a:solidFill>
                <a:latin typeface="Times New Roman" panose="02020603050405020304" pitchFamily="18" charset="0"/>
                <a:cs typeface="Times New Roman" panose="02020603050405020304" pitchFamily="18" charset="0"/>
              </a:rPr>
              <a:t>an entity dictionary based on expert knowledge</a:t>
            </a:r>
            <a:r>
              <a:rPr lang="en-US" altLang="zh-CN" dirty="0">
                <a:latin typeface="Times New Roman" panose="02020603050405020304" pitchFamily="18" charset="0"/>
                <a:cs typeface="Times New Roman" panose="02020603050405020304" pitchFamily="18" charset="0"/>
              </a:rPr>
              <a:t>, which is used for further checking and proofreading of entity alignment results.</a:t>
            </a:r>
          </a:p>
        </p:txBody>
      </p:sp>
      <p:sp>
        <p:nvSpPr>
          <p:cNvPr id="2" name="矩形 1">
            <a:extLst>
              <a:ext uri="{FF2B5EF4-FFF2-40B4-BE49-F238E27FC236}">
                <a16:creationId xmlns:a16="http://schemas.microsoft.com/office/drawing/2014/main" id="{04343C68-26F8-BE9D-30CB-67D85C011B0A}"/>
              </a:ext>
            </a:extLst>
          </p:cNvPr>
          <p:cNvSpPr/>
          <p:nvPr/>
        </p:nvSpPr>
        <p:spPr>
          <a:xfrm>
            <a:off x="1050878" y="771127"/>
            <a:ext cx="7052262" cy="406330"/>
          </a:xfrm>
          <a:prstGeom prst="rect">
            <a:avLst/>
          </a:prstGeom>
          <a:ln w="19050">
            <a:solidFill>
              <a:schemeClr val="bg1"/>
            </a:solidFill>
          </a:ln>
        </p:spPr>
        <p:txBody>
          <a:bodyPr wrap="square">
            <a:spAutoFit/>
          </a:bodyPr>
          <a:lstStyle/>
          <a:p>
            <a:pPr marL="285784" indent="-285784">
              <a:lnSpc>
                <a:spcPct val="110000"/>
              </a:lnSpc>
              <a:spcBef>
                <a:spcPts val="599"/>
              </a:spcBef>
              <a:spcAft>
                <a:spcPts val="599"/>
              </a:spcAft>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Entity alignment based on </a:t>
            </a:r>
            <a:r>
              <a:rPr lang="en-US" altLang="zh-CN" sz="2000" b="1" dirty="0" err="1">
                <a:solidFill>
                  <a:srgbClr val="002060"/>
                </a:solidFill>
                <a:latin typeface="Times New Roman" panose="02020603050405020304" pitchFamily="18" charset="0"/>
                <a:cs typeface="Times New Roman" panose="02020603050405020304" pitchFamily="18" charset="0"/>
              </a:rPr>
              <a:t>Levenshtein</a:t>
            </a:r>
            <a:r>
              <a:rPr lang="en-US" altLang="zh-CN" sz="2000" b="1" dirty="0">
                <a:solidFill>
                  <a:srgbClr val="002060"/>
                </a:solidFill>
                <a:latin typeface="Times New Roman" panose="02020603050405020304" pitchFamily="18" charset="0"/>
                <a:cs typeface="Times New Roman" panose="02020603050405020304" pitchFamily="18" charset="0"/>
              </a:rPr>
              <a:t> algorithm</a:t>
            </a:r>
          </a:p>
        </p:txBody>
      </p:sp>
      <p:sp>
        <p:nvSpPr>
          <p:cNvPr id="3" name="矩形 2">
            <a:extLst>
              <a:ext uri="{FF2B5EF4-FFF2-40B4-BE49-F238E27FC236}">
                <a16:creationId xmlns:a16="http://schemas.microsoft.com/office/drawing/2014/main" id="{E0C53E58-203E-5566-E374-0CAC10890466}"/>
              </a:ext>
            </a:extLst>
          </p:cNvPr>
          <p:cNvSpPr/>
          <p:nvPr/>
        </p:nvSpPr>
        <p:spPr>
          <a:xfrm>
            <a:off x="1050878" y="3185807"/>
            <a:ext cx="10087292" cy="406330"/>
          </a:xfrm>
          <a:prstGeom prst="rect">
            <a:avLst/>
          </a:prstGeom>
          <a:ln w="19050">
            <a:solidFill>
              <a:schemeClr val="bg1"/>
            </a:solidFill>
          </a:ln>
        </p:spPr>
        <p:txBody>
          <a:bodyPr wrap="square">
            <a:spAutoFit/>
          </a:bodyPr>
          <a:lstStyle/>
          <a:p>
            <a:pPr marL="285784" indent="-285784">
              <a:lnSpc>
                <a:spcPct val="110000"/>
              </a:lnSpc>
              <a:spcBef>
                <a:spcPts val="599"/>
              </a:spcBef>
              <a:spcAft>
                <a:spcPts val="599"/>
              </a:spcAft>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Constructing knowledge network integrating semantic and co-occurrence relations</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74C6C0D-6772-96FF-754E-D5CB5CB2EFAC}"/>
                  </a:ext>
                </a:extLst>
              </p:cNvPr>
              <p:cNvSpPr/>
              <p:nvPr/>
            </p:nvSpPr>
            <p:spPr>
              <a:xfrm>
                <a:off x="1123772" y="3706538"/>
                <a:ext cx="9936578" cy="2693045"/>
              </a:xfrm>
              <a:prstGeom prst="rect">
                <a:avLst/>
              </a:prstGeom>
              <a:ln w="9525">
                <a:solidFill>
                  <a:srgbClr val="002060"/>
                </a:solidFill>
              </a:ln>
            </p:spPr>
            <p:txBody>
              <a:bodyPr wrap="square">
                <a:spAutoFit/>
              </a:bodyPr>
              <a:lstStyle/>
              <a:p>
                <a:pPr marL="342900" indent="-342900" algn="just">
                  <a:spcBef>
                    <a:spcPts val="450"/>
                  </a:spcBef>
                  <a:spcAft>
                    <a:spcPts val="450"/>
                  </a:spcAft>
                  <a:buFont typeface="+mj-lt"/>
                  <a:buAutoNum type="arabicPeriod"/>
                </a:pPr>
                <a:r>
                  <a:rPr lang="en-US" altLang="zh-CN" dirty="0">
                    <a:latin typeface="Times New Roman" panose="02020603050405020304" pitchFamily="18" charset="0"/>
                    <a:cs typeface="Times New Roman" panose="02020603050405020304" pitchFamily="18" charset="0"/>
                  </a:rPr>
                  <a:t>Use the cosine distance between entity vectors to measure the </a:t>
                </a:r>
                <a:r>
                  <a:rPr lang="en-US" altLang="zh-CN" b="1" dirty="0">
                    <a:solidFill>
                      <a:srgbClr val="FF0000"/>
                    </a:solidFill>
                    <a:latin typeface="Times New Roman" panose="02020603050405020304" pitchFamily="18" charset="0"/>
                    <a:cs typeface="Times New Roman" panose="02020603050405020304" pitchFamily="18" charset="0"/>
                  </a:rPr>
                  <a:t>semantic similarity </a:t>
                </a:r>
                <a:r>
                  <a:rPr lang="en-US" altLang="zh-CN" dirty="0">
                    <a:latin typeface="Times New Roman" panose="02020603050405020304" pitchFamily="18" charset="0"/>
                    <a:cs typeface="Times New Roman" panose="02020603050405020304" pitchFamily="18" charset="0"/>
                  </a:rPr>
                  <a:t>between entities </a:t>
                </a:r>
                <a14:m>
                  <m:oMath xmlns:m="http://schemas.openxmlformats.org/officeDocument/2006/math">
                    <m:r>
                      <a:rPr lang="en-US" altLang="zh-CN" sz="1800" i="1" smtClean="0">
                        <a:effectLst/>
                        <a:latin typeface="Cambria Math" panose="02040503050406030204" pitchFamily="18" charset="0"/>
                        <a:ea typeface="Times New Roman" panose="02020603050405020304" pitchFamily="18" charset="0"/>
                        <a:cs typeface="Times New Roman" panose="02020603050405020304" pitchFamily="18" charset="0"/>
                      </a:rPr>
                      <m:t>𝑠𝑖𝑚</m:t>
                    </m:r>
                    <m:r>
                      <a:rPr lang="en-US" altLang="zh-CN" sz="1800">
                        <a:effectLst/>
                        <a:latin typeface="Cambria Math" panose="02040503050406030204" pitchFamily="18" charset="0"/>
                        <a:ea typeface="Times New Roman" panose="02020603050405020304" pitchFamily="18" charset="0"/>
                        <a:cs typeface="Times New Roman" panose="02020603050405020304" pitchFamily="18" charset="0"/>
                      </a:rPr>
                      <m:t>(</m:t>
                    </m:r>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altLang="zh-CN" sz="1800">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en-US" altLang="zh-CN" sz="18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900" indent="-342900" algn="just">
                  <a:spcBef>
                    <a:spcPts val="450"/>
                  </a:spcBef>
                  <a:spcAft>
                    <a:spcPts val="450"/>
                  </a:spcAft>
                  <a:buFont typeface="+mj-lt"/>
                  <a:buAutoNum type="arabicPeriod"/>
                </a:pPr>
                <a:r>
                  <a:rPr lang="en-US" altLang="zh-CN" sz="1800" dirty="0">
                    <a:effectLst/>
                    <a:latin typeface="Times New Roman" panose="02020603050405020304" pitchFamily="18" charset="0"/>
                    <a:ea typeface="Times New Roman" panose="02020603050405020304" pitchFamily="18" charset="0"/>
                  </a:rPr>
                  <a:t>The </a:t>
                </a:r>
                <a:r>
                  <a:rPr lang="en-US" altLang="zh-CN" sz="1800" b="1" dirty="0">
                    <a:solidFill>
                      <a:srgbClr val="FF0000"/>
                    </a:solidFill>
                    <a:effectLst/>
                    <a:latin typeface="Times New Roman" panose="02020603050405020304" pitchFamily="18" charset="0"/>
                    <a:ea typeface="Times New Roman" panose="02020603050405020304" pitchFamily="18" charset="0"/>
                  </a:rPr>
                  <a:t>co-occurrence association </a:t>
                </a:r>
                <a:r>
                  <a:rPr lang="en-US" altLang="zh-CN" sz="1800" dirty="0">
                    <a:effectLst/>
                    <a:latin typeface="Times New Roman" panose="02020603050405020304" pitchFamily="18" charset="0"/>
                    <a:ea typeface="Times New Roman" panose="02020603050405020304" pitchFamily="18" charset="0"/>
                  </a:rPr>
                  <a:t>between entities a and b is denoted as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𝑐𝑜</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_</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𝑒𝑛𝑡𝑖𝑡𝑦</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dirty="0">
                    <a:effectLst/>
                    <a:latin typeface="Times New Roman" panose="02020603050405020304" pitchFamily="18" charset="0"/>
                    <a:ea typeface="Times New Roman" panose="02020603050405020304" pitchFamily="18" charset="0"/>
                  </a:rPr>
                  <a:t>, represented by the number of co-occurrences between a and b</a:t>
                </a:r>
                <a:r>
                  <a:rPr lang="en-US" altLang="zh-CN" dirty="0">
                    <a:latin typeface="Times New Roman" panose="02020603050405020304" pitchFamily="18" charset="0"/>
                    <a:ea typeface="Times New Roman" panose="02020603050405020304" pitchFamily="18" charset="0"/>
                  </a:rPr>
                  <a:t>;</a:t>
                </a:r>
              </a:p>
              <a:p>
                <a:pPr marL="342900" indent="-342900" algn="just">
                  <a:spcBef>
                    <a:spcPts val="450"/>
                  </a:spcBef>
                  <a:spcAft>
                    <a:spcPts val="450"/>
                  </a:spcAft>
                  <a:buFont typeface="+mj-lt"/>
                  <a:buAutoNum type="arabicPeriod"/>
                </a:pPr>
                <a:r>
                  <a:rPr lang="en-US" altLang="zh-CN" dirty="0">
                    <a:latin typeface="Times New Roman" panose="02020603050405020304" pitchFamily="18" charset="0"/>
                    <a:cs typeface="Times New Roman" panose="02020603050405020304" pitchFamily="18" charset="0"/>
                  </a:rPr>
                  <a:t>Use </a:t>
                </a:r>
                <a:r>
                  <a:rPr lang="en-US" altLang="zh-CN" b="1" dirty="0">
                    <a:solidFill>
                      <a:srgbClr val="FF0000"/>
                    </a:solidFill>
                    <a:latin typeface="Times New Roman" panose="02020603050405020304" pitchFamily="18" charset="0"/>
                    <a:cs typeface="Times New Roman" panose="02020603050405020304" pitchFamily="18" charset="0"/>
                  </a:rPr>
                  <a:t>the entropy weight</a:t>
                </a:r>
                <a:r>
                  <a:rPr lang="en-US" altLang="zh-CN" dirty="0">
                    <a:latin typeface="Times New Roman" panose="02020603050405020304" pitchFamily="18" charset="0"/>
                    <a:cs typeface="Times New Roman" panose="02020603050405020304" pitchFamily="18" charset="0"/>
                  </a:rPr>
                  <a:t> method to integrate the semantic information and co-occurrence information between entities and get the relation between entities in the knowledge network;</a:t>
                </a:r>
              </a:p>
              <a:p>
                <a:pPr marL="342900" indent="-342900" algn="just">
                  <a:spcBef>
                    <a:spcPts val="450"/>
                  </a:spcBef>
                  <a:spcAft>
                    <a:spcPts val="450"/>
                  </a:spcAft>
                  <a:buFont typeface="+mj-lt"/>
                  <a:buAutoNum type="arabicPeriod"/>
                </a:pPr>
                <a:r>
                  <a:rPr lang="en-US" altLang="zh-CN" sz="1800" dirty="0">
                    <a:effectLst/>
                    <a:latin typeface="Times New Roman" panose="02020603050405020304" pitchFamily="18" charset="0"/>
                    <a:ea typeface="等线" panose="02010600030101010101" pitchFamily="2" charset="-122"/>
                  </a:rPr>
                  <a:t>We generate a</a:t>
                </a:r>
                <a:r>
                  <a:rPr lang="en-US" altLang="zh-CN" sz="1800" dirty="0">
                    <a:effectLst/>
                    <a:latin typeface="Times New Roman" panose="02020603050405020304" pitchFamily="18" charset="0"/>
                    <a:ea typeface="Times New Roman" panose="02020603050405020304" pitchFamily="18" charset="0"/>
                  </a:rPr>
                  <a:t> knowledge network </a:t>
                </a:r>
                <a14:m>
                  <m:oMath xmlns:m="http://schemas.openxmlformats.org/officeDocument/2006/math">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𝐺</m:t>
                    </m:r>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𝑉</m:t>
                    </m:r>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𝑊</m:t>
                    </m:r>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altLang="zh-CN" sz="1800" dirty="0">
                    <a:effectLst/>
                    <a:latin typeface="Times New Roman" panose="02020603050405020304" pitchFamily="18" charset="0"/>
                    <a:ea typeface="Times New Roman" panose="02020603050405020304" pitchFamily="18" charset="0"/>
                  </a:rPr>
                  <a:t> containing rich semantic and structural information among entities</a:t>
                </a:r>
                <a:r>
                  <a:rPr lang="en-US" altLang="zh-CN" dirty="0">
                    <a:latin typeface="Times New Roman" panose="02020603050405020304" pitchFamily="18" charset="0"/>
                    <a:ea typeface="等线" panose="02010600030101010101" pitchFamily="2" charset="-122"/>
                  </a:rPr>
                  <a:t>.</a:t>
                </a:r>
                <a:endParaRPr lang="en-US" altLang="zh-CN"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074C6C0D-6772-96FF-754E-D5CB5CB2EFAC}"/>
                  </a:ext>
                </a:extLst>
              </p:cNvPr>
              <p:cNvSpPr>
                <a:spLocks noRot="1" noChangeAspect="1" noMove="1" noResize="1" noEditPoints="1" noAdjustHandles="1" noChangeArrowheads="1" noChangeShapeType="1" noTextEdit="1"/>
              </p:cNvSpPr>
              <p:nvPr/>
            </p:nvSpPr>
            <p:spPr>
              <a:xfrm>
                <a:off x="1123772" y="3706538"/>
                <a:ext cx="9936578" cy="2693045"/>
              </a:xfrm>
              <a:prstGeom prst="rect">
                <a:avLst/>
              </a:prstGeom>
              <a:blipFill>
                <a:blip r:embed="rId3"/>
                <a:stretch>
                  <a:fillRect l="-306" t="-901" r="-490" b="-2477"/>
                </a:stretch>
              </a:blipFill>
              <a:ln w="9525">
                <a:solidFill>
                  <a:srgbClr val="002060"/>
                </a:solidFill>
              </a:ln>
            </p:spPr>
            <p:txBody>
              <a:bodyPr/>
              <a:lstStyle/>
              <a:p>
                <a:r>
                  <a:rPr lang="zh-CN" altLang="en-US">
                    <a:noFill/>
                  </a:rPr>
                  <a:t> </a:t>
                </a:r>
              </a:p>
            </p:txBody>
          </p:sp>
        </mc:Fallback>
      </mc:AlternateContent>
    </p:spTree>
    <p:extLst>
      <p:ext uri="{BB962C8B-B14F-4D97-AF65-F5344CB8AC3E}">
        <p14:creationId xmlns:p14="http://schemas.microsoft.com/office/powerpoint/2010/main" val="2289117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pPr lvl="0"/>
            <a:fld id="{23DA680B-B80A-2545-AB30-B9870FE9052E}" type="slidenum">
              <a:rPr lang="zh-CN" altLang="en-US" noProof="0" smtClean="0"/>
              <a:t>9</a:t>
            </a:fld>
            <a:endParaRPr lang="zh-CN" altLang="en-US" noProof="0" dirty="0"/>
          </a:p>
        </p:txBody>
      </p:sp>
      <p:grpSp>
        <p:nvGrpSpPr>
          <p:cNvPr id="16" name="组合 15"/>
          <p:cNvGrpSpPr/>
          <p:nvPr/>
        </p:nvGrpSpPr>
        <p:grpSpPr>
          <a:xfrm>
            <a:off x="-18640" y="107182"/>
            <a:ext cx="8783267" cy="520039"/>
            <a:chOff x="-37575" y="543361"/>
            <a:chExt cx="3788220" cy="493479"/>
          </a:xfrm>
        </p:grpSpPr>
        <p:grpSp>
          <p:nvGrpSpPr>
            <p:cNvPr id="17" name="组合 16"/>
            <p:cNvGrpSpPr/>
            <p:nvPr/>
          </p:nvGrpSpPr>
          <p:grpSpPr>
            <a:xfrm>
              <a:off x="0" y="543361"/>
              <a:ext cx="3370216" cy="493479"/>
              <a:chOff x="0" y="288813"/>
              <a:chExt cx="3370216" cy="493479"/>
            </a:xfrm>
            <a:solidFill>
              <a:srgbClr val="131426"/>
            </a:solidFill>
          </p:grpSpPr>
          <p:sp>
            <p:nvSpPr>
              <p:cNvPr id="23" name="矩形 22"/>
              <p:cNvSpPr/>
              <p:nvPr/>
            </p:nvSpPr>
            <p:spPr>
              <a:xfrm>
                <a:off x="0" y="288813"/>
                <a:ext cx="3052812" cy="4934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a:off x="3052811" y="292635"/>
                <a:ext cx="317405" cy="48965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文本框 3"/>
            <p:cNvSpPr txBox="1"/>
            <p:nvPr/>
          </p:nvSpPr>
          <p:spPr>
            <a:xfrm>
              <a:off x="-37575" y="563523"/>
              <a:ext cx="3788220" cy="438086"/>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 Method-Scientific problems-solutions correlation analysis</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2E0C0A69-B1DA-B404-DA94-BEE4A6629498}"/>
                  </a:ext>
                </a:extLst>
              </p:cNvPr>
              <p:cNvSpPr/>
              <p:nvPr/>
            </p:nvSpPr>
            <p:spPr>
              <a:xfrm>
                <a:off x="1123772" y="1507076"/>
                <a:ext cx="9936578" cy="1328569"/>
              </a:xfrm>
              <a:prstGeom prst="rect">
                <a:avLst/>
              </a:prstGeom>
              <a:ln w="9525">
                <a:solidFill>
                  <a:srgbClr val="002060"/>
                </a:solidFill>
              </a:ln>
            </p:spPr>
            <p:txBody>
              <a:bodyPr wrap="square">
                <a:spAutoFit/>
              </a:bodyPr>
              <a:lstStyle/>
              <a:p>
                <a:pPr marL="342900" indent="-342900" algn="just">
                  <a:spcBef>
                    <a:spcPts val="450"/>
                  </a:spcBef>
                  <a:spcAft>
                    <a:spcPts val="450"/>
                  </a:spcAft>
                  <a:buFont typeface="+mj-lt"/>
                  <a:buAutoNum type="arabicPeriod"/>
                </a:pPr>
                <a:r>
                  <a:rPr lang="en-US" altLang="zh-CN" b="1" dirty="0">
                    <a:solidFill>
                      <a:srgbClr val="FF0000"/>
                    </a:solidFill>
                    <a:latin typeface="Times New Roman" panose="02020603050405020304" pitchFamily="18" charset="0"/>
                    <a:cs typeface="Times New Roman" panose="02020603050405020304" pitchFamily="18" charset="0"/>
                  </a:rPr>
                  <a:t>PageRank algorithm </a:t>
                </a:r>
                <a:r>
                  <a:rPr lang="en-US" altLang="zh-CN" dirty="0">
                    <a:latin typeface="Times New Roman" panose="02020603050405020304" pitchFamily="18" charset="0"/>
                    <a:cs typeface="Times New Roman" panose="02020603050405020304" pitchFamily="18" charset="0"/>
                  </a:rPr>
                  <a:t>is used to measure the importance score of research objects and thus identify core research objects in the knowledge network</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900" indent="-342900" algn="just">
                  <a:spcBef>
                    <a:spcPts val="450"/>
                  </a:spcBef>
                  <a:spcAft>
                    <a:spcPts val="450"/>
                  </a:spcAft>
                  <a:buFont typeface="+mj-lt"/>
                  <a:buAutoNum type="arabicPeriod" startAt="2"/>
                </a:pPr>
                <a:r>
                  <a:rPr lang="en-US" altLang="zh-CN" dirty="0">
                    <a:latin typeface="Times New Roman" panose="02020603050405020304" pitchFamily="18" charset="0"/>
                    <a:cs typeface="Times New Roman" panose="02020603050405020304" pitchFamily="18" charset="0"/>
                  </a:rPr>
                  <a:t>We sort the research objects in the knowledge network based on the importance score, and select the top-K research objects as the </a:t>
                </a:r>
                <a:r>
                  <a:rPr lang="en-US" altLang="zh-CN" b="1" dirty="0">
                    <a:solidFill>
                      <a:srgbClr val="FF0000"/>
                    </a:solidFill>
                    <a:latin typeface="Times New Roman" panose="02020603050405020304" pitchFamily="18" charset="0"/>
                    <a:cs typeface="Times New Roman" panose="02020603050405020304" pitchFamily="18" charset="0"/>
                  </a:rPr>
                  <a:t>core research objects</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800" i="1" smtClean="0">
                        <a:effectLst/>
                        <a:latin typeface="Cambria Math" panose="02040503050406030204" pitchFamily="18" charset="0"/>
                        <a:ea typeface="Times New Roman" panose="02020603050405020304" pitchFamily="18" charset="0"/>
                        <a:cs typeface="Times New Roman" panose="02020603050405020304" pitchFamily="18" charset="0"/>
                      </a:rPr>
                      <m:t>𝑂</m:t>
                    </m:r>
                    <m:r>
                      <a:rPr lang="en-US" altLang="zh-CN"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𝑂</m:t>
                        </m:r>
                      </m:e>
                      <m:sub>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𝑂</m:t>
                        </m:r>
                      </m:e>
                      <m:sub>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𝑂</m:t>
                        </m:r>
                      </m:e>
                      <m:sub>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𝐾</m:t>
                        </m:r>
                      </m:sub>
                    </m:sSub>
                    <m:r>
                      <a:rPr lang="en-US" altLang="zh-CN"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p>
            </p:txBody>
          </p:sp>
        </mc:Choice>
        <mc:Fallback xmlns="">
          <p:sp>
            <p:nvSpPr>
              <p:cNvPr id="18" name="矩形 17">
                <a:extLst>
                  <a:ext uri="{FF2B5EF4-FFF2-40B4-BE49-F238E27FC236}">
                    <a16:creationId xmlns:a16="http://schemas.microsoft.com/office/drawing/2014/main" id="{2E0C0A69-B1DA-B404-DA94-BEE4A6629498}"/>
                  </a:ext>
                </a:extLst>
              </p:cNvPr>
              <p:cNvSpPr>
                <a:spLocks noRot="1" noChangeAspect="1" noMove="1" noResize="1" noEditPoints="1" noAdjustHandles="1" noChangeArrowheads="1" noChangeShapeType="1" noTextEdit="1"/>
              </p:cNvSpPr>
              <p:nvPr/>
            </p:nvSpPr>
            <p:spPr>
              <a:xfrm>
                <a:off x="1123772" y="1507076"/>
                <a:ext cx="9936578" cy="1328569"/>
              </a:xfrm>
              <a:prstGeom prst="rect">
                <a:avLst/>
              </a:prstGeom>
              <a:blipFill>
                <a:blip r:embed="rId3"/>
                <a:stretch>
                  <a:fillRect l="-306" t="-1818" r="-490" b="-5909"/>
                </a:stretch>
              </a:blipFill>
              <a:ln w="9525">
                <a:solidFill>
                  <a:srgbClr val="002060"/>
                </a:solidFill>
              </a:ln>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04343C68-26F8-BE9D-30CB-67D85C011B0A}"/>
              </a:ext>
            </a:extLst>
          </p:cNvPr>
          <p:cNvSpPr/>
          <p:nvPr/>
        </p:nvSpPr>
        <p:spPr>
          <a:xfrm>
            <a:off x="1050878" y="994864"/>
            <a:ext cx="9581454" cy="406330"/>
          </a:xfrm>
          <a:prstGeom prst="rect">
            <a:avLst/>
          </a:prstGeom>
          <a:ln w="19050">
            <a:solidFill>
              <a:schemeClr val="bg1"/>
            </a:solidFill>
          </a:ln>
        </p:spPr>
        <p:txBody>
          <a:bodyPr wrap="square">
            <a:spAutoFit/>
          </a:bodyPr>
          <a:lstStyle/>
          <a:p>
            <a:pPr marL="285784" indent="-285784">
              <a:lnSpc>
                <a:spcPct val="110000"/>
              </a:lnSpc>
              <a:spcBef>
                <a:spcPts val="599"/>
              </a:spcBef>
              <a:spcAft>
                <a:spcPts val="599"/>
              </a:spcAft>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Core research objects identification based on PageRank algorithm</a:t>
            </a:r>
          </a:p>
        </p:txBody>
      </p:sp>
      <p:sp>
        <p:nvSpPr>
          <p:cNvPr id="3" name="矩形 2">
            <a:extLst>
              <a:ext uri="{FF2B5EF4-FFF2-40B4-BE49-F238E27FC236}">
                <a16:creationId xmlns:a16="http://schemas.microsoft.com/office/drawing/2014/main" id="{E0C53E58-203E-5566-E374-0CAC10890466}"/>
              </a:ext>
            </a:extLst>
          </p:cNvPr>
          <p:cNvSpPr/>
          <p:nvPr/>
        </p:nvSpPr>
        <p:spPr>
          <a:xfrm>
            <a:off x="1050878" y="3146896"/>
            <a:ext cx="10087292" cy="406330"/>
          </a:xfrm>
          <a:prstGeom prst="rect">
            <a:avLst/>
          </a:prstGeom>
          <a:ln w="19050">
            <a:solidFill>
              <a:schemeClr val="bg1"/>
            </a:solidFill>
          </a:ln>
        </p:spPr>
        <p:txBody>
          <a:bodyPr wrap="square">
            <a:spAutoFit/>
          </a:bodyPr>
          <a:lstStyle/>
          <a:p>
            <a:pPr marL="285784" indent="-285784">
              <a:lnSpc>
                <a:spcPct val="110000"/>
              </a:lnSpc>
              <a:spcBef>
                <a:spcPts val="599"/>
              </a:spcBef>
              <a:spcAft>
                <a:spcPts val="599"/>
              </a:spcAft>
              <a:buFont typeface="Wingdings" panose="05000000000000000000" pitchFamily="2" charset="2"/>
              <a:buChar char="Ø"/>
            </a:pPr>
            <a:r>
              <a:rPr lang="en-US" altLang="zh-CN" sz="2000" b="1" dirty="0">
                <a:solidFill>
                  <a:srgbClr val="002060"/>
                </a:solidFill>
                <a:latin typeface="Times New Roman" panose="02020603050405020304" pitchFamily="18" charset="0"/>
                <a:cs typeface="Times New Roman" panose="02020603050405020304" pitchFamily="18" charset="0"/>
              </a:rPr>
              <a:t>Knowledge structure-based entity correlation analysis</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74C6C0D-6772-96FF-754E-D5CB5CB2EFAC}"/>
                  </a:ext>
                </a:extLst>
              </p:cNvPr>
              <p:cNvSpPr/>
              <p:nvPr/>
            </p:nvSpPr>
            <p:spPr>
              <a:xfrm>
                <a:off x="1123772" y="3667627"/>
                <a:ext cx="9936578" cy="2287806"/>
              </a:xfrm>
              <a:prstGeom prst="rect">
                <a:avLst/>
              </a:prstGeom>
              <a:ln w="9525">
                <a:solidFill>
                  <a:srgbClr val="002060"/>
                </a:solidFill>
              </a:ln>
            </p:spPr>
            <p:txBody>
              <a:bodyPr wrap="square">
                <a:spAutoFit/>
              </a:bodyPr>
              <a:lstStyle/>
              <a:p>
                <a:pPr marL="342900" indent="-342900" algn="just">
                  <a:spcBef>
                    <a:spcPts val="450"/>
                  </a:spcBef>
                  <a:spcAft>
                    <a:spcPts val="450"/>
                  </a:spcAft>
                  <a:buFont typeface="+mj-lt"/>
                  <a:buAutoNum type="arabicPeriod"/>
                </a:pPr>
                <a:r>
                  <a:rPr lang="en-US" altLang="zh-CN" dirty="0">
                    <a:latin typeface="Times New Roman" panose="02020603050405020304" pitchFamily="18" charset="0"/>
                    <a:cs typeface="Times New Roman" panose="02020603050405020304" pitchFamily="18" charset="0"/>
                  </a:rPr>
                  <a:t>Identify the primary problems corresponding to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based on the link weights between the core research object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𝑂</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problems, the primary problems set </a:t>
                </a:r>
                <a14:m>
                  <m:oMath xmlns:m="http://schemas.openxmlformats.org/officeDocument/2006/math">
                    <m:r>
                      <a:rPr lang="en-US" altLang="zh-CN" i="1">
                        <a:latin typeface="Cambria Math" panose="02040503050406030204" pitchFamily="18" charset="0"/>
                      </a:rPr>
                      <m:t>𝑃</m:t>
                    </m:r>
                  </m:oMath>
                </a14:m>
                <a:r>
                  <a:rPr lang="en-US" altLang="zh-CN" dirty="0">
                    <a:latin typeface="Times New Roman" panose="02020603050405020304" pitchFamily="18" charset="0"/>
                    <a:cs typeface="Times New Roman" panose="02020603050405020304" pitchFamily="18" charset="0"/>
                  </a:rPr>
                  <a:t> is represented as: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900" indent="-342900" algn="just">
                  <a:spcBef>
                    <a:spcPts val="450"/>
                  </a:spcBef>
                  <a:spcAft>
                    <a:spcPts val="450"/>
                  </a:spcAft>
                  <a:buFont typeface="+mj-lt"/>
                  <a:buAutoNum type="arabicPeriod"/>
                </a:pPr>
                <a:r>
                  <a:rPr lang="en-US" altLang="zh-CN" dirty="0">
                    <a:latin typeface="Times New Roman" panose="02020603050405020304" pitchFamily="18" charset="0"/>
                    <a:cs typeface="Times New Roman" panose="02020603050405020304" pitchFamily="18" charset="0"/>
                  </a:rPr>
                  <a:t>Similarly, identify the main solutions corresponding to the primary problem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main fundamental principle for the corresponding solutions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spcBef>
                    <a:spcPts val="450"/>
                  </a:spcBef>
                  <a:spcAft>
                    <a:spcPts val="450"/>
                  </a:spcAft>
                  <a:buFont typeface="+mj-lt"/>
                  <a:buAutoNum type="arabicPeriod"/>
                </a:pPr>
                <a:r>
                  <a:rPr lang="en-US" altLang="zh-CN" dirty="0">
                    <a:latin typeface="Times New Roman" panose="02020603050405020304" pitchFamily="18" charset="0"/>
                    <a:cs typeface="Times New Roman" panose="02020603050405020304" pitchFamily="18" charset="0"/>
                  </a:rPr>
                  <a:t>We generate a series of complete chains of scientific problems and solutions, which can be represented as </a:t>
                </a:r>
                <a:r>
                  <a:rPr lang="en-US" altLang="zh-CN" b="1" dirty="0">
                    <a:solidFill>
                      <a:srgbClr val="FF0000"/>
                    </a:solidFill>
                    <a:latin typeface="Times New Roman" panose="02020603050405020304" pitchFamily="18" charset="0"/>
                    <a:cs typeface="Times New Roman" panose="02020603050405020304" pitchFamily="18" charset="0"/>
                  </a:rPr>
                  <a:t>"research object -problem - solution - fundamental principle"</a:t>
                </a:r>
                <a:r>
                  <a:rPr lang="en-US" altLang="zh-CN" b="1" dirty="0">
                    <a:solidFill>
                      <a:srgbClr val="FF0000"/>
                    </a:solidFill>
                    <a:latin typeface="Times New Roman" panose="02020603050405020304" pitchFamily="18" charset="0"/>
                    <a:ea typeface="等线" panose="02010600030101010101" pitchFamily="2" charset="-122"/>
                  </a:rPr>
                  <a:t>.</a:t>
                </a:r>
                <a:endParaRPr lang="en-US" altLang="zh-CN"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074C6C0D-6772-96FF-754E-D5CB5CB2EFAC}"/>
                  </a:ext>
                </a:extLst>
              </p:cNvPr>
              <p:cNvSpPr>
                <a:spLocks noRot="1" noChangeAspect="1" noMove="1" noResize="1" noEditPoints="1" noAdjustHandles="1" noChangeArrowheads="1" noChangeShapeType="1" noTextEdit="1"/>
              </p:cNvSpPr>
              <p:nvPr/>
            </p:nvSpPr>
            <p:spPr>
              <a:xfrm>
                <a:off x="1123772" y="3667627"/>
                <a:ext cx="9936578" cy="2287806"/>
              </a:xfrm>
              <a:prstGeom prst="rect">
                <a:avLst/>
              </a:prstGeom>
              <a:blipFill>
                <a:blip r:embed="rId4"/>
                <a:stretch>
                  <a:fillRect l="-306" t="-1326" r="-490" b="-3183"/>
                </a:stretch>
              </a:blipFill>
              <a:ln w="9525">
                <a:solidFill>
                  <a:srgbClr val="002060"/>
                </a:solidFill>
              </a:ln>
            </p:spPr>
            <p:txBody>
              <a:bodyPr/>
              <a:lstStyle/>
              <a:p>
                <a:r>
                  <a:rPr lang="zh-CN" altLang="en-US">
                    <a:noFill/>
                  </a:rPr>
                  <a:t> </a:t>
                </a:r>
              </a:p>
            </p:txBody>
          </p:sp>
        </mc:Fallback>
      </mc:AlternateContent>
    </p:spTree>
    <p:extLst>
      <p:ext uri="{BB962C8B-B14F-4D97-AF65-F5344CB8AC3E}">
        <p14:creationId xmlns:p14="http://schemas.microsoft.com/office/powerpoint/2010/main" val="3234854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A000120140530A99PPBG">
  <a:themeElements>
    <a:clrScheme name="自定义 1">
      <a:dk1>
        <a:srgbClr val="3D3F41"/>
      </a:dk1>
      <a:lt1>
        <a:srgbClr val="FFFFFF"/>
      </a:lt1>
      <a:dk2>
        <a:srgbClr val="454749"/>
      </a:dk2>
      <a:lt2>
        <a:srgbClr val="FFFFFF"/>
      </a:lt2>
      <a:accent1>
        <a:srgbClr val="A3005B"/>
      </a:accent1>
      <a:accent2>
        <a:srgbClr val="A57DA5"/>
      </a:accent2>
      <a:accent3>
        <a:srgbClr val="706A80"/>
      </a:accent3>
      <a:accent4>
        <a:srgbClr val="C09468"/>
      </a:accent4>
      <a:accent5>
        <a:srgbClr val="98C7DC"/>
      </a:accent5>
      <a:accent6>
        <a:srgbClr val="FFC000"/>
      </a:accent6>
      <a:hlink>
        <a:srgbClr val="00B0F0"/>
      </a:hlink>
      <a:folHlink>
        <a:srgbClr val="AFB2B4"/>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26243</TotalTime>
  <Words>2397</Words>
  <Application>Microsoft Office PowerPoint</Application>
  <PresentationFormat>宽屏</PresentationFormat>
  <Paragraphs>301</Paragraphs>
  <Slides>18</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微软雅黑</vt:lpstr>
      <vt:lpstr>幼圆</vt:lpstr>
      <vt:lpstr>Arial</vt:lpstr>
      <vt:lpstr>Arial Black</vt:lpstr>
      <vt:lpstr>Calibri</vt:lpstr>
      <vt:lpstr>Cambria Math</vt:lpstr>
      <vt:lpstr>Garamond</vt:lpstr>
      <vt:lpstr>Times New Roman</vt:lpstr>
      <vt:lpstr>Wingdings</vt:lpstr>
      <vt:lpstr>Wingdings 2</vt:lpstr>
      <vt:lpstr>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Die Wu</cp:lastModifiedBy>
  <cp:revision>1011</cp:revision>
  <dcterms:created xsi:type="dcterms:W3CDTF">2013-10-25T14:41:00Z</dcterms:created>
  <dcterms:modified xsi:type="dcterms:W3CDTF">2024-05-15T15:06:34Z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EC8E25913A85490E9CBF057ED2484167</vt:lpwstr>
  </property>
  <property fmtid="{D5CDD505-2E9C-101B-9397-08002B2CF9AE}" pid="3" name="KSOProductBuildVer">
    <vt:lpwstr>2052-11.1.0.11365</vt:lpwstr>
  </property>
</Properties>
</file>