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545" r:id="rId4"/>
    <p:sldId id="536" r:id="rId5"/>
    <p:sldId id="546" r:id="rId6"/>
    <p:sldId id="547" r:id="rId7"/>
    <p:sldId id="548" r:id="rId8"/>
    <p:sldId id="549" r:id="rId9"/>
    <p:sldId id="447" r:id="rId10"/>
    <p:sldId id="524" r:id="rId11"/>
    <p:sldId id="515" r:id="rId12"/>
    <p:sldId id="539" r:id="rId13"/>
    <p:sldId id="541" r:id="rId14"/>
    <p:sldId id="411" r:id="rId15"/>
    <p:sldId id="407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8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652" userDrawn="1">
          <p15:clr>
            <a:srgbClr val="A4A3A4"/>
          </p15:clr>
        </p15:guide>
        <p15:guide id="4" orient="horz" pos="513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7" pos="5580" userDrawn="1">
          <p15:clr>
            <a:srgbClr val="A4A3A4"/>
          </p15:clr>
        </p15:guide>
        <p15:guide id="8" pos="3887" userDrawn="1">
          <p15:clr>
            <a:srgbClr val="A4A3A4"/>
          </p15:clr>
        </p15:guide>
        <p15:guide id="9" pos="4143" userDrawn="1">
          <p15:clr>
            <a:srgbClr val="A4A3A4"/>
          </p15:clr>
        </p15:guide>
        <p15:guide id="10" pos="15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472C4"/>
    <a:srgbClr val="000000"/>
    <a:srgbClr val="FF3300"/>
    <a:srgbClr val="FFFFFF"/>
    <a:srgbClr val="7F7F7F"/>
    <a:srgbClr val="B1D3EC"/>
    <a:srgbClr val="0D0D0D"/>
    <a:srgbClr val="3A383B"/>
    <a:srgbClr val="07A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71744" autoAdjust="0"/>
  </p:normalViewPr>
  <p:slideViewPr>
    <p:cSldViewPr snapToGrid="0" showGuides="1">
      <p:cViewPr varScale="1">
        <p:scale>
          <a:sx n="94" d="100"/>
          <a:sy n="94" d="100"/>
        </p:scale>
        <p:origin x="2491" y="86"/>
      </p:cViewPr>
      <p:guideLst>
        <p:guide orient="horz" pos="2078"/>
        <p:guide orient="horz" pos="346"/>
        <p:guide orient="horz" pos="3652"/>
        <p:guide orient="horz" pos="513"/>
        <p:guide pos="2880"/>
        <p:guide pos="189"/>
        <p:guide pos="5580"/>
        <p:guide pos="3887"/>
        <p:guide pos="4143"/>
        <p:guide pos="15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7F2C6A7-B5E7-4D41-AC93-61A6A85CA79A}" type="datetimeFigureOut">
              <a:rPr lang="zh-CN" altLang="en-US"/>
              <a:t>2024/5/15</a:t>
            </a:fld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7A881A-CB2B-4FA3-8CA9-A5DB15A571B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97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29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2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37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A881A-CB2B-4FA3-8CA9-A5DB15A571B1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2AE6-F5E2-442C-BB8A-BC477289E5C2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B1D4-5D12-4F56-901A-9E0F3E7CA90E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F961B-27AE-46D0-A8D2-D7D62BEF9823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FDC2-C9DC-4ED8-A7EC-17372E810F22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02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02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B063-D562-4F03-A73A-AFBABBE83C7F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0017-2EE2-40C9-9984-74D98A1F06EF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6E17A-331A-427B-B5E9-CAB145750851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7AE05-CBC2-45C7-AB78-80F3A8E41A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A7F67-970A-4A2E-A41F-F80651CFCA6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673F3-152A-48A1-B400-92C69F3AA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A7F67-970A-4A2E-A41F-F80651CFCA6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673F3-152A-48A1-B400-92C69F3AA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F24DD0-319C-4881-B92D-BE836E70A677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F6666-F8FC-4BE6-BEDD-A0097352CC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BDC2A0-E514-4229-B3CB-811144847E9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7155C-E51E-466A-8729-0705302EEE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967E16-2BD1-458F-8267-5EE1965672C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099BB-7CF3-42B2-9685-20658EA2C1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478FA5-0756-44F0-A5E4-0D42743533F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CED5D-A3C0-4CD1-8642-E5B222AF07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C50E0A-0DAC-48A3-A176-F7CEEB0AC04D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9466B2-F59C-44EA-A1D4-44DC90AC4C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A7C19-30A5-4DF8-8869-61489BD2F15B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13D8B-8D40-4BE0-B295-4E75095463C2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B589D7-6087-4BD2-B54D-115C43B72943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F6983-9B93-4CF8-A411-36C066ECED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23E7A1-4CC3-4BF8-B84A-A7FF27F9B81C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8313A-6ECF-48B4-8732-E942E7CFF2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A7F67-970A-4A2E-A41F-F80651CFCA6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673F3-152A-48A1-B400-92C69F3AA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7" name="Picture 6" descr="dlm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00"/>
            <a:ext cx="6818400" cy="68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文本框 20"/>
          <p:cNvSpPr txBox="1"/>
          <p:nvPr userDrawn="1"/>
        </p:nvSpPr>
        <p:spPr>
          <a:xfrm>
            <a:off x="6572250" y="395288"/>
            <a:ext cx="2571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大连海事大学</a:t>
            </a:r>
          </a:p>
        </p:txBody>
      </p:sp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2115" y="130175"/>
            <a:ext cx="1191260" cy="112268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FCC0-E4F7-4643-83D9-D70415BFAF63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03A7D-A4AE-42CB-91F3-433DEC996F0F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EC72-3036-4B4B-8585-07738BC2FC73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70E11-E2B3-480D-A24E-0AF1FF751603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E809A-E387-407F-8E09-F84ED0DB2B96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7DD4-82A9-4072-86F7-E2DECE991519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70CEF-D52A-4F3B-9947-F84E39724FAE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F16EF-4E9C-49BB-AEC3-5AB6F1680D75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ADB07-72D2-49F1-8357-2B9E14963A5B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9EF4-279F-4BA2-B852-CEA6717150D9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2783D-7671-49AC-95CB-385239C19E1F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17558-02F9-4EC8-8DC4-91C2EE3BB32A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EB361-0269-4470-B451-BD2DA13E17EC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EF635-63CF-4D67-ACDD-391F2A9EE2D8}" type="slidenum">
              <a:rPr lang="zh-HK" altLang="en-US"/>
              <a:t>‹#›</a:t>
            </a:fld>
            <a:endParaRPr lang="zh-HK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7C70F0-CF2A-4BE0-9C79-86E679666F92}" type="datetimeFigureOut">
              <a:rPr lang="zh-HK" altLang="en-US"/>
              <a:t>15/5/2024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A8844E-9457-444B-8DDF-93C590947E8B}" type="slidenum">
              <a:rPr lang="zh-HK" altLang="en-US"/>
              <a:t>‹#›</a:t>
            </a:fld>
            <a:endParaRPr lang="zh-HK" altLang="en-US"/>
          </a:p>
        </p:txBody>
      </p:sp>
      <p:pic>
        <p:nvPicPr>
          <p:cNvPr id="13318" name="图片 2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7363" y="39211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本框 20"/>
          <p:cNvSpPr txBox="1"/>
          <p:nvPr userDrawn="1"/>
        </p:nvSpPr>
        <p:spPr>
          <a:xfrm>
            <a:off x="6572250" y="649288"/>
            <a:ext cx="2571750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大连海事大学</a:t>
            </a:r>
            <a:endParaRPr lang="zh-HK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6A7F67-970A-4A2E-A41F-F80651CFCA68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6673F3-152A-48A1-B400-92C69F3AA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358" y="1681162"/>
            <a:ext cx="9144000" cy="215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8231" y="2048510"/>
            <a:ext cx="9043411" cy="1589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Biomedical Relation Extraction via </a:t>
            </a:r>
            <a:r>
              <a:rPr lang="en-US" altLang="zh-CN" sz="3600" b="1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Domain Knowledge and Prompt </a:t>
            </a:r>
            <a:r>
              <a:rPr lang="en-US" altLang="zh-CN" sz="36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Learning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878481" y="3687445"/>
            <a:ext cx="62531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12360" y="1681162"/>
            <a:ext cx="179217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EEKE 2024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2816" y="4092694"/>
            <a:ext cx="745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Author: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Jianyuan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Yuan</a:t>
            </a:r>
            <a:r>
              <a:rPr lang="en-US" altLang="zh-CN" sz="18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1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Wei Du</a:t>
            </a:r>
            <a:r>
              <a:rPr lang="en-US" altLang="zh-CN" sz="1800" baseline="30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1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Xiaoxia Liu</a:t>
            </a:r>
            <a:r>
              <a:rPr lang="en-US" altLang="zh-CN" sz="1800" baseline="30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2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</a:t>
            </a:r>
            <a:r>
              <a:rPr lang="en-US" altLang="zh-CN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Yijia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Zhang</a:t>
            </a:r>
            <a:r>
              <a:rPr lang="en-US" altLang="zh-CN" sz="1800" baseline="30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1∗</a:t>
            </a:r>
          </a:p>
        </p:txBody>
      </p:sp>
      <p:sp>
        <p:nvSpPr>
          <p:cNvPr id="10" name="矩形 9"/>
          <p:cNvSpPr/>
          <p:nvPr/>
        </p:nvSpPr>
        <p:spPr>
          <a:xfrm>
            <a:off x="677545" y="4714875"/>
            <a:ext cx="8329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Science and Technology, Dalian Maritime </a:t>
            </a:r>
            <a:r>
              <a:rPr lang="en-US" altLang="zh-CN" sz="1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Neurology and Neurological Sciences, Stanford </a:t>
            </a:r>
            <a:r>
              <a:rPr lang="en-US" altLang="zh-CN" sz="1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10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072" y="913409"/>
            <a:ext cx="543927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 on the CPI dataset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5214"/>
            <a:ext cx="9144000" cy="2641387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5847348" y="4167053"/>
            <a:ext cx="3149695" cy="2416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_GBK" panose="02000000000000000000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11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795" y="913130"/>
            <a:ext cx="7282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795" y="4091940"/>
            <a:ext cx="83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“DK”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Enhancement module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“PL”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Learning module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43" y="1757285"/>
            <a:ext cx="5975130" cy="233465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12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600" y="913409"/>
            <a:ext cx="5439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0" y="1589094"/>
            <a:ext cx="8833757" cy="40924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 bwMode="auto">
          <a:xfrm>
            <a:off x="0" y="284163"/>
            <a:ext cx="3113590" cy="530225"/>
            <a:chOff x="0" y="284389"/>
            <a:chExt cx="1692275" cy="529772"/>
          </a:xfrm>
        </p:grpSpPr>
        <p:sp>
          <p:nvSpPr>
            <p:cNvPr id="17" name="矩形 16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13</a:t>
            </a:fld>
            <a:endParaRPr lang="en-US" altLang="zh-CN" sz="2400" b="1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0" y="814388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endParaRPr lang="en-US" sz="28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We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incorporate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external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domain information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 improve the model’s ability to </a:t>
            </a:r>
            <a:r>
              <a:rPr lang="en-US" altLang="zh-CN" sz="2400" u="sng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comprehend domain-specific </a:t>
            </a:r>
            <a:r>
              <a:rPr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terms in biomedical texts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We further develop a prompt learning, which can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guide the model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to focus on key features and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information from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limited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by constructing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multiple task-related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prompt </a:t>
            </a:r>
            <a:r>
              <a:rPr 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 biomedical relation extraction.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Our </a:t>
            </a:r>
            <a:r>
              <a:rPr 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method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achieves state-of-the-art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biomedical relation extraction results</a:t>
            </a:r>
            <a:r>
              <a:rPr 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on two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benchmarks </a:t>
            </a:r>
            <a:r>
              <a:rPr 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(DDI, ChemProt).</a:t>
            </a: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5473" y="354589"/>
            <a:ext cx="202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Conclusions</a:t>
            </a:r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500"/>
            <a:ext cx="9144000" cy="215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905000" y="2720975"/>
            <a:ext cx="72390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Thanks for listening</a:t>
            </a:r>
            <a:r>
              <a:rPr lang="zh-CN" altLang="en-US" sz="4000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890838" y="3429000"/>
            <a:ext cx="62531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/>
          <a:srcRect t="12823" r="3619"/>
          <a:stretch>
            <a:fillRect/>
          </a:stretch>
        </p:blipFill>
        <p:spPr bwMode="auto">
          <a:xfrm>
            <a:off x="525463" y="2767013"/>
            <a:ext cx="1685925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543175"/>
            <a:ext cx="17494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2</a:t>
            </a:fld>
            <a:endParaRPr lang="en-US" altLang="zh-CN" sz="2400" b="1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0" y="284480"/>
            <a:ext cx="2566035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otivation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897"/>
            <a:ext cx="9125126" cy="2049236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4562563" y="2930985"/>
            <a:ext cx="9437" cy="57966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26975"/>
            <a:ext cx="9125126" cy="251001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3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0" y="284480"/>
            <a:ext cx="2566035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Our Method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505" y="913410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the model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57" y="1344297"/>
            <a:ext cx="6739686" cy="527453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4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0" y="284480"/>
            <a:ext cx="2566035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Our Method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505" y="913410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Encode Module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57" y="1344297"/>
            <a:ext cx="6739686" cy="52745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02157" y="5742077"/>
            <a:ext cx="6739686" cy="87675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_GBK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4478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5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0" y="284480"/>
            <a:ext cx="2566035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Our Method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505" y="913410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Knowledge Enhancement 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57" y="1344297"/>
            <a:ext cx="6739686" cy="52745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02157" y="3788230"/>
            <a:ext cx="6739686" cy="197335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_GBK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6083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6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0" y="284480"/>
            <a:ext cx="2566035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Our Method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2505" y="913410"/>
            <a:ext cx="533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Prompt Learning Module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57" y="1344297"/>
            <a:ext cx="6739686" cy="52745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7929" y="1344297"/>
            <a:ext cx="6123214" cy="25092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_GBK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185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7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1475433"/>
            <a:ext cx="91439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words for the prompt of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CPI dataset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" y="3662776"/>
            <a:ext cx="914399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words for the prompt of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DDI dataset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253" y="898174"/>
            <a:ext cx="5374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words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05" y="1805483"/>
            <a:ext cx="4634587" cy="1777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0" y="4110579"/>
            <a:ext cx="4641813" cy="15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24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8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85" y="1904639"/>
            <a:ext cx="5401429" cy="1486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74" y="4097945"/>
            <a:ext cx="5372850" cy="14861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49815" y="1473752"/>
            <a:ext cx="537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Drug-Drug Interaction (DDI) dataset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84985" y="3662776"/>
            <a:ext cx="537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Chemical-Protein Interaction (CPI) dataset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253" y="898174"/>
            <a:ext cx="5374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0" y="284163"/>
            <a:ext cx="1959429" cy="530225"/>
            <a:chOff x="0" y="284389"/>
            <a:chExt cx="1692275" cy="529772"/>
          </a:xfrm>
        </p:grpSpPr>
        <p:sp>
          <p:nvSpPr>
            <p:cNvPr id="11" name="矩形 10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拟研究路线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0" y="284480"/>
            <a:ext cx="2306320" cy="530225"/>
            <a:chOff x="0" y="284389"/>
            <a:chExt cx="1692275" cy="529772"/>
          </a:xfrm>
        </p:grpSpPr>
        <p:sp>
          <p:nvSpPr>
            <p:cNvPr id="15" name="矩形 1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Experiments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灯片编号占位符 3"/>
          <p:cNvSpPr txBox="1">
            <a:spLocks noGrp="1" noChangeArrowheads="1"/>
          </p:cNvSpPr>
          <p:nvPr/>
        </p:nvSpPr>
        <p:spPr bwMode="auto">
          <a:xfrm>
            <a:off x="8572500" y="6072505"/>
            <a:ext cx="5715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fld id="{82C76722-8BE5-400B-AE26-C3A32FADDCC5}" type="slidenum"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9</a:t>
            </a:fld>
            <a:endParaRPr lang="en-US" altLang="zh-CN" sz="2400" b="1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072" y="913409"/>
            <a:ext cx="4588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 on the DDI Dataset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522560"/>
            <a:ext cx="9144000" cy="345806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886291" y="4669971"/>
            <a:ext cx="4090216" cy="2509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_GBK" panose="02000000000000000000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40bbec-2b3b-4777-8f6d-bd2f86175970"/>
  <p:tag name="COMMONDATA" val="eyJoZGlkIjoiNjE1NzVkYWQ4YTYwMGI3ODI0ZWMxZmNhYTRkMGY4M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258</Words>
  <Application>Microsoft Office PowerPoint</Application>
  <PresentationFormat>全屏显示(4:3)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方正正黑_GBK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1_Office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Windows 用户</cp:lastModifiedBy>
  <cp:revision>1196</cp:revision>
  <dcterms:created xsi:type="dcterms:W3CDTF">2014-11-08T02:42:00Z</dcterms:created>
  <dcterms:modified xsi:type="dcterms:W3CDTF">2024-05-15T09:23:07Z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BF973FA3EF4047E6ADECD70F719E67B8_12</vt:lpwstr>
  </property>
</Properties>
</file>