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1" r:id="rId3"/>
    <p:sldId id="278" r:id="rId4"/>
    <p:sldId id="279" r:id="rId5"/>
    <p:sldId id="280" r:id="rId6"/>
    <p:sldId id="293" r:id="rId7"/>
    <p:sldId id="259" r:id="rId8"/>
    <p:sldId id="292" r:id="rId9"/>
    <p:sldId id="291" r:id="rId10"/>
    <p:sldId id="260" r:id="rId11"/>
    <p:sldId id="281" r:id="rId12"/>
    <p:sldId id="268" r:id="rId13"/>
    <p:sldId id="289" r:id="rId14"/>
    <p:sldId id="294" r:id="rId15"/>
    <p:sldId id="276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" initials="T" lastIdx="1" clrIdx="0">
    <p:extLst>
      <p:ext uri="{19B8F6BF-5375-455C-9EA6-DF929625EA0E}">
        <p15:presenceInfo xmlns:p15="http://schemas.microsoft.com/office/powerpoint/2012/main" userId="696a0e5b7cf0d5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937"/>
    <a:srgbClr val="FFFFFF"/>
    <a:srgbClr val="F09B34"/>
    <a:srgbClr val="EBEBEB"/>
    <a:srgbClr val="FAD85D"/>
    <a:srgbClr val="6C7F90"/>
    <a:srgbClr val="6CD85D"/>
    <a:srgbClr val="444444"/>
    <a:srgbClr val="2E486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063" autoAdjust="0"/>
  </p:normalViewPr>
  <p:slideViewPr>
    <p:cSldViewPr snapToGrid="0" showGuides="1">
      <p:cViewPr varScale="1">
        <p:scale>
          <a:sx n="146" d="100"/>
          <a:sy n="146" d="100"/>
        </p:scale>
        <p:origin x="558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F1931-40F1-4271-BC27-465640766265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A21D18-01BF-4E81-91A7-4396194EDA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12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2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6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9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5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3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4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33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20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9EC6-A7F9-4038-B584-32C3F4D916B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4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19EC6-A7F9-4038-B584-32C3F4D916B2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4D196-4731-488D-BBC2-0FF6E27DC5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47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://news.51edu.com/uploadfile/2015/1221/20151221053143376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http://news.51edu.com/uploadfile/2015/1221/20151221053143376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2925" y="1230186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2925" y="4077375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38150" y="1401335"/>
            <a:ext cx="9052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2E48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3600" b="1" dirty="0">
                <a:solidFill>
                  <a:srgbClr val="2E48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  <a:endParaRPr lang="zh-CN" altLang="en-US" sz="3600" b="1" dirty="0">
              <a:solidFill>
                <a:srgbClr val="2E48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42925" y="3463423"/>
            <a:ext cx="4595813" cy="4763"/>
          </a:xfrm>
          <a:prstGeom prst="line">
            <a:avLst/>
          </a:prstGeom>
          <a:ln w="15875"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6391" y="3527068"/>
            <a:ext cx="295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Fang Tan, </a:t>
            </a:r>
            <a:r>
              <a:rPr lang="en-US" altLang="zh-CN" sz="1000" b="1" dirty="0" err="1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Tongyang</a:t>
            </a:r>
            <a:r>
              <a:rPr lang="en-US" altLang="zh-CN" sz="1000" b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Zhang, Jian Xu</a:t>
            </a:r>
            <a:endParaRPr lang="zh-CN" altLang="en-US" sz="10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图片 13" descr="http://news.51edu.com/uploadfile/2015/1221/20151221053143376.png">
            <a:extLst>
              <a:ext uri="{FF2B5EF4-FFF2-40B4-BE49-F238E27FC236}">
                <a16:creationId xmlns:a16="http://schemas.microsoft.com/office/drawing/2014/main" id="{D20D22BE-82F1-4C2A-9D83-B36F0AD4EA50}"/>
              </a:ext>
            </a:extLst>
          </p:cNvPr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925" y="178204"/>
            <a:ext cx="1210150" cy="117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8">
            <a:extLst>
              <a:ext uri="{FF2B5EF4-FFF2-40B4-BE49-F238E27FC236}">
                <a16:creationId xmlns:a16="http://schemas.microsoft.com/office/drawing/2014/main" id="{5833413D-C7C2-4100-AB21-AE0801B7746F}"/>
              </a:ext>
            </a:extLst>
          </p:cNvPr>
          <p:cNvSpPr txBox="1"/>
          <p:nvPr/>
        </p:nvSpPr>
        <p:spPr>
          <a:xfrm>
            <a:off x="486390" y="3767745"/>
            <a:ext cx="4085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Information Management, Sun </a:t>
            </a:r>
            <a:r>
              <a:rPr lang="en-US" altLang="zh-CN" sz="1000" i="1" dirty="0" err="1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</a:t>
            </a:r>
            <a:r>
              <a:rPr lang="en-US" altLang="zh-CN" sz="1000" i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-Sen University </a:t>
            </a:r>
            <a:endParaRPr lang="zh-CN" altLang="en-US" sz="1000" i="1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1" y="215884"/>
            <a:ext cx="2549900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" y="304268"/>
            <a:ext cx="254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RESULTS</a:t>
            </a:r>
            <a:endParaRPr lang="zh-CN" altLang="en-US" sz="16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956" y="800808"/>
            <a:ext cx="5604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232323"/>
                </a:solidFill>
              </a:rPr>
              <a:t>Yearly Distribution of the Number of Research Teams in the Ascending Stage and Descending Stage</a:t>
            </a:r>
            <a:endParaRPr lang="zh-CN" altLang="en-US" sz="1400" b="1" dirty="0">
              <a:solidFill>
                <a:srgbClr val="232323"/>
              </a:solidFill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05873" y="1346629"/>
            <a:ext cx="37041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866597" y="2140311"/>
            <a:ext cx="3854096" cy="155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7000"/>
              </a:lnSpc>
            </a:pPr>
            <a:r>
              <a:rPr lang="en-US" altLang="zh-CN" sz="1400" kern="1600" spc="-20" dirty="0"/>
              <a:t>After the 21st century,</a:t>
            </a:r>
          </a:p>
          <a:p>
            <a:pPr>
              <a:lnSpc>
                <a:spcPct val="97000"/>
              </a:lnSpc>
            </a:pPr>
            <a:endParaRPr lang="en-US" altLang="zh-CN" sz="1400" kern="1600" spc="-20" dirty="0"/>
          </a:p>
          <a:p>
            <a:pPr>
              <a:lnSpc>
                <a:spcPct val="97000"/>
              </a:lnSpc>
            </a:pPr>
            <a:r>
              <a:rPr lang="en-US" altLang="zh-CN" sz="1400" kern="1600" spc="-20" dirty="0"/>
              <a:t>Ascending teams:  Has experienced rapid growth.</a:t>
            </a:r>
          </a:p>
          <a:p>
            <a:pPr>
              <a:lnSpc>
                <a:spcPct val="97000"/>
              </a:lnSpc>
            </a:pPr>
            <a:endParaRPr lang="en-US" altLang="zh-CN" sz="1400" kern="1600" spc="-20" dirty="0"/>
          </a:p>
          <a:p>
            <a:pPr>
              <a:lnSpc>
                <a:spcPct val="97000"/>
              </a:lnSpc>
            </a:pPr>
            <a:r>
              <a:rPr lang="en-US" altLang="zh-CN" sz="1400" spc="-20" dirty="0"/>
              <a:t>Descending teams:  Shows a slightly declining trend</a:t>
            </a:r>
            <a:endParaRPr lang="zh-CN" altLang="en-US" sz="1400" spc="-2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6AE6A09-DB3D-485A-B0ED-D263CB1B29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1" y="1479271"/>
            <a:ext cx="4362501" cy="2877186"/>
          </a:xfrm>
          <a:prstGeom prst="rect">
            <a:avLst/>
          </a:prstGeom>
          <a:noFill/>
        </p:spPr>
      </p:pic>
      <p:sp>
        <p:nvSpPr>
          <p:cNvPr id="22" name="TextBox 2">
            <a:extLst>
              <a:ext uri="{FF2B5EF4-FFF2-40B4-BE49-F238E27FC236}">
                <a16:creationId xmlns:a16="http://schemas.microsoft.com/office/drawing/2014/main" id="{3082B3FA-359E-4C98-A040-9FDF6D3A52CC}"/>
              </a:ext>
            </a:extLst>
          </p:cNvPr>
          <p:cNvSpPr txBox="1"/>
          <p:nvPr/>
        </p:nvSpPr>
        <p:spPr>
          <a:xfrm>
            <a:off x="124439" y="4767574"/>
            <a:ext cx="436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</a:p>
        </p:txBody>
      </p:sp>
    </p:spTree>
    <p:extLst>
      <p:ext uri="{BB962C8B-B14F-4D97-AF65-F5344CB8AC3E}">
        <p14:creationId xmlns:p14="http://schemas.microsoft.com/office/powerpoint/2010/main" val="121181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4439" y="4654566"/>
            <a:ext cx="444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</a:p>
        </p:txBody>
      </p:sp>
      <p:sp>
        <p:nvSpPr>
          <p:cNvPr id="12" name="矩形 11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381" y="215884"/>
            <a:ext cx="2549900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" y="304268"/>
            <a:ext cx="254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 RESULTS</a:t>
            </a:r>
            <a:endParaRPr lang="zh-CN" altLang="en-US" sz="16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9081" y="127891"/>
            <a:ext cx="3598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effectLst/>
                <a:latin typeface="Linux Libertine"/>
                <a:ea typeface="Calibri" panose="020F0502020204030204" pitchFamily="34" charset="0"/>
                <a:cs typeface="Mongolian Baiti" panose="03000500000000000000" pitchFamily="66" charset="0"/>
              </a:rPr>
              <a:t>Differential Analysis on Performance of Scientific Collaboration Research</a:t>
            </a:r>
            <a:endParaRPr lang="zh-CN" altLang="en-US" b="1" dirty="0">
              <a:solidFill>
                <a:srgbClr val="232323"/>
              </a:solidFill>
            </a:endParaRPr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 flipV="1">
            <a:off x="6019081" y="1103726"/>
            <a:ext cx="3013894" cy="14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BF480BCB-509F-4D5C-95B5-C0BAAFF9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2247"/>
            <a:ext cx="5503034" cy="196166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2950F6D-DAE8-4782-A757-64C4310A1915}"/>
              </a:ext>
            </a:extLst>
          </p:cNvPr>
          <p:cNvSpPr txBox="1"/>
          <p:nvPr/>
        </p:nvSpPr>
        <p:spPr>
          <a:xfrm>
            <a:off x="5475160" y="1396145"/>
            <a:ext cx="35222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Linux Libertine"/>
                <a:ea typeface="Calibri" panose="020F0502020204030204" pitchFamily="34" charset="0"/>
                <a:cs typeface="Mongolian Baiti" panose="03000500000000000000" pitchFamily="66" charset="0"/>
              </a:rPr>
              <a:t>E</a:t>
            </a:r>
            <a:r>
              <a:rPr lang="en-US" altLang="zh-CN" sz="1400" dirty="0">
                <a:effectLst/>
                <a:latin typeface="Linux Libertine"/>
                <a:ea typeface="Calibri" panose="020F0502020204030204" pitchFamily="34" charset="0"/>
                <a:cs typeface="Mongolian Baiti" panose="03000500000000000000" pitchFamily="66" charset="0"/>
              </a:rPr>
              <a:t>ither the overall average normalized citations or the annual average normalized citations of teams in the ascending stage remains significantly higher than that of teams in the descending stage.</a:t>
            </a:r>
          </a:p>
          <a:p>
            <a:endParaRPr lang="en-US" altLang="zh-CN" sz="1400" dirty="0">
              <a:latin typeface="Linux Libertine"/>
              <a:cs typeface="Mongolian Baiti" panose="03000500000000000000" pitchFamily="66" charset="0"/>
            </a:endParaRPr>
          </a:p>
          <a:p>
            <a:r>
              <a:rPr lang="en-US" altLang="zh-CN" sz="1400" dirty="0">
                <a:latin typeface="Linux Libertine"/>
                <a:cs typeface="Mongolian Baiti" panose="03000500000000000000" pitchFamily="66" charset="0"/>
              </a:rPr>
              <a:t>For research outputs of teams in the ascending stage, the earlier the published year, the more normalized citations compared to teams in the descending stage.</a:t>
            </a:r>
            <a:endParaRPr lang="zh-CN" altLang="en-US" sz="1400" dirty="0">
              <a:latin typeface="Linux Libertine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7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40968"/>
            <a:ext cx="3768131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848" y="340610"/>
            <a:ext cx="360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7875" y="1361755"/>
            <a:ext cx="4723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kern="1600" spc="10" dirty="0"/>
              <a:t>The popularity stage that a</a:t>
            </a:r>
            <a:r>
              <a:rPr lang="zh-CN" altLang="en-US" sz="1400" kern="1600" spc="10" dirty="0"/>
              <a:t> </a:t>
            </a:r>
            <a:r>
              <a:rPr lang="en-US" altLang="zh-CN" sz="1400" kern="1600" spc="10" dirty="0"/>
              <a:t>research topic is going through can play a role in the research performance of scientific collaboration.</a:t>
            </a:r>
            <a:endParaRPr lang="en-US" altLang="zh-CN" sz="1400" spc="10" dirty="0"/>
          </a:p>
        </p:txBody>
      </p:sp>
      <p:sp>
        <p:nvSpPr>
          <p:cNvPr id="16" name="TextBox 15"/>
          <p:cNvSpPr txBox="1"/>
          <p:nvPr/>
        </p:nvSpPr>
        <p:spPr>
          <a:xfrm>
            <a:off x="3087875" y="3268726"/>
            <a:ext cx="491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kern="1600" spc="10" dirty="0"/>
              <a:t>For different scientific collaboration modes, the study can be used as a reference in choosing research topics. </a:t>
            </a:r>
            <a:endParaRPr lang="en-US" altLang="zh-CN" sz="1400" spc="10" dirty="0"/>
          </a:p>
        </p:txBody>
      </p:sp>
      <p:sp>
        <p:nvSpPr>
          <p:cNvPr id="19" name="TextBox 18"/>
          <p:cNvSpPr txBox="1"/>
          <p:nvPr/>
        </p:nvSpPr>
        <p:spPr>
          <a:xfrm>
            <a:off x="3009498" y="2308634"/>
            <a:ext cx="4915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kern="1600" spc="10" dirty="0"/>
              <a:t>Compared with the descending stage, the ascending stage puts more positive impacts on collaboration research performance</a:t>
            </a:r>
            <a:endParaRPr lang="en-US" altLang="zh-CN" sz="1400" spc="10" dirty="0"/>
          </a:p>
        </p:txBody>
      </p:sp>
      <p:grpSp>
        <p:nvGrpSpPr>
          <p:cNvPr id="12294" name="组合 12293"/>
          <p:cNvGrpSpPr/>
          <p:nvPr/>
        </p:nvGrpSpPr>
        <p:grpSpPr>
          <a:xfrm>
            <a:off x="2509252" y="3340257"/>
            <a:ext cx="352426" cy="352426"/>
            <a:chOff x="5117305" y="3444875"/>
            <a:chExt cx="352426" cy="352426"/>
          </a:xfrm>
        </p:grpSpPr>
        <p:sp>
          <p:nvSpPr>
            <p:cNvPr id="12291" name="椭圆 12290"/>
            <p:cNvSpPr/>
            <p:nvPr/>
          </p:nvSpPr>
          <p:spPr>
            <a:xfrm>
              <a:off x="5117305" y="3444875"/>
              <a:ext cx="352426" cy="352426"/>
            </a:xfrm>
            <a:prstGeom prst="ellipse">
              <a:avLst/>
            </a:prstGeom>
            <a:noFill/>
            <a:ln w="9525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2" name="TextBox 12291"/>
            <p:cNvSpPr txBox="1"/>
            <p:nvPr/>
          </p:nvSpPr>
          <p:spPr>
            <a:xfrm>
              <a:off x="5207797" y="3489945"/>
              <a:ext cx="166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09252" y="2371286"/>
            <a:ext cx="352426" cy="352426"/>
            <a:chOff x="5117305" y="3444875"/>
            <a:chExt cx="352426" cy="352426"/>
          </a:xfrm>
        </p:grpSpPr>
        <p:sp>
          <p:nvSpPr>
            <p:cNvPr id="49" name="椭圆 48"/>
            <p:cNvSpPr/>
            <p:nvPr/>
          </p:nvSpPr>
          <p:spPr>
            <a:xfrm>
              <a:off x="5117305" y="3444875"/>
              <a:ext cx="352426" cy="352426"/>
            </a:xfrm>
            <a:prstGeom prst="ellipse">
              <a:avLst/>
            </a:prstGeom>
            <a:noFill/>
            <a:ln w="9525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07797" y="3489945"/>
              <a:ext cx="166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09252" y="1402314"/>
            <a:ext cx="352426" cy="352426"/>
            <a:chOff x="5117305" y="3444875"/>
            <a:chExt cx="352426" cy="352426"/>
          </a:xfrm>
        </p:grpSpPr>
        <p:sp>
          <p:nvSpPr>
            <p:cNvPr id="55" name="椭圆 54"/>
            <p:cNvSpPr/>
            <p:nvPr/>
          </p:nvSpPr>
          <p:spPr>
            <a:xfrm>
              <a:off x="5117305" y="3444875"/>
              <a:ext cx="352426" cy="352426"/>
            </a:xfrm>
            <a:prstGeom prst="ellipse">
              <a:avLst/>
            </a:prstGeom>
            <a:noFill/>
            <a:ln w="9525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07797" y="3489945"/>
              <a:ext cx="166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</p:grpSp>
      <p:sp>
        <p:nvSpPr>
          <p:cNvPr id="39" name="TextBox 15">
            <a:extLst>
              <a:ext uri="{FF2B5EF4-FFF2-40B4-BE49-F238E27FC236}">
                <a16:creationId xmlns:a16="http://schemas.microsoft.com/office/drawing/2014/main" id="{3AE0964D-63BF-471B-A023-780E9229E320}"/>
              </a:ext>
            </a:extLst>
          </p:cNvPr>
          <p:cNvSpPr txBox="1"/>
          <p:nvPr/>
        </p:nvSpPr>
        <p:spPr>
          <a:xfrm>
            <a:off x="391887" y="861181"/>
            <a:ext cx="148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232323"/>
                </a:solidFill>
              </a:rPr>
              <a:t>Conclusion</a:t>
            </a:r>
            <a:endParaRPr lang="zh-CN" altLang="en-US" b="1" dirty="0">
              <a:solidFill>
                <a:srgbClr val="232323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3A590ED-11CB-4911-9B33-0AC1CACF2979}"/>
              </a:ext>
            </a:extLst>
          </p:cNvPr>
          <p:cNvCxnSpPr>
            <a:cxnSpLocks/>
          </p:cNvCxnSpPr>
          <p:nvPr/>
        </p:nvCxnSpPr>
        <p:spPr>
          <a:xfrm flipV="1">
            <a:off x="457506" y="1233688"/>
            <a:ext cx="1260762" cy="1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>
            <a:extLst>
              <a:ext uri="{FF2B5EF4-FFF2-40B4-BE49-F238E27FC236}">
                <a16:creationId xmlns:a16="http://schemas.microsoft.com/office/drawing/2014/main" id="{C57CDC76-D93A-44D5-B0D3-C63579679BF0}"/>
              </a:ext>
            </a:extLst>
          </p:cNvPr>
          <p:cNvSpPr txBox="1"/>
          <p:nvPr/>
        </p:nvSpPr>
        <p:spPr>
          <a:xfrm>
            <a:off x="285471" y="4516415"/>
            <a:ext cx="444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</a:p>
        </p:txBody>
      </p:sp>
    </p:spTree>
    <p:extLst>
      <p:ext uri="{BB962C8B-B14F-4D97-AF65-F5344CB8AC3E}">
        <p14:creationId xmlns:p14="http://schemas.microsoft.com/office/powerpoint/2010/main" val="261182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40968"/>
            <a:ext cx="3768131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848" y="340610"/>
            <a:ext cx="3609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0977" y="1385408"/>
            <a:ext cx="3645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kern="1600" spc="10" dirty="0"/>
              <a:t>Differences in other aspects such as personnel composition of a team will be considered in the study. </a:t>
            </a:r>
            <a:endParaRPr lang="en-US" altLang="zh-CN" sz="1400" spc="10" dirty="0"/>
          </a:p>
        </p:txBody>
      </p:sp>
      <p:sp>
        <p:nvSpPr>
          <p:cNvPr id="16" name="TextBox 15"/>
          <p:cNvSpPr txBox="1"/>
          <p:nvPr/>
        </p:nvSpPr>
        <p:spPr>
          <a:xfrm>
            <a:off x="3420977" y="3292994"/>
            <a:ext cx="36046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kern="1600" spc="10" dirty="0"/>
              <a:t>The impact of other factors (e.g. continuity of government funding) on research popularity.</a:t>
            </a:r>
            <a:endParaRPr lang="en-US" altLang="zh-CN" sz="1400" spc="10" dirty="0"/>
          </a:p>
        </p:txBody>
      </p:sp>
      <p:sp>
        <p:nvSpPr>
          <p:cNvPr id="19" name="TextBox 18"/>
          <p:cNvSpPr txBox="1"/>
          <p:nvPr/>
        </p:nvSpPr>
        <p:spPr>
          <a:xfrm>
            <a:off x="3420978" y="2310140"/>
            <a:ext cx="36046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kern="1600" spc="10" dirty="0"/>
              <a:t>How sustentation funding, one of the most important external resources to encourage team research, distributes in the two types of teams?</a:t>
            </a:r>
            <a:endParaRPr lang="en-US" altLang="zh-CN" sz="1400" spc="10" dirty="0"/>
          </a:p>
        </p:txBody>
      </p:sp>
      <p:grpSp>
        <p:nvGrpSpPr>
          <p:cNvPr id="12294" name="组合 12293"/>
          <p:cNvGrpSpPr/>
          <p:nvPr/>
        </p:nvGrpSpPr>
        <p:grpSpPr>
          <a:xfrm>
            <a:off x="2509252" y="3340257"/>
            <a:ext cx="352426" cy="352426"/>
            <a:chOff x="5117305" y="3444875"/>
            <a:chExt cx="352426" cy="352426"/>
          </a:xfrm>
        </p:grpSpPr>
        <p:sp>
          <p:nvSpPr>
            <p:cNvPr id="12291" name="椭圆 12290"/>
            <p:cNvSpPr/>
            <p:nvPr/>
          </p:nvSpPr>
          <p:spPr>
            <a:xfrm>
              <a:off x="5117305" y="3444875"/>
              <a:ext cx="352426" cy="352426"/>
            </a:xfrm>
            <a:prstGeom prst="ellipse">
              <a:avLst/>
            </a:prstGeom>
            <a:noFill/>
            <a:ln w="9525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2" name="TextBox 12291"/>
            <p:cNvSpPr txBox="1"/>
            <p:nvPr/>
          </p:nvSpPr>
          <p:spPr>
            <a:xfrm>
              <a:off x="5207797" y="3489945"/>
              <a:ext cx="166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3</a:t>
              </a:r>
              <a:endParaRPr lang="zh-CN" altLang="en-US" sz="1100" dirty="0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09252" y="2371286"/>
            <a:ext cx="352426" cy="352426"/>
            <a:chOff x="5117305" y="3444875"/>
            <a:chExt cx="352426" cy="352426"/>
          </a:xfrm>
        </p:grpSpPr>
        <p:sp>
          <p:nvSpPr>
            <p:cNvPr id="49" name="椭圆 48"/>
            <p:cNvSpPr/>
            <p:nvPr/>
          </p:nvSpPr>
          <p:spPr>
            <a:xfrm>
              <a:off x="5117305" y="3444875"/>
              <a:ext cx="352426" cy="352426"/>
            </a:xfrm>
            <a:prstGeom prst="ellipse">
              <a:avLst/>
            </a:prstGeom>
            <a:noFill/>
            <a:ln w="9525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207797" y="3489945"/>
              <a:ext cx="166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2</a:t>
              </a:r>
              <a:endParaRPr lang="zh-CN" altLang="en-US" sz="11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509252" y="1402314"/>
            <a:ext cx="352426" cy="352426"/>
            <a:chOff x="5117305" y="3444875"/>
            <a:chExt cx="352426" cy="352426"/>
          </a:xfrm>
        </p:grpSpPr>
        <p:sp>
          <p:nvSpPr>
            <p:cNvPr id="55" name="椭圆 54"/>
            <p:cNvSpPr/>
            <p:nvPr/>
          </p:nvSpPr>
          <p:spPr>
            <a:xfrm>
              <a:off x="5117305" y="3444875"/>
              <a:ext cx="352426" cy="352426"/>
            </a:xfrm>
            <a:prstGeom prst="ellipse">
              <a:avLst/>
            </a:prstGeom>
            <a:noFill/>
            <a:ln w="9525">
              <a:solidFill>
                <a:srgbClr val="C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07797" y="3489945"/>
              <a:ext cx="16668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1</a:t>
              </a:r>
              <a:endParaRPr lang="zh-CN" altLang="en-US" sz="1100" dirty="0"/>
            </a:p>
          </p:txBody>
        </p:sp>
      </p:grpSp>
      <p:sp>
        <p:nvSpPr>
          <p:cNvPr id="39" name="TextBox 15">
            <a:extLst>
              <a:ext uri="{FF2B5EF4-FFF2-40B4-BE49-F238E27FC236}">
                <a16:creationId xmlns:a16="http://schemas.microsoft.com/office/drawing/2014/main" id="{3AE0964D-63BF-471B-A023-780E9229E320}"/>
              </a:ext>
            </a:extLst>
          </p:cNvPr>
          <p:cNvSpPr txBox="1"/>
          <p:nvPr/>
        </p:nvSpPr>
        <p:spPr>
          <a:xfrm>
            <a:off x="391886" y="861181"/>
            <a:ext cx="1778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232323"/>
                </a:solidFill>
              </a:rPr>
              <a:t>Future work</a:t>
            </a:r>
            <a:endParaRPr lang="zh-CN" altLang="en-US" b="1" dirty="0">
              <a:solidFill>
                <a:srgbClr val="232323"/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3A590ED-11CB-4911-9B33-0AC1CACF2979}"/>
              </a:ext>
            </a:extLst>
          </p:cNvPr>
          <p:cNvCxnSpPr>
            <a:cxnSpLocks/>
          </p:cNvCxnSpPr>
          <p:nvPr/>
        </p:nvCxnSpPr>
        <p:spPr>
          <a:xfrm flipV="1">
            <a:off x="457506" y="1235651"/>
            <a:ext cx="1331101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0">
            <a:extLst>
              <a:ext uri="{FF2B5EF4-FFF2-40B4-BE49-F238E27FC236}">
                <a16:creationId xmlns:a16="http://schemas.microsoft.com/office/drawing/2014/main" id="{4F91441F-EF3B-4026-862B-50E1514E24D7}"/>
              </a:ext>
            </a:extLst>
          </p:cNvPr>
          <p:cNvSpPr txBox="1"/>
          <p:nvPr/>
        </p:nvSpPr>
        <p:spPr>
          <a:xfrm>
            <a:off x="285471" y="4516415"/>
            <a:ext cx="444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</a:p>
        </p:txBody>
      </p:sp>
    </p:spTree>
    <p:extLst>
      <p:ext uri="{BB962C8B-B14F-4D97-AF65-F5344CB8AC3E}">
        <p14:creationId xmlns:p14="http://schemas.microsoft.com/office/powerpoint/2010/main" val="270562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40968"/>
            <a:ext cx="1788606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848" y="340610"/>
            <a:ext cx="1707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CFD32C6-000B-481E-9970-4B4817F4158B}"/>
              </a:ext>
            </a:extLst>
          </p:cNvPr>
          <p:cNvSpPr/>
          <p:nvPr/>
        </p:nvSpPr>
        <p:spPr>
          <a:xfrm>
            <a:off x="284537" y="967147"/>
            <a:ext cx="811488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[1]   Ran Xu, </a:t>
            </a:r>
            <a:r>
              <a:rPr lang="en-US" altLang="zh-C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Arash</a:t>
            </a:r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Baghaei</a:t>
            </a:r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Lakeh</a:t>
            </a:r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 and et al. 2020. Examining the characteristics of impactful research topics: A case of three decades of HIV-AIDS research. Journal of </a:t>
            </a:r>
            <a:r>
              <a:rPr lang="en-US" altLang="zh-C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Informetrics</a:t>
            </a:r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, 15(1): 101122. DOI: https://doi.org/10.1016/j.joi.2020.101122.</a:t>
            </a:r>
          </a:p>
          <a:p>
            <a:pPr algn="just"/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[2]   </a:t>
            </a:r>
            <a:r>
              <a:rPr lang="en-US" altLang="zh-C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Sten</a:t>
            </a:r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Andler</a:t>
            </a:r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. 1979. Predicate path expressions. In Proceedings of the 6th. ACM SIGACT-SIGPLAN Symposium on Principles of Programming Languages (POPL '79). ACM Press, New York, NY, 226-236. DOI: https://doi.org/10.1145/567752.567774.</a:t>
            </a:r>
          </a:p>
          <a:p>
            <a:pPr algn="just"/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[3]    Ian Editor (Ed.). 2007. The title of book one (1st. ed.). The name of the series one, Vol. 9. University of Chicago Press, Chicago. DOI: https://doi.org/10.1007/3-540-09237-4.</a:t>
            </a:r>
          </a:p>
          <a:p>
            <a:pPr algn="just"/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[4]   David </a:t>
            </a:r>
            <a:r>
              <a:rPr lang="en-US" altLang="zh-C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Kosiur</a:t>
            </a:r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. 2001. Understanding Policy-Based Networking (2nd. ed.). Wiley, New York, NY.</a:t>
            </a:r>
          </a:p>
          <a:p>
            <a:pPr algn="just"/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[5]   J. Guan, Y. Yan, J. J. Zhang. 2017. The impact of collaboration and knowledge networks on citations. Journal of </a:t>
            </a:r>
            <a:r>
              <a:rPr lang="en-US" altLang="zh-CN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Informetrics</a:t>
            </a:r>
            <a:r>
              <a:rPr lang="en-US" altLang="zh-CN" sz="1600" dirty="0">
                <a:ea typeface="Calibri" panose="020F0502020204030204" pitchFamily="34" charset="0"/>
                <a:cs typeface="Times New Roman" panose="02020603050405020304" pitchFamily="18" charset="0"/>
              </a:rPr>
              <a:t>, 11(2): 407-422.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920DC403-779D-48F0-B073-A0E22D88B46D}"/>
              </a:ext>
            </a:extLst>
          </p:cNvPr>
          <p:cNvSpPr txBox="1"/>
          <p:nvPr/>
        </p:nvSpPr>
        <p:spPr>
          <a:xfrm>
            <a:off x="80848" y="4670304"/>
            <a:ext cx="444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</a:p>
        </p:txBody>
      </p:sp>
    </p:spTree>
    <p:extLst>
      <p:ext uri="{BB962C8B-B14F-4D97-AF65-F5344CB8AC3E}">
        <p14:creationId xmlns:p14="http://schemas.microsoft.com/office/powerpoint/2010/main" val="348452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680" y="1151875"/>
            <a:ext cx="38230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>
                <a:solidFill>
                  <a:srgbClr val="2E4860"/>
                </a:solidFill>
              </a:rPr>
              <a:t>Thank you!</a:t>
            </a:r>
            <a:endParaRPr lang="zh-CN" altLang="en-US" sz="6000" b="1" dirty="0">
              <a:solidFill>
                <a:srgbClr val="2E4860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1975" y="3215943"/>
            <a:ext cx="4600575" cy="0"/>
          </a:xfrm>
          <a:prstGeom prst="line">
            <a:avLst/>
          </a:prstGeom>
          <a:ln>
            <a:solidFill>
              <a:srgbClr val="4444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42925" y="1120438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42925" y="4195150"/>
            <a:ext cx="4595813" cy="71438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http://news.51edu.com/uploadfile/2015/1221/20151221053143376.png">
            <a:extLst>
              <a:ext uri="{FF2B5EF4-FFF2-40B4-BE49-F238E27FC236}">
                <a16:creationId xmlns:a16="http://schemas.microsoft.com/office/drawing/2014/main" id="{DD07093F-F2AA-44B1-8819-105070D91CF8}"/>
              </a:ext>
            </a:extLst>
          </p:cNvPr>
          <p:cNvPicPr/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941" y="127962"/>
            <a:ext cx="1210150" cy="117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8C68F389-4DCD-46BA-9C24-73289AB1B30D}"/>
              </a:ext>
            </a:extLst>
          </p:cNvPr>
          <p:cNvSpPr txBox="1"/>
          <p:nvPr/>
        </p:nvSpPr>
        <p:spPr>
          <a:xfrm>
            <a:off x="486570" y="3373781"/>
            <a:ext cx="2955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Fang Tan, </a:t>
            </a:r>
            <a:r>
              <a:rPr lang="en-US" altLang="zh-CN" sz="1000" b="1" dirty="0" err="1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Tongyang</a:t>
            </a:r>
            <a:r>
              <a:rPr lang="en-US" altLang="zh-CN" sz="1000" b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Zhang, Jian Xu</a:t>
            </a:r>
          </a:p>
        </p:txBody>
      </p:sp>
      <p:sp>
        <p:nvSpPr>
          <p:cNvPr id="19" name="TextBox 8">
            <a:extLst>
              <a:ext uri="{FF2B5EF4-FFF2-40B4-BE49-F238E27FC236}">
                <a16:creationId xmlns:a16="http://schemas.microsoft.com/office/drawing/2014/main" id="{F0A77580-DAED-44A1-B00A-4AAC45D76752}"/>
              </a:ext>
            </a:extLst>
          </p:cNvPr>
          <p:cNvSpPr txBox="1"/>
          <p:nvPr/>
        </p:nvSpPr>
        <p:spPr>
          <a:xfrm>
            <a:off x="486569" y="3936006"/>
            <a:ext cx="4085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i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of Information Management, Sun </a:t>
            </a:r>
            <a:r>
              <a:rPr lang="en-US" altLang="zh-CN" sz="1000" i="1" dirty="0" err="1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</a:t>
            </a:r>
            <a:r>
              <a:rPr lang="en-US" altLang="zh-CN" sz="1000" i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-Sen University </a:t>
            </a:r>
            <a:endParaRPr lang="zh-CN" altLang="en-US" sz="1000" i="1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C43D-62C1-457F-9F86-0EA3D7FCD2A9}"/>
              </a:ext>
            </a:extLst>
          </p:cNvPr>
          <p:cNvSpPr/>
          <p:nvPr/>
        </p:nvSpPr>
        <p:spPr>
          <a:xfrm>
            <a:off x="486569" y="363933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Email:tzhang39@163.com</a:t>
            </a:r>
            <a:endParaRPr lang="zh-CN" altLang="en-US" sz="1200" dirty="0">
              <a:solidFill>
                <a:srgbClr val="2323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83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39" y="4767574"/>
            <a:ext cx="73074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dirty="0">
                <a:solidFill>
                  <a:srgbClr val="2E48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 of Scientific Collaborations with the Evolution of Entity Popularity </a:t>
            </a:r>
            <a:endParaRPr lang="zh-CN" altLang="en-US" sz="900" b="1" dirty="0">
              <a:solidFill>
                <a:srgbClr val="2E48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237495"/>
            <a:ext cx="1837678" cy="518604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5293" y="327520"/>
            <a:ext cx="1487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1600" b="1" spc="-1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10008" y="1008166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75493" y="1117893"/>
            <a:ext cx="26098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schemeClr val="bg1"/>
                </a:solidFill>
              </a:rPr>
              <a:t>INTRODUCTION</a:t>
            </a:r>
            <a:endParaRPr lang="zh-CN" altLang="en-US" sz="1400" b="1" spc="-2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0193" y="1115226"/>
            <a:ext cx="2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8C937"/>
                </a:solidFill>
              </a:rPr>
              <a:t>1</a:t>
            </a:r>
            <a:endParaRPr lang="zh-CN" altLang="en-US" sz="1400" b="1" dirty="0">
              <a:solidFill>
                <a:srgbClr val="F8C937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41584" y="1008166"/>
            <a:ext cx="573586" cy="517148"/>
          </a:xfrm>
          <a:prstGeom prst="rect">
            <a:avLst/>
          </a:prstGeom>
          <a:noFill/>
          <a:ln w="9525">
            <a:solidFill>
              <a:srgbClr val="F8C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10008" y="1767608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75493" y="1877335"/>
            <a:ext cx="392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schemeClr val="bg1"/>
                </a:solidFill>
              </a:rPr>
              <a:t>METHODOLOGY</a:t>
            </a:r>
            <a:endParaRPr lang="zh-CN" altLang="en-US" sz="1400" b="1" spc="-2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1381" y="2632889"/>
            <a:ext cx="2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8C937"/>
                </a:solidFill>
              </a:rPr>
              <a:t>3</a:t>
            </a:r>
            <a:endParaRPr lang="zh-CN" altLang="en-US" sz="1400" b="1" dirty="0">
              <a:solidFill>
                <a:srgbClr val="F8C937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42772" y="2525829"/>
            <a:ext cx="573586" cy="517148"/>
          </a:xfrm>
          <a:prstGeom prst="rect">
            <a:avLst/>
          </a:prstGeom>
          <a:noFill/>
          <a:ln w="9525">
            <a:solidFill>
              <a:srgbClr val="F8C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781381" y="3405298"/>
            <a:ext cx="2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8C937"/>
                </a:solidFill>
              </a:rPr>
              <a:t>4</a:t>
            </a:r>
            <a:endParaRPr lang="zh-CN" altLang="en-US" sz="1400" b="1" dirty="0">
              <a:solidFill>
                <a:srgbClr val="F8C937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642772" y="3298238"/>
            <a:ext cx="573586" cy="517148"/>
          </a:xfrm>
          <a:prstGeom prst="rect">
            <a:avLst/>
          </a:prstGeom>
          <a:noFill/>
          <a:ln w="9525">
            <a:solidFill>
              <a:srgbClr val="F8C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189769" y="3298238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5254" y="3407965"/>
            <a:ext cx="3287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schemeClr val="bg1"/>
                </a:solidFill>
              </a:rPr>
              <a:t>CONCLUSION AND FUTURE WORK</a:t>
            </a:r>
            <a:endParaRPr lang="zh-CN" altLang="en-US" sz="1400" b="1" spc="-2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89769" y="2525829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5254" y="2635556"/>
            <a:ext cx="3927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schemeClr val="bg1"/>
                </a:solidFill>
              </a:rPr>
              <a:t>PRELIMINARY RESULTS</a:t>
            </a:r>
            <a:endParaRPr lang="zh-CN" altLang="en-US" sz="1400" b="1" spc="-20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81381" y="1879709"/>
            <a:ext cx="2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8C937"/>
                </a:solidFill>
              </a:rPr>
              <a:t>2</a:t>
            </a:r>
            <a:endParaRPr lang="zh-CN" altLang="en-US" sz="1400" b="1" dirty="0">
              <a:solidFill>
                <a:srgbClr val="F8C937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642772" y="1772649"/>
            <a:ext cx="573586" cy="517148"/>
          </a:xfrm>
          <a:prstGeom prst="rect">
            <a:avLst/>
          </a:prstGeom>
          <a:noFill/>
          <a:ln w="9525">
            <a:solidFill>
              <a:srgbClr val="F8C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3C034F91-0439-4115-A1FC-F2E0E0F7421C}"/>
              </a:ext>
            </a:extLst>
          </p:cNvPr>
          <p:cNvSpPr txBox="1"/>
          <p:nvPr/>
        </p:nvSpPr>
        <p:spPr>
          <a:xfrm>
            <a:off x="2781381" y="4167454"/>
            <a:ext cx="28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8C937"/>
                </a:solidFill>
              </a:rPr>
              <a:t>5</a:t>
            </a:r>
            <a:endParaRPr lang="zh-CN" altLang="en-US" sz="1400" b="1" dirty="0">
              <a:solidFill>
                <a:srgbClr val="F8C937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06748F9-3FBC-4B52-A484-9741740DC43F}"/>
              </a:ext>
            </a:extLst>
          </p:cNvPr>
          <p:cNvSpPr/>
          <p:nvPr/>
        </p:nvSpPr>
        <p:spPr>
          <a:xfrm>
            <a:off x="2642772" y="4060394"/>
            <a:ext cx="573586" cy="517148"/>
          </a:xfrm>
          <a:prstGeom prst="rect">
            <a:avLst/>
          </a:prstGeom>
          <a:noFill/>
          <a:ln w="9525">
            <a:solidFill>
              <a:srgbClr val="F8C9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6F4249C-6830-479B-BAE6-03951578BFAA}"/>
              </a:ext>
            </a:extLst>
          </p:cNvPr>
          <p:cNvSpPr/>
          <p:nvPr/>
        </p:nvSpPr>
        <p:spPr>
          <a:xfrm>
            <a:off x="3189769" y="4060394"/>
            <a:ext cx="3686174" cy="51714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D12C058C-B782-4F4E-9495-337BCAE5C0A8}"/>
              </a:ext>
            </a:extLst>
          </p:cNvPr>
          <p:cNvSpPr txBox="1"/>
          <p:nvPr/>
        </p:nvSpPr>
        <p:spPr>
          <a:xfrm>
            <a:off x="3255254" y="4170121"/>
            <a:ext cx="3287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spc="-20" dirty="0">
                <a:solidFill>
                  <a:schemeClr val="bg1"/>
                </a:solidFill>
              </a:rPr>
              <a:t>REFERENCES</a:t>
            </a:r>
            <a:endParaRPr lang="zh-CN" altLang="en-US" sz="1400" b="1" spc="-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7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2456" y="1286981"/>
            <a:ext cx="1672720" cy="242085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863069" y="1224927"/>
            <a:ext cx="1935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20" dirty="0">
                <a:solidFill>
                  <a:srgbClr val="2E4860"/>
                </a:solidFill>
              </a:rPr>
              <a:t>Background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3968065" y="1717666"/>
            <a:ext cx="33794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63069" y="1971277"/>
            <a:ext cx="48171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Identifying promising research topics is a key success factor of the ultimate success of scientific collaborations [1].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kern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 The selection of a promising research topic can encourage the process of scientific discovery scientists and promote the development of the whole research field [2].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667426-32B3-4DE1-9BA2-29A6EB759324}"/>
              </a:ext>
            </a:extLst>
          </p:cNvPr>
          <p:cNvGrpSpPr/>
          <p:nvPr/>
        </p:nvGrpSpPr>
        <p:grpSpPr>
          <a:xfrm>
            <a:off x="1" y="216383"/>
            <a:ext cx="2012155" cy="518604"/>
            <a:chOff x="1" y="216383"/>
            <a:chExt cx="2012155" cy="518604"/>
          </a:xfrm>
        </p:grpSpPr>
        <p:sp>
          <p:nvSpPr>
            <p:cNvPr id="7" name="矩形 6"/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87367E25-6F96-4EED-AAC1-0C655D21E8C5}"/>
                </a:ext>
              </a:extLst>
            </p:cNvPr>
            <p:cNvSpPr txBox="1"/>
            <p:nvPr/>
          </p:nvSpPr>
          <p:spPr>
            <a:xfrm>
              <a:off x="136920" y="304528"/>
              <a:ext cx="1738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</p:grpSp>
      <p:sp>
        <p:nvSpPr>
          <p:cNvPr id="13" name="稻壳儿小白白(http://dwz.cn/Wu2UP)">
            <a:extLst>
              <a:ext uri="{FF2B5EF4-FFF2-40B4-BE49-F238E27FC236}">
                <a16:creationId xmlns:a16="http://schemas.microsoft.com/office/drawing/2014/main" id="{37CDDF84-F5DA-4CFE-B8C9-54BC26B5E92E}"/>
              </a:ext>
            </a:extLst>
          </p:cNvPr>
          <p:cNvSpPr>
            <a:spLocks noEditPoints="1"/>
          </p:cNvSpPr>
          <p:nvPr/>
        </p:nvSpPr>
        <p:spPr bwMode="auto">
          <a:xfrm>
            <a:off x="2288307" y="2275673"/>
            <a:ext cx="561018" cy="443472"/>
          </a:xfrm>
          <a:custGeom>
            <a:avLst/>
            <a:gdLst>
              <a:gd name="T0" fmla="*/ 289425063 w 48"/>
              <a:gd name="T1" fmla="*/ 336646253 h 38"/>
              <a:gd name="T2" fmla="*/ 0 w 48"/>
              <a:gd name="T3" fmla="*/ 288552940 h 38"/>
              <a:gd name="T4" fmla="*/ 48235195 w 48"/>
              <a:gd name="T5" fmla="*/ 0 h 38"/>
              <a:gd name="T6" fmla="*/ 337660258 w 48"/>
              <a:gd name="T7" fmla="*/ 48093313 h 38"/>
              <a:gd name="T8" fmla="*/ 337660258 w 48"/>
              <a:gd name="T9" fmla="*/ 817572443 h 38"/>
              <a:gd name="T10" fmla="*/ 48235195 w 48"/>
              <a:gd name="T11" fmla="*/ 865665755 h 38"/>
              <a:gd name="T12" fmla="*/ 0 w 48"/>
              <a:gd name="T13" fmla="*/ 577105880 h 38"/>
              <a:gd name="T14" fmla="*/ 289425063 w 48"/>
              <a:gd name="T15" fmla="*/ 529019503 h 38"/>
              <a:gd name="T16" fmla="*/ 337660258 w 48"/>
              <a:gd name="T17" fmla="*/ 817572443 h 38"/>
              <a:gd name="T18" fmla="*/ 289425063 w 48"/>
              <a:gd name="T19" fmla="*/ 1346585011 h 38"/>
              <a:gd name="T20" fmla="*/ 0 w 48"/>
              <a:gd name="T21" fmla="*/ 1298491698 h 38"/>
              <a:gd name="T22" fmla="*/ 48235195 w 48"/>
              <a:gd name="T23" fmla="*/ 1009938758 h 38"/>
              <a:gd name="T24" fmla="*/ 337660258 w 48"/>
              <a:gd name="T25" fmla="*/ 1058032070 h 38"/>
              <a:gd name="T26" fmla="*/ 337660258 w 48"/>
              <a:gd name="T27" fmla="*/ 1779417888 h 38"/>
              <a:gd name="T28" fmla="*/ 48235195 w 48"/>
              <a:gd name="T29" fmla="*/ 1827511201 h 38"/>
              <a:gd name="T30" fmla="*/ 0 w 48"/>
              <a:gd name="T31" fmla="*/ 1538958261 h 38"/>
              <a:gd name="T32" fmla="*/ 289425063 w 48"/>
              <a:gd name="T33" fmla="*/ 1490864948 h 38"/>
              <a:gd name="T34" fmla="*/ 337660258 w 48"/>
              <a:gd name="T35" fmla="*/ 1779417888 h 38"/>
              <a:gd name="T36" fmla="*/ 2147483646 w 48"/>
              <a:gd name="T37" fmla="*/ 336646253 h 38"/>
              <a:gd name="T38" fmla="*/ 482372789 w 48"/>
              <a:gd name="T39" fmla="*/ 288552940 h 38"/>
              <a:gd name="T40" fmla="*/ 530607984 w 48"/>
              <a:gd name="T41" fmla="*/ 0 h 38"/>
              <a:gd name="T42" fmla="*/ 2147483646 w 48"/>
              <a:gd name="T43" fmla="*/ 48093313 h 38"/>
              <a:gd name="T44" fmla="*/ 2147483646 w 48"/>
              <a:gd name="T45" fmla="*/ 817572443 h 38"/>
              <a:gd name="T46" fmla="*/ 530607984 w 48"/>
              <a:gd name="T47" fmla="*/ 865665755 h 38"/>
              <a:gd name="T48" fmla="*/ 482372789 w 48"/>
              <a:gd name="T49" fmla="*/ 577105880 h 38"/>
              <a:gd name="T50" fmla="*/ 2147483646 w 48"/>
              <a:gd name="T51" fmla="*/ 529019503 h 38"/>
              <a:gd name="T52" fmla="*/ 2147483646 w 48"/>
              <a:gd name="T53" fmla="*/ 817572443 h 38"/>
              <a:gd name="T54" fmla="*/ 2147483646 w 48"/>
              <a:gd name="T55" fmla="*/ 1346585011 h 38"/>
              <a:gd name="T56" fmla="*/ 482372789 w 48"/>
              <a:gd name="T57" fmla="*/ 1298491698 h 38"/>
              <a:gd name="T58" fmla="*/ 530607984 w 48"/>
              <a:gd name="T59" fmla="*/ 1009938758 h 38"/>
              <a:gd name="T60" fmla="*/ 2147483646 w 48"/>
              <a:gd name="T61" fmla="*/ 1058032070 h 38"/>
              <a:gd name="T62" fmla="*/ 2147483646 w 48"/>
              <a:gd name="T63" fmla="*/ 1779417888 h 38"/>
              <a:gd name="T64" fmla="*/ 530607984 w 48"/>
              <a:gd name="T65" fmla="*/ 1827511201 h 38"/>
              <a:gd name="T66" fmla="*/ 482372789 w 48"/>
              <a:gd name="T67" fmla="*/ 1538958261 h 38"/>
              <a:gd name="T68" fmla="*/ 2147483646 w 48"/>
              <a:gd name="T69" fmla="*/ 1490864948 h 38"/>
              <a:gd name="T70" fmla="*/ 2147483646 w 48"/>
              <a:gd name="T71" fmla="*/ 1779417888 h 3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8" h="38">
                <a:moveTo>
                  <a:pt x="7" y="6"/>
                </a:moveTo>
                <a:cubicBezTo>
                  <a:pt x="7" y="7"/>
                  <a:pt x="6" y="7"/>
                  <a:pt x="6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1"/>
                  <a:pt x="7" y="1"/>
                </a:cubicBezTo>
                <a:lnTo>
                  <a:pt x="7" y="6"/>
                </a:lnTo>
                <a:close/>
                <a:moveTo>
                  <a:pt x="7" y="17"/>
                </a:moveTo>
                <a:cubicBezTo>
                  <a:pt x="7" y="17"/>
                  <a:pt x="6" y="18"/>
                  <a:pt x="6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7" y="11"/>
                  <a:pt x="7" y="12"/>
                </a:cubicBezTo>
                <a:lnTo>
                  <a:pt x="7" y="17"/>
                </a:lnTo>
                <a:close/>
                <a:moveTo>
                  <a:pt x="7" y="27"/>
                </a:moveTo>
                <a:cubicBezTo>
                  <a:pt x="7" y="28"/>
                  <a:pt x="6" y="28"/>
                  <a:pt x="6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0" y="21"/>
                  <a:pt x="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7" y="21"/>
                  <a:pt x="7" y="22"/>
                </a:cubicBezTo>
                <a:lnTo>
                  <a:pt x="7" y="27"/>
                </a:lnTo>
                <a:close/>
                <a:moveTo>
                  <a:pt x="7" y="37"/>
                </a:moveTo>
                <a:cubicBezTo>
                  <a:pt x="7" y="38"/>
                  <a:pt x="6" y="38"/>
                  <a:pt x="6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8"/>
                  <a:pt x="0" y="3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1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7" y="32"/>
                  <a:pt x="7" y="32"/>
                </a:cubicBezTo>
                <a:lnTo>
                  <a:pt x="7" y="37"/>
                </a:lnTo>
                <a:close/>
                <a:moveTo>
                  <a:pt x="48" y="6"/>
                </a:moveTo>
                <a:cubicBezTo>
                  <a:pt x="48" y="7"/>
                  <a:pt x="48" y="7"/>
                  <a:pt x="47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10" y="7"/>
                  <a:pt x="10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1"/>
                </a:cubicBezTo>
                <a:lnTo>
                  <a:pt x="48" y="6"/>
                </a:lnTo>
                <a:close/>
                <a:moveTo>
                  <a:pt x="48" y="17"/>
                </a:moveTo>
                <a:cubicBezTo>
                  <a:pt x="48" y="17"/>
                  <a:pt x="48" y="18"/>
                  <a:pt x="47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0" y="17"/>
                  <a:pt x="10" y="17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1"/>
                  <a:pt x="11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2"/>
                </a:cubicBezTo>
                <a:lnTo>
                  <a:pt x="48" y="17"/>
                </a:lnTo>
                <a:close/>
                <a:moveTo>
                  <a:pt x="48" y="27"/>
                </a:moveTo>
                <a:cubicBezTo>
                  <a:pt x="48" y="28"/>
                  <a:pt x="48" y="28"/>
                  <a:pt x="47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0" y="28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1"/>
                  <a:pt x="11" y="21"/>
                  <a:pt x="11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1"/>
                  <a:pt x="48" y="21"/>
                  <a:pt x="48" y="22"/>
                </a:cubicBezTo>
                <a:lnTo>
                  <a:pt x="48" y="27"/>
                </a:lnTo>
                <a:close/>
                <a:moveTo>
                  <a:pt x="48" y="37"/>
                </a:moveTo>
                <a:cubicBezTo>
                  <a:pt x="48" y="38"/>
                  <a:pt x="48" y="38"/>
                  <a:pt x="47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0" y="38"/>
                  <a:pt x="10" y="37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1" y="31"/>
                  <a:pt x="11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31"/>
                  <a:pt x="48" y="32"/>
                  <a:pt x="48" y="32"/>
                </a:cubicBezTo>
                <a:lnTo>
                  <a:pt x="4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 dirty="0"/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ECBBAB92-D1BF-47C8-9E61-465905E1D523}"/>
              </a:ext>
            </a:extLst>
          </p:cNvPr>
          <p:cNvSpPr txBox="1"/>
          <p:nvPr/>
        </p:nvSpPr>
        <p:spPr>
          <a:xfrm>
            <a:off x="124439" y="4767574"/>
            <a:ext cx="579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</a:p>
        </p:txBody>
      </p:sp>
    </p:spTree>
    <p:extLst>
      <p:ext uri="{BB962C8B-B14F-4D97-AF65-F5344CB8AC3E}">
        <p14:creationId xmlns:p14="http://schemas.microsoft.com/office/powerpoint/2010/main" val="120048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32456" y="1003620"/>
            <a:ext cx="1672720" cy="2946352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63069" y="941566"/>
            <a:ext cx="1935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20" dirty="0">
                <a:solidFill>
                  <a:srgbClr val="2E4860"/>
                </a:solidFill>
              </a:rPr>
              <a:t>Present Study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3968065" y="1434305"/>
            <a:ext cx="372365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63070" y="1687916"/>
            <a:ext cx="3828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Focus on the development law that underlie an individual's behavior of selecting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kern="16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667426-32B3-4DE1-9BA2-29A6EB759324}"/>
              </a:ext>
            </a:extLst>
          </p:cNvPr>
          <p:cNvGrpSpPr/>
          <p:nvPr/>
        </p:nvGrpSpPr>
        <p:grpSpPr>
          <a:xfrm>
            <a:off x="1" y="216383"/>
            <a:ext cx="2012155" cy="518604"/>
            <a:chOff x="1" y="216383"/>
            <a:chExt cx="2012155" cy="518604"/>
          </a:xfrm>
        </p:grpSpPr>
        <p:sp>
          <p:nvSpPr>
            <p:cNvPr id="7" name="矩形 6"/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87367E25-6F96-4EED-AAC1-0C655D21E8C5}"/>
                </a:ext>
              </a:extLst>
            </p:cNvPr>
            <p:cNvSpPr txBox="1"/>
            <p:nvPr/>
          </p:nvSpPr>
          <p:spPr>
            <a:xfrm>
              <a:off x="136920" y="304528"/>
              <a:ext cx="1738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</p:grpSp>
      <p:sp>
        <p:nvSpPr>
          <p:cNvPr id="14" name="稻壳儿小白白(http://dwz.cn/Wu2UP)">
            <a:extLst>
              <a:ext uri="{FF2B5EF4-FFF2-40B4-BE49-F238E27FC236}">
                <a16:creationId xmlns:a16="http://schemas.microsoft.com/office/drawing/2014/main" id="{EB6E3608-06A4-4C49-9F1C-A524AA2C549E}"/>
              </a:ext>
            </a:extLst>
          </p:cNvPr>
          <p:cNvSpPr>
            <a:spLocks noEditPoints="1"/>
          </p:cNvSpPr>
          <p:nvPr/>
        </p:nvSpPr>
        <p:spPr bwMode="auto">
          <a:xfrm>
            <a:off x="2261382" y="2223660"/>
            <a:ext cx="614867" cy="495219"/>
          </a:xfrm>
          <a:custGeom>
            <a:avLst/>
            <a:gdLst>
              <a:gd name="T0" fmla="*/ 371777361 w 116"/>
              <a:gd name="T1" fmla="*/ 139305784 h 94"/>
              <a:gd name="T2" fmla="*/ 0 w 116"/>
              <a:gd name="T3" fmla="*/ 0 h 94"/>
              <a:gd name="T4" fmla="*/ 0 w 116"/>
              <a:gd name="T5" fmla="*/ 506566258 h 94"/>
              <a:gd name="T6" fmla="*/ 19228903 w 116"/>
              <a:gd name="T7" fmla="*/ 506566258 h 94"/>
              <a:gd name="T8" fmla="*/ 44868285 w 116"/>
              <a:gd name="T9" fmla="*/ 506566258 h 94"/>
              <a:gd name="T10" fmla="*/ 44868285 w 116"/>
              <a:gd name="T11" fmla="*/ 550889453 h 94"/>
              <a:gd name="T12" fmla="*/ 326906544 w 116"/>
              <a:gd name="T13" fmla="*/ 595215164 h 94"/>
              <a:gd name="T14" fmla="*/ 416645645 w 116"/>
              <a:gd name="T15" fmla="*/ 595215164 h 94"/>
              <a:gd name="T16" fmla="*/ 698683905 w 116"/>
              <a:gd name="T17" fmla="*/ 550889453 h 94"/>
              <a:gd name="T18" fmla="*/ 698683905 w 116"/>
              <a:gd name="T19" fmla="*/ 506566258 h 94"/>
              <a:gd name="T20" fmla="*/ 717912808 w 116"/>
              <a:gd name="T21" fmla="*/ 506566258 h 94"/>
              <a:gd name="T22" fmla="*/ 743552189 w 116"/>
              <a:gd name="T23" fmla="*/ 506566258 h 94"/>
              <a:gd name="T24" fmla="*/ 743552189 w 116"/>
              <a:gd name="T25" fmla="*/ 0 h 94"/>
              <a:gd name="T26" fmla="*/ 371777361 w 116"/>
              <a:gd name="T27" fmla="*/ 139305784 h 94"/>
              <a:gd name="T28" fmla="*/ 326906544 w 116"/>
              <a:gd name="T29" fmla="*/ 481236561 h 94"/>
              <a:gd name="T30" fmla="*/ 44868285 w 116"/>
              <a:gd name="T31" fmla="*/ 436913366 h 94"/>
              <a:gd name="T32" fmla="*/ 44868285 w 116"/>
              <a:gd name="T33" fmla="*/ 44325711 h 94"/>
              <a:gd name="T34" fmla="*/ 108968004 w 116"/>
              <a:gd name="T35" fmla="*/ 44325711 h 94"/>
              <a:gd name="T36" fmla="*/ 121788961 w 116"/>
              <a:gd name="T37" fmla="*/ 50656877 h 94"/>
              <a:gd name="T38" fmla="*/ 121788961 w 116"/>
              <a:gd name="T39" fmla="*/ 50656877 h 94"/>
              <a:gd name="T40" fmla="*/ 320496066 w 116"/>
              <a:gd name="T41" fmla="*/ 126640935 h 94"/>
              <a:gd name="T42" fmla="*/ 326906544 w 116"/>
              <a:gd name="T43" fmla="*/ 139305784 h 94"/>
              <a:gd name="T44" fmla="*/ 326906544 w 116"/>
              <a:gd name="T45" fmla="*/ 481236561 h 94"/>
              <a:gd name="T46" fmla="*/ 698683905 w 116"/>
              <a:gd name="T47" fmla="*/ 436913366 h 94"/>
              <a:gd name="T48" fmla="*/ 416645645 w 116"/>
              <a:gd name="T49" fmla="*/ 481236561 h 94"/>
              <a:gd name="T50" fmla="*/ 416645645 w 116"/>
              <a:gd name="T51" fmla="*/ 139305784 h 94"/>
              <a:gd name="T52" fmla="*/ 698683905 w 116"/>
              <a:gd name="T53" fmla="*/ 44325711 h 94"/>
              <a:gd name="T54" fmla="*/ 698683905 w 116"/>
              <a:gd name="T55" fmla="*/ 436913366 h 9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16" h="94">
                <a:moveTo>
                  <a:pt x="58" y="22"/>
                </a:moveTo>
                <a:cubicBezTo>
                  <a:pt x="58" y="3"/>
                  <a:pt x="17" y="0"/>
                  <a:pt x="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5" y="80"/>
                  <a:pt x="6" y="80"/>
                  <a:pt x="7" y="80"/>
                </a:cubicBezTo>
                <a:cubicBezTo>
                  <a:pt x="7" y="87"/>
                  <a:pt x="7" y="87"/>
                  <a:pt x="7" y="87"/>
                </a:cubicBezTo>
                <a:cubicBezTo>
                  <a:pt x="21" y="87"/>
                  <a:pt x="51" y="83"/>
                  <a:pt x="51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83"/>
                  <a:pt x="94" y="87"/>
                  <a:pt x="109" y="87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10" y="80"/>
                  <a:pt x="111" y="80"/>
                  <a:pt x="11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0"/>
                  <a:pt x="116" y="0"/>
                  <a:pt x="116" y="0"/>
                </a:cubicBezTo>
                <a:cubicBezTo>
                  <a:pt x="98" y="0"/>
                  <a:pt x="58" y="3"/>
                  <a:pt x="58" y="22"/>
                </a:cubicBezTo>
                <a:close/>
                <a:moveTo>
                  <a:pt x="51" y="76"/>
                </a:moveTo>
                <a:cubicBezTo>
                  <a:pt x="40" y="69"/>
                  <a:pt x="20" y="69"/>
                  <a:pt x="7" y="69"/>
                </a:cubicBezTo>
                <a:cubicBezTo>
                  <a:pt x="7" y="7"/>
                  <a:pt x="7" y="7"/>
                  <a:pt x="7" y="7"/>
                </a:cubicBezTo>
                <a:cubicBezTo>
                  <a:pt x="11" y="7"/>
                  <a:pt x="14" y="7"/>
                  <a:pt x="17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34" y="9"/>
                  <a:pt x="49" y="12"/>
                  <a:pt x="50" y="20"/>
                </a:cubicBezTo>
                <a:cubicBezTo>
                  <a:pt x="51" y="22"/>
                  <a:pt x="51" y="22"/>
                  <a:pt x="51" y="22"/>
                </a:cubicBezTo>
                <a:lnTo>
                  <a:pt x="51" y="76"/>
                </a:lnTo>
                <a:close/>
                <a:moveTo>
                  <a:pt x="109" y="69"/>
                </a:moveTo>
                <a:cubicBezTo>
                  <a:pt x="95" y="69"/>
                  <a:pt x="76" y="69"/>
                  <a:pt x="65" y="76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7"/>
                  <a:pt x="73" y="7"/>
                  <a:pt x="109" y="7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稻壳儿小白白(http://dwz.cn/Wu2UP)">
            <a:extLst>
              <a:ext uri="{FF2B5EF4-FFF2-40B4-BE49-F238E27FC236}">
                <a16:creationId xmlns:a16="http://schemas.microsoft.com/office/drawing/2014/main" id="{D7C4A3AE-920F-4FE5-8199-2EA278BFD8A0}"/>
              </a:ext>
            </a:extLst>
          </p:cNvPr>
          <p:cNvSpPr>
            <a:spLocks noEditPoints="1"/>
          </p:cNvSpPr>
          <p:nvPr/>
        </p:nvSpPr>
        <p:spPr bwMode="auto">
          <a:xfrm>
            <a:off x="1531649" y="4213462"/>
            <a:ext cx="166688" cy="236538"/>
          </a:xfrm>
          <a:custGeom>
            <a:avLst/>
            <a:gdLst>
              <a:gd name="T0" fmla="*/ 844661436 w 25"/>
              <a:gd name="T1" fmla="*/ 867797098 h 35"/>
              <a:gd name="T2" fmla="*/ 711291034 w 25"/>
              <a:gd name="T3" fmla="*/ 1050492291 h 35"/>
              <a:gd name="T4" fmla="*/ 666838678 w 25"/>
              <a:gd name="T5" fmla="*/ 1096164400 h 35"/>
              <a:gd name="T6" fmla="*/ 400104540 w 25"/>
              <a:gd name="T7" fmla="*/ 1096164400 h 35"/>
              <a:gd name="T8" fmla="*/ 355645517 w 25"/>
              <a:gd name="T9" fmla="*/ 1050492291 h 35"/>
              <a:gd name="T10" fmla="*/ 355645517 w 25"/>
              <a:gd name="T11" fmla="*/ 1004820182 h 35"/>
              <a:gd name="T12" fmla="*/ 577927299 w 25"/>
              <a:gd name="T13" fmla="*/ 685101905 h 35"/>
              <a:gd name="T14" fmla="*/ 711291034 w 25"/>
              <a:gd name="T15" fmla="*/ 502413470 h 35"/>
              <a:gd name="T16" fmla="*/ 533468275 w 25"/>
              <a:gd name="T17" fmla="*/ 365390386 h 35"/>
              <a:gd name="T18" fmla="*/ 400104540 w 25"/>
              <a:gd name="T19" fmla="*/ 411062495 h 35"/>
              <a:gd name="T20" fmla="*/ 266734138 w 25"/>
              <a:gd name="T21" fmla="*/ 548085579 h 35"/>
              <a:gd name="T22" fmla="*/ 266734138 w 25"/>
              <a:gd name="T23" fmla="*/ 548085579 h 35"/>
              <a:gd name="T24" fmla="*/ 222281782 w 25"/>
              <a:gd name="T25" fmla="*/ 548085579 h 35"/>
              <a:gd name="T26" fmla="*/ 0 w 25"/>
              <a:gd name="T27" fmla="*/ 411062495 h 35"/>
              <a:gd name="T28" fmla="*/ 0 w 25"/>
              <a:gd name="T29" fmla="*/ 319718277 h 35"/>
              <a:gd name="T30" fmla="*/ 577927299 w 25"/>
              <a:gd name="T31" fmla="*/ 0 h 35"/>
              <a:gd name="T32" fmla="*/ 1111395574 w 25"/>
              <a:gd name="T33" fmla="*/ 502413470 h 35"/>
              <a:gd name="T34" fmla="*/ 844661436 w 25"/>
              <a:gd name="T35" fmla="*/ 867797098 h 35"/>
              <a:gd name="T36" fmla="*/ 711291034 w 25"/>
              <a:gd name="T37" fmla="*/ 1552905761 h 35"/>
              <a:gd name="T38" fmla="*/ 666838678 w 25"/>
              <a:gd name="T39" fmla="*/ 1598577870 h 35"/>
              <a:gd name="T40" fmla="*/ 400104540 w 25"/>
              <a:gd name="T41" fmla="*/ 1598577870 h 35"/>
              <a:gd name="T42" fmla="*/ 355645517 w 25"/>
              <a:gd name="T43" fmla="*/ 1552905761 h 35"/>
              <a:gd name="T44" fmla="*/ 355645517 w 25"/>
              <a:gd name="T45" fmla="*/ 1233187484 h 35"/>
              <a:gd name="T46" fmla="*/ 400104540 w 25"/>
              <a:gd name="T47" fmla="*/ 1187515375 h 35"/>
              <a:gd name="T48" fmla="*/ 666838678 w 25"/>
              <a:gd name="T49" fmla="*/ 1187515375 h 35"/>
              <a:gd name="T50" fmla="*/ 711291034 w 25"/>
              <a:gd name="T51" fmla="*/ 1233187484 h 35"/>
              <a:gd name="T52" fmla="*/ 711291034 w 25"/>
              <a:gd name="T53" fmla="*/ 1552905761 h 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rgbClr val="F8C937"/>
          </a:solidFill>
          <a:ln>
            <a:noFill/>
          </a:ln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1AB68490-9189-41E0-A9AA-8A96BAA49536}"/>
              </a:ext>
            </a:extLst>
          </p:cNvPr>
          <p:cNvSpPr txBox="1"/>
          <p:nvPr/>
        </p:nvSpPr>
        <p:spPr>
          <a:xfrm>
            <a:off x="3633617" y="2910852"/>
            <a:ext cx="6113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kern="1600" dirty="0">
                <a:solidFill>
                  <a:srgbClr val="FF0000"/>
                </a:solidFill>
              </a:rPr>
              <a:t>Few studies explore the impact of topic popularity </a:t>
            </a:r>
          </a:p>
          <a:p>
            <a:r>
              <a:rPr lang="en-US" altLang="zh-CN" sz="1600" kern="1600" dirty="0">
                <a:solidFill>
                  <a:srgbClr val="FF0000"/>
                </a:solidFill>
              </a:rPr>
              <a:t>on scientific performance of scientific collaborations from the perspective of </a:t>
            </a:r>
            <a:r>
              <a:rPr lang="en-US" altLang="zh-CN" sz="1600" kern="1600" dirty="0" err="1">
                <a:solidFill>
                  <a:srgbClr val="FF0000"/>
                </a:solidFill>
              </a:rPr>
              <a:t>entitymetrics</a:t>
            </a:r>
            <a:r>
              <a:rPr lang="en-US" altLang="zh-CN" sz="1600" kern="16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DDC81F04-22CE-435B-9D8B-E5CAD3CC16B8}"/>
              </a:ext>
            </a:extLst>
          </p:cNvPr>
          <p:cNvSpPr txBox="1"/>
          <p:nvPr/>
        </p:nvSpPr>
        <p:spPr>
          <a:xfrm>
            <a:off x="136920" y="4617752"/>
            <a:ext cx="447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</a:p>
        </p:txBody>
      </p:sp>
    </p:spTree>
    <p:extLst>
      <p:ext uri="{BB962C8B-B14F-4D97-AF65-F5344CB8AC3E}">
        <p14:creationId xmlns:p14="http://schemas.microsoft.com/office/powerpoint/2010/main" val="244589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71682" y="1194033"/>
            <a:ext cx="1672720" cy="3145137"/>
          </a:xfrm>
          <a:prstGeom prst="rect">
            <a:avLst/>
          </a:prstGeom>
          <a:solidFill>
            <a:srgbClr val="F8C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702295" y="1080517"/>
            <a:ext cx="1935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pc="-20" dirty="0">
                <a:solidFill>
                  <a:srgbClr val="2E4860"/>
                </a:solidFill>
              </a:rPr>
              <a:t>Purpose</a:t>
            </a:r>
          </a:p>
        </p:txBody>
      </p:sp>
      <p:cxnSp>
        <p:nvCxnSpPr>
          <p:cNvPr id="18" name="直接连接符 17"/>
          <p:cNvCxnSpPr>
            <a:cxnSpLocks/>
          </p:cNvCxnSpPr>
          <p:nvPr/>
        </p:nvCxnSpPr>
        <p:spPr>
          <a:xfrm>
            <a:off x="3807291" y="1573256"/>
            <a:ext cx="38796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02295" y="1621277"/>
            <a:ext cx="50890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Analyze the evolution of topic popularity in biomedicine related research from the perspective of </a:t>
            </a:r>
            <a:r>
              <a:rPr lang="en-US" altLang="zh-CN" sz="1600" kern="1600" dirty="0" err="1"/>
              <a:t>entitymetrics</a:t>
            </a:r>
            <a:r>
              <a:rPr lang="en-US" altLang="zh-CN" sz="1600" kern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600" kern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Analyze the effect mechanisms of entity popularity on performance of scientific collaborations.</a:t>
            </a:r>
          </a:p>
          <a:p>
            <a:endParaRPr lang="en-US" altLang="zh-CN" sz="1600" kern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kern="1600" dirty="0"/>
              <a:t> Provide a theoretical reference for relevant decision makers in research topic selection and the management of scientific research project.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667426-32B3-4DE1-9BA2-29A6EB759324}"/>
              </a:ext>
            </a:extLst>
          </p:cNvPr>
          <p:cNvGrpSpPr/>
          <p:nvPr/>
        </p:nvGrpSpPr>
        <p:grpSpPr>
          <a:xfrm>
            <a:off x="1" y="216383"/>
            <a:ext cx="2012155" cy="518604"/>
            <a:chOff x="1" y="216383"/>
            <a:chExt cx="2012155" cy="518604"/>
          </a:xfrm>
        </p:grpSpPr>
        <p:sp>
          <p:nvSpPr>
            <p:cNvPr id="7" name="矩形 6"/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87367E25-6F96-4EED-AAC1-0C655D21E8C5}"/>
                </a:ext>
              </a:extLst>
            </p:cNvPr>
            <p:cNvSpPr txBox="1"/>
            <p:nvPr/>
          </p:nvSpPr>
          <p:spPr>
            <a:xfrm>
              <a:off x="136920" y="304528"/>
              <a:ext cx="17383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B06D886-54A6-4221-A99D-CF002F4B5E11}"/>
              </a:ext>
            </a:extLst>
          </p:cNvPr>
          <p:cNvGrpSpPr/>
          <p:nvPr/>
        </p:nvGrpSpPr>
        <p:grpSpPr>
          <a:xfrm>
            <a:off x="2219923" y="2492758"/>
            <a:ext cx="376238" cy="547686"/>
            <a:chOff x="1635918" y="1621632"/>
            <a:chExt cx="376238" cy="547686"/>
          </a:xfrm>
        </p:grpSpPr>
        <p:sp>
          <p:nvSpPr>
            <p:cNvPr id="20" name="椭圆 27">
              <a:extLst>
                <a:ext uri="{FF2B5EF4-FFF2-40B4-BE49-F238E27FC236}">
                  <a16:creationId xmlns:a16="http://schemas.microsoft.com/office/drawing/2014/main" id="{E996C597-466D-4113-9FD6-D6ECCC8A5D28}"/>
                </a:ext>
              </a:extLst>
            </p:cNvPr>
            <p:cNvSpPr/>
            <p:nvPr/>
          </p:nvSpPr>
          <p:spPr>
            <a:xfrm>
              <a:off x="1635918" y="1621632"/>
              <a:ext cx="376238" cy="342901"/>
            </a:xfrm>
            <a:custGeom>
              <a:avLst/>
              <a:gdLst/>
              <a:ahLst/>
              <a:cxnLst/>
              <a:rect l="l" t="t" r="r" b="b"/>
              <a:pathLst>
                <a:path w="376238" h="342901">
                  <a:moveTo>
                    <a:pt x="188119" y="0"/>
                  </a:moveTo>
                  <a:cubicBezTo>
                    <a:pt x="292014" y="0"/>
                    <a:pt x="376238" y="84224"/>
                    <a:pt x="376238" y="188119"/>
                  </a:cubicBezTo>
                  <a:cubicBezTo>
                    <a:pt x="376238" y="254148"/>
                    <a:pt x="342219" y="312232"/>
                    <a:pt x="288862" y="342901"/>
                  </a:cubicBezTo>
                  <a:lnTo>
                    <a:pt x="87376" y="342901"/>
                  </a:lnTo>
                  <a:cubicBezTo>
                    <a:pt x="34019" y="312232"/>
                    <a:pt x="0" y="254148"/>
                    <a:pt x="0" y="188119"/>
                  </a:cubicBezTo>
                  <a:cubicBezTo>
                    <a:pt x="0" y="84224"/>
                    <a:pt x="84224" y="0"/>
                    <a:pt x="188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B45563A-D1A9-4050-B0FC-C9210971AF22}"/>
                </a:ext>
              </a:extLst>
            </p:cNvPr>
            <p:cNvCxnSpPr/>
            <p:nvPr/>
          </p:nvCxnSpPr>
          <p:spPr>
            <a:xfrm flipH="1" flipV="1">
              <a:off x="1769269" y="1814512"/>
              <a:ext cx="54768" cy="188119"/>
            </a:xfrm>
            <a:prstGeom prst="line">
              <a:avLst/>
            </a:prstGeom>
            <a:ln>
              <a:solidFill>
                <a:srgbClr val="F8C9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B4AF5A9-1C29-4B36-A070-B84165AF53C9}"/>
                </a:ext>
              </a:extLst>
            </p:cNvPr>
            <p:cNvCxnSpPr/>
            <p:nvPr/>
          </p:nvCxnSpPr>
          <p:spPr>
            <a:xfrm flipV="1">
              <a:off x="1824037" y="1809750"/>
              <a:ext cx="50007" cy="188119"/>
            </a:xfrm>
            <a:prstGeom prst="line">
              <a:avLst/>
            </a:prstGeom>
            <a:ln>
              <a:solidFill>
                <a:srgbClr val="F8C9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圆角矩形 9218">
              <a:extLst>
                <a:ext uri="{FF2B5EF4-FFF2-40B4-BE49-F238E27FC236}">
                  <a16:creationId xmlns:a16="http://schemas.microsoft.com/office/drawing/2014/main" id="{F4279946-4733-41B0-8E6F-FE5032ACA318}"/>
                </a:ext>
              </a:extLst>
            </p:cNvPr>
            <p:cNvSpPr/>
            <p:nvPr/>
          </p:nvSpPr>
          <p:spPr>
            <a:xfrm>
              <a:off x="1692411" y="1978818"/>
              <a:ext cx="262239" cy="169069"/>
            </a:xfrm>
            <a:custGeom>
              <a:avLst/>
              <a:gdLst>
                <a:gd name="connsiteX0" fmla="*/ 0 w 257174"/>
                <a:gd name="connsiteY0" fmla="*/ 54769 h 185738"/>
                <a:gd name="connsiteX1" fmla="*/ 54769 w 257174"/>
                <a:gd name="connsiteY1" fmla="*/ 0 h 185738"/>
                <a:gd name="connsiteX2" fmla="*/ 202405 w 257174"/>
                <a:gd name="connsiteY2" fmla="*/ 0 h 185738"/>
                <a:gd name="connsiteX3" fmla="*/ 257174 w 257174"/>
                <a:gd name="connsiteY3" fmla="*/ 54769 h 185738"/>
                <a:gd name="connsiteX4" fmla="*/ 257174 w 257174"/>
                <a:gd name="connsiteY4" fmla="*/ 130969 h 185738"/>
                <a:gd name="connsiteX5" fmla="*/ 202405 w 257174"/>
                <a:gd name="connsiteY5" fmla="*/ 185738 h 185738"/>
                <a:gd name="connsiteX6" fmla="*/ 54769 w 257174"/>
                <a:gd name="connsiteY6" fmla="*/ 185738 h 185738"/>
                <a:gd name="connsiteX7" fmla="*/ 0 w 257174"/>
                <a:gd name="connsiteY7" fmla="*/ 130969 h 185738"/>
                <a:gd name="connsiteX8" fmla="*/ 0 w 257174"/>
                <a:gd name="connsiteY8" fmla="*/ 54769 h 185738"/>
                <a:gd name="connsiteX0" fmla="*/ 0 w 259200"/>
                <a:gd name="connsiteY0" fmla="*/ 54769 h 185738"/>
                <a:gd name="connsiteX1" fmla="*/ 54769 w 259200"/>
                <a:gd name="connsiteY1" fmla="*/ 0 h 185738"/>
                <a:gd name="connsiteX2" fmla="*/ 238124 w 259200"/>
                <a:gd name="connsiteY2" fmla="*/ 0 h 185738"/>
                <a:gd name="connsiteX3" fmla="*/ 257174 w 259200"/>
                <a:gd name="connsiteY3" fmla="*/ 54769 h 185738"/>
                <a:gd name="connsiteX4" fmla="*/ 257174 w 259200"/>
                <a:gd name="connsiteY4" fmla="*/ 130969 h 185738"/>
                <a:gd name="connsiteX5" fmla="*/ 202405 w 259200"/>
                <a:gd name="connsiteY5" fmla="*/ 185738 h 185738"/>
                <a:gd name="connsiteX6" fmla="*/ 54769 w 259200"/>
                <a:gd name="connsiteY6" fmla="*/ 185738 h 185738"/>
                <a:gd name="connsiteX7" fmla="*/ 0 w 259200"/>
                <a:gd name="connsiteY7" fmla="*/ 130969 h 185738"/>
                <a:gd name="connsiteX8" fmla="*/ 0 w 259200"/>
                <a:gd name="connsiteY8" fmla="*/ 54769 h 185738"/>
                <a:gd name="connsiteX0" fmla="*/ 3039 w 262239"/>
                <a:gd name="connsiteY0" fmla="*/ 54769 h 185738"/>
                <a:gd name="connsiteX1" fmla="*/ 19708 w 262239"/>
                <a:gd name="connsiteY1" fmla="*/ 0 h 185738"/>
                <a:gd name="connsiteX2" fmla="*/ 241163 w 262239"/>
                <a:gd name="connsiteY2" fmla="*/ 0 h 185738"/>
                <a:gd name="connsiteX3" fmla="*/ 260213 w 262239"/>
                <a:gd name="connsiteY3" fmla="*/ 54769 h 185738"/>
                <a:gd name="connsiteX4" fmla="*/ 260213 w 262239"/>
                <a:gd name="connsiteY4" fmla="*/ 130969 h 185738"/>
                <a:gd name="connsiteX5" fmla="*/ 205444 w 262239"/>
                <a:gd name="connsiteY5" fmla="*/ 185738 h 185738"/>
                <a:gd name="connsiteX6" fmla="*/ 57808 w 262239"/>
                <a:gd name="connsiteY6" fmla="*/ 185738 h 185738"/>
                <a:gd name="connsiteX7" fmla="*/ 3039 w 262239"/>
                <a:gd name="connsiteY7" fmla="*/ 130969 h 185738"/>
                <a:gd name="connsiteX8" fmla="*/ 3039 w 262239"/>
                <a:gd name="connsiteY8" fmla="*/ 54769 h 18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39" h="185738">
                  <a:moveTo>
                    <a:pt x="3039" y="54769"/>
                  </a:moveTo>
                  <a:cubicBezTo>
                    <a:pt x="3039" y="24521"/>
                    <a:pt x="-10540" y="0"/>
                    <a:pt x="19708" y="0"/>
                  </a:cubicBezTo>
                  <a:lnTo>
                    <a:pt x="241163" y="0"/>
                  </a:lnTo>
                  <a:cubicBezTo>
                    <a:pt x="271411" y="0"/>
                    <a:pt x="260213" y="24521"/>
                    <a:pt x="260213" y="54769"/>
                  </a:cubicBezTo>
                  <a:lnTo>
                    <a:pt x="260213" y="130969"/>
                  </a:lnTo>
                  <a:cubicBezTo>
                    <a:pt x="260213" y="161217"/>
                    <a:pt x="235692" y="185738"/>
                    <a:pt x="205444" y="185738"/>
                  </a:cubicBezTo>
                  <a:lnTo>
                    <a:pt x="57808" y="185738"/>
                  </a:lnTo>
                  <a:cubicBezTo>
                    <a:pt x="27560" y="185738"/>
                    <a:pt x="3039" y="161217"/>
                    <a:pt x="3039" y="130969"/>
                  </a:cubicBezTo>
                  <a:lnTo>
                    <a:pt x="3039" y="54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2EC158A-0EFC-402E-BAC8-F00F8DBDD669}"/>
                </a:ext>
              </a:extLst>
            </p:cNvPr>
            <p:cNvCxnSpPr/>
            <p:nvPr/>
          </p:nvCxnSpPr>
          <p:spPr>
            <a:xfrm>
              <a:off x="1764507" y="2169318"/>
              <a:ext cx="121444" cy="0"/>
            </a:xfrm>
            <a:prstGeom prst="line">
              <a:avLst/>
            </a:prstGeom>
            <a:ln w="25400" cap="rnd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">
            <a:extLst>
              <a:ext uri="{FF2B5EF4-FFF2-40B4-BE49-F238E27FC236}">
                <a16:creationId xmlns:a16="http://schemas.microsoft.com/office/drawing/2014/main" id="{93EB76F7-0EB3-4E53-AA87-1951882EDE3E}"/>
              </a:ext>
            </a:extLst>
          </p:cNvPr>
          <p:cNvSpPr txBox="1"/>
          <p:nvPr/>
        </p:nvSpPr>
        <p:spPr>
          <a:xfrm>
            <a:off x="124439" y="4767574"/>
            <a:ext cx="447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</a:p>
        </p:txBody>
      </p:sp>
    </p:spTree>
    <p:extLst>
      <p:ext uri="{BB962C8B-B14F-4D97-AF65-F5344CB8AC3E}">
        <p14:creationId xmlns:p14="http://schemas.microsoft.com/office/powerpoint/2010/main" val="41431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657" y="4731859"/>
            <a:ext cx="436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</a:p>
        </p:txBody>
      </p:sp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B2CCA-9445-43F9-B97E-87F0979B94B4}"/>
              </a:ext>
            </a:extLst>
          </p:cNvPr>
          <p:cNvGrpSpPr/>
          <p:nvPr/>
        </p:nvGrpSpPr>
        <p:grpSpPr>
          <a:xfrm>
            <a:off x="0" y="216383"/>
            <a:ext cx="2012156" cy="518604"/>
            <a:chOff x="0" y="216383"/>
            <a:chExt cx="2012156" cy="5186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85C5C8-BD2D-488D-9CBD-99E66C1F88DB}"/>
                </a:ext>
              </a:extLst>
            </p:cNvPr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436A0E70-3351-4D76-8F7D-827D9954FC53}"/>
                </a:ext>
              </a:extLst>
            </p:cNvPr>
            <p:cNvSpPr txBox="1"/>
            <p:nvPr/>
          </p:nvSpPr>
          <p:spPr>
            <a:xfrm>
              <a:off x="0" y="306408"/>
              <a:ext cx="201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031C2B4E-9A22-41E0-B72E-1C7A77016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48" y="734987"/>
            <a:ext cx="6907835" cy="385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2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39" y="4767574"/>
            <a:ext cx="436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</a:p>
        </p:txBody>
      </p:sp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86886" y="1369685"/>
            <a:ext cx="368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spc="-10" dirty="0">
                <a:solidFill>
                  <a:srgbClr val="383838"/>
                </a:solidFill>
              </a:rPr>
              <a:t>Data acquisition and processing</a:t>
            </a:r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Biomedical data from PubMed between 1988 and 2017 is</a:t>
            </a:r>
            <a:r>
              <a:rPr lang="zh-CN" altLang="en-US" sz="1400" spc="-10" dirty="0">
                <a:solidFill>
                  <a:srgbClr val="383838"/>
                </a:solidFill>
              </a:rPr>
              <a:t> </a:t>
            </a:r>
            <a:r>
              <a:rPr lang="en-US" altLang="zh-CN" sz="1400" spc="-10" dirty="0">
                <a:solidFill>
                  <a:srgbClr val="383838"/>
                </a:solidFill>
              </a:rPr>
              <a:t>obtained based on BERT [3] and Bio BERT [4].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Two types of data: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spc="-10" dirty="0">
                <a:solidFill>
                  <a:srgbClr val="383838"/>
                </a:solidFill>
              </a:rPr>
              <a:t>Entity Data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400" spc="-10" dirty="0">
                <a:solidFill>
                  <a:srgbClr val="383838"/>
                </a:solidFill>
              </a:rPr>
              <a:t>Author Data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B2CCA-9445-43F9-B97E-87F0979B94B4}"/>
              </a:ext>
            </a:extLst>
          </p:cNvPr>
          <p:cNvGrpSpPr/>
          <p:nvPr/>
        </p:nvGrpSpPr>
        <p:grpSpPr>
          <a:xfrm>
            <a:off x="0" y="216383"/>
            <a:ext cx="2012156" cy="518604"/>
            <a:chOff x="0" y="216383"/>
            <a:chExt cx="2012156" cy="5186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85C5C8-BD2D-488D-9CBD-99E66C1F88DB}"/>
                </a:ext>
              </a:extLst>
            </p:cNvPr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436A0E70-3351-4D76-8F7D-827D9954FC53}"/>
                </a:ext>
              </a:extLst>
            </p:cNvPr>
            <p:cNvSpPr txBox="1"/>
            <p:nvPr/>
          </p:nvSpPr>
          <p:spPr>
            <a:xfrm>
              <a:off x="0" y="306408"/>
              <a:ext cx="201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BF6C1DA-0B3A-4A7B-BBE8-6DA9A63F0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9" y="1332080"/>
            <a:ext cx="4730360" cy="26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6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439" y="4767574"/>
            <a:ext cx="436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</a:p>
        </p:txBody>
      </p:sp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0507" y="1258466"/>
            <a:ext cx="3684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-10" dirty="0">
                <a:solidFill>
                  <a:srgbClr val="383838"/>
                </a:solidFill>
              </a:rPr>
              <a:t>Stage division of entity popularity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Based on the model tree proposed by Ma [5].</a:t>
            </a: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 </a:t>
            </a: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 The slope </a:t>
            </a:r>
            <a:r>
              <a:rPr lang="en-US" altLang="zh-CN" sz="1400" i="1" spc="-10" dirty="0">
                <a:solidFill>
                  <a:srgbClr val="383838"/>
                </a:solidFill>
              </a:rPr>
              <a:t>k</a:t>
            </a:r>
            <a:r>
              <a:rPr lang="en-US" altLang="zh-CN" sz="1400" spc="-10" dirty="0">
                <a:solidFill>
                  <a:srgbClr val="383838"/>
                </a:solidFill>
              </a:rPr>
              <a:t> is less than or equal to -0.05 when the entity’s popularity stage is descending (short for “descending stage”); k is greater than or equal to 0.05 when the entity’s popularity stage is ascending (short for “ascending stage”).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B2CCA-9445-43F9-B97E-87F0979B94B4}"/>
              </a:ext>
            </a:extLst>
          </p:cNvPr>
          <p:cNvGrpSpPr/>
          <p:nvPr/>
        </p:nvGrpSpPr>
        <p:grpSpPr>
          <a:xfrm>
            <a:off x="0" y="216383"/>
            <a:ext cx="2012156" cy="518604"/>
            <a:chOff x="0" y="216383"/>
            <a:chExt cx="2012156" cy="5186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85C5C8-BD2D-488D-9CBD-99E66C1F88DB}"/>
                </a:ext>
              </a:extLst>
            </p:cNvPr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436A0E70-3351-4D76-8F7D-827D9954FC53}"/>
                </a:ext>
              </a:extLst>
            </p:cNvPr>
            <p:cNvSpPr txBox="1"/>
            <p:nvPr/>
          </p:nvSpPr>
          <p:spPr>
            <a:xfrm>
              <a:off x="0" y="306408"/>
              <a:ext cx="201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37DE88AE-DB6E-4DEC-9EED-4D40C1D099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" y="1594961"/>
            <a:ext cx="4148477" cy="1953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97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924802" y="4617752"/>
            <a:ext cx="1219198" cy="535990"/>
          </a:xfrm>
          <a:prstGeom prst="rect">
            <a:avLst/>
          </a:prstGeom>
          <a:solidFill>
            <a:srgbClr val="2E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058149" y="4731859"/>
            <a:ext cx="45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</a:t>
            </a:r>
            <a:endParaRPr lang="zh-CN" alt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86940" y="789448"/>
            <a:ext cx="4416095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pc="-10" dirty="0">
                <a:solidFill>
                  <a:srgbClr val="383838"/>
                </a:solidFill>
              </a:rPr>
              <a:t>Differential analysis on performance of scientific collaborations in various stages of entity popularity.</a:t>
            </a:r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Compare statistics on the number of published periodical articles and citations of teams of each scientific collaboration in the ascending and descending stages.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We recognize authors of the same article as a research team. Teams in which the number of authors is less than three or over 10, and groups in which ages of authors are all over 45 are ruled out. </a:t>
            </a:r>
          </a:p>
          <a:p>
            <a:pPr algn="just"/>
            <a:endParaRPr lang="en-US" altLang="zh-CN" sz="1400" spc="-10" dirty="0">
              <a:solidFill>
                <a:srgbClr val="383838"/>
              </a:solidFill>
            </a:endParaRPr>
          </a:p>
          <a:p>
            <a:pPr algn="just"/>
            <a:r>
              <a:rPr lang="en-US" altLang="zh-CN" sz="1400" spc="-10" dirty="0">
                <a:solidFill>
                  <a:srgbClr val="383838"/>
                </a:solidFill>
              </a:rPr>
              <a:t>As long as the target entities appear in the title of abstract of an article, we consider the team has studied the entities.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ADB2CCA-9445-43F9-B97E-87F0979B94B4}"/>
              </a:ext>
            </a:extLst>
          </p:cNvPr>
          <p:cNvGrpSpPr/>
          <p:nvPr/>
        </p:nvGrpSpPr>
        <p:grpSpPr>
          <a:xfrm>
            <a:off x="0" y="216383"/>
            <a:ext cx="2012156" cy="518604"/>
            <a:chOff x="0" y="216383"/>
            <a:chExt cx="2012156" cy="51860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285C5C8-BD2D-488D-9CBD-99E66C1F88DB}"/>
                </a:ext>
              </a:extLst>
            </p:cNvPr>
            <p:cNvSpPr/>
            <p:nvPr/>
          </p:nvSpPr>
          <p:spPr>
            <a:xfrm>
              <a:off x="1" y="216383"/>
              <a:ext cx="2012155" cy="518604"/>
            </a:xfrm>
            <a:prstGeom prst="rect">
              <a:avLst/>
            </a:prstGeom>
            <a:solidFill>
              <a:srgbClr val="2E48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TextBox 6">
              <a:extLst>
                <a:ext uri="{FF2B5EF4-FFF2-40B4-BE49-F238E27FC236}">
                  <a16:creationId xmlns:a16="http://schemas.microsoft.com/office/drawing/2014/main" id="{436A0E70-3351-4D76-8F7D-827D9954FC53}"/>
                </a:ext>
              </a:extLst>
            </p:cNvPr>
            <p:cNvSpPr txBox="1"/>
            <p:nvPr/>
          </p:nvSpPr>
          <p:spPr>
            <a:xfrm>
              <a:off x="0" y="306408"/>
              <a:ext cx="2012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spc="-1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8CC7F6A-DC1C-4B88-A37D-BBC138916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9" y="1492671"/>
            <a:ext cx="4242738" cy="2367404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E6617F87-D6BD-4346-A6C0-C115EDEDC7F9}"/>
              </a:ext>
            </a:extLst>
          </p:cNvPr>
          <p:cNvSpPr txBox="1"/>
          <p:nvPr/>
        </p:nvSpPr>
        <p:spPr>
          <a:xfrm>
            <a:off x="124439" y="4717744"/>
            <a:ext cx="4362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Analysis on Performance</a:t>
            </a:r>
          </a:p>
          <a:p>
            <a:r>
              <a:rPr lang="en-US" altLang="zh-CN" sz="900" b="1" spc="-10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Scientific Collaborations with the Evolution of Entity Popularity </a:t>
            </a:r>
          </a:p>
        </p:txBody>
      </p:sp>
    </p:spTree>
    <p:extLst>
      <p:ext uri="{BB962C8B-B14F-4D97-AF65-F5344CB8AC3E}">
        <p14:creationId xmlns:p14="http://schemas.microsoft.com/office/powerpoint/2010/main" val="428311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</TotalTime>
  <Words>1053</Words>
  <Application>Microsoft Office PowerPoint</Application>
  <PresentationFormat>全屏显示(16:9)</PresentationFormat>
  <Paragraphs>132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Linux Libertine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114</dc:creator>
  <cp:lastModifiedBy>mi</cp:lastModifiedBy>
  <cp:revision>146</cp:revision>
  <dcterms:created xsi:type="dcterms:W3CDTF">2014-04-11T02:33:39Z</dcterms:created>
  <dcterms:modified xsi:type="dcterms:W3CDTF">2021-09-24T03:52:59Z</dcterms:modified>
</cp:coreProperties>
</file>