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D86EC-5C4D-3BD8-EC31-748DF6171EB2}" v="382" dt="2024-03-07T17:02:54.564"/>
    <p1510:client id="{6F731CCB-9CEA-59AE-244A-175B0D1072DE}" v="262" dt="2024-03-07T18:18:17.031"/>
    <p1510:client id="{73752BAE-7068-E1C0-434D-658A6485E025}" v="3174" dt="2024-03-05T18:54:08.525"/>
    <p1510:client id="{8B04CAA0-019F-048F-33F3-2D16929A3F1C}" v="42" dt="2024-03-06T09:36:47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2562B-F862-4207-A242-589786AC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B951-2BE9-4FB7-BDF9-69A8C6A2F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9F982-D6EF-4988-9DC2-23AAC747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3FF85-5BE7-4C0D-ABEF-CE26E7E4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DDE5F-726C-40FC-B5C2-4E440045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D961B2-1AE2-495A-B526-FF28D2B35F9A}"/>
              </a:ext>
            </a:extLst>
          </p:cNvPr>
          <p:cNvGrpSpPr/>
          <p:nvPr userDrawn="1"/>
        </p:nvGrpSpPr>
        <p:grpSpPr>
          <a:xfrm>
            <a:off x="274039" y="281030"/>
            <a:ext cx="11643921" cy="369117"/>
            <a:chOff x="318781" y="226503"/>
            <a:chExt cx="11643921" cy="3691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045E79-ED25-4D11-BA0C-BBA296B00097}"/>
                </a:ext>
              </a:extLst>
            </p:cNvPr>
            <p:cNvSpPr/>
            <p:nvPr/>
          </p:nvSpPr>
          <p:spPr>
            <a:xfrm>
              <a:off x="318782" y="226503"/>
              <a:ext cx="116439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B2963D-500A-433A-88F1-9BDD64D2BBE2}"/>
                </a:ext>
              </a:extLst>
            </p:cNvPr>
            <p:cNvSpPr/>
            <p:nvPr/>
          </p:nvSpPr>
          <p:spPr>
            <a:xfrm rot="5400000">
              <a:off x="168513" y="399631"/>
              <a:ext cx="3462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BE2D75-8F76-49C0-A9D6-22CAE5F53DC2}"/>
                </a:ext>
              </a:extLst>
            </p:cNvPr>
            <p:cNvSpPr/>
            <p:nvPr/>
          </p:nvSpPr>
          <p:spPr>
            <a:xfrm rot="5400000">
              <a:off x="11766715" y="399632"/>
              <a:ext cx="3462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E0E288-10EB-4A7A-9E92-6A215C439863}"/>
              </a:ext>
            </a:extLst>
          </p:cNvPr>
          <p:cNvGrpSpPr/>
          <p:nvPr userDrawn="1"/>
        </p:nvGrpSpPr>
        <p:grpSpPr>
          <a:xfrm rot="10800000">
            <a:off x="274039" y="6118904"/>
            <a:ext cx="11643921" cy="369117"/>
            <a:chOff x="318781" y="226503"/>
            <a:chExt cx="11643921" cy="36911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ACBD7-A652-4817-8DD5-06DC0A9A2FA1}"/>
                </a:ext>
              </a:extLst>
            </p:cNvPr>
            <p:cNvSpPr/>
            <p:nvPr/>
          </p:nvSpPr>
          <p:spPr>
            <a:xfrm>
              <a:off x="318782" y="226503"/>
              <a:ext cx="116439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6075B-C14D-454E-8128-BE2C5B171AEE}"/>
                </a:ext>
              </a:extLst>
            </p:cNvPr>
            <p:cNvSpPr/>
            <p:nvPr/>
          </p:nvSpPr>
          <p:spPr>
            <a:xfrm rot="5400000">
              <a:off x="168513" y="399631"/>
              <a:ext cx="3462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D2E415-EA4B-4D50-BB3F-993525F11539}"/>
                </a:ext>
              </a:extLst>
            </p:cNvPr>
            <p:cNvSpPr/>
            <p:nvPr/>
          </p:nvSpPr>
          <p:spPr>
            <a:xfrm rot="5400000">
              <a:off x="11766715" y="399632"/>
              <a:ext cx="3462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23502-052A-4BA1-B7C3-AC2321D5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80A06-4694-4B84-BAEF-65D9C3B4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759CB-E087-4B1C-BBCD-5A5C1BEB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A29BB-25A8-4164-B946-DC0090D1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9FF71-30C4-4E0C-B565-E2518C03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5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E70A86-966B-49D5-B8B4-C0F6A66BB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99859-E186-48D7-8459-6B16FCE9F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1AA5-8E14-4518-95E2-9D2B79A5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20004-017C-4C89-912B-A6C1EC24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00531-3DE3-4BAD-9278-73F733DB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50198-B0EE-4DAB-8BC0-F75F2AB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3A159-995D-45E9-A098-29CC64EF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34C11-C3FA-44A4-8795-AB9E11C6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2EAF8-E5BD-4C60-A675-DBCB47B1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37181-90A3-470D-9B24-C6958641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E51B4-6261-4DF1-A1F3-25987542E3FD}"/>
              </a:ext>
            </a:extLst>
          </p:cNvPr>
          <p:cNvSpPr/>
          <p:nvPr userDrawn="1"/>
        </p:nvSpPr>
        <p:spPr>
          <a:xfrm>
            <a:off x="0" y="0"/>
            <a:ext cx="12192000" cy="805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E8F06-73E7-49F6-8C7D-9347D702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F168D-FA35-44AF-85B5-A1BFBBB2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50301-A49E-483D-A3CD-A9FDC729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ADA06-9A18-4B6A-9330-F511C27C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C0AD3-E9A0-4AAA-A860-BD41147D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9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5F514-C3AB-4933-A820-641EAF81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F887A-E2C0-419E-AB47-C25CE68FE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7FB00-0F10-477F-8C7B-98625048C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871EE-C71A-4A8C-AC3A-2087E444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CA17-D7E8-44A5-8159-D1C1981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44F16-E377-472B-915B-60E77D24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2404-F44C-4002-8681-114D04C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0D49C-9639-4B4F-83BA-C4A0FE41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29539-8AA1-4879-A265-FD4C448F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25AF5B-C252-451C-9EF7-69EDAF30C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E8EBF5-F9DF-4479-8F67-3D1CDF53B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422E9-3174-4C4D-A040-D348FBF1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05858D-FA6B-4517-8D58-A8FBE73A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4997E8-F10F-4108-9FE9-89E33E57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0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0A3FA-A6F8-4E26-A4BF-6B2B53CD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31166A-78F9-421D-BED1-45F5B490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72AA32-8AC5-49D7-A237-4B1BE42C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2FD70-A6A5-47C5-84F5-B4B348F2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7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505F36-5650-444D-ACF7-6E17C974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251D18-8FF4-48FC-890F-47397DB7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00C96-5BBD-42AB-AD4A-C1327E69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0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67271-AD8E-4473-B6B6-7F1207D7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051C8-D1BF-4804-8C89-39B160D6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949AC-66C4-4F58-814C-ABD3F097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7199E7-1C54-4BFD-B827-6DA1A20E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701EC-21E0-4491-9214-BE50DD15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A7641-0144-4C19-9E71-D0EC82FE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7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AAEA-016D-4581-BC6C-ECB013EB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CBAED-8709-4296-8ADC-CC7C3C4B9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82A84E-950F-436C-B728-651F9A89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F11BF-59B0-4BB6-AC95-2F4C167F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5E369-DE88-487D-BEAD-B1F03EFE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6F06-97BB-4E53-B3D0-88828B47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2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6AE3E3-63B3-4732-B789-B644D9EC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8567B-C5CF-4A84-AC4A-FE395DAC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F6521-C9C1-4CD6-AD4F-6AB525924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E0418-86B9-4E19-BDC9-45015D1DB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E0302-CA30-4D1D-81F6-3EECE9D5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skstest.mycafe24.com/eventPage1/3-1/space/source/3-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skstest.mycafe24.com/eventPage1/3-1/space/source/3-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skstest.mycafe24.com/eventPage1/3-1/space/source/3-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skstest.mycafe24.com/eventPage1/3-1/space/source/3-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skstest.mycafe24.com/eventPage1/3-1/space/source/3-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EBE694-30A5-433E-86DA-A2EC7BADA36A}"/>
              </a:ext>
            </a:extLst>
          </p:cNvPr>
          <p:cNvSpPr/>
          <p:nvPr/>
        </p:nvSpPr>
        <p:spPr>
          <a:xfrm>
            <a:off x="3850547" y="2600587"/>
            <a:ext cx="4479721" cy="704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164D1B-F0C9-454B-94DF-E19D2FCAA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771" y="2210498"/>
            <a:ext cx="6508458" cy="200787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이벤트페이지</a:t>
            </a:r>
            <a:br>
              <a:rPr lang="en-US" altLang="ko-KR" sz="4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</a:br>
            <a:r>
              <a:rPr lang="ko-KR" altLang="en-US" sz="3600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제작보고서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391611-9688-4AD0-A3A8-9B2854F8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541" y="5363788"/>
            <a:ext cx="3872917" cy="826736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latin typeface="나눔스퀘어 네오 Bold"/>
                <a:ea typeface="나눔스퀘어 네오 Bold"/>
              </a:rPr>
              <a:t>2024. 03. 01.</a:t>
            </a:r>
          </a:p>
          <a:p>
            <a:r>
              <a:rPr lang="en-US" altLang="ko-KR" sz="1800" dirty="0" err="1">
                <a:latin typeface="나눔스퀘어 네오 Bold" panose="00000800000000000000" pitchFamily="2" charset="-127"/>
                <a:ea typeface="나눔스퀘어 네오 Bold"/>
              </a:rPr>
              <a:t>배수빈</a:t>
            </a:r>
            <a:endParaRPr lang="en-US" altLang="ko-KR" sz="1800" dirty="0" err="1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6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360-7266-4FEC-B052-67A866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0765"/>
            <a:ext cx="713763" cy="80534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56600F-6648-40FB-B2C4-C8370A055E9C}"/>
              </a:ext>
            </a:extLst>
          </p:cNvPr>
          <p:cNvSpPr txBox="1">
            <a:spLocks/>
          </p:cNvSpPr>
          <p:nvPr/>
        </p:nvSpPr>
        <p:spPr>
          <a:xfrm>
            <a:off x="989901" y="53939"/>
            <a:ext cx="4354585" cy="80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CECEC"/>
                </a:solidFill>
                <a:ea typeface="+mj-lt"/>
                <a:cs typeface="+mj-lt"/>
              </a:rPr>
              <a:t>logo</a:t>
            </a:r>
            <a:endParaRPr lang="ko-KR" sz="2400" dirty="0" err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CF3BF-18E2-487F-B26D-456717941DCA}"/>
              </a:ext>
            </a:extLst>
          </p:cNvPr>
          <p:cNvGrpSpPr/>
          <p:nvPr/>
        </p:nvGrpSpPr>
        <p:grpSpPr>
          <a:xfrm>
            <a:off x="427145" y="1387674"/>
            <a:ext cx="1708559" cy="341575"/>
            <a:chOff x="478171" y="1384183"/>
            <a:chExt cx="1922443" cy="4398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9217245-FEB4-49E9-A04D-2108879A72D0}"/>
                </a:ext>
              </a:extLst>
            </p:cNvPr>
            <p:cNvSpPr/>
            <p:nvPr/>
          </p:nvSpPr>
          <p:spPr>
            <a:xfrm>
              <a:off x="478171" y="1384183"/>
              <a:ext cx="1922443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02D3A0A-B7A9-41CD-9837-F80E13662BA3}"/>
                </a:ext>
              </a:extLst>
            </p:cNvPr>
            <p:cNvSpPr txBox="1">
              <a:spLocks/>
            </p:cNvSpPr>
            <p:nvPr/>
          </p:nvSpPr>
          <p:spPr>
            <a:xfrm>
              <a:off x="633369" y="1384183"/>
              <a:ext cx="1561374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제작의도</a:t>
              </a: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C2CAAC66-0C44-4C40-88AA-BAFE4F32FBD6}"/>
              </a:ext>
            </a:extLst>
          </p:cNvPr>
          <p:cNvSpPr txBox="1">
            <a:spLocks/>
          </p:cNvSpPr>
          <p:nvPr/>
        </p:nvSpPr>
        <p:spPr>
          <a:xfrm>
            <a:off x="424493" y="1937325"/>
            <a:ext cx="6570606" cy="14496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ea typeface="+mj-lt"/>
                <a:cs typeface="+mj-lt"/>
              </a:rPr>
              <a:t>일정한 간격으로 반복되는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en-US" sz="1400" dirty="0" err="1">
                <a:ea typeface="+mj-lt"/>
                <a:cs typeface="+mj-lt"/>
              </a:rPr>
              <a:t>애니메이션으로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en-US" altLang="ko-KR" sz="1400" dirty="0" err="1">
                <a:ea typeface="나눔스퀘어 네오 Regular"/>
              </a:rPr>
              <a:t>사용자에게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로고에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각인된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개최지를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인상있게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남기면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좋을</a:t>
            </a:r>
            <a:r>
              <a:rPr lang="en-US" altLang="ko-KR" sz="1400" dirty="0">
                <a:ea typeface="나눔스퀘어 네오 Regular"/>
              </a:rPr>
              <a:t> 것 </a:t>
            </a:r>
            <a:r>
              <a:rPr lang="en-US" altLang="ko-KR" sz="1400" dirty="0" err="1">
                <a:ea typeface="나눔스퀘어 네오 Regular"/>
              </a:rPr>
              <a:t>같고</a:t>
            </a:r>
            <a:r>
              <a:rPr lang="en-US" altLang="ko-KR" sz="1400" dirty="0">
                <a:ea typeface="나눔스퀘어 네오 Regular"/>
              </a:rPr>
              <a:t>, </a:t>
            </a:r>
            <a:r>
              <a:rPr lang="en-US" altLang="ko-KR" sz="1400" dirty="0" err="1">
                <a:ea typeface="나눔스퀘어 네오 Regular"/>
              </a:rPr>
              <a:t>일정한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간격으로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애니메이션을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반복함으로써</a:t>
            </a:r>
            <a:r>
              <a:rPr lang="en-US" altLang="ko-KR" sz="1400" dirty="0">
                <a:ea typeface="나눔스퀘어 네오 Regular"/>
              </a:rPr>
              <a:t> 웹 </a:t>
            </a:r>
            <a:r>
              <a:rPr lang="en-US" altLang="ko-KR" sz="1400" dirty="0" err="1">
                <a:ea typeface="나눔스퀘어 네오 Regular"/>
              </a:rPr>
              <a:t>페이지가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조금</a:t>
            </a:r>
            <a:r>
              <a:rPr lang="en-US" altLang="ko-KR" sz="1400" dirty="0">
                <a:ea typeface="나눔스퀘어 네오 Regular"/>
              </a:rPr>
              <a:t> 더 </a:t>
            </a:r>
            <a:r>
              <a:rPr lang="en-US" altLang="ko-KR" sz="1400" dirty="0" err="1">
                <a:ea typeface="나눔스퀘어 네오 Regular"/>
              </a:rPr>
              <a:t>활기찬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느낌을</a:t>
            </a:r>
            <a:r>
              <a:rPr lang="en-US" altLang="ko-KR" sz="1400" dirty="0">
                <a:ea typeface="나눔스퀘어 네오 Regular"/>
              </a:rPr>
              <a:t> 줄 수 </a:t>
            </a:r>
            <a:r>
              <a:rPr lang="en-US" altLang="ko-KR" sz="1400" dirty="0" err="1">
                <a:ea typeface="나눔스퀘어 네오 Regular"/>
              </a:rPr>
              <a:t>있을</a:t>
            </a:r>
            <a:r>
              <a:rPr lang="en-US" altLang="ko-KR" sz="1400" dirty="0">
                <a:ea typeface="나눔스퀘어 네오 Regular"/>
              </a:rPr>
              <a:t> 것 </a:t>
            </a:r>
            <a:r>
              <a:rPr lang="en-US" altLang="ko-KR" sz="1400" dirty="0" err="1">
                <a:ea typeface="나눔스퀘어 네오 Regular"/>
              </a:rPr>
              <a:t>같아</a:t>
            </a:r>
            <a:r>
              <a:rPr lang="en-US" altLang="ko-KR" sz="1400" dirty="0">
                <a:ea typeface="나눔스퀘어 네오 Regular"/>
              </a:rPr>
              <a:t> </a:t>
            </a:r>
            <a:r>
              <a:rPr lang="en-US" altLang="ko-KR" sz="1400" dirty="0" err="1">
                <a:ea typeface="나눔스퀘어 네오 Regular"/>
              </a:rPr>
              <a:t>제작하였습니다</a:t>
            </a:r>
            <a:r>
              <a:rPr lang="en-US" altLang="ko-KR" sz="1400" dirty="0">
                <a:ea typeface="나눔스퀘어 네오 Regular"/>
              </a:rPr>
              <a:t>. </a:t>
            </a:r>
            <a:r>
              <a:rPr lang="en-US" altLang="ko-KR" sz="1400" dirty="0" err="1">
                <a:ea typeface="나눔스퀘어 네오 Regular"/>
              </a:rPr>
              <a:t>작업에는</a:t>
            </a:r>
            <a:r>
              <a:rPr lang="en-US" altLang="ko-KR" sz="1400" dirty="0">
                <a:ea typeface="나눔스퀘어 네오 Regular"/>
              </a:rPr>
              <a:t> 약 1시간 </a:t>
            </a:r>
            <a:r>
              <a:rPr lang="en-US" altLang="ko-KR" sz="1400" dirty="0" err="1">
                <a:ea typeface="나눔스퀘어 네오 Regular"/>
              </a:rPr>
              <a:t>소요되었습니다</a:t>
            </a:r>
            <a:r>
              <a:rPr lang="en-US" altLang="ko-KR" sz="1400" dirty="0">
                <a:ea typeface="나눔스퀘어 네오 Regular"/>
              </a:rPr>
              <a:t>.</a:t>
            </a:r>
            <a:endParaRPr lang="en-US" altLang="ko-KR" sz="1400" dirty="0">
              <a:ea typeface="나눔스퀘어 네오 Regular" panose="00000500000000000000" pitchFamily="2" charset="-127"/>
            </a:endParaRPr>
          </a:p>
          <a:p>
            <a:endParaRPr lang="en-US" altLang="ko-KR" sz="1400" dirty="0">
              <a:latin typeface="맑은 고딕"/>
              <a:ea typeface="나눔스퀘어 네오 Regular" panose="00000500000000000000" pitchFamily="2" charset="-127"/>
            </a:endParaRPr>
          </a:p>
          <a:p>
            <a:r>
              <a:rPr lang="en-US" altLang="ko-KR" sz="1400" dirty="0" err="1">
                <a:latin typeface="맑은 고딕"/>
                <a:ea typeface="나눔스퀘어 네오 Regular"/>
              </a:rPr>
              <a:t>주소</a:t>
            </a:r>
            <a:r>
              <a:rPr lang="en-US" altLang="ko-KR" sz="1400" dirty="0">
                <a:latin typeface="맑은 고딕"/>
                <a:ea typeface="나눔스퀘어 네오 Regular"/>
              </a:rPr>
              <a:t>: 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en-US" sz="1400" dirty="0">
                <a:ea typeface="+mj-lt"/>
                <a:cs typeface="+mj-lt"/>
                <a:hlinkClick r:id="rId2"/>
              </a:rPr>
              <a:t>https://bskstest.mycafe24.com/eventPage1/3-1/space/source/3-1.html</a:t>
            </a:r>
            <a:endParaRPr lang="en-US" sz="1400">
              <a:ea typeface="+mj-lt"/>
              <a:cs typeface="+mj-lt"/>
            </a:endParaRPr>
          </a:p>
          <a:p>
            <a:endParaRPr lang="en-US" altLang="ko-KR" sz="1400" dirty="0">
              <a:latin typeface="맑은 고딕"/>
              <a:ea typeface="나눔스퀘어 네오 Regular" panose="00000500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4243E0-19DD-4CA4-A462-55A54FC66030}"/>
              </a:ext>
            </a:extLst>
          </p:cNvPr>
          <p:cNvGrpSpPr/>
          <p:nvPr/>
        </p:nvGrpSpPr>
        <p:grpSpPr>
          <a:xfrm>
            <a:off x="427145" y="3525555"/>
            <a:ext cx="2219802" cy="341575"/>
            <a:chOff x="478172" y="1384183"/>
            <a:chExt cx="1652632" cy="43983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B2B055-1304-4E6C-B079-4A8AA1EF7291}"/>
                </a:ext>
              </a:extLst>
            </p:cNvPr>
            <p:cNvSpPr/>
            <p:nvPr/>
          </p:nvSpPr>
          <p:spPr>
            <a:xfrm>
              <a:off x="478172" y="1384183"/>
              <a:ext cx="1652632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8817C00-36D1-4AEA-B2B0-39007CE1B579}"/>
                </a:ext>
              </a:extLst>
            </p:cNvPr>
            <p:cNvSpPr txBox="1">
              <a:spLocks/>
            </p:cNvSpPr>
            <p:nvPr/>
          </p:nvSpPr>
          <p:spPr>
            <a:xfrm>
              <a:off x="478172" y="1384183"/>
              <a:ext cx="1652632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개인 아이디어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활용방안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endParaRPr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04F37CC-2BE8-4A97-8C30-57599BAF3230}"/>
              </a:ext>
            </a:extLst>
          </p:cNvPr>
          <p:cNvSpPr txBox="1">
            <a:spLocks/>
          </p:cNvSpPr>
          <p:nvPr/>
        </p:nvSpPr>
        <p:spPr>
          <a:xfrm>
            <a:off x="427146" y="4042522"/>
            <a:ext cx="5512260" cy="6740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로고가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화면에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나타나면서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흐릿하게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변하는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효과를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추가하면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로고가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더욱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돋보일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것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같다고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생각되었습니다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.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67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360-7266-4FEC-B052-67A866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0765"/>
            <a:ext cx="713763" cy="80534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56600F-6648-40FB-B2C4-C8370A055E9C}"/>
              </a:ext>
            </a:extLst>
          </p:cNvPr>
          <p:cNvSpPr txBox="1">
            <a:spLocks/>
          </p:cNvSpPr>
          <p:nvPr/>
        </p:nvSpPr>
        <p:spPr>
          <a:xfrm>
            <a:off x="989901" y="53939"/>
            <a:ext cx="4354585" cy="80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ECECEC"/>
                </a:solidFill>
                <a:ea typeface="+mj-lt"/>
                <a:cs typeface="+mj-lt"/>
              </a:rPr>
              <a:t>telescope</a:t>
            </a:r>
            <a:endParaRPr 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CF3BF-18E2-487F-B26D-456717941DCA}"/>
              </a:ext>
            </a:extLst>
          </p:cNvPr>
          <p:cNvGrpSpPr/>
          <p:nvPr/>
        </p:nvGrpSpPr>
        <p:grpSpPr>
          <a:xfrm>
            <a:off x="427145" y="1387674"/>
            <a:ext cx="1708559" cy="341575"/>
            <a:chOff x="478171" y="1384183"/>
            <a:chExt cx="1922443" cy="4398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9217245-FEB4-49E9-A04D-2108879A72D0}"/>
                </a:ext>
              </a:extLst>
            </p:cNvPr>
            <p:cNvSpPr/>
            <p:nvPr/>
          </p:nvSpPr>
          <p:spPr>
            <a:xfrm>
              <a:off x="478171" y="1384183"/>
              <a:ext cx="1922443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02D3A0A-B7A9-41CD-9837-F80E13662BA3}"/>
                </a:ext>
              </a:extLst>
            </p:cNvPr>
            <p:cNvSpPr txBox="1">
              <a:spLocks/>
            </p:cNvSpPr>
            <p:nvPr/>
          </p:nvSpPr>
          <p:spPr>
            <a:xfrm>
              <a:off x="633369" y="1384183"/>
              <a:ext cx="1561374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제작의도</a:t>
              </a: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C2CAAC66-0C44-4C40-88AA-BAFE4F32FBD6}"/>
              </a:ext>
            </a:extLst>
          </p:cNvPr>
          <p:cNvSpPr txBox="1">
            <a:spLocks/>
          </p:cNvSpPr>
          <p:nvPr/>
        </p:nvSpPr>
        <p:spPr>
          <a:xfrm>
            <a:off x="427147" y="1919212"/>
            <a:ext cx="6594051" cy="10618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맑은 고딕"/>
                <a:ea typeface="나눔스퀘어 네오 Regular"/>
              </a:rPr>
              <a:t>처음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페이지를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실행하면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망원경을</a:t>
            </a:r>
            <a:r>
              <a:rPr lang="en-US" altLang="ko-KR" sz="1400" dirty="0">
                <a:latin typeface="맑은 고딕"/>
                <a:ea typeface="나눔스퀘어 네오 Regular"/>
              </a:rPr>
              <a:t> 든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사람이</a:t>
            </a:r>
            <a:r>
              <a:rPr lang="en-US" altLang="ko-KR" sz="1400" dirty="0">
                <a:latin typeface="맑은 고딕"/>
                <a:ea typeface="나눔스퀘어 네오 Regular"/>
              </a:rPr>
              <a:t> 그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옆에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배치</a:t>
            </a:r>
            <a:r>
              <a:rPr lang="en-US" altLang="ko-KR" sz="1400" dirty="0">
                <a:latin typeface="맑은 고딕"/>
                <a:ea typeface="나눔스퀘어 네오 Regular"/>
              </a:rPr>
              <a:t> 된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영상과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타이틀을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관심있게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보는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듯한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효과를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표현함과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동시에</a:t>
            </a:r>
            <a:r>
              <a:rPr lang="en-US" altLang="ko-KR" sz="1400" dirty="0">
                <a:latin typeface="맑은 고딕"/>
                <a:ea typeface="나눔스퀘어 네오 Regular"/>
              </a:rPr>
              <a:t> 웹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페이지를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조금</a:t>
            </a:r>
            <a:r>
              <a:rPr lang="en-US" altLang="ko-KR" sz="1400" dirty="0">
                <a:latin typeface="맑은 고딕"/>
                <a:ea typeface="나눔스퀘어 네오 Regular"/>
              </a:rPr>
              <a:t> 더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흥미롭게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보일</a:t>
            </a:r>
            <a:r>
              <a:rPr lang="en-US" altLang="ko-KR" sz="1400" dirty="0">
                <a:latin typeface="맑은 고딕"/>
                <a:ea typeface="나눔스퀘어 네오 Regular"/>
              </a:rPr>
              <a:t> 수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있을</a:t>
            </a:r>
            <a:r>
              <a:rPr lang="en-US" altLang="ko-KR" sz="1400" dirty="0">
                <a:latin typeface="맑은 고딕"/>
                <a:ea typeface="나눔스퀘어 네오 Regular"/>
              </a:rPr>
              <a:t> 것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같아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제작하였습니다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 </a:t>
            </a:r>
            <a:r>
              <a:rPr lang="en-US" sz="1400" dirty="0" err="1">
                <a:ea typeface="+mj-lt"/>
                <a:cs typeface="+mj-lt"/>
              </a:rPr>
              <a:t>작업에는</a:t>
            </a:r>
            <a:r>
              <a:rPr lang="en-US" sz="1400" dirty="0">
                <a:ea typeface="+mj-lt"/>
                <a:cs typeface="+mj-lt"/>
              </a:rPr>
              <a:t> 약 1시간 </a:t>
            </a:r>
            <a:r>
              <a:rPr lang="ko-KR" altLang="en-US" sz="1400" dirty="0">
                <a:ea typeface="+mj-lt"/>
                <a:cs typeface="+mj-lt"/>
              </a:rPr>
              <a:t>반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en-US" sz="1400" dirty="0" err="1">
                <a:ea typeface="+mj-lt"/>
                <a:cs typeface="+mj-lt"/>
              </a:rPr>
              <a:t>소요되었습니다</a:t>
            </a:r>
            <a:r>
              <a:rPr lang="en-US" sz="1400" dirty="0">
                <a:ea typeface="+mj-lt"/>
                <a:cs typeface="+mj-lt"/>
              </a:rPr>
              <a:t>.</a:t>
            </a:r>
            <a:endParaRPr lang="ko-KR" altLang="en-US" dirty="0">
              <a:ea typeface="+mj-lt"/>
              <a:cs typeface="+mj-lt"/>
            </a:endParaRPr>
          </a:p>
          <a:p>
            <a:endParaRPr lang="en-US" altLang="ko-KR" sz="1400" dirty="0">
              <a:latin typeface="맑은 고딕"/>
              <a:ea typeface="나눔스퀘어 네오 Regular"/>
            </a:endParaRPr>
          </a:p>
          <a:p>
            <a:r>
              <a:rPr lang="en-US" sz="1400" dirty="0" err="1">
                <a:ea typeface="+mj-lt"/>
                <a:cs typeface="+mj-lt"/>
              </a:rPr>
              <a:t>주소</a:t>
            </a:r>
            <a:r>
              <a:rPr lang="en-US" sz="1400" dirty="0">
                <a:ea typeface="+mj-lt"/>
                <a:cs typeface="+mj-lt"/>
              </a:rPr>
              <a:t>: </a:t>
            </a:r>
            <a:r>
              <a:rPr lang="en-US" sz="1400" dirty="0">
                <a:ea typeface="+mj-lt"/>
                <a:cs typeface="+mj-lt"/>
                <a:hlinkClick r:id="rId2"/>
              </a:rPr>
              <a:t>https://bskstest.mycafe24.com/eventPage1/3-1/space/source/3-1.html</a:t>
            </a:r>
            <a:endParaRPr lang="en-US" sz="1400">
              <a:ea typeface="+mj-lt"/>
              <a:cs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4243E0-19DD-4CA4-A462-55A54FC66030}"/>
              </a:ext>
            </a:extLst>
          </p:cNvPr>
          <p:cNvGrpSpPr/>
          <p:nvPr/>
        </p:nvGrpSpPr>
        <p:grpSpPr>
          <a:xfrm>
            <a:off x="427145" y="3431771"/>
            <a:ext cx="2219802" cy="341575"/>
            <a:chOff x="478172" y="1384183"/>
            <a:chExt cx="1652632" cy="43983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B2B055-1304-4E6C-B079-4A8AA1EF7291}"/>
                </a:ext>
              </a:extLst>
            </p:cNvPr>
            <p:cNvSpPr/>
            <p:nvPr/>
          </p:nvSpPr>
          <p:spPr>
            <a:xfrm>
              <a:off x="478172" y="1384183"/>
              <a:ext cx="1652632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8817C00-36D1-4AEA-B2B0-39007CE1B579}"/>
                </a:ext>
              </a:extLst>
            </p:cNvPr>
            <p:cNvSpPr txBox="1">
              <a:spLocks/>
            </p:cNvSpPr>
            <p:nvPr/>
          </p:nvSpPr>
          <p:spPr>
            <a:xfrm>
              <a:off x="478172" y="1384183"/>
              <a:ext cx="1652632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개인 아이디어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활용방안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endParaRPr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04F37CC-2BE8-4A97-8C30-57599BAF3230}"/>
              </a:ext>
            </a:extLst>
          </p:cNvPr>
          <p:cNvSpPr txBox="1">
            <a:spLocks/>
          </p:cNvSpPr>
          <p:nvPr/>
        </p:nvSpPr>
        <p:spPr>
          <a:xfrm>
            <a:off x="427146" y="4042522"/>
            <a:ext cx="5512260" cy="6740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/>
              </a:rPr>
              <a:t>이미지를 부드럽게 움직임으로써 사용자의 시선을 주변 요소로 집중 시킬 수 있다고 생각되었습니다. 이를 활용하여 중요한 콘텐츠를 강조하거나 광고를 효과적으로 전달할 수 있다고 생각됩니다.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360-7266-4FEC-B052-67A866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0765"/>
            <a:ext cx="713763" cy="80534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56600F-6648-40FB-B2C4-C8370A055E9C}"/>
              </a:ext>
            </a:extLst>
          </p:cNvPr>
          <p:cNvSpPr txBox="1">
            <a:spLocks/>
          </p:cNvSpPr>
          <p:nvPr/>
        </p:nvSpPr>
        <p:spPr>
          <a:xfrm>
            <a:off x="989901" y="53939"/>
            <a:ext cx="4354585" cy="80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/>
              </a:rPr>
              <a:t>rocket</a:t>
            </a:r>
            <a:endParaRPr lang="ko-KR" altLang="en-US" sz="2400" dirty="0" err="1">
              <a:solidFill>
                <a:schemeClr val="bg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CF3BF-18E2-487F-B26D-456717941DCA}"/>
              </a:ext>
            </a:extLst>
          </p:cNvPr>
          <p:cNvGrpSpPr/>
          <p:nvPr/>
        </p:nvGrpSpPr>
        <p:grpSpPr>
          <a:xfrm>
            <a:off x="427145" y="1387674"/>
            <a:ext cx="1708559" cy="341575"/>
            <a:chOff x="478171" y="1384183"/>
            <a:chExt cx="1922443" cy="4398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9217245-FEB4-49E9-A04D-2108879A72D0}"/>
                </a:ext>
              </a:extLst>
            </p:cNvPr>
            <p:cNvSpPr/>
            <p:nvPr/>
          </p:nvSpPr>
          <p:spPr>
            <a:xfrm>
              <a:off x="478171" y="1384183"/>
              <a:ext cx="1922443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02D3A0A-B7A9-41CD-9837-F80E13662BA3}"/>
                </a:ext>
              </a:extLst>
            </p:cNvPr>
            <p:cNvSpPr txBox="1">
              <a:spLocks/>
            </p:cNvSpPr>
            <p:nvPr/>
          </p:nvSpPr>
          <p:spPr>
            <a:xfrm>
              <a:off x="633369" y="1384183"/>
              <a:ext cx="1561374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제작의도</a:t>
              </a: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C2CAAC66-0C44-4C40-88AA-BAFE4F32FBD6}"/>
              </a:ext>
            </a:extLst>
          </p:cNvPr>
          <p:cNvSpPr txBox="1">
            <a:spLocks/>
          </p:cNvSpPr>
          <p:nvPr/>
        </p:nvSpPr>
        <p:spPr>
          <a:xfrm>
            <a:off x="427147" y="1919740"/>
            <a:ext cx="6500267" cy="14496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맑은 고딕"/>
                <a:ea typeface="나눔스퀘어 네오 Regular"/>
              </a:rPr>
              <a:t>로켓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이미지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옆에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있는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응원하기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버튼을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누르기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전에는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로켓이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발사될듯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말듯한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움직임을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주고</a:t>
            </a:r>
            <a:r>
              <a:rPr lang="en-US" altLang="ko-KR" sz="1400" dirty="0">
                <a:latin typeface="맑은 고딕"/>
                <a:ea typeface="나눔스퀘어 네오 Regular"/>
              </a:rPr>
              <a:t>, 그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옆에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있는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응원하기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버튼을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클릭하여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게이지를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모두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채웠을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때는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로켓에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불이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붙는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기존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애니메이션이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이어져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이벤트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창이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등장하는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마케팅을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사용자가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조금</a:t>
            </a:r>
            <a:r>
              <a:rPr lang="en-US" altLang="ko-KR" sz="1400" dirty="0">
                <a:latin typeface="맑은 고딕"/>
                <a:ea typeface="나눔스퀘어 네오 Regular"/>
              </a:rPr>
              <a:t> 더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흥미롭게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보고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관심을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가지도록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유도하기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위해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제작하였습니다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 </a:t>
            </a:r>
            <a:r>
              <a:rPr lang="en-US" sz="1400" dirty="0" err="1">
                <a:ea typeface="+mj-lt"/>
                <a:cs typeface="+mj-lt"/>
              </a:rPr>
              <a:t>작업에는</a:t>
            </a:r>
            <a:r>
              <a:rPr lang="en-US" sz="1400" dirty="0">
                <a:ea typeface="+mj-lt"/>
                <a:cs typeface="+mj-lt"/>
              </a:rPr>
              <a:t> 약 1시간 </a:t>
            </a:r>
            <a:r>
              <a:rPr lang="en-US" sz="1400" dirty="0" err="1">
                <a:ea typeface="+mj-lt"/>
                <a:cs typeface="+mj-lt"/>
              </a:rPr>
              <a:t>소요되었습니다</a:t>
            </a:r>
            <a:r>
              <a:rPr lang="en-US" sz="1400" dirty="0">
                <a:ea typeface="+mj-lt"/>
                <a:cs typeface="+mj-lt"/>
              </a:rPr>
              <a:t>.</a:t>
            </a:r>
            <a:endParaRPr lang="en-US" altLang="ko-KR" sz="1400">
              <a:latin typeface="맑은 고딕"/>
              <a:ea typeface="나눔스퀘어 네오 Regular"/>
            </a:endParaRPr>
          </a:p>
          <a:p>
            <a:endParaRPr lang="en-US" sz="1400" dirty="0">
              <a:ea typeface="+mj-lt"/>
              <a:cs typeface="+mj-lt"/>
            </a:endParaRPr>
          </a:p>
          <a:p>
            <a:r>
              <a:rPr lang="en-US" sz="1400" dirty="0" err="1">
                <a:ea typeface="+mj-lt"/>
                <a:cs typeface="+mj-lt"/>
              </a:rPr>
              <a:t>주소</a:t>
            </a:r>
            <a:r>
              <a:rPr lang="en-US" sz="1400" dirty="0">
                <a:ea typeface="+mj-lt"/>
                <a:cs typeface="+mj-lt"/>
              </a:rPr>
              <a:t>: </a:t>
            </a:r>
            <a:r>
              <a:rPr lang="en-US" sz="1400" dirty="0">
                <a:ea typeface="+mj-lt"/>
                <a:cs typeface="+mj-lt"/>
                <a:hlinkClick r:id="rId2"/>
              </a:rPr>
              <a:t>https://bskstest.mycafe24.com/eventPage1/3-1/space/source/3-1.html</a:t>
            </a:r>
            <a:endParaRPr lang="en-US" sz="1400">
              <a:ea typeface="+mj-lt"/>
              <a:cs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4243E0-19DD-4CA4-A462-55A54FC66030}"/>
              </a:ext>
            </a:extLst>
          </p:cNvPr>
          <p:cNvGrpSpPr/>
          <p:nvPr/>
        </p:nvGrpSpPr>
        <p:grpSpPr>
          <a:xfrm>
            <a:off x="427145" y="3631063"/>
            <a:ext cx="2219802" cy="341575"/>
            <a:chOff x="478172" y="1384183"/>
            <a:chExt cx="1652632" cy="43983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B2B055-1304-4E6C-B079-4A8AA1EF7291}"/>
                </a:ext>
              </a:extLst>
            </p:cNvPr>
            <p:cNvSpPr/>
            <p:nvPr/>
          </p:nvSpPr>
          <p:spPr>
            <a:xfrm>
              <a:off x="478172" y="1384183"/>
              <a:ext cx="1652632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8817C00-36D1-4AEA-B2B0-39007CE1B579}"/>
                </a:ext>
              </a:extLst>
            </p:cNvPr>
            <p:cNvSpPr txBox="1">
              <a:spLocks/>
            </p:cNvSpPr>
            <p:nvPr/>
          </p:nvSpPr>
          <p:spPr>
            <a:xfrm>
              <a:off x="478172" y="1384183"/>
              <a:ext cx="1652632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개인 아이디어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활용방안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endParaRPr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04F37CC-2BE8-4A97-8C30-57599BAF3230}"/>
              </a:ext>
            </a:extLst>
          </p:cNvPr>
          <p:cNvSpPr txBox="1">
            <a:spLocks/>
          </p:cNvSpPr>
          <p:nvPr/>
        </p:nvSpPr>
        <p:spPr>
          <a:xfrm>
            <a:off x="427146" y="4180035"/>
            <a:ext cx="5512260" cy="8679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로켓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 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애니메이션을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사용해서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웹사이트의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주요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기능을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강조할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수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있고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,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로켓이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특정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 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섹션으로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이동하는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것을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통해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사용자에게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해당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섹션의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중요성을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알릴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수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있다고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생각합니다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.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98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360-7266-4FEC-B052-67A866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0765"/>
            <a:ext cx="713763" cy="80534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/>
              </a:rPr>
              <a:t>04</a:t>
            </a:r>
            <a:endParaRPr lang="en-US" altLang="ko-KR" sz="32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56600F-6648-40FB-B2C4-C8370A055E9C}"/>
              </a:ext>
            </a:extLst>
          </p:cNvPr>
          <p:cNvSpPr txBox="1">
            <a:spLocks/>
          </p:cNvSpPr>
          <p:nvPr/>
        </p:nvSpPr>
        <p:spPr>
          <a:xfrm>
            <a:off x="989901" y="53939"/>
            <a:ext cx="4354585" cy="80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chemeClr val="bg1"/>
                </a:solidFill>
                <a:ea typeface="나눔스퀘어 네오 OTF ExtraBold"/>
              </a:rPr>
              <a:t>scroll</a:t>
            </a:r>
            <a:endParaRPr lang="ko-KR" dirty="0" err="1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CF3BF-18E2-487F-B26D-456717941DCA}"/>
              </a:ext>
            </a:extLst>
          </p:cNvPr>
          <p:cNvGrpSpPr/>
          <p:nvPr/>
        </p:nvGrpSpPr>
        <p:grpSpPr>
          <a:xfrm>
            <a:off x="427145" y="1387674"/>
            <a:ext cx="1708559" cy="341575"/>
            <a:chOff x="478171" y="1384183"/>
            <a:chExt cx="1922443" cy="4398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9217245-FEB4-49E9-A04D-2108879A72D0}"/>
                </a:ext>
              </a:extLst>
            </p:cNvPr>
            <p:cNvSpPr/>
            <p:nvPr/>
          </p:nvSpPr>
          <p:spPr>
            <a:xfrm>
              <a:off x="478171" y="1384183"/>
              <a:ext cx="1922443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02D3A0A-B7A9-41CD-9837-F80E13662BA3}"/>
                </a:ext>
              </a:extLst>
            </p:cNvPr>
            <p:cNvSpPr txBox="1">
              <a:spLocks/>
            </p:cNvSpPr>
            <p:nvPr/>
          </p:nvSpPr>
          <p:spPr>
            <a:xfrm>
              <a:off x="633369" y="1384183"/>
              <a:ext cx="1561374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제작의도</a:t>
              </a: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C2CAAC66-0C44-4C40-88AA-BAFE4F32FBD6}"/>
              </a:ext>
            </a:extLst>
          </p:cNvPr>
          <p:cNvSpPr txBox="1">
            <a:spLocks/>
          </p:cNvSpPr>
          <p:nvPr/>
        </p:nvSpPr>
        <p:spPr>
          <a:xfrm>
            <a:off x="427147" y="1849954"/>
            <a:ext cx="6265806" cy="14379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맑은 고딕"/>
                <a:ea typeface="나눔스퀘어 네오 Regular"/>
              </a:rPr>
              <a:t>사용자가</a:t>
            </a:r>
            <a:r>
              <a:rPr lang="en-US" altLang="ko-KR" sz="1400" dirty="0">
                <a:latin typeface="맑은 고딕"/>
                <a:ea typeface="나눔스퀘어 네오 Regular"/>
              </a:rPr>
              <a:t> 웹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페이지를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스크롤할</a:t>
            </a:r>
            <a:r>
              <a:rPr lang="en-US" altLang="ko-KR" sz="1400" dirty="0">
                <a:latin typeface="맑은 고딕"/>
                <a:ea typeface="나눔스퀘어 네오 Regular"/>
              </a:rPr>
              <a:t> 때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해당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요소가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화면에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나타나면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슬라이드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애니메이션을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적용하여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무심코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지나칠</a:t>
            </a:r>
            <a:r>
              <a:rPr lang="en-US" altLang="ko-KR" sz="1400" dirty="0">
                <a:latin typeface="맑은 고딕"/>
                <a:ea typeface="나눔스퀘어 네오 Regular"/>
              </a:rPr>
              <a:t> 수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있는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섹션에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사용자가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관심을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가질</a:t>
            </a:r>
            <a:r>
              <a:rPr lang="en-US" altLang="ko-KR" sz="1400" dirty="0">
                <a:latin typeface="맑은 고딕"/>
                <a:ea typeface="나눔스퀘어 네오 Regular"/>
              </a:rPr>
              <a:t> 수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있도록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제작하였습니다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</a:t>
            </a:r>
            <a:r>
              <a:rPr lang="en-US" altLang="ko-KR" sz="1400" dirty="0"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ea typeface="나눔스퀘어 네오 Regular"/>
                <a:cs typeface="+mj-lt"/>
              </a:rPr>
              <a:t>작업에는</a:t>
            </a:r>
            <a:r>
              <a:rPr lang="en-US" altLang="ko-KR" sz="1400" dirty="0">
                <a:ea typeface="나눔스퀘어 네오 Regular"/>
                <a:cs typeface="+mj-lt"/>
              </a:rPr>
              <a:t> 약 2시간 </a:t>
            </a:r>
            <a:r>
              <a:rPr lang="en-US" altLang="ko-KR" sz="1400" dirty="0" err="1">
                <a:ea typeface="나눔스퀘어 네오 Regular"/>
                <a:cs typeface="+mj-lt"/>
              </a:rPr>
              <a:t>소요되었습니다</a:t>
            </a:r>
            <a:r>
              <a:rPr lang="en-US" altLang="ko-KR" sz="1400" dirty="0">
                <a:ea typeface="나눔스퀘어 네오 Regular"/>
                <a:cs typeface="+mj-lt"/>
              </a:rPr>
              <a:t>.</a:t>
            </a:r>
            <a:endParaRPr lang="en-US" altLang="ko-KR" sz="1400" dirty="0">
              <a:ea typeface="나눔스퀘어 네오 Regular"/>
            </a:endParaRPr>
          </a:p>
          <a:p>
            <a:endParaRPr lang="en-US" altLang="ko-KR" sz="1400" dirty="0">
              <a:ea typeface="나눔스퀘어 네오 Regular"/>
              <a:cs typeface="+mj-lt"/>
            </a:endParaRPr>
          </a:p>
          <a:p>
            <a:r>
              <a:rPr lang="en-US" sz="1400" dirty="0" err="1">
                <a:ea typeface="+mj-lt"/>
                <a:cs typeface="+mj-lt"/>
              </a:rPr>
              <a:t>주소</a:t>
            </a:r>
            <a:r>
              <a:rPr lang="en-US" sz="1400" dirty="0">
                <a:ea typeface="+mj-lt"/>
                <a:cs typeface="+mj-lt"/>
              </a:rPr>
              <a:t>:  </a:t>
            </a:r>
            <a:r>
              <a:rPr lang="en-US" sz="1400" dirty="0">
                <a:ea typeface="+mj-lt"/>
                <a:cs typeface="+mj-lt"/>
                <a:hlinkClick r:id="rId2"/>
              </a:rPr>
              <a:t>https://bskstest.mycafe24.com/eventPage1/3-1/space/source/3-1.html</a:t>
            </a:r>
            <a:endParaRPr lang="en-US" sz="1400">
              <a:ea typeface="+mj-lt"/>
              <a:cs typeface="+mj-lt"/>
            </a:endParaRPr>
          </a:p>
          <a:p>
            <a:endParaRPr lang="en-US" altLang="ko-KR" sz="1400" dirty="0">
              <a:ea typeface="나눔스퀘어 네오 Regular" panose="00000500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4243E0-19DD-4CA4-A462-55A54FC66030}"/>
              </a:ext>
            </a:extLst>
          </p:cNvPr>
          <p:cNvGrpSpPr/>
          <p:nvPr/>
        </p:nvGrpSpPr>
        <p:grpSpPr>
          <a:xfrm>
            <a:off x="427145" y="3279370"/>
            <a:ext cx="2219802" cy="341576"/>
            <a:chOff x="478172" y="1384182"/>
            <a:chExt cx="1652632" cy="43983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B2B055-1304-4E6C-B079-4A8AA1EF7291}"/>
                </a:ext>
              </a:extLst>
            </p:cNvPr>
            <p:cNvSpPr/>
            <p:nvPr/>
          </p:nvSpPr>
          <p:spPr>
            <a:xfrm>
              <a:off x="478172" y="1384182"/>
              <a:ext cx="1652632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8817C00-36D1-4AEA-B2B0-39007CE1B579}"/>
                </a:ext>
              </a:extLst>
            </p:cNvPr>
            <p:cNvSpPr txBox="1">
              <a:spLocks/>
            </p:cNvSpPr>
            <p:nvPr/>
          </p:nvSpPr>
          <p:spPr>
            <a:xfrm>
              <a:off x="478172" y="1384183"/>
              <a:ext cx="1652632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개인 아이디어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활용방안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endParaRPr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04F37CC-2BE8-4A97-8C30-57599BAF3230}"/>
              </a:ext>
            </a:extLst>
          </p:cNvPr>
          <p:cNvSpPr txBox="1">
            <a:spLocks/>
          </p:cNvSpPr>
          <p:nvPr/>
        </p:nvSpPr>
        <p:spPr>
          <a:xfrm>
            <a:off x="427146" y="3818797"/>
            <a:ext cx="5512260" cy="10618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스크롤하여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특정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요소가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화면에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나타날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때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애니메이션을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통해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사용자의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시선을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해당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요소로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유도할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수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있습니다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.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이를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통해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중요한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정보나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콘텐츠에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사용자의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주의를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끌 수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있다고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생각되어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작업하였습니다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.</a:t>
            </a:r>
          </a:p>
          <a:p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28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360-7266-4FEC-B052-67A866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0765"/>
            <a:ext cx="713763" cy="80534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CF3BF-18E2-487F-B26D-456717941DCA}"/>
              </a:ext>
            </a:extLst>
          </p:cNvPr>
          <p:cNvGrpSpPr/>
          <p:nvPr/>
        </p:nvGrpSpPr>
        <p:grpSpPr>
          <a:xfrm>
            <a:off x="427145" y="1387674"/>
            <a:ext cx="1708559" cy="341575"/>
            <a:chOff x="478171" y="1384183"/>
            <a:chExt cx="1922443" cy="4398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9217245-FEB4-49E9-A04D-2108879A72D0}"/>
                </a:ext>
              </a:extLst>
            </p:cNvPr>
            <p:cNvSpPr/>
            <p:nvPr/>
          </p:nvSpPr>
          <p:spPr>
            <a:xfrm>
              <a:off x="478171" y="1384183"/>
              <a:ext cx="1922443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02D3A0A-B7A9-41CD-9837-F80E13662BA3}"/>
                </a:ext>
              </a:extLst>
            </p:cNvPr>
            <p:cNvSpPr txBox="1">
              <a:spLocks/>
            </p:cNvSpPr>
            <p:nvPr/>
          </p:nvSpPr>
          <p:spPr>
            <a:xfrm>
              <a:off x="633369" y="1384183"/>
              <a:ext cx="1561374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제작의도</a:t>
              </a: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C2CAAC66-0C44-4C40-88AA-BAFE4F32FBD6}"/>
              </a:ext>
            </a:extLst>
          </p:cNvPr>
          <p:cNvSpPr txBox="1">
            <a:spLocks/>
          </p:cNvSpPr>
          <p:nvPr/>
        </p:nvSpPr>
        <p:spPr>
          <a:xfrm>
            <a:off x="427147" y="2027818"/>
            <a:ext cx="6418206" cy="10618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맑은 고딕"/>
                <a:ea typeface="나눔스퀘어 네오 Regular"/>
              </a:rPr>
              <a:t>사용자에게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이벤트를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시각적으로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강조하면서도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너무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혼잡하지는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않도록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en-US" sz="1400" dirty="0" err="1">
                <a:ea typeface="+mj-lt"/>
                <a:cs typeface="+mj-lt"/>
              </a:rPr>
              <a:t>css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en-US" sz="1400" dirty="0" err="1">
                <a:ea typeface="+mj-lt"/>
                <a:cs typeface="+mj-lt"/>
              </a:rPr>
              <a:t>애니메이션을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en-US" sz="1400" dirty="0" err="1">
                <a:ea typeface="+mj-lt"/>
                <a:cs typeface="+mj-lt"/>
              </a:rPr>
              <a:t>활용해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이벤트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이미지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테두리에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느린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속도로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반짝거리는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효과를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추가하였습니다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작업에는</a:t>
            </a:r>
            <a:r>
              <a:rPr lang="en-US" altLang="ko-KR" sz="1400" dirty="0">
                <a:latin typeface="맑은 고딕"/>
                <a:ea typeface="나눔스퀘어 네오 Regular"/>
              </a:rPr>
              <a:t> 약 1시간 반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소요되었습니다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</a:t>
            </a:r>
          </a:p>
          <a:p>
            <a:endParaRPr lang="en-US" altLang="ko-KR" sz="1400" dirty="0">
              <a:latin typeface="맑은 고딕"/>
              <a:ea typeface="나눔스퀘어 네오 Regular"/>
            </a:endParaRPr>
          </a:p>
          <a:p>
            <a:r>
              <a:rPr lang="en-US" sz="1400" dirty="0" err="1">
                <a:ea typeface="+mj-lt"/>
                <a:cs typeface="+mj-lt"/>
              </a:rPr>
              <a:t>주소</a:t>
            </a:r>
            <a:r>
              <a:rPr lang="en-US" sz="1400" dirty="0">
                <a:ea typeface="+mj-lt"/>
                <a:cs typeface="+mj-lt"/>
              </a:rPr>
              <a:t>:  </a:t>
            </a:r>
            <a:r>
              <a:rPr lang="en-US" sz="1400" dirty="0">
                <a:ea typeface="+mj-lt"/>
                <a:cs typeface="+mj-lt"/>
                <a:hlinkClick r:id="rId2"/>
              </a:rPr>
              <a:t>https://bskstest.mycafe24.com/eventPage1/3-1/space/source/3-1.html</a:t>
            </a:r>
            <a:endParaRPr lang="en-US" sz="1400">
              <a:ea typeface="+mj-lt"/>
              <a:cs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4243E0-19DD-4CA4-A462-55A54FC66030}"/>
              </a:ext>
            </a:extLst>
          </p:cNvPr>
          <p:cNvGrpSpPr/>
          <p:nvPr/>
        </p:nvGrpSpPr>
        <p:grpSpPr>
          <a:xfrm>
            <a:off x="509207" y="3373155"/>
            <a:ext cx="2219802" cy="341575"/>
            <a:chOff x="478172" y="1384183"/>
            <a:chExt cx="1652632" cy="43983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B2B055-1304-4E6C-B079-4A8AA1EF7291}"/>
                </a:ext>
              </a:extLst>
            </p:cNvPr>
            <p:cNvSpPr/>
            <p:nvPr/>
          </p:nvSpPr>
          <p:spPr>
            <a:xfrm>
              <a:off x="478172" y="1384183"/>
              <a:ext cx="1652632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8817C00-36D1-4AEA-B2B0-39007CE1B579}"/>
                </a:ext>
              </a:extLst>
            </p:cNvPr>
            <p:cNvSpPr txBox="1">
              <a:spLocks/>
            </p:cNvSpPr>
            <p:nvPr/>
          </p:nvSpPr>
          <p:spPr>
            <a:xfrm>
              <a:off x="478172" y="1384183"/>
              <a:ext cx="1652632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개인 아이디어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활용방안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endParaRPr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04F37CC-2BE8-4A97-8C30-57599BAF3230}"/>
              </a:ext>
            </a:extLst>
          </p:cNvPr>
          <p:cNvSpPr txBox="1">
            <a:spLocks/>
          </p:cNvSpPr>
          <p:nvPr/>
        </p:nvSpPr>
        <p:spPr>
          <a:xfrm>
            <a:off x="427146" y="3801731"/>
            <a:ext cx="5512260" cy="10618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이벤트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주위에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반짝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거리는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효과를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주어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 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사용자에게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이벤트의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가치를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알리고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관심을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유도할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수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있다고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생각됩니다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. 별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모양과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비슷한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은은하게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반짝이는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듯한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효과를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주어도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좋을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것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같다고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dirty="0" err="1">
                <a:latin typeface="나눔스퀘어 네오 Regular" panose="00000500000000000000" pitchFamily="2" charset="-127"/>
                <a:ea typeface="나눔스퀘어 네오 Regular"/>
              </a:rPr>
              <a:t>생각했습니다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/>
              </a:rPr>
              <a:t>.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BB8DDB9-79B9-C707-43A8-D9B31AF74EF4}"/>
              </a:ext>
            </a:extLst>
          </p:cNvPr>
          <p:cNvSpPr txBox="1">
            <a:spLocks/>
          </p:cNvSpPr>
          <p:nvPr/>
        </p:nvSpPr>
        <p:spPr>
          <a:xfrm>
            <a:off x="989901" y="53939"/>
            <a:ext cx="4354585" cy="80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chemeClr val="bg1"/>
                </a:solidFill>
                <a:ea typeface="나눔스퀘어 네오 OTF ExtraBold"/>
              </a:rPr>
              <a:t>blinkBorder</a:t>
            </a:r>
          </a:p>
        </p:txBody>
      </p:sp>
    </p:spTree>
    <p:extLst>
      <p:ext uri="{BB962C8B-B14F-4D97-AF65-F5344CB8AC3E}">
        <p14:creationId xmlns:p14="http://schemas.microsoft.com/office/powerpoint/2010/main" val="83066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29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이벤트페이지 제작보고서</vt:lpstr>
      <vt:lpstr>01</vt:lpstr>
      <vt:lpstr>02</vt:lpstr>
      <vt:lpstr>03</vt:lpstr>
      <vt:lpstr>04</vt:lpstr>
      <vt:lpstr>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레퍼런스 조사</dc:title>
  <dc:creator>차유정</dc:creator>
  <cp:lastModifiedBy>USER</cp:lastModifiedBy>
  <cp:revision>416</cp:revision>
  <dcterms:created xsi:type="dcterms:W3CDTF">2024-02-05T08:45:11Z</dcterms:created>
  <dcterms:modified xsi:type="dcterms:W3CDTF">2024-03-07T18:18:22Z</dcterms:modified>
</cp:coreProperties>
</file>