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E30293-4308-6DE3-B6D7-1CB163672AC3}" v="2248" dt="2024-03-07T18:09:44.740"/>
    <p1510:client id="{36CFCB8C-05E7-26E6-079F-E5E033914D2E}" v="42" dt="2024-03-07T18:20:38.194"/>
    <p1510:client id="{430D86EC-5C4D-3BD8-EC31-748DF6171EB2}" v="382" dt="2024-03-07T17:02:54.564"/>
    <p1510:client id="{536BDFD1-E7A6-4AD9-1E45-015A22BBB3C7}" v="3" dt="2024-03-07T17:08:26.905"/>
    <p1510:client id="{73752BAE-7068-E1C0-434D-658A6485E025}" v="3174" dt="2024-03-05T18:54:08.525"/>
    <p1510:client id="{8B04CAA0-019F-048F-33F3-2D16929A3F1C}" v="42" dt="2024-03-06T09:36:47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05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2562B-F862-4207-A242-589786ACA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C9B951-2BE9-4FB7-BDF9-69A8C6A2F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9F982-D6EF-4988-9DC2-23AAC7479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A3FF85-5BE7-4C0D-ABEF-CE26E7E4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8DDE5F-726C-40FC-B5C2-4E440045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D961B2-1AE2-495A-B526-FF28D2B35F9A}"/>
              </a:ext>
            </a:extLst>
          </p:cNvPr>
          <p:cNvGrpSpPr/>
          <p:nvPr userDrawn="1"/>
        </p:nvGrpSpPr>
        <p:grpSpPr>
          <a:xfrm>
            <a:off x="274039" y="281030"/>
            <a:ext cx="11643921" cy="369117"/>
            <a:chOff x="318781" y="226503"/>
            <a:chExt cx="11643921" cy="36911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5045E79-ED25-4D11-BA0C-BBA296B00097}"/>
                </a:ext>
              </a:extLst>
            </p:cNvPr>
            <p:cNvSpPr/>
            <p:nvPr/>
          </p:nvSpPr>
          <p:spPr>
            <a:xfrm>
              <a:off x="318782" y="226503"/>
              <a:ext cx="116439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AB2963D-500A-433A-88F1-9BDD64D2BBE2}"/>
                </a:ext>
              </a:extLst>
            </p:cNvPr>
            <p:cNvSpPr/>
            <p:nvPr/>
          </p:nvSpPr>
          <p:spPr>
            <a:xfrm rot="5400000">
              <a:off x="168513" y="399631"/>
              <a:ext cx="34625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7BE2D75-8F76-49C0-A9D6-22CAE5F53DC2}"/>
                </a:ext>
              </a:extLst>
            </p:cNvPr>
            <p:cNvSpPr/>
            <p:nvPr/>
          </p:nvSpPr>
          <p:spPr>
            <a:xfrm rot="5400000">
              <a:off x="11766715" y="399632"/>
              <a:ext cx="34625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E0E288-10EB-4A7A-9E92-6A215C439863}"/>
              </a:ext>
            </a:extLst>
          </p:cNvPr>
          <p:cNvGrpSpPr/>
          <p:nvPr userDrawn="1"/>
        </p:nvGrpSpPr>
        <p:grpSpPr>
          <a:xfrm rot="10800000">
            <a:off x="274039" y="6118904"/>
            <a:ext cx="11643921" cy="369117"/>
            <a:chOff x="318781" y="226503"/>
            <a:chExt cx="11643921" cy="369117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A1ACBD7-A652-4817-8DD5-06DC0A9A2FA1}"/>
                </a:ext>
              </a:extLst>
            </p:cNvPr>
            <p:cNvSpPr/>
            <p:nvPr/>
          </p:nvSpPr>
          <p:spPr>
            <a:xfrm>
              <a:off x="318782" y="226503"/>
              <a:ext cx="11643919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5A6075B-C14D-454E-8128-BE2C5B171AEE}"/>
                </a:ext>
              </a:extLst>
            </p:cNvPr>
            <p:cNvSpPr/>
            <p:nvPr/>
          </p:nvSpPr>
          <p:spPr>
            <a:xfrm rot="5400000">
              <a:off x="168513" y="399631"/>
              <a:ext cx="34625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4D2E415-EA4B-4D50-BB3F-993525F11539}"/>
                </a:ext>
              </a:extLst>
            </p:cNvPr>
            <p:cNvSpPr/>
            <p:nvPr/>
          </p:nvSpPr>
          <p:spPr>
            <a:xfrm rot="5400000">
              <a:off x="11766715" y="399632"/>
              <a:ext cx="34625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8007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23502-052A-4BA1-B7C3-AC2321D54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380A06-4694-4B84-BAEF-65D9C3B49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759CB-E087-4B1C-BBCD-5A5C1BEBE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A29BB-25A8-4164-B946-DC0090D1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9FF71-30C4-4E0C-B565-E2518C03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15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E70A86-966B-49D5-B8B4-C0F6A66BB3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699859-E186-48D7-8459-6B16FCE9F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01AA5-8E14-4518-95E2-9D2B79A5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D20004-017C-4C89-912B-A6C1EC24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00531-3DE3-4BAD-9278-73F733DB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7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50198-B0EE-4DAB-8BC0-F75F2ABC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3A159-995D-45E9-A098-29CC64EF7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034C11-C3FA-44A4-8795-AB9E11C6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2EAF8-E5BD-4C60-A675-DBCB47B1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37181-90A3-470D-9B24-C6958641E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FE51B4-6261-4DF1-A1F3-25987542E3FD}"/>
              </a:ext>
            </a:extLst>
          </p:cNvPr>
          <p:cNvSpPr/>
          <p:nvPr userDrawn="1"/>
        </p:nvSpPr>
        <p:spPr>
          <a:xfrm>
            <a:off x="0" y="0"/>
            <a:ext cx="12192000" cy="8053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2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E8F06-73E7-49F6-8C7D-9347D7029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0F168D-FA35-44AF-85B5-A1BFBBB2C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A50301-A49E-483D-A3CD-A9FDC729B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ADA06-9A18-4B6A-9330-F511C27C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C0AD3-E9A0-4AAA-A860-BD41147D3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89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5F514-C3AB-4933-A820-641EAF81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AF887A-E2C0-419E-AB47-C25CE68FE4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C7FB00-0F10-477F-8C7B-98625048C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8871EE-C71A-4A8C-AC3A-2087E444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CBCA17-D7E8-44A5-8159-D1C19816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844F16-E377-472B-915B-60E77D24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5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B2404-F44C-4002-8681-114D04CA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60D49C-9639-4B4F-83BA-C4A0FE416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A29539-8AA1-4879-A265-FD4C448F3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25AF5B-C252-451C-9EF7-69EDAF30C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E8EBF5-F9DF-4479-8F67-3D1CDF53B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E422E9-3174-4C4D-A040-D348FBF1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05858D-FA6B-4517-8D58-A8FBE73A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4997E8-F10F-4108-9FE9-89E33E57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0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0A3FA-A6F8-4E26-A4BF-6B2B53CD4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31166A-78F9-421D-BED1-45F5B4903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72AA32-8AC5-49D7-A237-4B1BE42C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2FD70-A6A5-47C5-84F5-B4B348F2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47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505F36-5650-444D-ACF7-6E17C974B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251D18-8FF4-48FC-890F-47397DB7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000C96-5BBD-42AB-AD4A-C1327E69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90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67271-AD8E-4473-B6B6-7F1207D7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051C8-D1BF-4804-8C89-39B160D6D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0949AC-66C4-4F58-814C-ABD3F0976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7199E7-1C54-4BFD-B827-6DA1A20ED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701EC-21E0-4491-9214-BE50DD15D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8A7641-0144-4C19-9E71-D0EC82FE9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07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CCAAEA-016D-4581-BC6C-ECB013EB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5CBAED-8709-4296-8ADC-CC7C3C4B9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82A84E-950F-436C-B728-651F9A890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EF11BF-59B0-4BB6-AC95-2F4C167F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5E369-DE88-487D-BEAD-B1F03EFE8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2C6F06-97BB-4E53-B3D0-88828B47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620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6AE3E3-63B3-4732-B789-B644D9EC9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88567B-C5CF-4A84-AC4A-FE395DAC9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F6521-C9C1-4CD6-AD4F-6AB525924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43E04-77DB-4E9A-8B30-52EF57F0D0B6}" type="datetimeFigureOut">
              <a:rPr lang="ko-KR" altLang="en-US" smtClean="0"/>
              <a:t>2024-03-07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E0418-86B9-4E19-BDC9-45015D1DB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3E0302-CA30-4D1D-81F6-3EECE9D52A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BB6C66-0A32-4EFA-AF20-33BF3C4E03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176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EBE694-30A5-433E-86DA-A2EC7BADA36A}"/>
              </a:ext>
            </a:extLst>
          </p:cNvPr>
          <p:cNvSpPr/>
          <p:nvPr/>
        </p:nvSpPr>
        <p:spPr>
          <a:xfrm>
            <a:off x="3850547" y="2600587"/>
            <a:ext cx="4479721" cy="704675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164D1B-F0C9-454B-94DF-E19D2FCAA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1771" y="2210498"/>
            <a:ext cx="6508458" cy="2007879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480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이벤트페이지</a:t>
            </a:r>
            <a:br>
              <a:rPr lang="en-US" altLang="ko-KR" sz="4800"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</a:br>
            <a:r>
              <a:rPr lang="ko-KR" altLang="en-US" sz="360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제작보고서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391611-9688-4AD0-A3A8-9B2854F8B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9541" y="5363788"/>
            <a:ext cx="3872917" cy="826736"/>
          </a:xfrm>
        </p:spPr>
        <p:txBody>
          <a:bodyPr anchor="ctr">
            <a:normAutofit/>
          </a:bodyPr>
          <a:lstStyle/>
          <a:p>
            <a:r>
              <a:rPr lang="en-US" altLang="ko-KR" sz="1800">
                <a:latin typeface="나눔스퀘어 네오 Bold"/>
                <a:ea typeface="나눔스퀘어 네오 Bold"/>
              </a:rPr>
              <a:t>2024. 03. 08.</a:t>
            </a:r>
          </a:p>
          <a:p>
            <a:r>
              <a:rPr lang="en-US" altLang="ko-KR" sz="1800" err="1">
                <a:latin typeface="나눔스퀘어 네오 Bold" panose="00000800000000000000" pitchFamily="2" charset="-127"/>
                <a:ea typeface="나눔스퀘어 네오 Bold"/>
              </a:rPr>
              <a:t>배수빈</a:t>
            </a:r>
            <a:endParaRPr lang="en-US" altLang="ko-KR" sz="1800" err="1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369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5360-7266-4FEC-B052-67A866B8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40765"/>
            <a:ext cx="713763" cy="805343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 panose="00000A00000000000000" pitchFamily="2" charset="-127"/>
              </a:rPr>
              <a:t>01</a:t>
            </a:r>
            <a:endParaRPr lang="ko-KR" altLang="en-US" sz="320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056600F-6648-40FB-B2C4-C8370A055E9C}"/>
              </a:ext>
            </a:extLst>
          </p:cNvPr>
          <p:cNvSpPr txBox="1">
            <a:spLocks/>
          </p:cNvSpPr>
          <p:nvPr/>
        </p:nvSpPr>
        <p:spPr>
          <a:xfrm>
            <a:off x="989901" y="53939"/>
            <a:ext cx="4354585" cy="80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err="1">
                <a:solidFill>
                  <a:srgbClr val="ECECEC"/>
                </a:solidFill>
                <a:ea typeface="맑은 고딕"/>
              </a:rPr>
              <a:t>birdfly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2CF3BF-18E2-487F-B26D-456717941DCA}"/>
              </a:ext>
            </a:extLst>
          </p:cNvPr>
          <p:cNvGrpSpPr/>
          <p:nvPr/>
        </p:nvGrpSpPr>
        <p:grpSpPr>
          <a:xfrm>
            <a:off x="427145" y="1387674"/>
            <a:ext cx="1708559" cy="341575"/>
            <a:chOff x="478171" y="1384183"/>
            <a:chExt cx="1922443" cy="43983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9217245-FEB4-49E9-A04D-2108879A72D0}"/>
                </a:ext>
              </a:extLst>
            </p:cNvPr>
            <p:cNvSpPr/>
            <p:nvPr/>
          </p:nvSpPr>
          <p:spPr>
            <a:xfrm>
              <a:off x="478171" y="1384183"/>
              <a:ext cx="1922443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702D3A0A-B7A9-41CD-9837-F80E13662BA3}"/>
                </a:ext>
              </a:extLst>
            </p:cNvPr>
            <p:cNvSpPr txBox="1">
              <a:spLocks/>
            </p:cNvSpPr>
            <p:nvPr/>
          </p:nvSpPr>
          <p:spPr>
            <a:xfrm>
              <a:off x="633369" y="1384183"/>
              <a:ext cx="1561374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제작의도</a:t>
              </a: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C2CAAC66-0C44-4C40-88AA-BAFE4F32FBD6}"/>
              </a:ext>
            </a:extLst>
          </p:cNvPr>
          <p:cNvSpPr txBox="1">
            <a:spLocks/>
          </p:cNvSpPr>
          <p:nvPr/>
        </p:nvSpPr>
        <p:spPr>
          <a:xfrm>
            <a:off x="424493" y="1931297"/>
            <a:ext cx="6741333" cy="14496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latin typeface="맑은 고딕"/>
                <a:ea typeface="나눔스퀘어 네오 Regular"/>
              </a:rPr>
              <a:t>공룡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이미지에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동적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요소를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추가하여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사용자가</a:t>
            </a:r>
            <a:r>
              <a:rPr lang="en-US" altLang="ko-KR" sz="1400" dirty="0">
                <a:latin typeface="맑은 고딕"/>
                <a:ea typeface="나눔스퀘어 네오 Regular"/>
              </a:rPr>
              <a:t> 좀 더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흥미롭게</a:t>
            </a:r>
            <a:r>
              <a:rPr lang="en-US" altLang="ko-KR" sz="1400" dirty="0">
                <a:latin typeface="맑은 고딕"/>
                <a:ea typeface="나눔스퀘어 네오 Regular"/>
              </a:rPr>
              <a:t> 웹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페이지를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구경할</a:t>
            </a:r>
            <a:r>
              <a:rPr lang="en-US" altLang="ko-KR" sz="1400" dirty="0">
                <a:latin typeface="맑은 고딕"/>
                <a:ea typeface="나눔스퀘어 네오 Regular"/>
              </a:rPr>
              <a:t> 수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있는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경험을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제공하기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위해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제작하였습니다</a:t>
            </a:r>
            <a:r>
              <a:rPr lang="en-US" altLang="ko-KR" sz="1400" dirty="0">
                <a:latin typeface="맑은 고딕"/>
                <a:ea typeface="나눔스퀘어 네오 Regular"/>
              </a:rPr>
              <a:t>.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애니메이션을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통해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새가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화면을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가로질러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일정한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속도로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날아다니는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효과를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제공하여</a:t>
            </a:r>
            <a:r>
              <a:rPr lang="en-US" altLang="ko-KR" sz="1400" dirty="0">
                <a:latin typeface="맑은 고딕"/>
                <a:ea typeface="나눔스퀘어 네오 Regular"/>
              </a:rPr>
              <a:t>,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사용자들에게</a:t>
            </a:r>
            <a:r>
              <a:rPr lang="en-US" altLang="ko-KR" sz="1400" dirty="0">
                <a:latin typeface="맑은 고딕"/>
                <a:ea typeface="나눔스퀘어 네오 Regular"/>
              </a:rPr>
              <a:t> 더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생동감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있는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웹사이트를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제시할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의도로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제작하였습니다</a:t>
            </a:r>
            <a:r>
              <a:rPr lang="en-US" altLang="ko-KR" sz="1400" dirty="0">
                <a:latin typeface="맑은 고딕"/>
                <a:ea typeface="나눔스퀘어 네오 Regular"/>
              </a:rPr>
              <a:t>.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작업에는</a:t>
            </a:r>
            <a:r>
              <a:rPr lang="en-US" altLang="ko-KR" sz="1400" dirty="0">
                <a:latin typeface="맑은 고딕"/>
                <a:ea typeface="나눔스퀘어 네오 Regular"/>
              </a:rPr>
              <a:t> 약 2시간이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소요되었습니다</a:t>
            </a:r>
            <a:r>
              <a:rPr lang="en-US" altLang="ko-KR" sz="1400" dirty="0">
                <a:latin typeface="맑은 고딕"/>
                <a:ea typeface="나눔스퀘어 네오 Regular"/>
              </a:rPr>
              <a:t>.</a:t>
            </a:r>
          </a:p>
          <a:p>
            <a:endParaRPr lang="en-US" altLang="ko-KR" sz="1400">
              <a:latin typeface="맑은 고딕"/>
              <a:ea typeface="나눔스퀘어 네오 Regular" panose="00000500000000000000" pitchFamily="2" charset="-127"/>
            </a:endParaRPr>
          </a:p>
          <a:p>
            <a:r>
              <a:rPr lang="en-US" altLang="ko-KR" sz="1400" dirty="0" err="1">
                <a:latin typeface="맑은 고딕"/>
                <a:ea typeface="나눔스퀘어 네오 Regular"/>
              </a:rPr>
              <a:t>주소</a:t>
            </a:r>
            <a:r>
              <a:rPr lang="en-US" altLang="ko-KR" sz="1400" dirty="0">
                <a:latin typeface="맑은 고딕"/>
                <a:ea typeface="나눔스퀘어 네오 Regular"/>
              </a:rPr>
              <a:t>:</a:t>
            </a:r>
            <a:r>
              <a:rPr lang="en-US" altLang="ko-KR" sz="1400" dirty="0">
                <a:ea typeface="나눔스퀘어 네오 Regular"/>
                <a:cs typeface="+mj-lt"/>
              </a:rPr>
              <a:t> </a:t>
            </a:r>
            <a:r>
              <a:rPr lang="en-US" sz="1400" dirty="0">
                <a:ea typeface="+mj-lt"/>
                <a:cs typeface="+mj-lt"/>
              </a:rPr>
              <a:t>https://bskstest.mycafe24.com/eventPage2/3-2/3-2.html</a:t>
            </a:r>
            <a:endParaRPr lang="en-US" altLang="ko-KR" sz="1400" dirty="0">
              <a:ea typeface="+mj-lt"/>
              <a:cs typeface="+mj-lt"/>
            </a:endParaRPr>
          </a:p>
          <a:p>
            <a:endParaRPr lang="en-US" altLang="ko-KR" sz="1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4243E0-19DD-4CA4-A462-55A54FC66030}"/>
              </a:ext>
            </a:extLst>
          </p:cNvPr>
          <p:cNvGrpSpPr/>
          <p:nvPr/>
        </p:nvGrpSpPr>
        <p:grpSpPr>
          <a:xfrm>
            <a:off x="427145" y="3547680"/>
            <a:ext cx="2219802" cy="341575"/>
            <a:chOff x="478172" y="1384183"/>
            <a:chExt cx="1652632" cy="43983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3B2B055-1304-4E6C-B079-4A8AA1EF7291}"/>
                </a:ext>
              </a:extLst>
            </p:cNvPr>
            <p:cNvSpPr/>
            <p:nvPr/>
          </p:nvSpPr>
          <p:spPr>
            <a:xfrm>
              <a:off x="478172" y="1384183"/>
              <a:ext cx="1652632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D8817C00-36D1-4AEA-B2B0-39007CE1B579}"/>
                </a:ext>
              </a:extLst>
            </p:cNvPr>
            <p:cNvSpPr txBox="1">
              <a:spLocks/>
            </p:cNvSpPr>
            <p:nvPr/>
          </p:nvSpPr>
          <p:spPr>
            <a:xfrm>
              <a:off x="478172" y="1384183"/>
              <a:ext cx="1652632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개인 아이디어</a:t>
              </a:r>
              <a:r>
                <a:rPr lang="en-US" altLang="ko-KR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활용방안</a:t>
              </a:r>
              <a:r>
                <a:rPr lang="en-US" altLang="ko-KR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)</a:t>
              </a:r>
              <a:endParaRPr lang="ko-KR" altLang="en-US" sz="160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endParaRPr>
            </a:p>
          </p:txBody>
        </p:sp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B04F37CC-2BE8-4A97-8C30-57599BAF3230}"/>
              </a:ext>
            </a:extLst>
          </p:cNvPr>
          <p:cNvSpPr txBox="1">
            <a:spLocks/>
          </p:cNvSpPr>
          <p:nvPr/>
        </p:nvSpPr>
        <p:spPr>
          <a:xfrm>
            <a:off x="427146" y="3999834"/>
            <a:ext cx="5512260" cy="14496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이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코드를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활용하면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웹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사이트의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로딩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화면이나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특정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섹션에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동적인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요소를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추가하여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사용자의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주의를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집중시킬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수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있다고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생각됩니다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.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예를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들어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사이트의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헤더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부분에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새가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날아다니는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효과를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적용하여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사이트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방문자들에게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자연과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관련된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즐거운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분위기를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전달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할 수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있을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것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같습니다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.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또한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새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대신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다른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동물이나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물체를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활용하여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다양한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효과를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적용하면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사용자에게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더욱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흥미로운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경험을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제공할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수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있을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것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같습니다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.</a:t>
            </a:r>
            <a:endParaRPr lang="en-US" altLang="ko-KR" sz="1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7679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5360-7266-4FEC-B052-67A866B8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40765"/>
            <a:ext cx="713763" cy="805343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/>
              </a:rPr>
              <a:t>02</a:t>
            </a:r>
            <a:endParaRPr lang="ko-KR" altLang="en-US" sz="320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056600F-6648-40FB-B2C4-C8370A055E9C}"/>
              </a:ext>
            </a:extLst>
          </p:cNvPr>
          <p:cNvSpPr txBox="1">
            <a:spLocks/>
          </p:cNvSpPr>
          <p:nvPr/>
        </p:nvSpPr>
        <p:spPr>
          <a:xfrm>
            <a:off x="989901" y="53939"/>
            <a:ext cx="4354585" cy="80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>
                <a:solidFill>
                  <a:srgbClr val="ECECEC"/>
                </a:solidFill>
                <a:ea typeface="+mj-lt"/>
                <a:cs typeface="+mj-lt"/>
              </a:rPr>
              <a:t>dino</a:t>
            </a:r>
            <a:endParaRPr lang="en-US" altLang="ko-KR">
              <a:ea typeface="맑은 고딕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2CF3BF-18E2-487F-B26D-456717941DCA}"/>
              </a:ext>
            </a:extLst>
          </p:cNvPr>
          <p:cNvGrpSpPr/>
          <p:nvPr/>
        </p:nvGrpSpPr>
        <p:grpSpPr>
          <a:xfrm>
            <a:off x="427145" y="1387674"/>
            <a:ext cx="1708559" cy="341575"/>
            <a:chOff x="478171" y="1384183"/>
            <a:chExt cx="1922443" cy="43983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9217245-FEB4-49E9-A04D-2108879A72D0}"/>
                </a:ext>
              </a:extLst>
            </p:cNvPr>
            <p:cNvSpPr/>
            <p:nvPr/>
          </p:nvSpPr>
          <p:spPr>
            <a:xfrm>
              <a:off x="478171" y="1384183"/>
              <a:ext cx="1922443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702D3A0A-B7A9-41CD-9837-F80E13662BA3}"/>
                </a:ext>
              </a:extLst>
            </p:cNvPr>
            <p:cNvSpPr txBox="1">
              <a:spLocks/>
            </p:cNvSpPr>
            <p:nvPr/>
          </p:nvSpPr>
          <p:spPr>
            <a:xfrm>
              <a:off x="633369" y="1384183"/>
              <a:ext cx="1561374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제작의도</a:t>
              </a: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C2CAAC66-0C44-4C40-88AA-BAFE4F32FBD6}"/>
              </a:ext>
            </a:extLst>
          </p:cNvPr>
          <p:cNvSpPr txBox="1">
            <a:spLocks/>
          </p:cNvSpPr>
          <p:nvPr/>
        </p:nvSpPr>
        <p:spPr>
          <a:xfrm>
            <a:off x="427147" y="1874935"/>
            <a:ext cx="6707762" cy="12557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ea typeface="나눔스퀘어 네오 Regular"/>
              </a:rPr>
              <a:t>공룡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이미지를</a:t>
            </a:r>
            <a:r>
              <a:rPr lang="en-US" altLang="ko-KR" sz="1400" dirty="0">
                <a:ea typeface="나눔스퀘어 네오 Regular"/>
              </a:rPr>
              <a:t> 그 </a:t>
            </a:r>
            <a:r>
              <a:rPr lang="en-US" altLang="ko-KR" sz="1400" dirty="0" err="1">
                <a:ea typeface="나눔스퀘어 네오 Regular"/>
              </a:rPr>
              <a:t>아래에</a:t>
            </a:r>
            <a:r>
              <a:rPr lang="en-US" altLang="ko-KR" sz="1400" dirty="0">
                <a:ea typeface="나눔스퀘어 네오 Regular"/>
              </a:rPr>
              <a:t> </a:t>
            </a:r>
            <a:r>
              <a:rPr lang="en-US" altLang="ko-KR" sz="1400" dirty="0" err="1">
                <a:ea typeface="나눔스퀘어 네오 Regular"/>
              </a:rPr>
              <a:t>위치한</a:t>
            </a:r>
            <a:r>
              <a:rPr lang="en-US" altLang="ko-KR" sz="1400" dirty="0">
                <a:ea typeface="나눔스퀘어 네오 Regular"/>
              </a:rPr>
              <a:t> </a:t>
            </a:r>
            <a:r>
              <a:rPr lang="en-US" altLang="ko-KR" sz="1400" dirty="0" err="1">
                <a:ea typeface="나눔스퀘어 네오 Regular"/>
              </a:rPr>
              <a:t>선인장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이미지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뒤에서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공룡이</a:t>
            </a:r>
            <a:r>
              <a:rPr lang="en-US" altLang="ko-KR" sz="1400" dirty="0">
                <a:ea typeface="나눔스퀘어 네오 Regular"/>
              </a:rPr>
              <a:t> </a:t>
            </a:r>
            <a:r>
              <a:rPr lang="en-US" altLang="ko-KR" sz="1400" dirty="0" err="1">
                <a:ea typeface="나눔스퀘어 네오 Regular"/>
              </a:rPr>
              <a:t>일정한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간격으로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튀어나오는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듯한</a:t>
            </a:r>
            <a:r>
              <a:rPr lang="en-US" altLang="ko-KR" sz="1400" dirty="0">
                <a:ea typeface="나눔스퀘어 네오 Regular"/>
              </a:rPr>
              <a:t> </a:t>
            </a:r>
            <a:r>
              <a:rPr lang="en-US" altLang="ko-KR" sz="1400" dirty="0" err="1">
                <a:ea typeface="나눔스퀘어 네오 Regular"/>
              </a:rPr>
              <a:t>아이디어를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활용하여</a:t>
            </a:r>
            <a:r>
              <a:rPr lang="en-US" altLang="ko-KR" sz="1400" dirty="0">
                <a:ea typeface="나눔스퀘어 네오 Regular"/>
              </a:rPr>
              <a:t> 더 </a:t>
            </a:r>
            <a:r>
              <a:rPr lang="en-US" altLang="ko-KR" sz="1400" dirty="0" err="1">
                <a:ea typeface="나눔스퀘어 네오 Regular"/>
              </a:rPr>
              <a:t>생동감있는</a:t>
            </a:r>
            <a:r>
              <a:rPr lang="en-US" altLang="ko-KR" sz="1400" dirty="0">
                <a:ea typeface="나눔스퀘어 네오 Regular"/>
              </a:rPr>
              <a:t> </a:t>
            </a:r>
            <a:r>
              <a:rPr lang="en-US" altLang="ko-KR" sz="1400" dirty="0" err="1">
                <a:ea typeface="나눔스퀘어 네오 Regular"/>
              </a:rPr>
              <a:t>사이트를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위해</a:t>
            </a:r>
            <a:r>
              <a:rPr lang="en-US" altLang="ko-KR" sz="1400" dirty="0">
                <a:ea typeface="나눔스퀘어 네오 Regular"/>
              </a:rPr>
              <a:t> </a:t>
            </a:r>
            <a:r>
              <a:rPr lang="en-US" altLang="ko-KR" sz="1400" dirty="0" err="1">
                <a:ea typeface="나눔스퀘어 네오 Regular"/>
              </a:rPr>
              <a:t>제작하였습니다</a:t>
            </a:r>
            <a:r>
              <a:rPr lang="en-US" altLang="ko-KR" sz="1400" dirty="0">
                <a:ea typeface="나눔스퀘어 네오 Regular"/>
              </a:rPr>
              <a:t>.</a:t>
            </a:r>
          </a:p>
          <a:p>
            <a:r>
              <a:rPr lang="ko-KR" altLang="en-US" sz="1400" dirty="0">
                <a:ea typeface="+mj-lt"/>
                <a:cs typeface="+mj-lt"/>
              </a:rPr>
              <a:t>작업에는</a:t>
            </a:r>
            <a:r>
              <a:rPr lang="en-US" altLang="ko-KR" sz="1400" dirty="0">
                <a:ea typeface="+mj-lt"/>
                <a:cs typeface="+mj-lt"/>
              </a:rPr>
              <a:t> </a:t>
            </a:r>
            <a:r>
              <a:rPr lang="ko-KR" altLang="en-US" sz="1400" dirty="0">
                <a:ea typeface="+mj-lt"/>
                <a:cs typeface="+mj-lt"/>
              </a:rPr>
              <a:t>약</a:t>
            </a:r>
            <a:r>
              <a:rPr lang="en-US" sz="1400" dirty="0">
                <a:ea typeface="+mj-lt"/>
                <a:cs typeface="+mj-lt"/>
              </a:rPr>
              <a:t> 2</a:t>
            </a:r>
            <a:r>
              <a:rPr lang="ko-KR" altLang="en-US" sz="1400" dirty="0">
                <a:ea typeface="+mj-lt"/>
                <a:cs typeface="+mj-lt"/>
              </a:rPr>
              <a:t>시간이</a:t>
            </a:r>
            <a:r>
              <a:rPr lang="en-US" altLang="ko-KR" sz="1400" dirty="0">
                <a:ea typeface="+mj-lt"/>
                <a:cs typeface="+mj-lt"/>
              </a:rPr>
              <a:t> </a:t>
            </a:r>
            <a:r>
              <a:rPr lang="ko-KR" altLang="en-US" sz="1400" dirty="0">
                <a:ea typeface="+mj-lt"/>
                <a:cs typeface="+mj-lt"/>
              </a:rPr>
              <a:t>소요되었습니다</a:t>
            </a:r>
            <a:r>
              <a:rPr lang="en-US" altLang="ko-KR" sz="1400" dirty="0">
                <a:ea typeface="+mj-lt"/>
                <a:cs typeface="+mj-lt"/>
              </a:rPr>
              <a:t>.</a:t>
            </a:r>
          </a:p>
          <a:p>
            <a:endParaRPr lang="en-US" altLang="ko-KR" sz="1400">
              <a:ea typeface="+mj-lt"/>
              <a:cs typeface="+mj-lt"/>
            </a:endParaRPr>
          </a:p>
          <a:p>
            <a:r>
              <a:rPr lang="en-US" sz="1400" dirty="0" err="1">
                <a:ea typeface="+mj-lt"/>
                <a:cs typeface="+mj-lt"/>
              </a:rPr>
              <a:t>주소</a:t>
            </a:r>
            <a:r>
              <a:rPr lang="en-US" sz="1400" dirty="0">
                <a:ea typeface="+mj-lt"/>
                <a:cs typeface="+mj-lt"/>
              </a:rPr>
              <a:t>: https://bskstest.mycafe24.com/eventPage2/3-2/3-2.html</a:t>
            </a:r>
            <a:endParaRPr lang="en-US" dirty="0">
              <a:ea typeface="+mj-lt"/>
              <a:cs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4243E0-19DD-4CA4-A462-55A54FC66030}"/>
              </a:ext>
            </a:extLst>
          </p:cNvPr>
          <p:cNvGrpSpPr/>
          <p:nvPr/>
        </p:nvGrpSpPr>
        <p:grpSpPr>
          <a:xfrm>
            <a:off x="427145" y="3429624"/>
            <a:ext cx="2219802" cy="341575"/>
            <a:chOff x="478172" y="1384183"/>
            <a:chExt cx="1652632" cy="43983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3B2B055-1304-4E6C-B079-4A8AA1EF7291}"/>
                </a:ext>
              </a:extLst>
            </p:cNvPr>
            <p:cNvSpPr/>
            <p:nvPr/>
          </p:nvSpPr>
          <p:spPr>
            <a:xfrm>
              <a:off x="478172" y="1384183"/>
              <a:ext cx="1652632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D8817C00-36D1-4AEA-B2B0-39007CE1B579}"/>
                </a:ext>
              </a:extLst>
            </p:cNvPr>
            <p:cNvSpPr txBox="1">
              <a:spLocks/>
            </p:cNvSpPr>
            <p:nvPr/>
          </p:nvSpPr>
          <p:spPr>
            <a:xfrm>
              <a:off x="478172" y="1384183"/>
              <a:ext cx="1652632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개인 아이디어</a:t>
              </a:r>
              <a:r>
                <a:rPr lang="en-US" altLang="ko-KR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활용방안</a:t>
              </a:r>
              <a:r>
                <a:rPr lang="en-US" altLang="ko-KR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)</a:t>
              </a:r>
              <a:endParaRPr lang="ko-KR" altLang="en-US" sz="160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endParaRPr>
            </a:p>
          </p:txBody>
        </p:sp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B04F37CC-2BE8-4A97-8C30-57599BAF3230}"/>
              </a:ext>
            </a:extLst>
          </p:cNvPr>
          <p:cNvSpPr txBox="1">
            <a:spLocks/>
          </p:cNvSpPr>
          <p:nvPr/>
        </p:nvSpPr>
        <p:spPr>
          <a:xfrm>
            <a:off x="427146" y="4064647"/>
            <a:ext cx="5512260" cy="6740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400">
                <a:latin typeface="나눔스퀘어 네오 Regular" panose="00000500000000000000" pitchFamily="2" charset="-127"/>
                <a:ea typeface="나눔스퀘어 네오 Regular"/>
              </a:rPr>
              <a:t>이미지를 부드럽게 움직임으로써 사용자의 시선을 주변 요소로 집중 시킬 수 있다고 생각되었습니다. 이를 활용하여 중요한 콘텐츠를 강조하거나 광고를 효과적으로 전달할 수 있다고 생각됩니다.</a:t>
            </a:r>
            <a:endParaRPr lang="ko-KR" altLang="en-US" sz="1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2719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5360-7266-4FEC-B052-67A866B8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40765"/>
            <a:ext cx="713763" cy="805343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/>
              </a:rPr>
              <a:t>03</a:t>
            </a:r>
            <a:endParaRPr lang="ko-KR" altLang="en-US" sz="320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056600F-6648-40FB-B2C4-C8370A055E9C}"/>
              </a:ext>
            </a:extLst>
          </p:cNvPr>
          <p:cNvSpPr txBox="1">
            <a:spLocks/>
          </p:cNvSpPr>
          <p:nvPr/>
        </p:nvSpPr>
        <p:spPr>
          <a:xfrm>
            <a:off x="989901" y="53939"/>
            <a:ext cx="4354585" cy="80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err="1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/>
              </a:rPr>
              <a:t>scroll</a:t>
            </a:r>
            <a:endParaRPr lang="ko-KR" altLang="en-US" sz="2400" err="1">
              <a:solidFill>
                <a:schemeClr val="bg1"/>
              </a:solidFill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2CF3BF-18E2-487F-B26D-456717941DCA}"/>
              </a:ext>
            </a:extLst>
          </p:cNvPr>
          <p:cNvGrpSpPr/>
          <p:nvPr/>
        </p:nvGrpSpPr>
        <p:grpSpPr>
          <a:xfrm>
            <a:off x="427145" y="1387674"/>
            <a:ext cx="1708559" cy="341575"/>
            <a:chOff x="478171" y="1384183"/>
            <a:chExt cx="1922443" cy="43983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9217245-FEB4-49E9-A04D-2108879A72D0}"/>
                </a:ext>
              </a:extLst>
            </p:cNvPr>
            <p:cNvSpPr/>
            <p:nvPr/>
          </p:nvSpPr>
          <p:spPr>
            <a:xfrm>
              <a:off x="478171" y="1384183"/>
              <a:ext cx="1922443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702D3A0A-B7A9-41CD-9837-F80E13662BA3}"/>
                </a:ext>
              </a:extLst>
            </p:cNvPr>
            <p:cNvSpPr txBox="1">
              <a:spLocks/>
            </p:cNvSpPr>
            <p:nvPr/>
          </p:nvSpPr>
          <p:spPr>
            <a:xfrm>
              <a:off x="633369" y="1384183"/>
              <a:ext cx="1561374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제작의도</a:t>
              </a: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C2CAAC66-0C44-4C40-88AA-BAFE4F32FBD6}"/>
              </a:ext>
            </a:extLst>
          </p:cNvPr>
          <p:cNvSpPr txBox="1">
            <a:spLocks/>
          </p:cNvSpPr>
          <p:nvPr/>
        </p:nvSpPr>
        <p:spPr>
          <a:xfrm>
            <a:off x="427147" y="2008131"/>
            <a:ext cx="6450568" cy="10618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latin typeface="맑은 고딕"/>
                <a:ea typeface="나눔스퀘어 네오 Regular"/>
              </a:rPr>
              <a:t>사용자가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스크롤을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내리기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전에는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웹페이지에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배치된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이미지들만으로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깔끔한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화면을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제공하고</a:t>
            </a:r>
            <a:r>
              <a:rPr lang="en-US" altLang="ko-KR" sz="1400" dirty="0">
                <a:latin typeface="맑은 고딕"/>
                <a:ea typeface="나눔스퀘어 네오 Regular"/>
              </a:rPr>
              <a:t>,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스크롤을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내려서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해당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섹션에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도착하면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제목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이미지를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자연스럽게</a:t>
            </a:r>
            <a:r>
              <a:rPr lang="en-US" altLang="ko-KR" sz="1400" dirty="0">
                <a:latin typeface="맑은 고딕"/>
                <a:ea typeface="나눔스퀘어 네오 Regular"/>
              </a:rPr>
              <a:t> 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나타내기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위해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제작하였습니다</a:t>
            </a:r>
            <a:r>
              <a:rPr lang="en-US" altLang="ko-KR" sz="1400" dirty="0">
                <a:latin typeface="맑은 고딕"/>
                <a:ea typeface="나눔스퀘어 네오 Regular"/>
              </a:rPr>
              <a:t>. </a:t>
            </a:r>
            <a:r>
              <a:rPr lang="ko-KR" altLang="en-US" sz="1400" dirty="0">
                <a:ea typeface="+mj-lt"/>
                <a:cs typeface="+mj-lt"/>
              </a:rPr>
              <a:t>작업에는</a:t>
            </a:r>
            <a:r>
              <a:rPr lang="en-US" sz="1400" dirty="0">
                <a:ea typeface="+mj-lt"/>
                <a:cs typeface="+mj-lt"/>
              </a:rPr>
              <a:t> </a:t>
            </a:r>
            <a:r>
              <a:rPr lang="ko-KR" altLang="en-US" sz="1400" dirty="0">
                <a:ea typeface="+mj-lt"/>
                <a:cs typeface="+mj-lt"/>
              </a:rPr>
              <a:t>약</a:t>
            </a:r>
            <a:r>
              <a:rPr lang="en-US" sz="1400" dirty="0">
                <a:ea typeface="+mj-lt"/>
                <a:cs typeface="+mj-lt"/>
              </a:rPr>
              <a:t> 1</a:t>
            </a:r>
            <a:r>
              <a:rPr lang="ko-KR" altLang="en-US" sz="1400" dirty="0">
                <a:ea typeface="+mj-lt"/>
                <a:cs typeface="+mj-lt"/>
              </a:rPr>
              <a:t>시간이</a:t>
            </a:r>
            <a:r>
              <a:rPr lang="en-US" sz="1400" dirty="0">
                <a:ea typeface="+mj-lt"/>
                <a:cs typeface="+mj-lt"/>
              </a:rPr>
              <a:t> </a:t>
            </a:r>
            <a:r>
              <a:rPr lang="ko-KR" altLang="en-US" sz="1400" dirty="0">
                <a:ea typeface="+mj-lt"/>
                <a:cs typeface="+mj-lt"/>
              </a:rPr>
              <a:t>소요되었습니다</a:t>
            </a:r>
            <a:r>
              <a:rPr lang="en-US" sz="1400" dirty="0">
                <a:ea typeface="+mj-lt"/>
                <a:cs typeface="+mj-lt"/>
              </a:rPr>
              <a:t>.</a:t>
            </a:r>
            <a:endParaRPr lang="en-US" altLang="ko-KR" sz="1400">
              <a:latin typeface="맑은 고딕"/>
              <a:ea typeface="나눔스퀘어 네오 Regular"/>
            </a:endParaRPr>
          </a:p>
          <a:p>
            <a:endParaRPr lang="en-US" altLang="ko-KR" sz="1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r>
              <a:rPr lang="en-US" sz="1400" dirty="0" err="1">
                <a:ea typeface="+mj-lt"/>
                <a:cs typeface="+mj-lt"/>
              </a:rPr>
              <a:t>주소</a:t>
            </a:r>
            <a:r>
              <a:rPr lang="en-US" sz="1400" dirty="0">
                <a:ea typeface="+mj-lt"/>
                <a:cs typeface="+mj-lt"/>
              </a:rPr>
              <a:t>: https://bskstest.mycafe24.com/eventPage2/3-2/3-2.html</a:t>
            </a:r>
            <a:endParaRPr lang="en-US" dirty="0">
              <a:ea typeface="+mj-lt"/>
              <a:cs typeface="+mj-lt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4243E0-19DD-4CA4-A462-55A54FC66030}"/>
              </a:ext>
            </a:extLst>
          </p:cNvPr>
          <p:cNvGrpSpPr/>
          <p:nvPr/>
        </p:nvGrpSpPr>
        <p:grpSpPr>
          <a:xfrm>
            <a:off x="427145" y="3440356"/>
            <a:ext cx="2219802" cy="341575"/>
            <a:chOff x="478172" y="1384183"/>
            <a:chExt cx="1652632" cy="43983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3B2B055-1304-4E6C-B079-4A8AA1EF7291}"/>
                </a:ext>
              </a:extLst>
            </p:cNvPr>
            <p:cNvSpPr/>
            <p:nvPr/>
          </p:nvSpPr>
          <p:spPr>
            <a:xfrm>
              <a:off x="478172" y="1384183"/>
              <a:ext cx="1652632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D8817C00-36D1-4AEA-B2B0-39007CE1B579}"/>
                </a:ext>
              </a:extLst>
            </p:cNvPr>
            <p:cNvSpPr txBox="1">
              <a:spLocks/>
            </p:cNvSpPr>
            <p:nvPr/>
          </p:nvSpPr>
          <p:spPr>
            <a:xfrm>
              <a:off x="478172" y="1384183"/>
              <a:ext cx="1652632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개인 아이디어</a:t>
              </a:r>
              <a:r>
                <a:rPr lang="en-US" altLang="ko-KR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활용방안</a:t>
              </a:r>
              <a:r>
                <a:rPr lang="en-US" altLang="ko-KR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)</a:t>
              </a:r>
              <a:endParaRPr lang="ko-KR" altLang="en-US" sz="160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endParaRPr>
            </a:p>
          </p:txBody>
        </p:sp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B04F37CC-2BE8-4A97-8C30-57599BAF3230}"/>
              </a:ext>
            </a:extLst>
          </p:cNvPr>
          <p:cNvSpPr txBox="1">
            <a:spLocks/>
          </p:cNvSpPr>
          <p:nvPr/>
        </p:nvSpPr>
        <p:spPr>
          <a:xfrm>
            <a:off x="427146" y="3918073"/>
            <a:ext cx="5512260" cy="164352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이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코드를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활용하여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페이지에서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시각적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효과를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적용할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수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있다고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생각됩니다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.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예를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들어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, 섹션02가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나타날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때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로고나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중요한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이미지가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부드럽게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나타나도록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만들어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사용자의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관심을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끌거나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특정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콘텐츠를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강조할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수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있습니다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.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또한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이를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활용하여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페이지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스크롤에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반응하는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다양한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애니메이션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효과를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추가하여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사용자가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페이지를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탐색할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때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더욱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흥미롭고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시각적인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경험을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제공할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수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있을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 것 </a:t>
            </a:r>
            <a:r>
              <a:rPr lang="en-US" altLang="ko-KR" sz="1400" err="1">
                <a:latin typeface="나눔스퀘어 네오 Regular" panose="00000500000000000000" pitchFamily="2" charset="-127"/>
                <a:ea typeface="나눔스퀘어 네오 Regular"/>
              </a:rPr>
              <a:t>같습니다</a:t>
            </a:r>
            <a:r>
              <a:rPr lang="en-US" altLang="ko-KR" sz="1400">
                <a:latin typeface="나눔스퀘어 네오 Regular" panose="00000500000000000000" pitchFamily="2" charset="-127"/>
                <a:ea typeface="나눔스퀘어 네오 Regular"/>
              </a:rPr>
              <a:t>.</a:t>
            </a:r>
            <a:endParaRPr lang="en-US" altLang="ko-KR" sz="1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  <a:p>
            <a:endParaRPr lang="ko-KR" altLang="en-US" sz="1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698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85360-7266-4FEC-B052-67A866B8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138" y="40765"/>
            <a:ext cx="713763" cy="805343"/>
          </a:xfrm>
        </p:spPr>
        <p:txBody>
          <a:bodyPr>
            <a:normAutofit/>
          </a:bodyPr>
          <a:lstStyle/>
          <a:p>
            <a:r>
              <a:rPr lang="en-US" altLang="ko-KR" sz="3200">
                <a:solidFill>
                  <a:schemeClr val="bg1"/>
                </a:solidFill>
                <a:latin typeface="나눔스퀘어 네오 Heavy" panose="00000A00000000000000" pitchFamily="2" charset="-127"/>
                <a:ea typeface="나눔스퀘어 네오 Heavy"/>
              </a:rPr>
              <a:t>04</a:t>
            </a:r>
            <a:endParaRPr lang="en-US" altLang="ko-KR" sz="3200">
              <a:solidFill>
                <a:schemeClr val="bg1"/>
              </a:solidFill>
              <a:latin typeface="나눔스퀘어 네오 Heavy" panose="00000A00000000000000" pitchFamily="2" charset="-127"/>
              <a:ea typeface="나눔스퀘어 네오 Heavy" panose="00000A00000000000000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056600F-6648-40FB-B2C4-C8370A055E9C}"/>
              </a:ext>
            </a:extLst>
          </p:cNvPr>
          <p:cNvSpPr txBox="1">
            <a:spLocks/>
          </p:cNvSpPr>
          <p:nvPr/>
        </p:nvSpPr>
        <p:spPr>
          <a:xfrm>
            <a:off x="989901" y="53939"/>
            <a:ext cx="4354585" cy="805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>
                <a:solidFill>
                  <a:schemeClr val="bg1"/>
                </a:solidFill>
                <a:ea typeface="+mj-lt"/>
                <a:cs typeface="+mj-lt"/>
              </a:rPr>
              <a:t>crocodile</a:t>
            </a:r>
            <a:endParaRPr lang="ko-KR" altLang="en-US">
              <a:solidFill>
                <a:schemeClr val="bg1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32CF3BF-18E2-487F-B26D-456717941DCA}"/>
              </a:ext>
            </a:extLst>
          </p:cNvPr>
          <p:cNvGrpSpPr/>
          <p:nvPr/>
        </p:nvGrpSpPr>
        <p:grpSpPr>
          <a:xfrm>
            <a:off x="427145" y="1387674"/>
            <a:ext cx="1708559" cy="341575"/>
            <a:chOff x="478171" y="1384183"/>
            <a:chExt cx="1922443" cy="43983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9217245-FEB4-49E9-A04D-2108879A72D0}"/>
                </a:ext>
              </a:extLst>
            </p:cNvPr>
            <p:cNvSpPr/>
            <p:nvPr/>
          </p:nvSpPr>
          <p:spPr>
            <a:xfrm>
              <a:off x="478171" y="1384183"/>
              <a:ext cx="1922443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702D3A0A-B7A9-41CD-9837-F80E13662BA3}"/>
                </a:ext>
              </a:extLst>
            </p:cNvPr>
            <p:cNvSpPr txBox="1">
              <a:spLocks/>
            </p:cNvSpPr>
            <p:nvPr/>
          </p:nvSpPr>
          <p:spPr>
            <a:xfrm>
              <a:off x="633369" y="1384183"/>
              <a:ext cx="1561374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제작의도</a:t>
              </a:r>
            </a:p>
          </p:txBody>
        </p:sp>
      </p:grpSp>
      <p:sp>
        <p:nvSpPr>
          <p:cNvPr id="10" name="제목 1">
            <a:extLst>
              <a:ext uri="{FF2B5EF4-FFF2-40B4-BE49-F238E27FC236}">
                <a16:creationId xmlns:a16="http://schemas.microsoft.com/office/drawing/2014/main" id="{C2CAAC66-0C44-4C40-88AA-BAFE4F32FBD6}"/>
              </a:ext>
            </a:extLst>
          </p:cNvPr>
          <p:cNvSpPr txBox="1">
            <a:spLocks/>
          </p:cNvSpPr>
          <p:nvPr/>
        </p:nvSpPr>
        <p:spPr>
          <a:xfrm>
            <a:off x="427147" y="1908405"/>
            <a:ext cx="6537583" cy="144962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>
                <a:latin typeface="맑은 고딕"/>
                <a:ea typeface="나눔스퀘어 네오 Regular"/>
              </a:rPr>
              <a:t>섹션02에서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사용자가스크롤을</a:t>
            </a:r>
            <a:r>
              <a:rPr lang="en-US" altLang="ko-KR" sz="1400" dirty="0">
                <a:latin typeface="맑은 고딕"/>
                <a:ea typeface="나눔스퀘어 네오 Regular"/>
              </a:rPr>
              <a:t> 할 때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악어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이미지가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헤엄치는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듯한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효과를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제공하기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위해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제작하였습니다</a:t>
            </a:r>
            <a:r>
              <a:rPr lang="en-US" altLang="ko-KR" sz="1400" dirty="0">
                <a:latin typeface="맑은 고딕"/>
                <a:ea typeface="나눔스퀘어 네오 Regular"/>
              </a:rPr>
              <a:t>.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스크롤을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내리거나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올리면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악어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이미지가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사용자의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화면을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따라가며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사용자에게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흥미를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유발</a:t>
            </a:r>
            <a:r>
              <a:rPr lang="en-US" altLang="ko-KR" sz="1400" dirty="0">
                <a:latin typeface="맑은 고딕"/>
                <a:ea typeface="나눔스퀘어 네오 Regular"/>
              </a:rPr>
              <a:t> 할 수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있다고</a:t>
            </a:r>
            <a:r>
              <a:rPr lang="en-US" altLang="ko-KR" sz="1400" dirty="0">
                <a:latin typeface="맑은 고딕"/>
                <a:ea typeface="나눔스퀘어 네오 Regular"/>
              </a:rPr>
              <a:t> </a:t>
            </a:r>
            <a:r>
              <a:rPr lang="en-US" altLang="ko-KR" sz="1400" dirty="0" err="1">
                <a:latin typeface="맑은 고딕"/>
                <a:ea typeface="나눔스퀘어 네오 Regular"/>
              </a:rPr>
              <a:t>생각하였습니다</a:t>
            </a:r>
            <a:r>
              <a:rPr lang="en-US" altLang="ko-KR" sz="1400" dirty="0">
                <a:latin typeface="맑은 고딕"/>
                <a:ea typeface="나눔스퀘어 네오 Regular"/>
              </a:rPr>
              <a:t>. </a:t>
            </a:r>
            <a:r>
              <a:rPr lang="ko-KR" altLang="en-US" sz="1400" dirty="0">
                <a:ea typeface="+mj-lt"/>
                <a:cs typeface="+mj-lt"/>
              </a:rPr>
              <a:t>작업에는</a:t>
            </a:r>
            <a:r>
              <a:rPr lang="en-US" sz="1400" dirty="0">
                <a:ea typeface="+mj-lt"/>
                <a:cs typeface="+mj-lt"/>
              </a:rPr>
              <a:t> </a:t>
            </a:r>
            <a:r>
              <a:rPr lang="ko-KR" altLang="en-US" sz="1400" dirty="0">
                <a:ea typeface="+mj-lt"/>
                <a:cs typeface="+mj-lt"/>
              </a:rPr>
              <a:t>약</a:t>
            </a:r>
            <a:r>
              <a:rPr lang="en-US" sz="1400" dirty="0">
                <a:ea typeface="+mj-lt"/>
                <a:cs typeface="+mj-lt"/>
              </a:rPr>
              <a:t> 2</a:t>
            </a:r>
            <a:r>
              <a:rPr lang="ko-KR" altLang="en-US" sz="1400" dirty="0">
                <a:ea typeface="+mj-lt"/>
                <a:cs typeface="+mj-lt"/>
              </a:rPr>
              <a:t>시간이</a:t>
            </a:r>
            <a:r>
              <a:rPr lang="en-US" sz="1400" dirty="0">
                <a:ea typeface="+mj-lt"/>
                <a:cs typeface="+mj-lt"/>
              </a:rPr>
              <a:t> </a:t>
            </a:r>
            <a:r>
              <a:rPr lang="ko-KR" altLang="en-US" sz="1400" dirty="0">
                <a:ea typeface="+mj-lt"/>
                <a:cs typeface="+mj-lt"/>
              </a:rPr>
              <a:t>소요되었습니다</a:t>
            </a:r>
            <a:r>
              <a:rPr lang="en-US" sz="1400" dirty="0">
                <a:ea typeface="+mj-lt"/>
                <a:cs typeface="+mj-lt"/>
              </a:rPr>
              <a:t>.</a:t>
            </a:r>
          </a:p>
          <a:p>
            <a:endParaRPr lang="en-US" altLang="ko-KR" sz="1400">
              <a:latin typeface="맑은 고딕"/>
              <a:ea typeface="나눔스퀘어 네오 Regular" panose="00000500000000000000" pitchFamily="2" charset="-127"/>
            </a:endParaRPr>
          </a:p>
          <a:p>
            <a:r>
              <a:rPr lang="en-US" sz="1400" dirty="0" err="1">
                <a:ea typeface="+mj-lt"/>
                <a:cs typeface="+mj-lt"/>
              </a:rPr>
              <a:t>주소</a:t>
            </a:r>
            <a:r>
              <a:rPr lang="en-US" sz="1400" dirty="0">
                <a:ea typeface="+mj-lt"/>
                <a:cs typeface="+mj-lt"/>
              </a:rPr>
              <a:t>: https://bskstest.mycafe24.com/eventPage2/3-2/3-2.html</a:t>
            </a:r>
            <a:endParaRPr lang="en-US" dirty="0">
              <a:ea typeface="+mj-lt"/>
              <a:cs typeface="+mj-lt"/>
            </a:endParaRPr>
          </a:p>
          <a:p>
            <a:endParaRPr lang="en-US" altLang="ko-KR" sz="1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34243E0-19DD-4CA4-A462-55A54FC66030}"/>
              </a:ext>
            </a:extLst>
          </p:cNvPr>
          <p:cNvGrpSpPr/>
          <p:nvPr/>
        </p:nvGrpSpPr>
        <p:grpSpPr>
          <a:xfrm>
            <a:off x="427145" y="3547680"/>
            <a:ext cx="2219802" cy="341575"/>
            <a:chOff x="478172" y="1384183"/>
            <a:chExt cx="1652632" cy="439832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3B2B055-1304-4E6C-B079-4A8AA1EF7291}"/>
                </a:ext>
              </a:extLst>
            </p:cNvPr>
            <p:cNvSpPr/>
            <p:nvPr/>
          </p:nvSpPr>
          <p:spPr>
            <a:xfrm>
              <a:off x="478172" y="1384183"/>
              <a:ext cx="1652632" cy="43983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1" name="제목 1">
              <a:extLst>
                <a:ext uri="{FF2B5EF4-FFF2-40B4-BE49-F238E27FC236}">
                  <a16:creationId xmlns:a16="http://schemas.microsoft.com/office/drawing/2014/main" id="{D8817C00-36D1-4AEA-B2B0-39007CE1B579}"/>
                </a:ext>
              </a:extLst>
            </p:cNvPr>
            <p:cNvSpPr txBox="1">
              <a:spLocks/>
            </p:cNvSpPr>
            <p:nvPr/>
          </p:nvSpPr>
          <p:spPr>
            <a:xfrm>
              <a:off x="478172" y="1384183"/>
              <a:ext cx="1652632" cy="43983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25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개인 아이디어</a:t>
              </a:r>
              <a:r>
                <a:rPr lang="en-US" altLang="ko-KR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(</a:t>
              </a:r>
              <a:r>
                <a:rPr lang="ko-KR" altLang="en-US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활용방안</a:t>
              </a:r>
              <a:r>
                <a:rPr lang="en-US" altLang="ko-KR" sz="1600">
                  <a:solidFill>
                    <a:schemeClr val="bg1"/>
                  </a:solidFill>
                  <a:latin typeface="나눔스퀘어 네오 OTF ExtraBold" panose="00000900000000000000" pitchFamily="50" charset="-127"/>
                  <a:ea typeface="나눔스퀘어 네오 OTF ExtraBold" panose="00000900000000000000" pitchFamily="50" charset="-127"/>
                </a:rPr>
                <a:t>)</a:t>
              </a:r>
              <a:endParaRPr lang="ko-KR" altLang="en-US" sz="1600">
                <a:solidFill>
                  <a:schemeClr val="bg1"/>
                </a:solidFill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endParaRPr>
            </a:p>
          </p:txBody>
        </p:sp>
      </p:grpSp>
      <p:sp>
        <p:nvSpPr>
          <p:cNvPr id="42" name="제목 1">
            <a:extLst>
              <a:ext uri="{FF2B5EF4-FFF2-40B4-BE49-F238E27FC236}">
                <a16:creationId xmlns:a16="http://schemas.microsoft.com/office/drawing/2014/main" id="{B04F37CC-2BE8-4A97-8C30-57599BAF3230}"/>
              </a:ext>
            </a:extLst>
          </p:cNvPr>
          <p:cNvSpPr txBox="1">
            <a:spLocks/>
          </p:cNvSpPr>
          <p:nvPr/>
        </p:nvSpPr>
        <p:spPr>
          <a:xfrm>
            <a:off x="427146" y="4130422"/>
            <a:ext cx="5673246" cy="6740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해당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이벤트는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사용자에게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더욱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생동감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있는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사이트를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제공하고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,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사용자가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페이지를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탐색하는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동안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흥미를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유발함과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동시에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사이트에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 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더욱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친근하고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편안하게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느낄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수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있도록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도와준다고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ea typeface="나눔스퀘어 네오 Regular"/>
                <a:cs typeface="+mj-lt"/>
              </a:rPr>
              <a:t>생각되었습니다</a:t>
            </a:r>
            <a:r>
              <a:rPr lang="en-US" altLang="ko-KR" sz="1400" dirty="0">
                <a:solidFill>
                  <a:srgbClr val="000000"/>
                </a:solidFill>
                <a:ea typeface="나눔스퀘어 네오 Regular"/>
                <a:cs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028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와이드스크린</PresentationFormat>
  <Slides>5</Slides>
  <Notes>0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6" baseType="lpstr">
      <vt:lpstr>Office 테마</vt:lpstr>
      <vt:lpstr>이벤트페이지 제작보고서</vt:lpstr>
      <vt:lpstr>01</vt:lpstr>
      <vt:lpstr>02</vt:lpstr>
      <vt:lpstr>03</vt:lpstr>
      <vt:lpstr>04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레퍼런스 조사</dc:title>
  <dc:creator>차유정</dc:creator>
  <cp:revision>36</cp:revision>
  <dcterms:created xsi:type="dcterms:W3CDTF">2024-02-05T08:45:11Z</dcterms:created>
  <dcterms:modified xsi:type="dcterms:W3CDTF">2024-03-07T18:20:38Z</dcterms:modified>
</cp:coreProperties>
</file>