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7" r:id="rId4"/>
    <p:sldId id="259"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1589"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D896FF-328E-4257-A7C4-85F0F37C22CF}" type="datetimeFigureOut">
              <a:rPr lang="en-US" smtClean="0"/>
              <a:t>5/10/2025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CC3ACD-F6A1-476B-AB9A-8615B0EBA8C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70F75AF-2FE1-48CD-AB08-788BCB474CC5}" type="datetimeFigureOut">
              <a:rPr lang="en-US" smtClean="0"/>
              <a:pPr/>
              <a:t>5/10/2025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8DC5FFD-CA7B-40E3-8D79-FEE5EB6B693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0F75AF-2FE1-48CD-AB08-788BCB474CC5}" type="datetimeFigureOut">
              <a:rPr lang="en-US" smtClean="0"/>
              <a:pPr/>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C5FFD-CA7B-40E3-8D79-FEE5EB6B69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0F75AF-2FE1-48CD-AB08-788BCB474CC5}" type="datetimeFigureOut">
              <a:rPr lang="en-US" smtClean="0"/>
              <a:pPr/>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C5FFD-CA7B-40E3-8D79-FEE5EB6B69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70F75AF-2FE1-48CD-AB08-788BCB474CC5}" type="datetimeFigureOut">
              <a:rPr lang="en-US" smtClean="0"/>
              <a:pPr/>
              <a:t>5/10/2025</a:t>
            </a:fld>
            <a:endParaRPr lang="en-US"/>
          </a:p>
        </p:txBody>
      </p:sp>
      <p:sp>
        <p:nvSpPr>
          <p:cNvPr id="9" name="Slide Number Placeholder 8"/>
          <p:cNvSpPr>
            <a:spLocks noGrp="1"/>
          </p:cNvSpPr>
          <p:nvPr>
            <p:ph type="sldNum" sz="quarter" idx="15"/>
          </p:nvPr>
        </p:nvSpPr>
        <p:spPr/>
        <p:txBody>
          <a:bodyPr rtlCol="0"/>
          <a:lstStyle/>
          <a:p>
            <a:fld id="{C8DC5FFD-CA7B-40E3-8D79-FEE5EB6B693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70F75AF-2FE1-48CD-AB08-788BCB474CC5}" type="datetimeFigureOut">
              <a:rPr lang="en-US" smtClean="0"/>
              <a:pPr/>
              <a:t>5/10/2025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8DC5FFD-CA7B-40E3-8D79-FEE5EB6B693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70F75AF-2FE1-48CD-AB08-788BCB474CC5}" type="datetimeFigureOut">
              <a:rPr lang="en-US" smtClean="0"/>
              <a:pPr/>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C5FFD-CA7B-40E3-8D79-FEE5EB6B693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70F75AF-2FE1-48CD-AB08-788BCB474CC5}" type="datetimeFigureOut">
              <a:rPr lang="en-US" smtClean="0"/>
              <a:pPr/>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DC5FFD-CA7B-40E3-8D79-FEE5EB6B693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70F75AF-2FE1-48CD-AB08-788BCB474CC5}" type="datetimeFigureOut">
              <a:rPr lang="en-US" smtClean="0"/>
              <a:pPr/>
              <a:t>5/10/2025</a:t>
            </a:fld>
            <a:endParaRPr lang="en-US"/>
          </a:p>
        </p:txBody>
      </p:sp>
      <p:sp>
        <p:nvSpPr>
          <p:cNvPr id="7" name="Slide Number Placeholder 6"/>
          <p:cNvSpPr>
            <a:spLocks noGrp="1"/>
          </p:cNvSpPr>
          <p:nvPr>
            <p:ph type="sldNum" sz="quarter" idx="11"/>
          </p:nvPr>
        </p:nvSpPr>
        <p:spPr/>
        <p:txBody>
          <a:bodyPr rtlCol="0"/>
          <a:lstStyle/>
          <a:p>
            <a:fld id="{C8DC5FFD-CA7B-40E3-8D79-FEE5EB6B693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F75AF-2FE1-48CD-AB08-788BCB474CC5}" type="datetimeFigureOut">
              <a:rPr lang="en-US" smtClean="0"/>
              <a:pPr/>
              <a:t>5/10/2025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DC5FFD-CA7B-40E3-8D79-FEE5EB6B69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70F75AF-2FE1-48CD-AB08-788BCB474CC5}" type="datetimeFigureOut">
              <a:rPr lang="en-US" smtClean="0"/>
              <a:pPr/>
              <a:t>5/10/2025</a:t>
            </a:fld>
            <a:endParaRPr lang="en-US"/>
          </a:p>
        </p:txBody>
      </p:sp>
      <p:sp>
        <p:nvSpPr>
          <p:cNvPr id="22" name="Slide Number Placeholder 21"/>
          <p:cNvSpPr>
            <a:spLocks noGrp="1"/>
          </p:cNvSpPr>
          <p:nvPr>
            <p:ph type="sldNum" sz="quarter" idx="15"/>
          </p:nvPr>
        </p:nvSpPr>
        <p:spPr/>
        <p:txBody>
          <a:bodyPr rtlCol="0"/>
          <a:lstStyle/>
          <a:p>
            <a:fld id="{C8DC5FFD-CA7B-40E3-8D79-FEE5EB6B693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70F75AF-2FE1-48CD-AB08-788BCB474CC5}" type="datetimeFigureOut">
              <a:rPr lang="en-US" smtClean="0"/>
              <a:pPr/>
              <a:t>5/10/2025</a:t>
            </a:fld>
            <a:endParaRPr lang="en-US"/>
          </a:p>
        </p:txBody>
      </p:sp>
      <p:sp>
        <p:nvSpPr>
          <p:cNvPr id="18" name="Slide Number Placeholder 17"/>
          <p:cNvSpPr>
            <a:spLocks noGrp="1"/>
          </p:cNvSpPr>
          <p:nvPr>
            <p:ph type="sldNum" sz="quarter" idx="11"/>
          </p:nvPr>
        </p:nvSpPr>
        <p:spPr/>
        <p:txBody>
          <a:bodyPr rtlCol="0"/>
          <a:lstStyle/>
          <a:p>
            <a:fld id="{C8DC5FFD-CA7B-40E3-8D79-FEE5EB6B693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70F75AF-2FE1-48CD-AB08-788BCB474CC5}" type="datetimeFigureOut">
              <a:rPr lang="en-US" smtClean="0"/>
              <a:pPr/>
              <a:t>5/10/2025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8DC5FFD-CA7B-40E3-8D79-FEE5EB6B69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8794" y="1000108"/>
            <a:ext cx="6572296" cy="1643074"/>
          </a:xfrm>
        </p:spPr>
        <p:txBody>
          <a:bodyPr anchor="ctr"/>
          <a:lstStyle/>
          <a:p>
            <a:r>
              <a:rPr lang="en-US" dirty="0" smtClean="0"/>
              <a:t>Customer Segmentation Based on Purchasing Behavior</a:t>
            </a:r>
            <a:endParaRPr lang="en-US" dirty="0"/>
          </a:p>
        </p:txBody>
      </p:sp>
      <p:sp>
        <p:nvSpPr>
          <p:cNvPr id="3" name="Subtitle 2"/>
          <p:cNvSpPr>
            <a:spLocks noGrp="1"/>
          </p:cNvSpPr>
          <p:nvPr>
            <p:ph type="subTitle" idx="1"/>
          </p:nvPr>
        </p:nvSpPr>
        <p:spPr>
          <a:xfrm>
            <a:off x="2357422" y="3500438"/>
            <a:ext cx="6500858" cy="2143140"/>
          </a:xfrm>
        </p:spPr>
        <p:txBody>
          <a:bodyPr>
            <a:normAutofit/>
          </a:bodyPr>
          <a:lstStyle/>
          <a:p>
            <a:r>
              <a:rPr lang="en-IN" dirty="0" smtClean="0"/>
              <a:t>Presented By:</a:t>
            </a:r>
          </a:p>
          <a:p>
            <a:r>
              <a:rPr lang="en-IN" dirty="0" err="1" smtClean="0"/>
              <a:t>Vema</a:t>
            </a:r>
            <a:r>
              <a:rPr lang="en-IN" dirty="0" smtClean="0"/>
              <a:t> </a:t>
            </a:r>
            <a:r>
              <a:rPr lang="en-IN" dirty="0" err="1" smtClean="0"/>
              <a:t>Eekshita</a:t>
            </a:r>
            <a:r>
              <a:rPr lang="en-IN" dirty="0" smtClean="0"/>
              <a:t> Naga </a:t>
            </a:r>
            <a:r>
              <a:rPr lang="en-IN" dirty="0" err="1" smtClean="0"/>
              <a:t>Venkata</a:t>
            </a:r>
            <a:r>
              <a:rPr lang="en-IN" dirty="0" smtClean="0"/>
              <a:t> </a:t>
            </a:r>
            <a:r>
              <a:rPr lang="en-IN" dirty="0" err="1" smtClean="0"/>
              <a:t>Lakshmi</a:t>
            </a:r>
            <a:r>
              <a:rPr lang="en-IN" dirty="0" smtClean="0"/>
              <a:t> </a:t>
            </a:r>
            <a:r>
              <a:rPr lang="en-IN" dirty="0" err="1" smtClean="0"/>
              <a:t>Sai</a:t>
            </a:r>
            <a:endParaRPr lang="en-IN" dirty="0" smtClean="0"/>
          </a:p>
          <a:p>
            <a:r>
              <a:rPr lang="en-IN" dirty="0" smtClean="0"/>
              <a:t>Department of Data Science</a:t>
            </a:r>
          </a:p>
          <a:p>
            <a:r>
              <a:rPr lang="en-IN" dirty="0" err="1" smtClean="0"/>
              <a:t>Acharya</a:t>
            </a:r>
            <a:r>
              <a:rPr lang="en-IN" dirty="0" smtClean="0"/>
              <a:t> </a:t>
            </a:r>
            <a:r>
              <a:rPr lang="en-IN" dirty="0" err="1" smtClean="0"/>
              <a:t>Nagarjuna</a:t>
            </a:r>
            <a:r>
              <a:rPr lang="en-IN" dirty="0" smtClean="0"/>
              <a:t> University College of Engineering &amp; Technology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14290"/>
            <a:ext cx="4857784" cy="646331"/>
          </a:xfrm>
          <a:prstGeom prst="rect">
            <a:avLst/>
          </a:prstGeom>
          <a:noFill/>
        </p:spPr>
        <p:txBody>
          <a:bodyPr wrap="square" rtlCol="0">
            <a:spAutoFit/>
          </a:bodyPr>
          <a:lstStyle/>
          <a:p>
            <a:r>
              <a:rPr lang="en-IN" sz="3600" dirty="0" smtClean="0"/>
              <a:t>RFM ANALYSIS</a:t>
            </a:r>
            <a:endParaRPr lang="en-US" sz="3600" dirty="0"/>
          </a:p>
        </p:txBody>
      </p:sp>
      <p:pic>
        <p:nvPicPr>
          <p:cNvPr id="5" name="Picture 4" descr="Screenshot 2025-05-10 162005.png"/>
          <p:cNvPicPr>
            <a:picLocks noChangeAspect="1"/>
          </p:cNvPicPr>
          <p:nvPr/>
        </p:nvPicPr>
        <p:blipFill>
          <a:blip r:embed="rId2"/>
          <a:stretch>
            <a:fillRect/>
          </a:stretch>
        </p:blipFill>
        <p:spPr>
          <a:xfrm>
            <a:off x="571472" y="857232"/>
            <a:ext cx="4857784" cy="2709717"/>
          </a:xfrm>
          <a:prstGeom prst="rect">
            <a:avLst/>
          </a:prstGeom>
        </p:spPr>
      </p:pic>
      <p:pic>
        <p:nvPicPr>
          <p:cNvPr id="6" name="Picture 5" descr="Screenshot 2025-05-10 162014.png"/>
          <p:cNvPicPr>
            <a:picLocks noChangeAspect="1"/>
          </p:cNvPicPr>
          <p:nvPr/>
        </p:nvPicPr>
        <p:blipFill>
          <a:blip r:embed="rId3"/>
          <a:stretch>
            <a:fillRect/>
          </a:stretch>
        </p:blipFill>
        <p:spPr>
          <a:xfrm>
            <a:off x="2452145" y="3643314"/>
            <a:ext cx="4731132" cy="2857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7215238" cy="830997"/>
          </a:xfrm>
          <a:prstGeom prst="rect">
            <a:avLst/>
          </a:prstGeom>
          <a:noFill/>
        </p:spPr>
        <p:txBody>
          <a:bodyPr wrap="square" rtlCol="0">
            <a:spAutoFit/>
          </a:bodyPr>
          <a:lstStyle/>
          <a:p>
            <a:r>
              <a:rPr lang="en-IN" sz="2400" b="1" dirty="0" smtClean="0"/>
              <a:t>CLUSTERING TECHNIQUES AND ANALYSIS</a:t>
            </a:r>
            <a:endParaRPr lang="en-US" sz="2400" b="1" dirty="0"/>
          </a:p>
        </p:txBody>
      </p:sp>
      <p:sp>
        <p:nvSpPr>
          <p:cNvPr id="3" name="TextBox 2"/>
          <p:cNvSpPr txBox="1"/>
          <p:nvPr/>
        </p:nvSpPr>
        <p:spPr>
          <a:xfrm>
            <a:off x="428596" y="1357298"/>
            <a:ext cx="7643866" cy="4524315"/>
          </a:xfrm>
          <a:prstGeom prst="rect">
            <a:avLst/>
          </a:prstGeom>
          <a:noFill/>
        </p:spPr>
        <p:txBody>
          <a:bodyPr wrap="square" rtlCol="0">
            <a:spAutoFit/>
          </a:bodyPr>
          <a:lstStyle/>
          <a:p>
            <a:pPr indent="269875">
              <a:buFont typeface="Wingdings" pitchFamily="2" charset="2"/>
              <a:buChar char="Ø"/>
            </a:pPr>
            <a:r>
              <a:rPr lang="en-IN" b="1" dirty="0" smtClean="0"/>
              <a:t>K-MEANS :</a:t>
            </a:r>
            <a:r>
              <a:rPr lang="en-IN" dirty="0" smtClean="0"/>
              <a:t> </a:t>
            </a:r>
            <a:r>
              <a:rPr lang="en-US" sz="1600" dirty="0" smtClean="0"/>
              <a:t>K-Means is an unsupervised clustering algorithm that groups data into K distinct clusters based on feature similarity. It minimizes the variance within each cluster by iteratively updating </a:t>
            </a:r>
            <a:r>
              <a:rPr lang="en-US" sz="1600" dirty="0" err="1" smtClean="0"/>
              <a:t>centroids</a:t>
            </a:r>
            <a:r>
              <a:rPr lang="en-US" sz="1600" dirty="0" smtClean="0"/>
              <a:t> until convergence. It's efficient, simple, and widely used in segmentation tasks</a:t>
            </a:r>
            <a:r>
              <a:rPr lang="en-US" sz="1600" dirty="0" smtClean="0"/>
              <a:t>.</a:t>
            </a:r>
            <a:endParaRPr lang="en-US" dirty="0" smtClean="0"/>
          </a:p>
          <a:p>
            <a:pPr indent="269875"/>
            <a:endParaRPr lang="en-IN" b="1" dirty="0" smtClean="0"/>
          </a:p>
          <a:p>
            <a:pPr indent="269875">
              <a:buFont typeface="Wingdings" pitchFamily="2" charset="2"/>
              <a:buChar char="Ø"/>
            </a:pPr>
            <a:r>
              <a:rPr lang="en-IN" b="1" dirty="0" smtClean="0"/>
              <a:t>AGGLOMORATIVE : </a:t>
            </a:r>
            <a:r>
              <a:rPr lang="en-US" sz="1600" dirty="0" smtClean="0"/>
              <a:t>Agglomerative clustering is a hierarchical algorithm that starts with each point as its own cluster and merges the closest pairs iteratively. It builds a </a:t>
            </a:r>
            <a:r>
              <a:rPr lang="en-US" sz="1600" dirty="0" err="1" smtClean="0"/>
              <a:t>dendrogram</a:t>
            </a:r>
            <a:r>
              <a:rPr lang="en-US" sz="1600" dirty="0" smtClean="0"/>
              <a:t> to visualize the merging process and is useful for exploring nested cluster structures</a:t>
            </a:r>
            <a:r>
              <a:rPr lang="en-US" dirty="0" smtClean="0"/>
              <a:t>.</a:t>
            </a:r>
          </a:p>
          <a:p>
            <a:pPr indent="269875"/>
            <a:endParaRPr lang="en-IN" b="1" dirty="0" smtClean="0"/>
          </a:p>
          <a:p>
            <a:pPr indent="269875">
              <a:buFont typeface="Wingdings" pitchFamily="2" charset="2"/>
              <a:buChar char="Ø"/>
            </a:pPr>
            <a:r>
              <a:rPr lang="en-IN" b="1" dirty="0" smtClean="0"/>
              <a:t>DBSCAN (</a:t>
            </a:r>
            <a:r>
              <a:rPr lang="en-US" b="1" dirty="0" smtClean="0"/>
              <a:t>Density-Based </a:t>
            </a:r>
            <a:r>
              <a:rPr lang="en-US" b="1" dirty="0" smtClean="0"/>
              <a:t>Spatial Clustering of Applications with Noise):</a:t>
            </a:r>
            <a:r>
              <a:rPr lang="en-US" dirty="0" smtClean="0"/>
              <a:t/>
            </a:r>
            <a:br>
              <a:rPr lang="en-US" dirty="0" smtClean="0"/>
            </a:br>
            <a:r>
              <a:rPr lang="en-US" sz="1600" dirty="0" smtClean="0"/>
              <a:t>DBSCAN clusters data based on density, identifying core points, reachable points, and outliers. It doesn't require specifying the number of clusters and can find arbitrarily shaped clusters, making it effective for noisy and complex datasets.</a:t>
            </a:r>
            <a:endParaRPr lang="en-US" dirty="0" smtClean="0"/>
          </a:p>
          <a:p>
            <a:pPr indent="269875">
              <a:buFont typeface="Wingdings" pitchFamily="2" charset="2"/>
              <a:buChar char="Ø"/>
            </a:pP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5857916" cy="646331"/>
          </a:xfrm>
          <a:prstGeom prst="rect">
            <a:avLst/>
          </a:prstGeom>
          <a:noFill/>
        </p:spPr>
        <p:txBody>
          <a:bodyPr wrap="square" rtlCol="0">
            <a:spAutoFit/>
          </a:bodyPr>
          <a:lstStyle/>
          <a:p>
            <a:r>
              <a:rPr lang="en-IN" sz="3600" dirty="0" smtClean="0"/>
              <a:t>OUTCOMES</a:t>
            </a:r>
            <a:endParaRPr lang="en-US" sz="3600" dirty="0"/>
          </a:p>
        </p:txBody>
      </p:sp>
      <p:sp>
        <p:nvSpPr>
          <p:cNvPr id="3" name="TextBox 2"/>
          <p:cNvSpPr txBox="1"/>
          <p:nvPr/>
        </p:nvSpPr>
        <p:spPr>
          <a:xfrm>
            <a:off x="642910" y="1214422"/>
            <a:ext cx="4071966" cy="369332"/>
          </a:xfrm>
          <a:prstGeom prst="rect">
            <a:avLst/>
          </a:prstGeom>
          <a:noFill/>
        </p:spPr>
        <p:txBody>
          <a:bodyPr wrap="square" rtlCol="0">
            <a:spAutoFit/>
          </a:bodyPr>
          <a:lstStyle/>
          <a:p>
            <a:r>
              <a:rPr lang="en-IN" dirty="0" smtClean="0"/>
              <a:t>K-MEANS CLUSTERING</a:t>
            </a:r>
            <a:endParaRPr lang="en-US" dirty="0"/>
          </a:p>
        </p:txBody>
      </p:sp>
      <p:pic>
        <p:nvPicPr>
          <p:cNvPr id="4" name="Picture 3" descr="Screenshot 2025-05-10 163825.png"/>
          <p:cNvPicPr>
            <a:picLocks noChangeAspect="1"/>
          </p:cNvPicPr>
          <p:nvPr/>
        </p:nvPicPr>
        <p:blipFill>
          <a:blip r:embed="rId2"/>
          <a:stretch>
            <a:fillRect/>
          </a:stretch>
        </p:blipFill>
        <p:spPr>
          <a:xfrm>
            <a:off x="785786" y="1643050"/>
            <a:ext cx="2030217" cy="4786322"/>
          </a:xfrm>
          <a:prstGeom prst="rect">
            <a:avLst/>
          </a:prstGeom>
        </p:spPr>
      </p:pic>
      <p:sp>
        <p:nvSpPr>
          <p:cNvPr id="5" name="TextBox 4"/>
          <p:cNvSpPr txBox="1"/>
          <p:nvPr/>
        </p:nvSpPr>
        <p:spPr>
          <a:xfrm>
            <a:off x="5000628" y="1214422"/>
            <a:ext cx="2857520" cy="369332"/>
          </a:xfrm>
          <a:prstGeom prst="rect">
            <a:avLst/>
          </a:prstGeom>
          <a:noFill/>
        </p:spPr>
        <p:txBody>
          <a:bodyPr wrap="square" rtlCol="0">
            <a:spAutoFit/>
          </a:bodyPr>
          <a:lstStyle/>
          <a:p>
            <a:r>
              <a:rPr lang="en-IN" dirty="0" smtClean="0"/>
              <a:t>AGGLOMORATIVE</a:t>
            </a:r>
            <a:endParaRPr lang="en-US" dirty="0"/>
          </a:p>
        </p:txBody>
      </p:sp>
      <p:pic>
        <p:nvPicPr>
          <p:cNvPr id="6" name="Picture 5" descr="Screenshot 2025-05-10 164807.png"/>
          <p:cNvPicPr>
            <a:picLocks noChangeAspect="1"/>
          </p:cNvPicPr>
          <p:nvPr/>
        </p:nvPicPr>
        <p:blipFill>
          <a:blip r:embed="rId3"/>
          <a:stretch>
            <a:fillRect/>
          </a:stretch>
        </p:blipFill>
        <p:spPr>
          <a:xfrm>
            <a:off x="4929190" y="1643050"/>
            <a:ext cx="2304676" cy="485778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2571744"/>
            <a:ext cx="6500858" cy="1200329"/>
          </a:xfrm>
          <a:prstGeom prst="rect">
            <a:avLst/>
          </a:prstGeom>
          <a:noFill/>
        </p:spPr>
        <p:txBody>
          <a:bodyPr wrap="square" rtlCol="0">
            <a:spAutoFit/>
          </a:bodyPr>
          <a:lstStyle/>
          <a:p>
            <a:pPr algn="ctr"/>
            <a:r>
              <a:rPr lang="en-IN" sz="7200" b="1" dirty="0" smtClean="0"/>
              <a:t>THANK YOU</a:t>
            </a:r>
            <a:endParaRPr lang="en-US" sz="7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00042"/>
            <a:ext cx="7858180" cy="646331"/>
          </a:xfrm>
          <a:prstGeom prst="rect">
            <a:avLst/>
          </a:prstGeom>
          <a:noFill/>
        </p:spPr>
        <p:txBody>
          <a:bodyPr wrap="square" rtlCol="0">
            <a:spAutoFit/>
          </a:bodyPr>
          <a:lstStyle/>
          <a:p>
            <a:r>
              <a:rPr lang="en-IN" sz="3600" b="1" dirty="0" smtClean="0"/>
              <a:t>PROJECT OBJECTIVES</a:t>
            </a:r>
            <a:endParaRPr lang="en-US" sz="3600" b="1" dirty="0"/>
          </a:p>
        </p:txBody>
      </p:sp>
      <p:sp>
        <p:nvSpPr>
          <p:cNvPr id="4" name="TextBox 3"/>
          <p:cNvSpPr txBox="1"/>
          <p:nvPr/>
        </p:nvSpPr>
        <p:spPr>
          <a:xfrm>
            <a:off x="642910" y="1364188"/>
            <a:ext cx="5214974" cy="4662815"/>
          </a:xfrm>
          <a:prstGeom prst="rect">
            <a:avLst/>
          </a:prstGeom>
          <a:noFill/>
        </p:spPr>
        <p:txBody>
          <a:bodyPr wrap="square" rtlCol="0">
            <a:spAutoFit/>
          </a:bodyPr>
          <a:lstStyle/>
          <a:p>
            <a:pPr>
              <a:lnSpc>
                <a:spcPct val="150000"/>
              </a:lnSpc>
              <a:buFont typeface="Wingdings" pitchFamily="2" charset="2"/>
              <a:buChar char="Ø"/>
            </a:pPr>
            <a:r>
              <a:rPr lang="en-US" b="1" dirty="0" smtClean="0"/>
              <a:t>Segment customers</a:t>
            </a:r>
            <a:r>
              <a:rPr lang="en-US" dirty="0" smtClean="0"/>
              <a:t> based on purchasing behavior using RFM (</a:t>
            </a:r>
            <a:r>
              <a:rPr lang="en-US" dirty="0" err="1" smtClean="0"/>
              <a:t>Recency</a:t>
            </a:r>
            <a:r>
              <a:rPr lang="en-US" dirty="0" smtClean="0"/>
              <a:t>, Frequency, Monetary) analysis.</a:t>
            </a:r>
          </a:p>
          <a:p>
            <a:pPr>
              <a:lnSpc>
                <a:spcPct val="150000"/>
              </a:lnSpc>
              <a:buFont typeface="Wingdings" pitchFamily="2" charset="2"/>
              <a:buChar char="Ø"/>
            </a:pPr>
            <a:r>
              <a:rPr lang="en-US" b="1" dirty="0" smtClean="0"/>
              <a:t>Identify customer groups</a:t>
            </a:r>
            <a:r>
              <a:rPr lang="en-US" dirty="0" smtClean="0"/>
              <a:t> such as high-value, medium-value, and low-value segments.</a:t>
            </a:r>
          </a:p>
          <a:p>
            <a:pPr>
              <a:lnSpc>
                <a:spcPct val="150000"/>
              </a:lnSpc>
              <a:buFont typeface="Wingdings" pitchFamily="2" charset="2"/>
              <a:buChar char="Ø"/>
            </a:pPr>
            <a:r>
              <a:rPr lang="en-US" b="1" dirty="0" smtClean="0"/>
              <a:t>Enhance marketing strategies</a:t>
            </a:r>
            <a:r>
              <a:rPr lang="en-US" dirty="0" smtClean="0"/>
              <a:t> by targeting each customer group more effectively.</a:t>
            </a:r>
          </a:p>
          <a:p>
            <a:pPr>
              <a:lnSpc>
                <a:spcPct val="150000"/>
              </a:lnSpc>
              <a:buFont typeface="Wingdings" pitchFamily="2" charset="2"/>
              <a:buChar char="Ø"/>
            </a:pPr>
            <a:r>
              <a:rPr lang="en-US" b="1" dirty="0" smtClean="0"/>
              <a:t>Increase business revenue</a:t>
            </a:r>
            <a:r>
              <a:rPr lang="en-US" dirty="0" smtClean="0"/>
              <a:t> by understanding and acting on customer behavior insights.</a:t>
            </a:r>
          </a:p>
          <a:p>
            <a:pPr>
              <a:lnSpc>
                <a:spcPct val="150000"/>
              </a:lnSpc>
              <a:buFont typeface="Wingdings" pitchFamily="2" charset="2"/>
              <a:buChar char="Ø"/>
            </a:pPr>
            <a:endParaRPr lang="en-US" dirty="0"/>
          </a:p>
        </p:txBody>
      </p:sp>
      <p:sp>
        <p:nvSpPr>
          <p:cNvPr id="5" name="Hexagon 4"/>
          <p:cNvSpPr/>
          <p:nvPr/>
        </p:nvSpPr>
        <p:spPr>
          <a:xfrm>
            <a:off x="5857884" y="2071678"/>
            <a:ext cx="2643206" cy="2357454"/>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1.jpg"/>
          <p:cNvPicPr>
            <a:picLocks noChangeAspect="1"/>
          </p:cNvPicPr>
          <p:nvPr/>
        </p:nvPicPr>
        <p:blipFill>
          <a:blip r:embed="rId2"/>
          <a:stretch>
            <a:fillRect/>
          </a:stretch>
        </p:blipFill>
        <p:spPr>
          <a:xfrm>
            <a:off x="5929322" y="2143116"/>
            <a:ext cx="2500330" cy="2214578"/>
          </a:xfrm>
          <a:prstGeom prst="hexagon">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428604"/>
            <a:ext cx="6215106" cy="646331"/>
          </a:xfrm>
          <a:prstGeom prst="rect">
            <a:avLst/>
          </a:prstGeom>
          <a:noFill/>
        </p:spPr>
        <p:txBody>
          <a:bodyPr wrap="square" rtlCol="0">
            <a:spAutoFit/>
          </a:bodyPr>
          <a:lstStyle/>
          <a:p>
            <a:r>
              <a:rPr lang="en-IN" sz="3600" b="1" dirty="0" smtClean="0"/>
              <a:t>INTRODUCTION</a:t>
            </a:r>
            <a:endParaRPr lang="en-US" sz="2000" b="1" dirty="0"/>
          </a:p>
        </p:txBody>
      </p:sp>
      <p:sp>
        <p:nvSpPr>
          <p:cNvPr id="4" name="TextBox 3"/>
          <p:cNvSpPr txBox="1"/>
          <p:nvPr/>
        </p:nvSpPr>
        <p:spPr>
          <a:xfrm>
            <a:off x="928662" y="1928802"/>
            <a:ext cx="4643470" cy="369332"/>
          </a:xfrm>
          <a:prstGeom prst="rect">
            <a:avLst/>
          </a:prstGeom>
          <a:noFill/>
        </p:spPr>
        <p:txBody>
          <a:bodyPr wrap="square" rtlCol="0">
            <a:spAutoFit/>
          </a:bodyPr>
          <a:lstStyle/>
          <a:p>
            <a:endParaRPr lang="en-US"/>
          </a:p>
        </p:txBody>
      </p:sp>
      <p:sp>
        <p:nvSpPr>
          <p:cNvPr id="5" name="TextBox 4"/>
          <p:cNvSpPr txBox="1"/>
          <p:nvPr/>
        </p:nvSpPr>
        <p:spPr>
          <a:xfrm>
            <a:off x="428596" y="1571612"/>
            <a:ext cx="5143536" cy="4662815"/>
          </a:xfrm>
          <a:prstGeom prst="rect">
            <a:avLst/>
          </a:prstGeom>
          <a:noFill/>
        </p:spPr>
        <p:txBody>
          <a:bodyPr wrap="square" rtlCol="0">
            <a:spAutoFit/>
          </a:bodyPr>
          <a:lstStyle/>
          <a:p>
            <a:pPr marL="355600" indent="-355600">
              <a:lnSpc>
                <a:spcPct val="150000"/>
              </a:lnSpc>
              <a:buFont typeface="Wingdings" pitchFamily="2" charset="2"/>
              <a:buChar char="Ø"/>
            </a:pPr>
            <a:r>
              <a:rPr lang="en-US" dirty="0" smtClean="0"/>
              <a:t>Customer segmentation helps businesses understand buying behavior.</a:t>
            </a:r>
          </a:p>
          <a:p>
            <a:pPr marL="355600" indent="-355600">
              <a:lnSpc>
                <a:spcPct val="150000"/>
              </a:lnSpc>
              <a:buFont typeface="Wingdings" pitchFamily="2" charset="2"/>
              <a:buChar char="Ø"/>
            </a:pPr>
            <a:r>
              <a:rPr lang="en-US" dirty="0" smtClean="0"/>
              <a:t>Enables personalized marketing and better customer engagement.</a:t>
            </a:r>
          </a:p>
          <a:p>
            <a:pPr marL="355600" indent="-355600">
              <a:lnSpc>
                <a:spcPct val="150000"/>
              </a:lnSpc>
              <a:buFont typeface="Wingdings" pitchFamily="2" charset="2"/>
              <a:buChar char="Ø"/>
            </a:pPr>
            <a:r>
              <a:rPr lang="en-US" dirty="0" smtClean="0"/>
              <a:t>This project uses </a:t>
            </a:r>
            <a:r>
              <a:rPr lang="en-US" b="1" dirty="0" smtClean="0"/>
              <a:t>RFM (</a:t>
            </a:r>
            <a:r>
              <a:rPr lang="en-US" b="1" dirty="0" err="1" smtClean="0"/>
              <a:t>Recency</a:t>
            </a:r>
            <a:r>
              <a:rPr lang="en-US" b="1" dirty="0" smtClean="0"/>
              <a:t>, Frequency, Monetary)</a:t>
            </a:r>
            <a:r>
              <a:rPr lang="en-US" dirty="0" smtClean="0"/>
              <a:t> analysis to group customers based on purchasing patterns.</a:t>
            </a:r>
          </a:p>
          <a:p>
            <a:pPr marL="355600" indent="-355600">
              <a:lnSpc>
                <a:spcPct val="150000"/>
              </a:lnSpc>
              <a:buFont typeface="Wingdings" pitchFamily="2" charset="2"/>
              <a:buChar char="Ø"/>
            </a:pPr>
            <a:r>
              <a:rPr lang="en-US" b="1" dirty="0" smtClean="0"/>
              <a:t>Goal:</a:t>
            </a:r>
            <a:r>
              <a:rPr lang="en-US" dirty="0" smtClean="0"/>
              <a:t> Identify high-value customers and improve business strategies through data-driven insights.</a:t>
            </a:r>
          </a:p>
          <a:p>
            <a:pPr marL="355600" indent="-355600">
              <a:lnSpc>
                <a:spcPct val="150000"/>
              </a:lnSpc>
              <a:buFont typeface="Wingdings" pitchFamily="2" charset="2"/>
              <a:buChar char="Ø"/>
            </a:pPr>
            <a:endParaRPr lang="en-US" dirty="0"/>
          </a:p>
        </p:txBody>
      </p:sp>
      <p:pic>
        <p:nvPicPr>
          <p:cNvPr id="2050" name="Picture 2" descr="4 Key Types of Market Segmentation: Everything You Need to Know"/>
          <p:cNvPicPr>
            <a:picLocks noChangeAspect="1" noChangeArrowheads="1"/>
          </p:cNvPicPr>
          <p:nvPr/>
        </p:nvPicPr>
        <p:blipFill>
          <a:blip r:embed="rId2"/>
          <a:srcRect/>
          <a:stretch>
            <a:fillRect/>
          </a:stretch>
        </p:blipFill>
        <p:spPr bwMode="auto">
          <a:xfrm>
            <a:off x="5500694" y="2285992"/>
            <a:ext cx="3000396" cy="2286016"/>
          </a:xfrm>
          <a:prstGeom prst="round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6643734" cy="646331"/>
          </a:xfrm>
          <a:prstGeom prst="rect">
            <a:avLst/>
          </a:prstGeom>
          <a:noFill/>
        </p:spPr>
        <p:txBody>
          <a:bodyPr wrap="square" rtlCol="0">
            <a:spAutoFit/>
          </a:bodyPr>
          <a:lstStyle/>
          <a:p>
            <a:r>
              <a:rPr lang="en-IN" sz="3600" b="1" dirty="0" smtClean="0"/>
              <a:t>PROBLEM STATEMENT</a:t>
            </a:r>
            <a:endParaRPr lang="en-US" sz="3600" b="1" dirty="0"/>
          </a:p>
        </p:txBody>
      </p:sp>
      <p:sp>
        <p:nvSpPr>
          <p:cNvPr id="3" name="TextBox 2"/>
          <p:cNvSpPr txBox="1"/>
          <p:nvPr/>
        </p:nvSpPr>
        <p:spPr>
          <a:xfrm>
            <a:off x="571472" y="1500174"/>
            <a:ext cx="7143800" cy="4193199"/>
          </a:xfrm>
          <a:prstGeom prst="rect">
            <a:avLst/>
          </a:prstGeom>
          <a:noFill/>
        </p:spPr>
        <p:txBody>
          <a:bodyPr wrap="square" rtlCol="0">
            <a:spAutoFit/>
          </a:bodyPr>
          <a:lstStyle/>
          <a:p>
            <a:pPr marL="355600" indent="-355600">
              <a:lnSpc>
                <a:spcPct val="150000"/>
              </a:lnSpc>
              <a:buFont typeface="Wingdings" pitchFamily="2" charset="2"/>
              <a:buChar char="Ø"/>
            </a:pPr>
            <a:r>
              <a:rPr lang="en-US" dirty="0" smtClean="0"/>
              <a:t>Retail businesses often struggle to understand and categorize their customers due to the diversity in purchasing behavior.</a:t>
            </a:r>
          </a:p>
          <a:p>
            <a:pPr marL="355600" indent="-355600">
              <a:lnSpc>
                <a:spcPct val="150000"/>
              </a:lnSpc>
              <a:buFont typeface="Wingdings" pitchFamily="2" charset="2"/>
              <a:buChar char="Ø"/>
            </a:pPr>
            <a:r>
              <a:rPr lang="en-US" dirty="0" smtClean="0"/>
              <a:t>Without proper segmentation, marketing efforts become generalized, leading to poor customer engagement and revenue loss. </a:t>
            </a:r>
          </a:p>
          <a:p>
            <a:pPr marL="355600" indent="-355600">
              <a:lnSpc>
                <a:spcPct val="150000"/>
              </a:lnSpc>
              <a:buFont typeface="Wingdings" pitchFamily="2" charset="2"/>
              <a:buChar char="Ø"/>
            </a:pPr>
            <a:r>
              <a:rPr lang="en-US" dirty="0" smtClean="0"/>
              <a:t>This project aims to address this gap by analyzing customer purchase patterns to create meaningful customer segments that help in targeted marketing and improved customer satisfaction.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7500990" cy="646331"/>
          </a:xfrm>
          <a:prstGeom prst="rect">
            <a:avLst/>
          </a:prstGeom>
          <a:noFill/>
        </p:spPr>
        <p:txBody>
          <a:bodyPr wrap="square" rtlCol="0">
            <a:spAutoFit/>
          </a:bodyPr>
          <a:lstStyle/>
          <a:p>
            <a:r>
              <a:rPr lang="en-IN" sz="3600" b="1" dirty="0" smtClean="0"/>
              <a:t>DATASET DESCRIPTION</a:t>
            </a:r>
            <a:endParaRPr lang="en-US" sz="3600" b="1" dirty="0"/>
          </a:p>
        </p:txBody>
      </p:sp>
      <p:sp>
        <p:nvSpPr>
          <p:cNvPr id="3" name="TextBox 2"/>
          <p:cNvSpPr txBox="1"/>
          <p:nvPr/>
        </p:nvSpPr>
        <p:spPr>
          <a:xfrm>
            <a:off x="428596" y="1071546"/>
            <a:ext cx="7215238" cy="1077218"/>
          </a:xfrm>
          <a:prstGeom prst="rect">
            <a:avLst/>
          </a:prstGeom>
          <a:noFill/>
        </p:spPr>
        <p:txBody>
          <a:bodyPr wrap="square" rtlCol="0">
            <a:spAutoFit/>
          </a:bodyPr>
          <a:lstStyle/>
          <a:p>
            <a:r>
              <a:rPr lang="en-US" sz="1600" b="1" dirty="0" smtClean="0"/>
              <a:t>Total Records</a:t>
            </a:r>
            <a:r>
              <a:rPr lang="en-US" sz="1600" smtClean="0"/>
              <a:t>: </a:t>
            </a:r>
            <a:r>
              <a:rPr lang="en-US" sz="1600" smtClean="0"/>
              <a:t>5000 </a:t>
            </a:r>
            <a:r>
              <a:rPr lang="en-US" sz="1600" smtClean="0"/>
              <a:t>rows</a:t>
            </a:r>
            <a:endParaRPr lang="en-US" sz="1600" dirty="0" smtClean="0"/>
          </a:p>
          <a:p>
            <a:r>
              <a:rPr lang="en-US" sz="1600" b="1" dirty="0" smtClean="0"/>
              <a:t>Total Features</a:t>
            </a:r>
            <a:r>
              <a:rPr lang="en-US" sz="1600" dirty="0" smtClean="0"/>
              <a:t>: 21</a:t>
            </a:r>
          </a:p>
          <a:p>
            <a:r>
              <a:rPr lang="en-US" sz="1600" b="1" dirty="0" smtClean="0"/>
              <a:t>Data Type</a:t>
            </a:r>
            <a:r>
              <a:rPr lang="en-US" sz="1600" dirty="0" smtClean="0"/>
              <a:t>: Tabular retail transactional data</a:t>
            </a:r>
          </a:p>
          <a:p>
            <a:r>
              <a:rPr lang="en-US" sz="1600" b="1" dirty="0" smtClean="0"/>
              <a:t>Source</a:t>
            </a:r>
            <a:r>
              <a:rPr lang="en-US" sz="1600" dirty="0" smtClean="0"/>
              <a:t>: </a:t>
            </a:r>
            <a:r>
              <a:rPr lang="en-US" sz="1600" dirty="0" err="1" smtClean="0"/>
              <a:t>Kaggle</a:t>
            </a:r>
            <a:endParaRPr lang="en-US" sz="1600" dirty="0"/>
          </a:p>
        </p:txBody>
      </p:sp>
      <p:sp>
        <p:nvSpPr>
          <p:cNvPr id="7" name="TextBox 6"/>
          <p:cNvSpPr txBox="1"/>
          <p:nvPr/>
        </p:nvSpPr>
        <p:spPr>
          <a:xfrm>
            <a:off x="500034" y="2285992"/>
            <a:ext cx="3000396" cy="1989199"/>
          </a:xfrm>
          <a:prstGeom prst="rect">
            <a:avLst/>
          </a:prstGeom>
          <a:noFill/>
        </p:spPr>
        <p:txBody>
          <a:bodyPr wrap="square" rtlCol="0">
            <a:spAutoFit/>
          </a:bodyPr>
          <a:lstStyle/>
          <a:p>
            <a:pPr>
              <a:lnSpc>
                <a:spcPct val="150000"/>
              </a:lnSpc>
            </a:pPr>
            <a:r>
              <a:rPr lang="en-US" sz="1400" b="1" dirty="0" smtClean="0"/>
              <a:t>Customer &amp; Demographics:</a:t>
            </a:r>
          </a:p>
          <a:p>
            <a:pPr marL="182563" indent="-182563">
              <a:lnSpc>
                <a:spcPct val="150000"/>
              </a:lnSpc>
              <a:buFont typeface="Arial" pitchFamily="34" charset="0"/>
              <a:buChar char="•"/>
            </a:pPr>
            <a:r>
              <a:rPr lang="en-US" sz="1400" dirty="0" err="1" smtClean="0"/>
              <a:t>Customer_ID</a:t>
            </a:r>
            <a:r>
              <a:rPr lang="en-US" sz="1400" dirty="0" smtClean="0"/>
              <a:t>: Unique identifier</a:t>
            </a:r>
          </a:p>
          <a:p>
            <a:pPr indent="182563">
              <a:lnSpc>
                <a:spcPct val="150000"/>
              </a:lnSpc>
              <a:buFont typeface="Arial" pitchFamily="34" charset="0"/>
              <a:buChar char="•"/>
            </a:pPr>
            <a:r>
              <a:rPr lang="en-US" sz="1400" dirty="0" smtClean="0"/>
              <a:t>Age, Gender, Income: </a:t>
            </a:r>
            <a:r>
              <a:rPr lang="en-US" sz="1400" b="1" dirty="0" smtClean="0"/>
              <a:t>Demographic features</a:t>
            </a:r>
          </a:p>
          <a:p>
            <a:pPr marL="182563" indent="-182563">
              <a:lnSpc>
                <a:spcPct val="150000"/>
              </a:lnSpc>
              <a:buFont typeface="Arial" pitchFamily="34" charset="0"/>
              <a:buChar char="•"/>
            </a:pPr>
            <a:r>
              <a:rPr lang="en-US" sz="1400" dirty="0" smtClean="0"/>
              <a:t>Location: Geographical location</a:t>
            </a:r>
          </a:p>
          <a:p>
            <a:pPr>
              <a:lnSpc>
                <a:spcPct val="150000"/>
              </a:lnSpc>
            </a:pPr>
            <a:endParaRPr lang="en-US" sz="1400" dirty="0"/>
          </a:p>
        </p:txBody>
      </p:sp>
      <p:sp>
        <p:nvSpPr>
          <p:cNvPr id="8" name="TextBox 7"/>
          <p:cNvSpPr txBox="1"/>
          <p:nvPr/>
        </p:nvSpPr>
        <p:spPr>
          <a:xfrm>
            <a:off x="428596" y="4071942"/>
            <a:ext cx="4143404" cy="2958695"/>
          </a:xfrm>
          <a:prstGeom prst="rect">
            <a:avLst/>
          </a:prstGeom>
          <a:noFill/>
        </p:spPr>
        <p:txBody>
          <a:bodyPr wrap="square" rtlCol="0">
            <a:spAutoFit/>
          </a:bodyPr>
          <a:lstStyle/>
          <a:p>
            <a:pPr>
              <a:lnSpc>
                <a:spcPct val="150000"/>
              </a:lnSpc>
            </a:pPr>
            <a:r>
              <a:rPr lang="en-US" sz="1400" b="1" dirty="0" smtClean="0"/>
              <a:t>Transaction Details:</a:t>
            </a:r>
          </a:p>
          <a:p>
            <a:pPr marL="182563" indent="-182563">
              <a:lnSpc>
                <a:spcPct val="150000"/>
              </a:lnSpc>
              <a:buFont typeface="Arial" pitchFamily="34" charset="0"/>
              <a:buChar char="•"/>
            </a:pPr>
            <a:r>
              <a:rPr lang="en-US" sz="1400" dirty="0" err="1" smtClean="0"/>
              <a:t>Transaction_ID</a:t>
            </a:r>
            <a:r>
              <a:rPr lang="en-US" sz="1400" dirty="0" smtClean="0"/>
              <a:t>, Date: Purchase transaction info</a:t>
            </a:r>
          </a:p>
          <a:p>
            <a:pPr marL="182563" indent="-182563">
              <a:lnSpc>
                <a:spcPct val="150000"/>
              </a:lnSpc>
              <a:buFont typeface="Arial" pitchFamily="34" charset="0"/>
              <a:buChar char="•"/>
            </a:pPr>
            <a:r>
              <a:rPr lang="en-US" sz="1400" dirty="0" err="1" smtClean="0"/>
              <a:t>Product_Category</a:t>
            </a:r>
            <a:r>
              <a:rPr lang="en-US" sz="1400" dirty="0" smtClean="0"/>
              <a:t>, </a:t>
            </a:r>
            <a:r>
              <a:rPr lang="en-US" sz="1400" dirty="0" err="1" smtClean="0"/>
              <a:t>Product_ID</a:t>
            </a:r>
            <a:r>
              <a:rPr lang="en-US" sz="1400" dirty="0" smtClean="0"/>
              <a:t>: Product type and ID</a:t>
            </a:r>
          </a:p>
          <a:p>
            <a:pPr indent="182563">
              <a:lnSpc>
                <a:spcPct val="150000"/>
              </a:lnSpc>
              <a:buFont typeface="Arial" pitchFamily="34" charset="0"/>
              <a:buChar char="•"/>
            </a:pPr>
            <a:r>
              <a:rPr lang="en-US" sz="1400" dirty="0" smtClean="0"/>
              <a:t>Quantity, </a:t>
            </a:r>
            <a:r>
              <a:rPr lang="en-US" sz="1400" dirty="0" err="1" smtClean="0"/>
              <a:t>Unit_Price</a:t>
            </a:r>
            <a:r>
              <a:rPr lang="en-US" sz="1400" dirty="0" smtClean="0"/>
              <a:t>: Purchase details</a:t>
            </a:r>
          </a:p>
          <a:p>
            <a:pPr marL="182563" indent="-182563">
              <a:lnSpc>
                <a:spcPct val="150000"/>
              </a:lnSpc>
              <a:buFont typeface="Arial" pitchFamily="34" charset="0"/>
              <a:buChar char="•"/>
            </a:pPr>
            <a:r>
              <a:rPr lang="en-US" sz="1400" dirty="0" err="1" smtClean="0"/>
              <a:t>Total_Spent</a:t>
            </a:r>
            <a:r>
              <a:rPr lang="en-US" sz="1400" dirty="0" smtClean="0"/>
              <a:t>: Calculated from Quantity Price</a:t>
            </a:r>
          </a:p>
          <a:p>
            <a:pPr indent="182563">
              <a:lnSpc>
                <a:spcPct val="150000"/>
              </a:lnSpc>
              <a:buFont typeface="Arial" pitchFamily="34" charset="0"/>
              <a:buChar char="•"/>
            </a:pPr>
            <a:r>
              <a:rPr lang="en-US" sz="1400" dirty="0" err="1" smtClean="0"/>
              <a:t>Discount_Applied</a:t>
            </a:r>
            <a:r>
              <a:rPr lang="en-US" sz="1400" dirty="0" smtClean="0"/>
              <a:t>, </a:t>
            </a:r>
            <a:r>
              <a:rPr lang="en-US" sz="1400" dirty="0" err="1" smtClean="0"/>
              <a:t>Payment_Method</a:t>
            </a:r>
            <a:endParaRPr lang="en-US" sz="1400" dirty="0" smtClean="0"/>
          </a:p>
          <a:p>
            <a:pPr indent="269875">
              <a:lnSpc>
                <a:spcPct val="150000"/>
              </a:lnSpc>
              <a:buFont typeface="Arial" pitchFamily="34" charset="0"/>
              <a:buChar char="•"/>
            </a:pPr>
            <a:endParaRPr lang="en-US" sz="1400" dirty="0"/>
          </a:p>
        </p:txBody>
      </p:sp>
      <p:sp>
        <p:nvSpPr>
          <p:cNvPr id="9" name="TextBox 8"/>
          <p:cNvSpPr txBox="1"/>
          <p:nvPr/>
        </p:nvSpPr>
        <p:spPr>
          <a:xfrm>
            <a:off x="4929190" y="2571744"/>
            <a:ext cx="3929058" cy="2958695"/>
          </a:xfrm>
          <a:prstGeom prst="rect">
            <a:avLst/>
          </a:prstGeom>
          <a:noFill/>
        </p:spPr>
        <p:txBody>
          <a:bodyPr wrap="square" rtlCol="0">
            <a:spAutoFit/>
          </a:bodyPr>
          <a:lstStyle/>
          <a:p>
            <a:pPr indent="182563">
              <a:lnSpc>
                <a:spcPct val="150000"/>
              </a:lnSpc>
            </a:pPr>
            <a:r>
              <a:rPr lang="en-US" sz="1400" b="1" dirty="0" smtClean="0"/>
              <a:t>Behavioral Data:</a:t>
            </a:r>
          </a:p>
          <a:p>
            <a:pPr indent="182563">
              <a:lnSpc>
                <a:spcPct val="150000"/>
              </a:lnSpc>
              <a:buFont typeface="Arial" pitchFamily="34" charset="0"/>
              <a:buChar char="•"/>
            </a:pPr>
            <a:r>
              <a:rPr lang="en-US" sz="1400" dirty="0" err="1" smtClean="0"/>
              <a:t>Loyalty_Points_Used</a:t>
            </a:r>
            <a:endParaRPr lang="en-US" sz="1400" dirty="0" smtClean="0"/>
          </a:p>
          <a:p>
            <a:pPr indent="182563">
              <a:lnSpc>
                <a:spcPct val="150000"/>
              </a:lnSpc>
              <a:buFont typeface="Arial" pitchFamily="34" charset="0"/>
              <a:buChar char="•"/>
            </a:pPr>
            <a:r>
              <a:rPr lang="en-US" sz="1400" dirty="0" err="1" smtClean="0"/>
              <a:t>Previous_Purchases</a:t>
            </a:r>
            <a:endParaRPr lang="en-US" sz="1400" dirty="0" smtClean="0"/>
          </a:p>
          <a:p>
            <a:pPr marL="182563" indent="-182563">
              <a:lnSpc>
                <a:spcPct val="150000"/>
              </a:lnSpc>
              <a:buFont typeface="Arial" pitchFamily="34" charset="0"/>
              <a:buChar char="•"/>
              <a:tabLst>
                <a:tab pos="182563" algn="l"/>
              </a:tabLst>
            </a:pPr>
            <a:r>
              <a:rPr lang="en-US" sz="1400" dirty="0" err="1" smtClean="0"/>
              <a:t>Average_Spending</a:t>
            </a:r>
            <a:endParaRPr lang="en-US" sz="1400" dirty="0" smtClean="0"/>
          </a:p>
          <a:p>
            <a:pPr marL="182563" indent="-182563">
              <a:lnSpc>
                <a:spcPct val="150000"/>
              </a:lnSpc>
              <a:buFont typeface="Arial" pitchFamily="34" charset="0"/>
              <a:buChar char="•"/>
              <a:tabLst>
                <a:tab pos="182563" algn="l"/>
              </a:tabLst>
            </a:pPr>
            <a:r>
              <a:rPr lang="en-US" sz="1400" dirty="0" err="1" smtClean="0"/>
              <a:t>Last_Purchase_Days_Ago</a:t>
            </a:r>
            <a:endParaRPr lang="en-US" sz="1400" dirty="0" smtClean="0"/>
          </a:p>
          <a:p>
            <a:pPr indent="182563">
              <a:lnSpc>
                <a:spcPct val="150000"/>
              </a:lnSpc>
              <a:buFont typeface="Arial" pitchFamily="34" charset="0"/>
              <a:buChar char="•"/>
            </a:pPr>
            <a:r>
              <a:rPr lang="en-US" sz="1400" dirty="0" err="1" smtClean="0"/>
              <a:t>Browsing_Time_Before_Purchase</a:t>
            </a:r>
            <a:endParaRPr lang="en-US" sz="1400" dirty="0" smtClean="0"/>
          </a:p>
          <a:p>
            <a:pPr indent="182563">
              <a:lnSpc>
                <a:spcPct val="150000"/>
              </a:lnSpc>
              <a:buFont typeface="Arial" pitchFamily="34" charset="0"/>
              <a:buChar char="•"/>
            </a:pPr>
            <a:r>
              <a:rPr lang="en-US" sz="1400" dirty="0" err="1" smtClean="0"/>
              <a:t>Preferred_Shopping_Time</a:t>
            </a:r>
            <a:endParaRPr lang="en-US" sz="1400" dirty="0" smtClean="0"/>
          </a:p>
          <a:p>
            <a:pPr indent="182563">
              <a:lnSpc>
                <a:spcPct val="150000"/>
              </a:lnSpc>
              <a:buFont typeface="Arial" pitchFamily="34" charset="0"/>
              <a:buChar char="•"/>
            </a:pPr>
            <a:r>
              <a:rPr lang="en-US" sz="1400" dirty="0" err="1" smtClean="0"/>
              <a:t>Customer_Satisfaction_Rating</a:t>
            </a:r>
            <a:endParaRPr lang="en-US" sz="1400" dirty="0" smtClean="0"/>
          </a:p>
          <a:p>
            <a:pPr indent="182563">
              <a:lnSpc>
                <a:spcPct val="150000"/>
              </a:lnSpc>
              <a:buFont typeface="Arial" pitchFamily="34" charset="0"/>
              <a:buChar char="•"/>
            </a:pP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7572428" cy="646331"/>
          </a:xfrm>
          <a:prstGeom prst="rect">
            <a:avLst/>
          </a:prstGeom>
          <a:noFill/>
        </p:spPr>
        <p:txBody>
          <a:bodyPr wrap="square" rtlCol="0">
            <a:spAutoFit/>
          </a:bodyPr>
          <a:lstStyle/>
          <a:p>
            <a:r>
              <a:rPr lang="en-IN" sz="3600" b="1" dirty="0" smtClean="0"/>
              <a:t>DATA PREPROCESSING</a:t>
            </a:r>
            <a:endParaRPr lang="en-US" sz="3600" b="1" dirty="0"/>
          </a:p>
        </p:txBody>
      </p:sp>
      <p:pic>
        <p:nvPicPr>
          <p:cNvPr id="3" name="Picture 2" descr="Picture1.png"/>
          <p:cNvPicPr>
            <a:picLocks noChangeAspect="1"/>
          </p:cNvPicPr>
          <p:nvPr/>
        </p:nvPicPr>
        <p:blipFill>
          <a:blip r:embed="rId2"/>
          <a:stretch>
            <a:fillRect/>
          </a:stretch>
        </p:blipFill>
        <p:spPr>
          <a:xfrm>
            <a:off x="4357686" y="1214422"/>
            <a:ext cx="4041314" cy="694887"/>
          </a:xfrm>
          <a:prstGeom prst="rect">
            <a:avLst/>
          </a:prstGeom>
        </p:spPr>
      </p:pic>
      <p:sp>
        <p:nvSpPr>
          <p:cNvPr id="4" name="TextBox 3"/>
          <p:cNvSpPr txBox="1"/>
          <p:nvPr/>
        </p:nvSpPr>
        <p:spPr>
          <a:xfrm>
            <a:off x="357158" y="1857364"/>
            <a:ext cx="4214842" cy="369332"/>
          </a:xfrm>
          <a:prstGeom prst="rect">
            <a:avLst/>
          </a:prstGeom>
          <a:noFill/>
        </p:spPr>
        <p:txBody>
          <a:bodyPr wrap="square" rtlCol="0">
            <a:spAutoFit/>
          </a:bodyPr>
          <a:lstStyle/>
          <a:p>
            <a:r>
              <a:rPr lang="en-IN" b="1" dirty="0" smtClean="0"/>
              <a:t>MISSING VALUE HANDLING</a:t>
            </a:r>
            <a:endParaRPr lang="en-US" b="1" dirty="0"/>
          </a:p>
        </p:txBody>
      </p:sp>
      <p:sp>
        <p:nvSpPr>
          <p:cNvPr id="5" name="TextBox 4"/>
          <p:cNvSpPr txBox="1"/>
          <p:nvPr/>
        </p:nvSpPr>
        <p:spPr>
          <a:xfrm>
            <a:off x="571472" y="2500306"/>
            <a:ext cx="6572296" cy="1477328"/>
          </a:xfrm>
          <a:prstGeom prst="rect">
            <a:avLst/>
          </a:prstGeom>
          <a:noFill/>
        </p:spPr>
        <p:txBody>
          <a:bodyPr wrap="square" rtlCol="0">
            <a:spAutoFit/>
          </a:bodyPr>
          <a:lstStyle/>
          <a:p>
            <a:pPr indent="182563">
              <a:buFont typeface="Arial" pitchFamily="34" charset="0"/>
              <a:buChar char="•"/>
            </a:pPr>
            <a:r>
              <a:rPr lang="en-US" dirty="0" smtClean="0"/>
              <a:t> Age </a:t>
            </a:r>
            <a:r>
              <a:rPr lang="en-US" dirty="0" smtClean="0"/>
              <a:t>4997 </a:t>
            </a:r>
            <a:r>
              <a:rPr lang="en-US" dirty="0" smtClean="0"/>
              <a:t>float64 </a:t>
            </a:r>
            <a:endParaRPr lang="en-US" dirty="0" smtClean="0"/>
          </a:p>
          <a:p>
            <a:pPr indent="182563">
              <a:buFont typeface="Arial" pitchFamily="34" charset="0"/>
              <a:buChar char="•"/>
            </a:pPr>
            <a:r>
              <a:rPr lang="en-US" dirty="0" smtClean="0"/>
              <a:t> Gender </a:t>
            </a:r>
            <a:r>
              <a:rPr lang="en-US" dirty="0" smtClean="0"/>
              <a:t>4995 </a:t>
            </a:r>
            <a:r>
              <a:rPr lang="en-US" dirty="0" smtClean="0"/>
              <a:t>object(Male, Female, Other)</a:t>
            </a:r>
          </a:p>
          <a:p>
            <a:pPr indent="182563">
              <a:buFont typeface="Arial" pitchFamily="34" charset="0"/>
              <a:buChar char="•"/>
            </a:pPr>
            <a:r>
              <a:rPr lang="en-US" dirty="0" smtClean="0"/>
              <a:t> </a:t>
            </a:r>
            <a:r>
              <a:rPr lang="en-US" dirty="0" smtClean="0"/>
              <a:t>Income 4996 </a:t>
            </a:r>
            <a:r>
              <a:rPr lang="en-US" dirty="0" smtClean="0"/>
              <a:t> </a:t>
            </a:r>
            <a:r>
              <a:rPr lang="en-US" dirty="0" smtClean="0"/>
              <a:t>float64 </a:t>
            </a:r>
            <a:endParaRPr lang="en-US" dirty="0" smtClean="0"/>
          </a:p>
          <a:p>
            <a:pPr indent="182563">
              <a:buFont typeface="Arial" pitchFamily="34" charset="0"/>
              <a:buChar char="•"/>
            </a:pPr>
            <a:r>
              <a:rPr lang="en-US" dirty="0" smtClean="0"/>
              <a:t> </a:t>
            </a:r>
            <a:r>
              <a:rPr lang="en-US" dirty="0" smtClean="0"/>
              <a:t>Location 4996 </a:t>
            </a:r>
            <a:r>
              <a:rPr lang="en-US" dirty="0" smtClean="0"/>
              <a:t>object (City, suburb, Rural)</a:t>
            </a:r>
          </a:p>
          <a:p>
            <a:pPr indent="182563">
              <a:buFont typeface="Arial" pitchFamily="34" charset="0"/>
              <a:buChar char="•"/>
            </a:pPr>
            <a:r>
              <a:rPr lang="en-US" dirty="0" err="1" smtClean="0"/>
              <a:t>Customer_Segment</a:t>
            </a:r>
            <a:r>
              <a:rPr lang="en-US" dirty="0" smtClean="0"/>
              <a:t> </a:t>
            </a:r>
            <a:r>
              <a:rPr lang="en-US" dirty="0" smtClean="0"/>
              <a:t>4997 </a:t>
            </a:r>
            <a:r>
              <a:rPr lang="en-US" dirty="0" smtClean="0"/>
              <a:t>object (Low, Medium, High)</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85728"/>
            <a:ext cx="3714776" cy="369332"/>
          </a:xfrm>
          <a:prstGeom prst="rect">
            <a:avLst/>
          </a:prstGeom>
          <a:noFill/>
        </p:spPr>
        <p:txBody>
          <a:bodyPr wrap="square" rtlCol="0">
            <a:spAutoFit/>
          </a:bodyPr>
          <a:lstStyle/>
          <a:p>
            <a:r>
              <a:rPr lang="en-IN" b="1" dirty="0" smtClean="0"/>
              <a:t>FEATURE ENGINEERING</a:t>
            </a:r>
            <a:endParaRPr lang="en-US" b="1" dirty="0"/>
          </a:p>
        </p:txBody>
      </p:sp>
      <p:sp>
        <p:nvSpPr>
          <p:cNvPr id="3" name="TextBox 2"/>
          <p:cNvSpPr txBox="1"/>
          <p:nvPr/>
        </p:nvSpPr>
        <p:spPr>
          <a:xfrm>
            <a:off x="357158" y="928670"/>
            <a:ext cx="6072230" cy="369332"/>
          </a:xfrm>
          <a:prstGeom prst="rect">
            <a:avLst/>
          </a:prstGeom>
          <a:noFill/>
        </p:spPr>
        <p:txBody>
          <a:bodyPr wrap="square" rtlCol="0">
            <a:spAutoFit/>
          </a:bodyPr>
          <a:lstStyle/>
          <a:p>
            <a:r>
              <a:rPr lang="en-IN" dirty="0" smtClean="0"/>
              <a:t>CREATING RFM FEATURES</a:t>
            </a:r>
            <a:endParaRPr lang="en-US" dirty="0"/>
          </a:p>
        </p:txBody>
      </p:sp>
      <p:sp>
        <p:nvSpPr>
          <p:cNvPr id="4" name="TextBox 3"/>
          <p:cNvSpPr txBox="1"/>
          <p:nvPr/>
        </p:nvSpPr>
        <p:spPr>
          <a:xfrm>
            <a:off x="500034" y="1643050"/>
            <a:ext cx="7358114" cy="923330"/>
          </a:xfrm>
          <a:prstGeom prst="rect">
            <a:avLst/>
          </a:prstGeom>
          <a:noFill/>
        </p:spPr>
        <p:txBody>
          <a:bodyPr wrap="square" rtlCol="0">
            <a:spAutoFit/>
          </a:bodyPr>
          <a:lstStyle/>
          <a:p>
            <a:r>
              <a:rPr lang="en-IN" dirty="0" smtClean="0"/>
              <a:t>Creating the </a:t>
            </a:r>
            <a:r>
              <a:rPr lang="en-IN" dirty="0" err="1" smtClean="0"/>
              <a:t>Recency</a:t>
            </a:r>
            <a:r>
              <a:rPr lang="en-IN" dirty="0" smtClean="0"/>
              <a:t>, Frequency, Monetary features by using </a:t>
            </a:r>
            <a:r>
              <a:rPr lang="en-IN" dirty="0" smtClean="0"/>
              <a:t>these columns '</a:t>
            </a:r>
            <a:r>
              <a:rPr lang="en-IN" dirty="0" err="1" smtClean="0"/>
              <a:t>Customer_ID</a:t>
            </a:r>
            <a:r>
              <a:rPr lang="en-IN" dirty="0" smtClean="0"/>
              <a:t>', '</a:t>
            </a:r>
            <a:r>
              <a:rPr lang="en-IN" dirty="0" err="1" smtClean="0"/>
              <a:t>Last_Purchase_Days_Ago</a:t>
            </a:r>
            <a:r>
              <a:rPr lang="en-IN" dirty="0" smtClean="0"/>
              <a:t>', '</a:t>
            </a:r>
            <a:r>
              <a:rPr lang="en-IN" dirty="0" err="1" smtClean="0"/>
              <a:t>Previous_Purchases</a:t>
            </a:r>
            <a:r>
              <a:rPr lang="en-IN" dirty="0" smtClean="0"/>
              <a:t>', '</a:t>
            </a:r>
            <a:r>
              <a:rPr lang="en-IN" dirty="0" err="1" smtClean="0"/>
              <a:t>Average_Spending</a:t>
            </a:r>
            <a:r>
              <a:rPr lang="en-IN"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429684" cy="646331"/>
          </a:xfrm>
          <a:prstGeom prst="rect">
            <a:avLst/>
          </a:prstGeom>
          <a:noFill/>
        </p:spPr>
        <p:txBody>
          <a:bodyPr wrap="square" rtlCol="0">
            <a:spAutoFit/>
          </a:bodyPr>
          <a:lstStyle/>
          <a:p>
            <a:r>
              <a:rPr lang="en-IN" sz="3600" b="1" dirty="0" smtClean="0"/>
              <a:t>EXPLORATORY DATA ANALYSIS</a:t>
            </a:r>
            <a:endParaRPr lang="en-US" sz="3600" b="1" dirty="0"/>
          </a:p>
        </p:txBody>
      </p:sp>
      <p:sp>
        <p:nvSpPr>
          <p:cNvPr id="4" name="TextBox 3"/>
          <p:cNvSpPr txBox="1"/>
          <p:nvPr/>
        </p:nvSpPr>
        <p:spPr>
          <a:xfrm>
            <a:off x="571472" y="1071546"/>
            <a:ext cx="6572296" cy="4031873"/>
          </a:xfrm>
          <a:prstGeom prst="rect">
            <a:avLst/>
          </a:prstGeom>
          <a:noFill/>
        </p:spPr>
        <p:txBody>
          <a:bodyPr wrap="square" rtlCol="0">
            <a:spAutoFit/>
          </a:bodyPr>
          <a:lstStyle/>
          <a:p>
            <a:r>
              <a:rPr lang="en-IN" sz="1600" dirty="0" smtClean="0"/>
              <a:t>In this step, the analysis can be done as </a:t>
            </a:r>
            <a:r>
              <a:rPr lang="en-IN" sz="1600" dirty="0" err="1" smtClean="0"/>
              <a:t>univariate</a:t>
            </a:r>
            <a:r>
              <a:rPr lang="en-IN" sz="1600" dirty="0" smtClean="0"/>
              <a:t> analysis, bi </a:t>
            </a:r>
            <a:r>
              <a:rPr lang="en-IN" sz="1600" dirty="0" err="1" smtClean="0"/>
              <a:t>variate</a:t>
            </a:r>
            <a:r>
              <a:rPr lang="en-IN" sz="1600" dirty="0" smtClean="0"/>
              <a:t> analysis and multi </a:t>
            </a:r>
            <a:r>
              <a:rPr lang="en-IN" sz="1600" dirty="0" err="1" smtClean="0"/>
              <a:t>variate</a:t>
            </a:r>
            <a:r>
              <a:rPr lang="en-IN" sz="1600" dirty="0" smtClean="0"/>
              <a:t> analysis.</a:t>
            </a:r>
          </a:p>
          <a:p>
            <a:endParaRPr lang="en-IN" sz="1600" dirty="0" smtClean="0"/>
          </a:p>
          <a:p>
            <a:endParaRPr lang="en-IN" sz="1600" dirty="0" smtClean="0"/>
          </a:p>
          <a:p>
            <a:r>
              <a:rPr lang="en-IN" sz="1600" dirty="0" smtClean="0"/>
              <a:t>UNIVARIATE ANALYSIS</a:t>
            </a:r>
          </a:p>
          <a:p>
            <a:endParaRPr lang="en-IN" sz="1600" dirty="0" smtClean="0"/>
          </a:p>
          <a:p>
            <a:pPr indent="182563">
              <a:buFont typeface="Wingdings" pitchFamily="2" charset="2"/>
              <a:buChar char="Ø"/>
            </a:pPr>
            <a:r>
              <a:rPr lang="en-IN" sz="1600" dirty="0" smtClean="0"/>
              <a:t>Age</a:t>
            </a:r>
          </a:p>
          <a:p>
            <a:pPr indent="182563">
              <a:buFont typeface="Wingdings" pitchFamily="2" charset="2"/>
              <a:buChar char="Ø"/>
            </a:pPr>
            <a:r>
              <a:rPr lang="en-IN" sz="1600" dirty="0" smtClean="0"/>
              <a:t>Gender</a:t>
            </a:r>
          </a:p>
          <a:p>
            <a:pPr indent="182563">
              <a:buFont typeface="Wingdings" pitchFamily="2" charset="2"/>
              <a:buChar char="Ø"/>
            </a:pPr>
            <a:r>
              <a:rPr lang="en-IN" sz="1600" dirty="0" smtClean="0"/>
              <a:t>Location</a:t>
            </a:r>
          </a:p>
          <a:p>
            <a:pPr indent="182563">
              <a:buFont typeface="Wingdings" pitchFamily="2" charset="2"/>
              <a:buChar char="Ø"/>
            </a:pPr>
            <a:r>
              <a:rPr lang="en-IN" sz="1600" dirty="0" err="1" smtClean="0"/>
              <a:t>Product_Category</a:t>
            </a:r>
            <a:endParaRPr lang="en-IN" sz="1600" dirty="0" smtClean="0"/>
          </a:p>
          <a:p>
            <a:endParaRPr lang="en-IN" sz="1600" dirty="0" smtClean="0"/>
          </a:p>
          <a:p>
            <a:endParaRPr lang="en-IN" sz="1600" dirty="0" smtClean="0"/>
          </a:p>
          <a:p>
            <a:r>
              <a:rPr lang="en-IN" sz="1600" dirty="0" smtClean="0"/>
              <a:t>BI VARIATE ANALYSIS</a:t>
            </a:r>
          </a:p>
          <a:p>
            <a:pPr indent="182563">
              <a:buFont typeface="Wingdings" pitchFamily="2" charset="2"/>
              <a:buChar char="Ø"/>
            </a:pPr>
            <a:r>
              <a:rPr lang="en-IN" sz="1600" dirty="0" smtClean="0"/>
              <a:t>Age by </a:t>
            </a:r>
            <a:r>
              <a:rPr lang="en-IN" sz="1600" dirty="0" err="1" smtClean="0"/>
              <a:t>Total_Spending</a:t>
            </a:r>
            <a:endParaRPr lang="en-IN" sz="1600" dirty="0" smtClean="0"/>
          </a:p>
          <a:p>
            <a:pPr indent="182563">
              <a:buFont typeface="Wingdings" pitchFamily="2" charset="2"/>
              <a:buChar char="Ø"/>
            </a:pPr>
            <a:r>
              <a:rPr lang="en-IN" sz="1600" dirty="0" err="1" smtClean="0"/>
              <a:t>Total_Spending</a:t>
            </a:r>
            <a:r>
              <a:rPr lang="en-IN" sz="1600" dirty="0" smtClean="0"/>
              <a:t> by Gender</a:t>
            </a:r>
          </a:p>
          <a:p>
            <a:pPr indent="182563">
              <a:buFont typeface="Wingdings" pitchFamily="2" charset="2"/>
              <a:buChar char="Ø"/>
            </a:pPr>
            <a:r>
              <a:rPr lang="en-IN" sz="1600" dirty="0" smtClean="0"/>
              <a:t>Spending and Preferred shopping time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57166"/>
            <a:ext cx="7500990" cy="338554"/>
          </a:xfrm>
          <a:prstGeom prst="rect">
            <a:avLst/>
          </a:prstGeom>
          <a:noFill/>
        </p:spPr>
        <p:txBody>
          <a:bodyPr wrap="square" rtlCol="0">
            <a:spAutoFit/>
          </a:bodyPr>
          <a:lstStyle/>
          <a:p>
            <a:r>
              <a:rPr lang="en-IN" sz="1600" dirty="0" smtClean="0"/>
              <a:t>MULTI VARIATE ANALYSIS</a:t>
            </a:r>
            <a:endParaRPr lang="en-US" sz="1600" dirty="0"/>
          </a:p>
        </p:txBody>
      </p:sp>
      <p:pic>
        <p:nvPicPr>
          <p:cNvPr id="4" name="Picture 3" descr="Screenshot 2025-05-10 161638.png"/>
          <p:cNvPicPr>
            <a:picLocks noChangeAspect="1"/>
          </p:cNvPicPr>
          <p:nvPr/>
        </p:nvPicPr>
        <p:blipFill>
          <a:blip r:embed="rId2"/>
          <a:stretch>
            <a:fillRect/>
          </a:stretch>
        </p:blipFill>
        <p:spPr>
          <a:xfrm>
            <a:off x="857224" y="1214422"/>
            <a:ext cx="5649294" cy="435769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239</TotalTime>
  <Words>506</Words>
  <Application>Microsoft Office PowerPoint</Application>
  <PresentationFormat>On-screen Show (4:3)</PresentationFormat>
  <Paragraphs>80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Customer Segmentation Based on Purchasing Behavior</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Based on Purchasing Behavior</dc:title>
  <dc:creator>Vema Eekshita Naga Venkata Lakshmi Sai</dc:creator>
  <cp:lastModifiedBy>Vema Eekshita Naga Venkata Lakshmi Sai</cp:lastModifiedBy>
  <cp:revision>21</cp:revision>
  <dcterms:created xsi:type="dcterms:W3CDTF">2025-04-24T13:27:44Z</dcterms:created>
  <dcterms:modified xsi:type="dcterms:W3CDTF">2025-05-10T11:48:12Z</dcterms:modified>
</cp:coreProperties>
</file>