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Futura Display" charset="1" panose="020B0504050904050C04"/>
      <p:regular r:id="rId25"/>
    </p:embeddedFont>
    <p:embeddedFont>
      <p:font typeface="Lexend Deca" charset="1" panose="00000000000000000000"/>
      <p:regular r:id="rId26"/>
    </p:embeddedFon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572517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52563" y="3848591"/>
            <a:ext cx="14982874" cy="277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69"/>
              </a:lnSpc>
            </a:pPr>
            <a:r>
              <a:rPr lang="en-US" sz="16192">
                <a:solidFill>
                  <a:srgbClr val="FFFFFF"/>
                </a:solidFill>
                <a:latin typeface="Futura Display"/>
              </a:rPr>
              <a:t>DUBAIE REAL ESTATE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3850" y="7677997"/>
            <a:ext cx="6320299" cy="73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</a:rPr>
              <a:t>BY: EMAN ELBENDARY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8731" y="1998301"/>
            <a:ext cx="6666117" cy="3556617"/>
          </a:xfrm>
          <a:custGeom>
            <a:avLst/>
            <a:gdLst/>
            <a:ahLst/>
            <a:cxnLst/>
            <a:rect r="r" b="b" t="t" l="l"/>
            <a:pathLst>
              <a:path h="3556617" w="6666117">
                <a:moveTo>
                  <a:pt x="0" y="0"/>
                </a:moveTo>
                <a:lnTo>
                  <a:pt x="6666117" y="0"/>
                </a:lnTo>
                <a:lnTo>
                  <a:pt x="6666117" y="3556617"/>
                </a:lnTo>
                <a:lnTo>
                  <a:pt x="0" y="3556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8731" y="5906166"/>
            <a:ext cx="6666117" cy="3556617"/>
          </a:xfrm>
          <a:custGeom>
            <a:avLst/>
            <a:gdLst/>
            <a:ahLst/>
            <a:cxnLst/>
            <a:rect r="r" b="b" t="t" l="l"/>
            <a:pathLst>
              <a:path h="3556617" w="6666117">
                <a:moveTo>
                  <a:pt x="0" y="0"/>
                </a:moveTo>
                <a:lnTo>
                  <a:pt x="6666117" y="0"/>
                </a:lnTo>
                <a:lnTo>
                  <a:pt x="6666117" y="3556617"/>
                </a:lnTo>
                <a:lnTo>
                  <a:pt x="0" y="3556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42959" y="1986066"/>
            <a:ext cx="6689049" cy="3568853"/>
          </a:xfrm>
          <a:custGeom>
            <a:avLst/>
            <a:gdLst/>
            <a:ahLst/>
            <a:cxnLst/>
            <a:rect r="r" b="b" t="t" l="l"/>
            <a:pathLst>
              <a:path h="3568853" w="6689049">
                <a:moveTo>
                  <a:pt x="0" y="0"/>
                </a:moveTo>
                <a:lnTo>
                  <a:pt x="6689049" y="0"/>
                </a:lnTo>
                <a:lnTo>
                  <a:pt x="6689049" y="3568852"/>
                </a:lnTo>
                <a:lnTo>
                  <a:pt x="0" y="3568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65891" y="5906166"/>
            <a:ext cx="6666117" cy="3556617"/>
          </a:xfrm>
          <a:custGeom>
            <a:avLst/>
            <a:gdLst/>
            <a:ahLst/>
            <a:cxnLst/>
            <a:rect r="r" b="b" t="t" l="l"/>
            <a:pathLst>
              <a:path h="3556617" w="6666117">
                <a:moveTo>
                  <a:pt x="0" y="0"/>
                </a:moveTo>
                <a:lnTo>
                  <a:pt x="6666117" y="0"/>
                </a:lnTo>
                <a:lnTo>
                  <a:pt x="6666117" y="3556617"/>
                </a:lnTo>
                <a:lnTo>
                  <a:pt x="0" y="355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31585" y="2791890"/>
            <a:ext cx="8224831" cy="4388248"/>
          </a:xfrm>
          <a:custGeom>
            <a:avLst/>
            <a:gdLst/>
            <a:ahLst/>
            <a:cxnLst/>
            <a:rect r="r" b="b" t="t" l="l"/>
            <a:pathLst>
              <a:path h="4388248" w="8224831">
                <a:moveTo>
                  <a:pt x="0" y="0"/>
                </a:moveTo>
                <a:lnTo>
                  <a:pt x="8224830" y="0"/>
                </a:lnTo>
                <a:lnTo>
                  <a:pt x="8224830" y="4388248"/>
                </a:lnTo>
                <a:lnTo>
                  <a:pt x="0" y="4388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91260" y="413184"/>
            <a:ext cx="10905481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DAE9FF"/>
                </a:solidFill>
                <a:latin typeface="Futura Display"/>
              </a:rPr>
              <a:t>RENT PE</a:t>
            </a:r>
            <a:r>
              <a:rPr lang="en-US" sz="11638">
                <a:solidFill>
                  <a:srgbClr val="31356E"/>
                </a:solidFill>
                <a:latin typeface="Futura Display"/>
              </a:rPr>
              <a:t>R MONTH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174030" cy="11212735"/>
            <a:chOff x="0" y="0"/>
            <a:chExt cx="4317851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7852" cy="2525026"/>
            </a:xfrm>
            <a:custGeom>
              <a:avLst/>
              <a:gdLst/>
              <a:ahLst/>
              <a:cxnLst/>
              <a:rect r="r" b="b" t="t" l="l"/>
              <a:pathLst>
                <a:path h="2525026" w="4317852">
                  <a:moveTo>
                    <a:pt x="0" y="0"/>
                  </a:moveTo>
                  <a:lnTo>
                    <a:pt x="4317852" y="0"/>
                  </a:lnTo>
                  <a:lnTo>
                    <a:pt x="4317852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7851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55303" y="63747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88760"/>
            <a:ext cx="1711777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Apartment get’s the highest rent 2.5B specially in spring and winter season’s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Villa with rent more than 0.5B also in spring and winter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Apartment with 1,2,3 bed rooms get rent in range 1B : 2B &amp; Aparrtment with 2 bed rooms is the highest one with rent more than 2.5B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Villa with 3,4,5 bed rooms get rent start from less than 0.5B tell 0.5B &amp; Villa with 4 bed rooms get 0.5B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Apartment and Villa with 2 bath rooms have rent 3.5B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march march get the highest rent more than 2.5B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377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</a:rPr>
              <a:t>compare years 2023&amp; 2024 in type Aparment and villa in spring and winter seasons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632159"/>
            <a:ext cx="5415224" cy="2889220"/>
          </a:xfrm>
          <a:custGeom>
            <a:avLst/>
            <a:gdLst/>
            <a:ahLst/>
            <a:cxnLst/>
            <a:rect r="r" b="b" t="t" l="l"/>
            <a:pathLst>
              <a:path h="2889220" w="5415224">
                <a:moveTo>
                  <a:pt x="0" y="0"/>
                </a:moveTo>
                <a:lnTo>
                  <a:pt x="5415224" y="0"/>
                </a:lnTo>
                <a:lnTo>
                  <a:pt x="5415224" y="2889221"/>
                </a:lnTo>
                <a:lnTo>
                  <a:pt x="0" y="2889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55744" y="2088316"/>
            <a:ext cx="3060123" cy="4269060"/>
          </a:xfrm>
          <a:custGeom>
            <a:avLst/>
            <a:gdLst/>
            <a:ahLst/>
            <a:cxnLst/>
            <a:rect r="r" b="b" t="t" l="l"/>
            <a:pathLst>
              <a:path h="4269060" w="3060123">
                <a:moveTo>
                  <a:pt x="0" y="0"/>
                </a:moveTo>
                <a:lnTo>
                  <a:pt x="3060123" y="0"/>
                </a:lnTo>
                <a:lnTo>
                  <a:pt x="3060123" y="4269059"/>
                </a:lnTo>
                <a:lnTo>
                  <a:pt x="0" y="4269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799" y="5967895"/>
            <a:ext cx="4851911" cy="4026947"/>
          </a:xfrm>
          <a:custGeom>
            <a:avLst/>
            <a:gdLst/>
            <a:ahLst/>
            <a:cxnLst/>
            <a:rect r="r" b="b" t="t" l="l"/>
            <a:pathLst>
              <a:path h="4026947" w="4851911">
                <a:moveTo>
                  <a:pt x="0" y="0"/>
                </a:moveTo>
                <a:lnTo>
                  <a:pt x="4851912" y="0"/>
                </a:lnTo>
                <a:lnTo>
                  <a:pt x="4851912" y="4026948"/>
                </a:lnTo>
                <a:lnTo>
                  <a:pt x="0" y="4026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3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52689" y="6636718"/>
            <a:ext cx="3932163" cy="3358125"/>
          </a:xfrm>
          <a:custGeom>
            <a:avLst/>
            <a:gdLst/>
            <a:ahLst/>
            <a:cxnLst/>
            <a:rect r="r" b="b" t="t" l="l"/>
            <a:pathLst>
              <a:path h="3358125" w="3932163">
                <a:moveTo>
                  <a:pt x="0" y="0"/>
                </a:moveTo>
                <a:lnTo>
                  <a:pt x="3932163" y="0"/>
                </a:lnTo>
                <a:lnTo>
                  <a:pt x="3932163" y="3358125"/>
                </a:lnTo>
                <a:lnTo>
                  <a:pt x="0" y="3358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18602" y="2826603"/>
            <a:ext cx="5624964" cy="2921660"/>
          </a:xfrm>
          <a:custGeom>
            <a:avLst/>
            <a:gdLst/>
            <a:ahLst/>
            <a:cxnLst/>
            <a:rect r="r" b="b" t="t" l="l"/>
            <a:pathLst>
              <a:path h="2921660" w="5624964">
                <a:moveTo>
                  <a:pt x="0" y="0"/>
                </a:moveTo>
                <a:lnTo>
                  <a:pt x="5624963" y="0"/>
                </a:lnTo>
                <a:lnTo>
                  <a:pt x="5624963" y="2921660"/>
                </a:lnTo>
                <a:lnTo>
                  <a:pt x="0" y="2921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59" r="0" b="-135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81690" y="2088316"/>
            <a:ext cx="1035825" cy="3837768"/>
          </a:xfrm>
          <a:custGeom>
            <a:avLst/>
            <a:gdLst/>
            <a:ahLst/>
            <a:cxnLst/>
            <a:rect r="r" b="b" t="t" l="l"/>
            <a:pathLst>
              <a:path h="3837768" w="1035825">
                <a:moveTo>
                  <a:pt x="0" y="0"/>
                </a:moveTo>
                <a:lnTo>
                  <a:pt x="1035825" y="0"/>
                </a:lnTo>
                <a:lnTo>
                  <a:pt x="1035825" y="3837768"/>
                </a:lnTo>
                <a:lnTo>
                  <a:pt x="0" y="38377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8602" y="5967895"/>
            <a:ext cx="5267970" cy="4278788"/>
          </a:xfrm>
          <a:custGeom>
            <a:avLst/>
            <a:gdLst/>
            <a:ahLst/>
            <a:cxnLst/>
            <a:rect r="r" b="b" t="t" l="l"/>
            <a:pathLst>
              <a:path h="4278788" w="5267970">
                <a:moveTo>
                  <a:pt x="0" y="0"/>
                </a:moveTo>
                <a:lnTo>
                  <a:pt x="5267969" y="0"/>
                </a:lnTo>
                <a:lnTo>
                  <a:pt x="5267969" y="4278788"/>
                </a:lnTo>
                <a:lnTo>
                  <a:pt x="0" y="42787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10471" y="5995654"/>
            <a:ext cx="2535097" cy="4393011"/>
          </a:xfrm>
          <a:custGeom>
            <a:avLst/>
            <a:gdLst/>
            <a:ahLst/>
            <a:cxnLst/>
            <a:rect r="r" b="b" t="t" l="l"/>
            <a:pathLst>
              <a:path h="4393011" w="2535097">
                <a:moveTo>
                  <a:pt x="0" y="0"/>
                </a:moveTo>
                <a:lnTo>
                  <a:pt x="2535097" y="0"/>
                </a:lnTo>
                <a:lnTo>
                  <a:pt x="2535097" y="4393010"/>
                </a:lnTo>
                <a:lnTo>
                  <a:pt x="0" y="43930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49016" y="115383"/>
            <a:ext cx="16139172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DAE9FF"/>
                </a:solidFill>
                <a:latin typeface="Canva Sans Bold"/>
              </a:rPr>
              <a:t>compare betw</a:t>
            </a:r>
            <a:r>
              <a:rPr lang="en-US" sz="8200">
                <a:solidFill>
                  <a:srgbClr val="31356E"/>
                </a:solidFill>
                <a:latin typeface="Canva Sans Bold"/>
              </a:rPr>
              <a:t>een 2023 &amp; 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4868" y="1364421"/>
            <a:ext cx="2318544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DAE9FF"/>
                </a:solidFill>
                <a:latin typeface="Canva Sans Bold"/>
              </a:rPr>
              <a:t>2024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04570" y="1364421"/>
            <a:ext cx="8105246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1356E"/>
                </a:solidFill>
                <a:latin typeface="Canva Sans Bold"/>
              </a:rPr>
              <a:t>2023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868" y="2830994"/>
            <a:ext cx="6344176" cy="3384850"/>
          </a:xfrm>
          <a:custGeom>
            <a:avLst/>
            <a:gdLst/>
            <a:ahLst/>
            <a:cxnLst/>
            <a:rect r="r" b="b" t="t" l="l"/>
            <a:pathLst>
              <a:path h="3384850" w="6344176">
                <a:moveTo>
                  <a:pt x="0" y="0"/>
                </a:moveTo>
                <a:lnTo>
                  <a:pt x="6344176" y="0"/>
                </a:lnTo>
                <a:lnTo>
                  <a:pt x="6344176" y="3384850"/>
                </a:lnTo>
                <a:lnTo>
                  <a:pt x="0" y="3384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4868" y="6640772"/>
            <a:ext cx="6368997" cy="3398093"/>
          </a:xfrm>
          <a:custGeom>
            <a:avLst/>
            <a:gdLst/>
            <a:ahLst/>
            <a:cxnLst/>
            <a:rect r="r" b="b" t="t" l="l"/>
            <a:pathLst>
              <a:path h="3398093" w="6368997">
                <a:moveTo>
                  <a:pt x="0" y="0"/>
                </a:moveTo>
                <a:lnTo>
                  <a:pt x="6368996" y="0"/>
                </a:lnTo>
                <a:lnTo>
                  <a:pt x="6368996" y="3398093"/>
                </a:lnTo>
                <a:lnTo>
                  <a:pt x="0" y="3398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57914" y="2659810"/>
            <a:ext cx="6754780" cy="3603922"/>
          </a:xfrm>
          <a:custGeom>
            <a:avLst/>
            <a:gdLst/>
            <a:ahLst/>
            <a:cxnLst/>
            <a:rect r="r" b="b" t="t" l="l"/>
            <a:pathLst>
              <a:path h="3603922" w="6754780">
                <a:moveTo>
                  <a:pt x="0" y="0"/>
                </a:moveTo>
                <a:lnTo>
                  <a:pt x="6754780" y="0"/>
                </a:lnTo>
                <a:lnTo>
                  <a:pt x="6754780" y="3603922"/>
                </a:lnTo>
                <a:lnTo>
                  <a:pt x="0" y="3603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57914" y="6640772"/>
            <a:ext cx="6754780" cy="3603922"/>
          </a:xfrm>
          <a:custGeom>
            <a:avLst/>
            <a:gdLst/>
            <a:ahLst/>
            <a:cxnLst/>
            <a:rect r="r" b="b" t="t" l="l"/>
            <a:pathLst>
              <a:path h="3603922" w="6754780">
                <a:moveTo>
                  <a:pt x="0" y="0"/>
                </a:moveTo>
                <a:lnTo>
                  <a:pt x="6754780" y="0"/>
                </a:lnTo>
                <a:lnTo>
                  <a:pt x="6754780" y="3603922"/>
                </a:lnTo>
                <a:lnTo>
                  <a:pt x="0" y="3603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9016" y="115383"/>
            <a:ext cx="16139172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DAE9FF"/>
                </a:solidFill>
                <a:latin typeface="Canva Sans Bold"/>
              </a:rPr>
              <a:t>compare betw</a:t>
            </a:r>
            <a:r>
              <a:rPr lang="en-US" sz="8200">
                <a:solidFill>
                  <a:srgbClr val="31356E"/>
                </a:solidFill>
                <a:latin typeface="Canva Sans Bold"/>
              </a:rPr>
              <a:t>een 2023 &amp;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868" y="1364421"/>
            <a:ext cx="2318544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DAE9FF"/>
                </a:solidFill>
                <a:latin typeface="Canva Sans Bold"/>
              </a:rPr>
              <a:t>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09044" y="1364421"/>
            <a:ext cx="8105246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1356E"/>
                </a:solidFill>
                <a:latin typeface="Canva Sans Bold"/>
              </a:rPr>
              <a:t>2023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982564"/>
            <a:ext cx="6195748" cy="3305658"/>
          </a:xfrm>
          <a:custGeom>
            <a:avLst/>
            <a:gdLst/>
            <a:ahLst/>
            <a:cxnLst/>
            <a:rect r="r" b="b" t="t" l="l"/>
            <a:pathLst>
              <a:path h="3305658" w="6195748">
                <a:moveTo>
                  <a:pt x="0" y="0"/>
                </a:moveTo>
                <a:lnTo>
                  <a:pt x="6195748" y="0"/>
                </a:lnTo>
                <a:lnTo>
                  <a:pt x="6195748" y="3305658"/>
                </a:lnTo>
                <a:lnTo>
                  <a:pt x="0" y="330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855794"/>
            <a:ext cx="6195748" cy="3305658"/>
          </a:xfrm>
          <a:custGeom>
            <a:avLst/>
            <a:gdLst/>
            <a:ahLst/>
            <a:cxnLst/>
            <a:rect r="r" b="b" t="t" l="l"/>
            <a:pathLst>
              <a:path h="3305658" w="6195748">
                <a:moveTo>
                  <a:pt x="0" y="0"/>
                </a:moveTo>
                <a:lnTo>
                  <a:pt x="6195748" y="0"/>
                </a:lnTo>
                <a:lnTo>
                  <a:pt x="6195748" y="3305658"/>
                </a:lnTo>
                <a:lnTo>
                  <a:pt x="0" y="3305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64139" y="2795983"/>
            <a:ext cx="6895161" cy="3678821"/>
          </a:xfrm>
          <a:custGeom>
            <a:avLst/>
            <a:gdLst/>
            <a:ahLst/>
            <a:cxnLst/>
            <a:rect r="r" b="b" t="t" l="l"/>
            <a:pathLst>
              <a:path h="3678821" w="6895161">
                <a:moveTo>
                  <a:pt x="0" y="0"/>
                </a:moveTo>
                <a:lnTo>
                  <a:pt x="6895161" y="0"/>
                </a:lnTo>
                <a:lnTo>
                  <a:pt x="6895161" y="3678820"/>
                </a:lnTo>
                <a:lnTo>
                  <a:pt x="0" y="367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64139" y="6669213"/>
            <a:ext cx="6895161" cy="3678821"/>
          </a:xfrm>
          <a:custGeom>
            <a:avLst/>
            <a:gdLst/>
            <a:ahLst/>
            <a:cxnLst/>
            <a:rect r="r" b="b" t="t" l="l"/>
            <a:pathLst>
              <a:path h="3678821" w="6895161">
                <a:moveTo>
                  <a:pt x="0" y="0"/>
                </a:moveTo>
                <a:lnTo>
                  <a:pt x="6895161" y="0"/>
                </a:lnTo>
                <a:lnTo>
                  <a:pt x="6895161" y="3678821"/>
                </a:lnTo>
                <a:lnTo>
                  <a:pt x="0" y="3678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9016" y="115383"/>
            <a:ext cx="16139172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DAE9FF"/>
                </a:solidFill>
                <a:latin typeface="Canva Sans Bold"/>
              </a:rPr>
              <a:t>compare betw</a:t>
            </a:r>
            <a:r>
              <a:rPr lang="en-US" sz="8200">
                <a:solidFill>
                  <a:srgbClr val="31356E"/>
                </a:solidFill>
                <a:latin typeface="Canva Sans Bold"/>
              </a:rPr>
              <a:t>een 2023 &amp;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868" y="1364421"/>
            <a:ext cx="2318544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DAE9FF"/>
                </a:solidFill>
                <a:latin typeface="Canva Sans Bold"/>
              </a:rPr>
              <a:t>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04570" y="1364421"/>
            <a:ext cx="8105246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1356E"/>
                </a:solidFill>
                <a:latin typeface="Canva Sans Bold"/>
              </a:rPr>
              <a:t>2023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2816382"/>
            <a:ext cx="6363232" cy="3395017"/>
          </a:xfrm>
          <a:custGeom>
            <a:avLst/>
            <a:gdLst/>
            <a:ahLst/>
            <a:cxnLst/>
            <a:rect r="r" b="b" t="t" l="l"/>
            <a:pathLst>
              <a:path h="3395017" w="6363232">
                <a:moveTo>
                  <a:pt x="0" y="0"/>
                </a:moveTo>
                <a:lnTo>
                  <a:pt x="6363232" y="0"/>
                </a:lnTo>
                <a:lnTo>
                  <a:pt x="6363232" y="3395017"/>
                </a:lnTo>
                <a:lnTo>
                  <a:pt x="0" y="339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0055" y="2816382"/>
            <a:ext cx="6363232" cy="3395017"/>
          </a:xfrm>
          <a:custGeom>
            <a:avLst/>
            <a:gdLst/>
            <a:ahLst/>
            <a:cxnLst/>
            <a:rect r="r" b="b" t="t" l="l"/>
            <a:pathLst>
              <a:path h="3395017" w="6363232">
                <a:moveTo>
                  <a:pt x="0" y="0"/>
                </a:moveTo>
                <a:lnTo>
                  <a:pt x="6363232" y="0"/>
                </a:lnTo>
                <a:lnTo>
                  <a:pt x="6363232" y="3395017"/>
                </a:lnTo>
                <a:lnTo>
                  <a:pt x="0" y="339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0055" y="6656349"/>
            <a:ext cx="6363232" cy="3395017"/>
          </a:xfrm>
          <a:custGeom>
            <a:avLst/>
            <a:gdLst/>
            <a:ahLst/>
            <a:cxnLst/>
            <a:rect r="r" b="b" t="t" l="l"/>
            <a:pathLst>
              <a:path h="3395017" w="6363232">
                <a:moveTo>
                  <a:pt x="0" y="0"/>
                </a:moveTo>
                <a:lnTo>
                  <a:pt x="6363232" y="0"/>
                </a:lnTo>
                <a:lnTo>
                  <a:pt x="6363232" y="3395017"/>
                </a:lnTo>
                <a:lnTo>
                  <a:pt x="0" y="3395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6656349"/>
            <a:ext cx="6363232" cy="3395017"/>
          </a:xfrm>
          <a:custGeom>
            <a:avLst/>
            <a:gdLst/>
            <a:ahLst/>
            <a:cxnLst/>
            <a:rect r="r" b="b" t="t" l="l"/>
            <a:pathLst>
              <a:path h="3395017" w="6363232">
                <a:moveTo>
                  <a:pt x="0" y="0"/>
                </a:moveTo>
                <a:lnTo>
                  <a:pt x="6363232" y="0"/>
                </a:lnTo>
                <a:lnTo>
                  <a:pt x="6363232" y="3395017"/>
                </a:lnTo>
                <a:lnTo>
                  <a:pt x="0" y="3395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9016" y="115383"/>
            <a:ext cx="16139172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DAE9FF"/>
                </a:solidFill>
                <a:latin typeface="Canva Sans Bold"/>
              </a:rPr>
              <a:t>compare betw</a:t>
            </a:r>
            <a:r>
              <a:rPr lang="en-US" sz="8200">
                <a:solidFill>
                  <a:srgbClr val="31356E"/>
                </a:solidFill>
                <a:latin typeface="Canva Sans Bold"/>
              </a:rPr>
              <a:t>een 2023 &amp;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868" y="1364421"/>
            <a:ext cx="2318544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DAE9FF"/>
                </a:solidFill>
                <a:latin typeface="Canva Sans Bold"/>
              </a:rPr>
              <a:t>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04570" y="1364421"/>
            <a:ext cx="8105246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1356E"/>
                </a:solidFill>
                <a:latin typeface="Canva Sans Bold"/>
              </a:rPr>
              <a:t>2023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174030" cy="11212735"/>
            <a:chOff x="0" y="0"/>
            <a:chExt cx="4317851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7852" cy="2525026"/>
            </a:xfrm>
            <a:custGeom>
              <a:avLst/>
              <a:gdLst/>
              <a:ahLst/>
              <a:cxnLst/>
              <a:rect r="r" b="b" t="t" l="l"/>
              <a:pathLst>
                <a:path h="2525026" w="4317852">
                  <a:moveTo>
                    <a:pt x="0" y="0"/>
                  </a:moveTo>
                  <a:lnTo>
                    <a:pt x="4317852" y="0"/>
                  </a:lnTo>
                  <a:lnTo>
                    <a:pt x="4317852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7851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55303" y="63747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595022"/>
            <a:ext cx="18288000" cy="918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</a:rPr>
              <a:t>       </a:t>
            </a:r>
            <a:r>
              <a:rPr lang="en-US" sz="3799" u="sng">
                <a:solidFill>
                  <a:srgbClr val="FFFFFF"/>
                </a:solidFill>
                <a:latin typeface="Canva Sans Bold"/>
              </a:rPr>
              <a:t>2024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March in 2024 is the month with high rent equal to 2.2B as their is 179990 builds rented and it’s average listing days is 17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average rent per sqft for unfurnished apartment in Abu Dahabi is 60.80 and for furnished is 97.88 While unfurnished villa is 37.37 and furnished villa is 51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average rent per sqft for unfurnished apartment in Dubai is 118.3 and for furnished is 150.5 While unfurnished villa is 73 and furnished villa is 82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</a:rPr>
              <a:t>       </a:t>
            </a:r>
            <a:r>
              <a:rPr lang="en-US" sz="3799" u="sng">
                <a:solidFill>
                  <a:srgbClr val="FFFFFF"/>
                </a:solidFill>
                <a:latin typeface="Canva Sans Bold"/>
              </a:rPr>
              <a:t>2023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Dec 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in 2023 is the month with high rent equal to 420M as their is 3257 builds rented and it’s average listing days is 127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average rent per sqft for unfurnished apartment in Abu Dahabi is 60.27 and for furnished is 90 While unfurnished villa is 39 and furnished villa is 86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average rent per sqft for unfurnished apartment in Dubai is 121.8 and for furnished is 163.9 While unfurnished villa is 72.3 and furnished villa is 70.4</a:t>
            </a:r>
          </a:p>
          <a:p>
            <a:pPr algn="l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174030" cy="11212735"/>
            <a:chOff x="0" y="0"/>
            <a:chExt cx="4317851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7852" cy="2525026"/>
            </a:xfrm>
            <a:custGeom>
              <a:avLst/>
              <a:gdLst/>
              <a:ahLst/>
              <a:cxnLst/>
              <a:rect r="r" b="b" t="t" l="l"/>
              <a:pathLst>
                <a:path h="2525026" w="4317852">
                  <a:moveTo>
                    <a:pt x="0" y="0"/>
                  </a:moveTo>
                  <a:lnTo>
                    <a:pt x="4317852" y="0"/>
                  </a:lnTo>
                  <a:lnTo>
                    <a:pt x="4317852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7851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55303" y="63747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SUGGESTIONS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961126"/>
            <a:ext cx="182880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Invest in apartments in range 1,2,3 beds more than villa specially apartment with 2 beds and 2 baths.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if we will invest in villa make sure it’s with 3,4,5 bed rooms specially 4 and 2 baths and this for long term income compared with apartment.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always list large number of builds speacially apartments and villa in Dubai and Abu Dahabi in Spring and Winter seasons.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work with unfurnished builds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study the market in Ajman', 'Al Ain', 'Fujairah', 'Ras Al Khaimah', 'Sharjah', 'Umm Al Quwain' to open new market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collect data for summer and fall to study the market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7166986"/>
            <a:chOff x="0" y="0"/>
            <a:chExt cx="4356256" cy="161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613953"/>
            </a:xfrm>
            <a:custGeom>
              <a:avLst/>
              <a:gdLst/>
              <a:ahLst/>
              <a:cxnLst/>
              <a:rect r="r" b="b" t="t" l="l"/>
              <a:pathLst>
                <a:path h="1613953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72885" y="1428615"/>
            <a:ext cx="10768843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DUBAI REAL ESTAT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9033" y="7286255"/>
            <a:ext cx="13509935" cy="263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3766">
                <a:solidFill>
                  <a:srgbClr val="31356E"/>
                </a:solidFill>
                <a:latin typeface="Lexend Deca"/>
              </a:rPr>
              <a:t>In what building type should i invest</a:t>
            </a:r>
          </a:p>
          <a:p>
            <a:pPr algn="ctr" marL="813216" indent="-406608" lvl="1">
              <a:lnSpc>
                <a:spcPts val="5273"/>
              </a:lnSpc>
              <a:buFont typeface="Arial"/>
              <a:buChar char="•"/>
            </a:pPr>
            <a:r>
              <a:rPr lang="en-US" sz="3766">
                <a:solidFill>
                  <a:srgbClr val="31356E"/>
                </a:solidFill>
                <a:latin typeface="Lexend Deca"/>
              </a:rPr>
              <a:t>What is the trend of rental prices over time in a specific location?</a:t>
            </a:r>
          </a:p>
          <a:p>
            <a:pPr algn="ctr" marL="813216" indent="-406608" lvl="1">
              <a:lnSpc>
                <a:spcPts val="5273"/>
              </a:lnSpc>
              <a:spcBef>
                <a:spcPct val="0"/>
              </a:spcBef>
              <a:buFont typeface="Arial"/>
              <a:buChar char="•"/>
            </a:pPr>
            <a:r>
              <a:rPr lang="en-US" sz="3766">
                <a:solidFill>
                  <a:srgbClr val="31356E"/>
                </a:solidFill>
                <a:latin typeface="Lexend Deca"/>
              </a:rPr>
              <a:t>how to increase the company income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5947" y="1875209"/>
            <a:ext cx="5093535" cy="5096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956400"/>
            <a:chOff x="0" y="0"/>
            <a:chExt cx="4356256" cy="1116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116145"/>
            </a:xfrm>
            <a:custGeom>
              <a:avLst/>
              <a:gdLst/>
              <a:ahLst/>
              <a:cxnLst/>
              <a:rect r="r" b="b" t="t" l="l"/>
              <a:pathLst>
                <a:path h="1116145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116145"/>
                  </a:lnTo>
                  <a:lnTo>
                    <a:pt x="0" y="1116145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154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26591" y="985027"/>
            <a:ext cx="10768843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DUBAI REAL ESTAT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7146" y="4659343"/>
            <a:ext cx="11568245" cy="592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Address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Full address of the property.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Rent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The annual rent price in AED.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Beds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Number of bedrooms in the property.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Baths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Number of bathrooms in the property.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Type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Type of property (e.g., Apartment, Villa, Penthouse).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Area_in_sqft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Total area of the property in square feet.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Rent_per_sqft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Rent price per square foot, calculated as Rent divided by Area_in_sqft.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Rent_category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Categorization of the rent price (Low, Medium, High) based on thresholds.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Frequency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Rental payment frequency, which is consistently 'Yearly'.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Furnishing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Furnishing status of the property (Furnished, Unfurnished).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Purpose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The purpose of the listing, typically 'For Rent'.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Posted_date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The date the property was listed for rent.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Age_of_listing_in_days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The number of days the listing has been active since it was posted.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Location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A more specific location within the city where the property is located.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 Bold"/>
              </a:rPr>
              <a:t>City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City in which the property is situated.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31356E"/>
                </a:solidFill>
                <a:latin typeface="Canva Sans"/>
              </a:rPr>
              <a:t>L</a:t>
            </a:r>
            <a:r>
              <a:rPr lang="en-US" sz="2099">
                <a:solidFill>
                  <a:srgbClr val="31356E"/>
                </a:solidFill>
                <a:latin typeface="Canva Sans Bold"/>
              </a:rPr>
              <a:t>atitude, Longitude</a:t>
            </a:r>
            <a:r>
              <a:rPr lang="en-US" sz="2099">
                <a:solidFill>
                  <a:srgbClr val="31356E"/>
                </a:solidFill>
                <a:latin typeface="Canva Sans"/>
              </a:rPr>
              <a:t>: Geographic coordinates of the property.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77066" y="1295400"/>
            <a:ext cx="133338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291887"/>
            <a:ext cx="7388427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understand the market</a:t>
            </a:r>
          </a:p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factor affecting rent</a:t>
            </a:r>
          </a:p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multi factor affecting rent</a:t>
            </a:r>
          </a:p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129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</a:rPr>
              <a:t>Let’s explore the data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8688" y="2608821"/>
            <a:ext cx="6555108" cy="3497390"/>
          </a:xfrm>
          <a:custGeom>
            <a:avLst/>
            <a:gdLst/>
            <a:ahLst/>
            <a:cxnLst/>
            <a:rect r="r" b="b" t="t" l="l"/>
            <a:pathLst>
              <a:path h="3497390" w="6555108">
                <a:moveTo>
                  <a:pt x="0" y="0"/>
                </a:moveTo>
                <a:lnTo>
                  <a:pt x="6555108" y="0"/>
                </a:lnTo>
                <a:lnTo>
                  <a:pt x="6555108" y="3497390"/>
                </a:lnTo>
                <a:lnTo>
                  <a:pt x="0" y="3497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8688" y="6832016"/>
            <a:ext cx="6555108" cy="3497390"/>
          </a:xfrm>
          <a:custGeom>
            <a:avLst/>
            <a:gdLst/>
            <a:ahLst/>
            <a:cxnLst/>
            <a:rect r="r" b="b" t="t" l="l"/>
            <a:pathLst>
              <a:path h="3497390" w="6555108">
                <a:moveTo>
                  <a:pt x="0" y="0"/>
                </a:moveTo>
                <a:lnTo>
                  <a:pt x="6555108" y="0"/>
                </a:lnTo>
                <a:lnTo>
                  <a:pt x="6555108" y="3497390"/>
                </a:lnTo>
                <a:lnTo>
                  <a:pt x="0" y="3497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08583" y="7296682"/>
            <a:ext cx="7296612" cy="3295699"/>
          </a:xfrm>
          <a:custGeom>
            <a:avLst/>
            <a:gdLst/>
            <a:ahLst/>
            <a:cxnLst/>
            <a:rect r="r" b="b" t="t" l="l"/>
            <a:pathLst>
              <a:path h="3295699" w="7296612">
                <a:moveTo>
                  <a:pt x="0" y="0"/>
                </a:moveTo>
                <a:lnTo>
                  <a:pt x="7296612" y="0"/>
                </a:lnTo>
                <a:lnTo>
                  <a:pt x="7296612" y="3295700"/>
                </a:lnTo>
                <a:lnTo>
                  <a:pt x="0" y="3295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61" r="0" b="-906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08583" y="2487434"/>
            <a:ext cx="7685468" cy="4100478"/>
          </a:xfrm>
          <a:custGeom>
            <a:avLst/>
            <a:gdLst/>
            <a:ahLst/>
            <a:cxnLst/>
            <a:rect r="r" b="b" t="t" l="l"/>
            <a:pathLst>
              <a:path h="4100478" w="7685468">
                <a:moveTo>
                  <a:pt x="0" y="0"/>
                </a:moveTo>
                <a:lnTo>
                  <a:pt x="7685468" y="0"/>
                </a:lnTo>
                <a:lnTo>
                  <a:pt x="7685468" y="4100479"/>
                </a:lnTo>
                <a:lnTo>
                  <a:pt x="0" y="41004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889352" y="375223"/>
            <a:ext cx="17824015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BUILDING PR</a:t>
            </a:r>
            <a:r>
              <a:rPr lang="en-US" sz="11638">
                <a:solidFill>
                  <a:srgbClr val="31356E"/>
                </a:solidFill>
                <a:latin typeface="Futura Display"/>
              </a:rPr>
              <a:t>OPERTIES</a:t>
            </a:r>
          </a:p>
          <a:p>
            <a:pPr algn="ctr">
              <a:lnSpc>
                <a:spcPts val="1117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0875" y="1600339"/>
            <a:ext cx="80818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number of bed rooms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875" y="6010961"/>
            <a:ext cx="85507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number of bath rooms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1600339"/>
            <a:ext cx="89062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1356E"/>
                </a:solidFill>
                <a:latin typeface="Canva Sans Bold"/>
              </a:rPr>
              <a:t>the type of the building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1174" y="6340844"/>
            <a:ext cx="54850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rent category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1748" y="6234476"/>
            <a:ext cx="8260966" cy="3856064"/>
          </a:xfrm>
          <a:custGeom>
            <a:avLst/>
            <a:gdLst/>
            <a:ahLst/>
            <a:cxnLst/>
            <a:rect r="r" b="b" t="t" l="l"/>
            <a:pathLst>
              <a:path h="3856064" w="8260966">
                <a:moveTo>
                  <a:pt x="0" y="0"/>
                </a:moveTo>
                <a:lnTo>
                  <a:pt x="8260966" y="0"/>
                </a:lnTo>
                <a:lnTo>
                  <a:pt x="8260966" y="3856064"/>
                </a:lnTo>
                <a:lnTo>
                  <a:pt x="0" y="3856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2" t="-2185" r="-1534" b="-1647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748" y="1585230"/>
            <a:ext cx="7625914" cy="3696794"/>
          </a:xfrm>
          <a:custGeom>
            <a:avLst/>
            <a:gdLst/>
            <a:ahLst/>
            <a:cxnLst/>
            <a:rect r="r" b="b" t="t" l="l"/>
            <a:pathLst>
              <a:path h="3696794" w="7625914">
                <a:moveTo>
                  <a:pt x="0" y="0"/>
                </a:moveTo>
                <a:lnTo>
                  <a:pt x="7625914" y="0"/>
                </a:lnTo>
                <a:lnTo>
                  <a:pt x="7625914" y="3696794"/>
                </a:lnTo>
                <a:lnTo>
                  <a:pt x="0" y="3696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30" r="0" b="-503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50048" y="1585230"/>
            <a:ext cx="6928848" cy="3696794"/>
          </a:xfrm>
          <a:custGeom>
            <a:avLst/>
            <a:gdLst/>
            <a:ahLst/>
            <a:cxnLst/>
            <a:rect r="r" b="b" t="t" l="l"/>
            <a:pathLst>
              <a:path h="3696794" w="6928848">
                <a:moveTo>
                  <a:pt x="0" y="0"/>
                </a:moveTo>
                <a:lnTo>
                  <a:pt x="6928848" y="0"/>
                </a:lnTo>
                <a:lnTo>
                  <a:pt x="6928848" y="3696794"/>
                </a:lnTo>
                <a:lnTo>
                  <a:pt x="0" y="3696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48" y="537527"/>
            <a:ext cx="3401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Furnishing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1748" y="5347381"/>
            <a:ext cx="23243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Season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0048" y="537527"/>
            <a:ext cx="1791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1356E"/>
                </a:solidFill>
                <a:latin typeface="Canva Sans Bold"/>
              </a:rPr>
              <a:t>Years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174030" cy="11212735"/>
            <a:chOff x="0" y="0"/>
            <a:chExt cx="4317851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7852" cy="2525026"/>
            </a:xfrm>
            <a:custGeom>
              <a:avLst/>
              <a:gdLst/>
              <a:ahLst/>
              <a:cxnLst/>
              <a:rect r="r" b="b" t="t" l="l"/>
              <a:pathLst>
                <a:path h="2525026" w="4317852">
                  <a:moveTo>
                    <a:pt x="0" y="0"/>
                  </a:moveTo>
                  <a:lnTo>
                    <a:pt x="4317852" y="0"/>
                  </a:lnTo>
                  <a:lnTo>
                    <a:pt x="4317852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7851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55303" y="63747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88760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bulding with 1,2,3 bed rooms is the most popular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bulding with 1,2 bath rooms is the most popular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bulding of type Apartment and Villa is the most popular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most building is unfurnishing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and most building is in Spring and winter seasons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253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</a:rPr>
              <a:t>Rent according to factors 2023 &amp;2024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DAGJUwNZv88</dc:identifier>
  <dcterms:modified xsi:type="dcterms:W3CDTF">2011-08-01T06:04:30Z</dcterms:modified>
  <cp:revision>1</cp:revision>
  <dc:title>Dubaie Real estate</dc:title>
</cp:coreProperties>
</file>