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90455BC-D017-4A2F-96DA-0AE1CE300407}" type="datetimeFigureOut">
              <a:rPr lang="en-US" smtClean="0"/>
              <a:t>7/24/2025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285446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0455BC-D017-4A2F-96DA-0AE1CE300407}"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22214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0455BC-D017-4A2F-96DA-0AE1CE300407}"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3598610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0455BC-D017-4A2F-96DA-0AE1CE300407}"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4B54C-142C-4A55-B3F8-5CE80211C0A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1341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0455BC-D017-4A2F-96DA-0AE1CE300407}"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2096507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0455BC-D017-4A2F-96DA-0AE1CE300407}"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1691982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0455BC-D017-4A2F-96DA-0AE1CE300407}"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3817662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455BC-D017-4A2F-96DA-0AE1CE300407}"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2921660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455BC-D017-4A2F-96DA-0AE1CE300407}"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24113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455BC-D017-4A2F-96DA-0AE1CE300407}"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102406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0455BC-D017-4A2F-96DA-0AE1CE300407}"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300784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455BC-D017-4A2F-96DA-0AE1CE300407}"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387719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0455BC-D017-4A2F-96DA-0AE1CE300407}"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188683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0455BC-D017-4A2F-96DA-0AE1CE300407}"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12878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455BC-D017-4A2F-96DA-0AE1CE300407}"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137468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0455BC-D017-4A2F-96DA-0AE1CE300407}"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358332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0455BC-D017-4A2F-96DA-0AE1CE300407}"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14B54C-142C-4A55-B3F8-5CE80211C0A5}" type="slidenum">
              <a:rPr lang="en-US" smtClean="0"/>
              <a:t>‹#›</a:t>
            </a:fld>
            <a:endParaRPr lang="en-US"/>
          </a:p>
        </p:txBody>
      </p:sp>
    </p:spTree>
    <p:extLst>
      <p:ext uri="{BB962C8B-B14F-4D97-AF65-F5344CB8AC3E}">
        <p14:creationId xmlns:p14="http://schemas.microsoft.com/office/powerpoint/2010/main" val="167992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0455BC-D017-4A2F-96DA-0AE1CE300407}" type="datetimeFigureOut">
              <a:rPr lang="en-US" smtClean="0"/>
              <a:t>7/24/2025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14B54C-142C-4A55-B3F8-5CE80211C0A5}" type="slidenum">
              <a:rPr lang="en-US" smtClean="0"/>
              <a:t>‹#›</a:t>
            </a:fld>
            <a:endParaRPr lang="en-US"/>
          </a:p>
        </p:txBody>
      </p:sp>
    </p:spTree>
    <p:extLst>
      <p:ext uri="{BB962C8B-B14F-4D97-AF65-F5344CB8AC3E}">
        <p14:creationId xmlns:p14="http://schemas.microsoft.com/office/powerpoint/2010/main" val="1322025040"/>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17DF-018F-7410-1A3F-5A14ECC5CD09}"/>
              </a:ext>
            </a:extLst>
          </p:cNvPr>
          <p:cNvSpPr>
            <a:spLocks noGrp="1"/>
          </p:cNvSpPr>
          <p:nvPr>
            <p:ph type="ctrTitle"/>
          </p:nvPr>
        </p:nvSpPr>
        <p:spPr/>
        <p:txBody>
          <a:bodyPr>
            <a:normAutofit fontScale="90000"/>
          </a:bodyPr>
          <a:lstStyle/>
          <a:p>
            <a:r>
              <a:rPr lang="en-US" dirty="0"/>
              <a:t>From Anomaly detection to botnet classification: a comprehensive ML pipeline for </a:t>
            </a:r>
            <a:r>
              <a:rPr lang="en-US" dirty="0" err="1"/>
              <a:t>iot</a:t>
            </a:r>
            <a:r>
              <a:rPr lang="en-US" dirty="0"/>
              <a:t> security</a:t>
            </a:r>
          </a:p>
        </p:txBody>
      </p:sp>
      <p:sp>
        <p:nvSpPr>
          <p:cNvPr id="3" name="Subtitle 2">
            <a:extLst>
              <a:ext uri="{FF2B5EF4-FFF2-40B4-BE49-F238E27FC236}">
                <a16:creationId xmlns:a16="http://schemas.microsoft.com/office/drawing/2014/main" id="{9EE85397-6FEB-D1A1-BF31-C80A48ABC1F6}"/>
              </a:ext>
            </a:extLst>
          </p:cNvPr>
          <p:cNvSpPr>
            <a:spLocks noGrp="1"/>
          </p:cNvSpPr>
          <p:nvPr>
            <p:ph type="subTitle" idx="1"/>
          </p:nvPr>
        </p:nvSpPr>
        <p:spPr/>
        <p:txBody>
          <a:bodyPr>
            <a:normAutofit fontScale="85000" lnSpcReduction="20000"/>
          </a:bodyPr>
          <a:lstStyle/>
          <a:p>
            <a:r>
              <a:rPr lang="en-US" dirty="0"/>
              <a:t>By: joseph Lee 7/24/25</a:t>
            </a:r>
          </a:p>
          <a:p>
            <a:r>
              <a:rPr lang="en-US" dirty="0"/>
              <a:t>Dataset: detection of </a:t>
            </a:r>
            <a:r>
              <a:rPr lang="en-US" dirty="0" err="1"/>
              <a:t>iot</a:t>
            </a:r>
            <a:r>
              <a:rPr lang="en-US" dirty="0"/>
              <a:t> botnet attacks n </a:t>
            </a:r>
            <a:r>
              <a:rPr lang="en-US" dirty="0" err="1"/>
              <a:t>baiot</a:t>
            </a:r>
            <a:endParaRPr lang="en-US" dirty="0"/>
          </a:p>
          <a:p>
            <a:r>
              <a:rPr lang="en-US" dirty="0"/>
              <a:t>Source:  https://archive.ics.uci.edu/dataset/442/detection+of+iot+botnet+attacks+n+baiot</a:t>
            </a:r>
          </a:p>
          <a:p>
            <a:endParaRPr lang="en-US" dirty="0"/>
          </a:p>
        </p:txBody>
      </p:sp>
      <p:pic>
        <p:nvPicPr>
          <p:cNvPr id="4" name="Camera 3">
            <a:extLst>
              <a:ext uri="{FF2B5EF4-FFF2-40B4-BE49-F238E27FC236}">
                <a16:creationId xmlns:a16="http://schemas.microsoft.com/office/drawing/2014/main" id="{91C2197B-2AE0-BA33-28EF-757F0B753BCA}"/>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134600" y="4762500"/>
            <a:ext cx="2057400" cy="2057400"/>
          </a:xfrm>
          <a:prstGeom prst="ellipse">
            <a:avLst/>
          </a:prstGeom>
        </p:spPr>
      </p:pic>
      <p:pic>
        <p:nvPicPr>
          <p:cNvPr id="5" name="Camera 4">
            <a:extLst>
              <a:ext uri="{FF2B5EF4-FFF2-40B4-BE49-F238E27FC236}">
                <a16:creationId xmlns:a16="http://schemas.microsoft.com/office/drawing/2014/main" id="{D0E0FBE9-81DB-0C10-EC37-750717DDA0EF}"/>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pic>
        <p:nvPicPr>
          <p:cNvPr id="6" name="Camera 5">
            <a:extLst>
              <a:ext uri="{FF2B5EF4-FFF2-40B4-BE49-F238E27FC236}">
                <a16:creationId xmlns:a16="http://schemas.microsoft.com/office/drawing/2014/main" id="{CD37E20D-E6EF-C1F7-2CD5-4545C3816D89}"/>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868210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040F-091E-8060-F01F-A09A25A3FE40}"/>
              </a:ext>
            </a:extLst>
          </p:cNvPr>
          <p:cNvSpPr>
            <a:spLocks noGrp="1"/>
          </p:cNvSpPr>
          <p:nvPr>
            <p:ph type="title"/>
          </p:nvPr>
        </p:nvSpPr>
        <p:spPr>
          <a:xfrm>
            <a:off x="1141413" y="618518"/>
            <a:ext cx="9905998" cy="867382"/>
          </a:xfrm>
        </p:spPr>
        <p:txBody>
          <a:bodyPr>
            <a:normAutofit fontScale="90000"/>
          </a:bodyPr>
          <a:lstStyle/>
          <a:p>
            <a:r>
              <a:rPr lang="en-US" dirty="0"/>
              <a:t>Most important features for predicting attacks</a:t>
            </a:r>
          </a:p>
        </p:txBody>
      </p:sp>
      <p:sp>
        <p:nvSpPr>
          <p:cNvPr id="3" name="Content Placeholder 2">
            <a:extLst>
              <a:ext uri="{FF2B5EF4-FFF2-40B4-BE49-F238E27FC236}">
                <a16:creationId xmlns:a16="http://schemas.microsoft.com/office/drawing/2014/main" id="{B89A9D1D-0ADA-8D5B-5100-06A51A901F3A}"/>
              </a:ext>
            </a:extLst>
          </p:cNvPr>
          <p:cNvSpPr>
            <a:spLocks noGrp="1"/>
          </p:cNvSpPr>
          <p:nvPr>
            <p:ph idx="1"/>
          </p:nvPr>
        </p:nvSpPr>
        <p:spPr>
          <a:xfrm>
            <a:off x="6263640" y="2010538"/>
            <a:ext cx="4783771" cy="4079366"/>
          </a:xfrm>
        </p:spPr>
        <p:txBody>
          <a:bodyPr>
            <a:normAutofit fontScale="62500" lnSpcReduction="20000"/>
          </a:bodyPr>
          <a:lstStyle/>
          <a:p>
            <a:r>
              <a:rPr lang="en-US" dirty="0"/>
              <a:t>HH_jit_L0.01_mean is by far the feature with the greatest impact on predicting whether an event is an attack or benign in the </a:t>
            </a:r>
            <a:r>
              <a:rPr lang="en-US" dirty="0" err="1"/>
              <a:t>XGBoost</a:t>
            </a:r>
            <a:r>
              <a:rPr lang="en-US" dirty="0"/>
              <a:t> model.</a:t>
            </a:r>
          </a:p>
          <a:p>
            <a:r>
              <a:rPr lang="en-US" dirty="0" err="1"/>
              <a:t>HH_jit</a:t>
            </a:r>
            <a:r>
              <a:rPr lang="en-US" dirty="0"/>
              <a:t> is the feature for stats summarizing the jitter of the traffic going from this packet's host (IP) to the packet's destination host. Jitter is a measure of variability or inconsistency in the timing of data packets as they travel across a network. This information is useful for botnet detection because botnets often generate rapid, bursty, irregular traffic. Their traffic is not smooth or predictable and is randomized to avoid detection. It Botnet traffic is more chaotic than benign activity basically. </a:t>
            </a:r>
            <a:r>
              <a:rPr lang="en-US" dirty="0" err="1"/>
              <a:t>HH_jit</a:t>
            </a:r>
            <a:r>
              <a:rPr lang="en-US" dirty="0"/>
              <a:t> is so predictive because botnets cause high-frequency, high-variability traffic bursts, while normal IoT devices behave calmly and predictably.</a:t>
            </a:r>
          </a:p>
        </p:txBody>
      </p:sp>
      <p:pic>
        <p:nvPicPr>
          <p:cNvPr id="5" name="Picture 4">
            <a:extLst>
              <a:ext uri="{FF2B5EF4-FFF2-40B4-BE49-F238E27FC236}">
                <a16:creationId xmlns:a16="http://schemas.microsoft.com/office/drawing/2014/main" id="{6DE0B7F2-BDDB-9020-6E80-72D9F4E1D105}"/>
              </a:ext>
            </a:extLst>
          </p:cNvPr>
          <p:cNvPicPr>
            <a:picLocks noChangeAspect="1"/>
          </p:cNvPicPr>
          <p:nvPr/>
        </p:nvPicPr>
        <p:blipFill>
          <a:blip r:embed="rId2"/>
          <a:stretch>
            <a:fillRect/>
          </a:stretch>
        </p:blipFill>
        <p:spPr>
          <a:xfrm>
            <a:off x="890605" y="2010538"/>
            <a:ext cx="5037756" cy="3762375"/>
          </a:xfrm>
          <a:prstGeom prst="rect">
            <a:avLst/>
          </a:prstGeom>
        </p:spPr>
      </p:pic>
      <p:pic>
        <p:nvPicPr>
          <p:cNvPr id="6" name="Camera 5">
            <a:extLst>
              <a:ext uri="{FF2B5EF4-FFF2-40B4-BE49-F238E27FC236}">
                <a16:creationId xmlns:a16="http://schemas.microsoft.com/office/drawing/2014/main" id="{ED56DEA7-5333-E2B1-AA88-CD38BB247A51}"/>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4456176" y="4626864"/>
            <a:ext cx="2057400" cy="2057400"/>
          </a:xfrm>
          <a:prstGeom prst="ellipse">
            <a:avLst/>
          </a:prstGeom>
        </p:spPr>
      </p:pic>
    </p:spTree>
    <p:extLst>
      <p:ext uri="{BB962C8B-B14F-4D97-AF65-F5344CB8AC3E}">
        <p14:creationId xmlns:p14="http://schemas.microsoft.com/office/powerpoint/2010/main" val="369276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C8E60-CB85-A6FF-C4A0-02C39369B98F}"/>
              </a:ext>
            </a:extLst>
          </p:cNvPr>
          <p:cNvSpPr>
            <a:spLocks noGrp="1"/>
          </p:cNvSpPr>
          <p:nvPr>
            <p:ph type="title"/>
          </p:nvPr>
        </p:nvSpPr>
        <p:spPr>
          <a:xfrm>
            <a:off x="1141413" y="457200"/>
            <a:ext cx="9905998" cy="1228408"/>
          </a:xfrm>
        </p:spPr>
        <p:txBody>
          <a:bodyPr/>
          <a:lstStyle/>
          <a:p>
            <a:r>
              <a:rPr lang="en-US" dirty="0"/>
              <a:t>Part 2 – training a multi-class model to identify specific botnet families</a:t>
            </a:r>
          </a:p>
        </p:txBody>
      </p:sp>
      <p:sp>
        <p:nvSpPr>
          <p:cNvPr id="3" name="Content Placeholder 2">
            <a:extLst>
              <a:ext uri="{FF2B5EF4-FFF2-40B4-BE49-F238E27FC236}">
                <a16:creationId xmlns:a16="http://schemas.microsoft.com/office/drawing/2014/main" id="{0E59859B-2E35-ABA9-3787-6E1814EC542E}"/>
              </a:ext>
            </a:extLst>
          </p:cNvPr>
          <p:cNvSpPr>
            <a:spLocks noGrp="1"/>
          </p:cNvSpPr>
          <p:nvPr>
            <p:ph idx="1"/>
          </p:nvPr>
        </p:nvSpPr>
        <p:spPr>
          <a:xfrm>
            <a:off x="1141412" y="1685608"/>
            <a:ext cx="9905999" cy="4105593"/>
          </a:xfrm>
        </p:spPr>
        <p:txBody>
          <a:bodyPr/>
          <a:lstStyle/>
          <a:p>
            <a:r>
              <a:rPr lang="en-US" dirty="0"/>
              <a:t>Part 2 used the same dataset but broke the data into 11 classes: benign, and 10 botnet family/attack types</a:t>
            </a:r>
          </a:p>
          <a:p>
            <a:r>
              <a:rPr lang="en-US" dirty="0"/>
              <a:t>Data was visualized, and showed how different attacks exhibited different behavior in all the different features capturing network activity and associated statistics</a:t>
            </a:r>
          </a:p>
          <a:p>
            <a:r>
              <a:rPr lang="en-US" dirty="0"/>
              <a:t>Only Random forest and </a:t>
            </a:r>
            <a:r>
              <a:rPr lang="en-US" dirty="0" err="1"/>
              <a:t>XGBoost</a:t>
            </a:r>
            <a:r>
              <a:rPr lang="en-US" dirty="0"/>
              <a:t> were used for part 2 as they outperformed logistic regression in part 1</a:t>
            </a:r>
          </a:p>
          <a:p>
            <a:endParaRPr lang="en-US" dirty="0"/>
          </a:p>
        </p:txBody>
      </p:sp>
      <p:pic>
        <p:nvPicPr>
          <p:cNvPr id="4" name="Camera 3">
            <a:extLst>
              <a:ext uri="{FF2B5EF4-FFF2-40B4-BE49-F238E27FC236}">
                <a16:creationId xmlns:a16="http://schemas.microsoft.com/office/drawing/2014/main" id="{7DB154AC-B0C5-BB63-2014-D0B91C694300}"/>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2733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26FA-9A53-9DDB-6A7B-F5BF0A806FF2}"/>
              </a:ext>
            </a:extLst>
          </p:cNvPr>
          <p:cNvSpPr>
            <a:spLocks noGrp="1"/>
          </p:cNvSpPr>
          <p:nvPr>
            <p:ph type="title"/>
          </p:nvPr>
        </p:nvSpPr>
        <p:spPr>
          <a:xfrm>
            <a:off x="1141413" y="393192"/>
            <a:ext cx="9905998" cy="1307592"/>
          </a:xfrm>
        </p:spPr>
        <p:txBody>
          <a:bodyPr/>
          <a:lstStyle/>
          <a:p>
            <a:r>
              <a:rPr lang="en-US" dirty="0"/>
              <a:t>Random forest and </a:t>
            </a:r>
            <a:r>
              <a:rPr lang="en-US" dirty="0" err="1"/>
              <a:t>XGBoost</a:t>
            </a:r>
            <a:r>
              <a:rPr lang="en-US" dirty="0"/>
              <a:t> confusion matrices</a:t>
            </a:r>
          </a:p>
        </p:txBody>
      </p:sp>
      <p:pic>
        <p:nvPicPr>
          <p:cNvPr id="5" name="Content Placeholder 4">
            <a:extLst>
              <a:ext uri="{FF2B5EF4-FFF2-40B4-BE49-F238E27FC236}">
                <a16:creationId xmlns:a16="http://schemas.microsoft.com/office/drawing/2014/main" id="{921A1E9E-8887-6CC2-2205-1E7307A24B79}"/>
              </a:ext>
            </a:extLst>
          </p:cNvPr>
          <p:cNvPicPr>
            <a:picLocks noGrp="1" noChangeAspect="1"/>
          </p:cNvPicPr>
          <p:nvPr>
            <p:ph idx="1"/>
          </p:nvPr>
        </p:nvPicPr>
        <p:blipFill>
          <a:blip r:embed="rId2"/>
          <a:stretch>
            <a:fillRect/>
          </a:stretch>
        </p:blipFill>
        <p:spPr>
          <a:xfrm>
            <a:off x="1007117" y="1621282"/>
            <a:ext cx="5087295" cy="4254500"/>
          </a:xfrm>
        </p:spPr>
      </p:pic>
      <p:pic>
        <p:nvPicPr>
          <p:cNvPr id="7" name="Picture 6">
            <a:extLst>
              <a:ext uri="{FF2B5EF4-FFF2-40B4-BE49-F238E27FC236}">
                <a16:creationId xmlns:a16="http://schemas.microsoft.com/office/drawing/2014/main" id="{C4A21776-3819-61FB-6C0D-9D8BCCB4C6E4}"/>
              </a:ext>
            </a:extLst>
          </p:cNvPr>
          <p:cNvPicPr>
            <a:picLocks noChangeAspect="1"/>
          </p:cNvPicPr>
          <p:nvPr/>
        </p:nvPicPr>
        <p:blipFill>
          <a:blip r:embed="rId3"/>
          <a:stretch>
            <a:fillRect/>
          </a:stretch>
        </p:blipFill>
        <p:spPr>
          <a:xfrm>
            <a:off x="6094412" y="1621282"/>
            <a:ext cx="5087296" cy="4254500"/>
          </a:xfrm>
          <a:prstGeom prst="rect">
            <a:avLst/>
          </a:prstGeom>
        </p:spPr>
      </p:pic>
      <p:sp>
        <p:nvSpPr>
          <p:cNvPr id="9" name="TextBox 8">
            <a:extLst>
              <a:ext uri="{FF2B5EF4-FFF2-40B4-BE49-F238E27FC236}">
                <a16:creationId xmlns:a16="http://schemas.microsoft.com/office/drawing/2014/main" id="{F459593D-657D-6808-F535-D9258F6FF5C5}"/>
              </a:ext>
            </a:extLst>
          </p:cNvPr>
          <p:cNvSpPr txBox="1"/>
          <p:nvPr/>
        </p:nvSpPr>
        <p:spPr>
          <a:xfrm>
            <a:off x="1007117" y="5903543"/>
            <a:ext cx="10174591" cy="646331"/>
          </a:xfrm>
          <a:prstGeom prst="rect">
            <a:avLst/>
          </a:prstGeom>
          <a:noFill/>
        </p:spPr>
        <p:txBody>
          <a:bodyPr wrap="square">
            <a:spAutoFit/>
          </a:bodyPr>
          <a:lstStyle/>
          <a:p>
            <a:r>
              <a:rPr lang="en-US" dirty="0"/>
              <a:t>Most classes have correctly classified samples out of 10,000. There are only minor off-diagonal values with 1-3 samples misclassified. The only noticeable confusion is between </a:t>
            </a:r>
            <a:r>
              <a:rPr lang="en-US" dirty="0" err="1"/>
              <a:t>gafgyt_tcp</a:t>
            </a:r>
            <a:r>
              <a:rPr lang="en-US" dirty="0"/>
              <a:t> and </a:t>
            </a:r>
            <a:r>
              <a:rPr lang="en-US" dirty="0" err="1"/>
              <a:t>gafgyt_udp</a:t>
            </a:r>
            <a:endParaRPr lang="en-US" dirty="0"/>
          </a:p>
        </p:txBody>
      </p:sp>
      <p:pic>
        <p:nvPicPr>
          <p:cNvPr id="10" name="Camera 9">
            <a:extLst>
              <a:ext uri="{FF2B5EF4-FFF2-40B4-BE49-F238E27FC236}">
                <a16:creationId xmlns:a16="http://schemas.microsoft.com/office/drawing/2014/main" id="{C5075F65-958D-DC94-9829-74F2398B6C2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153007" y="18288"/>
            <a:ext cx="2057400" cy="2057400"/>
          </a:xfrm>
          <a:prstGeom prst="ellipse">
            <a:avLst/>
          </a:prstGeom>
        </p:spPr>
      </p:pic>
    </p:spTree>
    <p:extLst>
      <p:ext uri="{BB962C8B-B14F-4D97-AF65-F5344CB8AC3E}">
        <p14:creationId xmlns:p14="http://schemas.microsoft.com/office/powerpoint/2010/main" val="4159066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5C3CB-0513-12A8-D841-24E81C125085}"/>
              </a:ext>
            </a:extLst>
          </p:cNvPr>
          <p:cNvSpPr>
            <a:spLocks noGrp="1"/>
          </p:cNvSpPr>
          <p:nvPr>
            <p:ph type="title"/>
          </p:nvPr>
        </p:nvSpPr>
        <p:spPr>
          <a:xfrm>
            <a:off x="1143001" y="389918"/>
            <a:ext cx="9905998" cy="835378"/>
          </a:xfrm>
        </p:spPr>
        <p:txBody>
          <a:bodyPr/>
          <a:lstStyle/>
          <a:p>
            <a:r>
              <a:rPr lang="en-US" dirty="0"/>
              <a:t>ROC Curves</a:t>
            </a:r>
          </a:p>
        </p:txBody>
      </p:sp>
      <p:sp>
        <p:nvSpPr>
          <p:cNvPr id="3" name="Content Placeholder 2">
            <a:extLst>
              <a:ext uri="{FF2B5EF4-FFF2-40B4-BE49-F238E27FC236}">
                <a16:creationId xmlns:a16="http://schemas.microsoft.com/office/drawing/2014/main" id="{4683EA40-43E2-232E-41EE-2E8BAEE04CB0}"/>
              </a:ext>
            </a:extLst>
          </p:cNvPr>
          <p:cNvSpPr>
            <a:spLocks noGrp="1"/>
          </p:cNvSpPr>
          <p:nvPr>
            <p:ph idx="1"/>
          </p:nvPr>
        </p:nvSpPr>
        <p:spPr>
          <a:xfrm>
            <a:off x="1141412" y="5367524"/>
            <a:ext cx="9905999" cy="987555"/>
          </a:xfrm>
        </p:spPr>
        <p:txBody>
          <a:bodyPr>
            <a:normAutofit/>
          </a:bodyPr>
          <a:lstStyle/>
          <a:p>
            <a:pPr marL="0" indent="0">
              <a:buNone/>
            </a:pPr>
            <a:r>
              <a:rPr lang="en-US" dirty="0"/>
              <a:t>There is perfect class separation for each botnet type. The curves indicate the classifier has near-zero false positives and maximum true positives</a:t>
            </a:r>
          </a:p>
        </p:txBody>
      </p:sp>
      <p:pic>
        <p:nvPicPr>
          <p:cNvPr id="5" name="Picture 4">
            <a:extLst>
              <a:ext uri="{FF2B5EF4-FFF2-40B4-BE49-F238E27FC236}">
                <a16:creationId xmlns:a16="http://schemas.microsoft.com/office/drawing/2014/main" id="{574F244F-783B-BE91-CA72-DAC8080A789A}"/>
              </a:ext>
            </a:extLst>
          </p:cNvPr>
          <p:cNvPicPr>
            <a:picLocks noChangeAspect="1"/>
          </p:cNvPicPr>
          <p:nvPr/>
        </p:nvPicPr>
        <p:blipFill>
          <a:blip r:embed="rId2"/>
          <a:stretch>
            <a:fillRect/>
          </a:stretch>
        </p:blipFill>
        <p:spPr>
          <a:xfrm>
            <a:off x="1163777" y="1325879"/>
            <a:ext cx="4933813" cy="3941064"/>
          </a:xfrm>
          <a:prstGeom prst="rect">
            <a:avLst/>
          </a:prstGeom>
        </p:spPr>
      </p:pic>
      <p:pic>
        <p:nvPicPr>
          <p:cNvPr id="7" name="Picture 6">
            <a:extLst>
              <a:ext uri="{FF2B5EF4-FFF2-40B4-BE49-F238E27FC236}">
                <a16:creationId xmlns:a16="http://schemas.microsoft.com/office/drawing/2014/main" id="{B84F00D6-C4D6-F1D1-0AFB-C9193CC4C0A1}"/>
              </a:ext>
            </a:extLst>
          </p:cNvPr>
          <p:cNvPicPr>
            <a:picLocks noChangeAspect="1"/>
          </p:cNvPicPr>
          <p:nvPr/>
        </p:nvPicPr>
        <p:blipFill>
          <a:blip r:embed="rId3"/>
          <a:stretch>
            <a:fillRect/>
          </a:stretch>
        </p:blipFill>
        <p:spPr>
          <a:xfrm>
            <a:off x="6094411" y="1325879"/>
            <a:ext cx="4933812" cy="3941063"/>
          </a:xfrm>
          <a:prstGeom prst="rect">
            <a:avLst/>
          </a:prstGeom>
        </p:spPr>
      </p:pic>
      <p:pic>
        <p:nvPicPr>
          <p:cNvPr id="8" name="Camera 7">
            <a:extLst>
              <a:ext uri="{FF2B5EF4-FFF2-40B4-BE49-F238E27FC236}">
                <a16:creationId xmlns:a16="http://schemas.microsoft.com/office/drawing/2014/main" id="{ED1D8B6B-1164-655A-CC5E-302222723AC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134600" y="0"/>
            <a:ext cx="2057400" cy="2057400"/>
          </a:xfrm>
          <a:prstGeom prst="ellipse">
            <a:avLst/>
          </a:prstGeom>
        </p:spPr>
      </p:pic>
    </p:spTree>
    <p:extLst>
      <p:ext uri="{BB962C8B-B14F-4D97-AF65-F5344CB8AC3E}">
        <p14:creationId xmlns:p14="http://schemas.microsoft.com/office/powerpoint/2010/main" val="237146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EBA-6DD1-1909-A190-5492422538BE}"/>
              </a:ext>
            </a:extLst>
          </p:cNvPr>
          <p:cNvSpPr>
            <a:spLocks noGrp="1"/>
          </p:cNvSpPr>
          <p:nvPr>
            <p:ph type="title"/>
          </p:nvPr>
        </p:nvSpPr>
        <p:spPr>
          <a:xfrm>
            <a:off x="1143001" y="219456"/>
            <a:ext cx="9905998" cy="960120"/>
          </a:xfrm>
        </p:spPr>
        <p:txBody>
          <a:bodyPr/>
          <a:lstStyle/>
          <a:p>
            <a:r>
              <a:rPr lang="en-US" dirty="0"/>
              <a:t>Most important features</a:t>
            </a:r>
          </a:p>
        </p:txBody>
      </p:sp>
      <p:pic>
        <p:nvPicPr>
          <p:cNvPr id="5" name="Content Placeholder 4">
            <a:extLst>
              <a:ext uri="{FF2B5EF4-FFF2-40B4-BE49-F238E27FC236}">
                <a16:creationId xmlns:a16="http://schemas.microsoft.com/office/drawing/2014/main" id="{B742893B-D3B2-C83F-1582-E3102269418B}"/>
              </a:ext>
            </a:extLst>
          </p:cNvPr>
          <p:cNvPicPr>
            <a:picLocks noGrp="1" noChangeAspect="1"/>
          </p:cNvPicPr>
          <p:nvPr>
            <p:ph idx="1"/>
          </p:nvPr>
        </p:nvPicPr>
        <p:blipFill>
          <a:blip r:embed="rId2"/>
          <a:stretch>
            <a:fillRect/>
          </a:stretch>
        </p:blipFill>
        <p:spPr>
          <a:xfrm>
            <a:off x="6096000" y="1116659"/>
            <a:ext cx="4952999" cy="3699075"/>
          </a:xfrm>
        </p:spPr>
      </p:pic>
      <p:pic>
        <p:nvPicPr>
          <p:cNvPr id="7" name="Picture 6">
            <a:extLst>
              <a:ext uri="{FF2B5EF4-FFF2-40B4-BE49-F238E27FC236}">
                <a16:creationId xmlns:a16="http://schemas.microsoft.com/office/drawing/2014/main" id="{D01DFA7F-9B9B-0609-6D3D-1F156C13CF1D}"/>
              </a:ext>
            </a:extLst>
          </p:cNvPr>
          <p:cNvPicPr>
            <a:picLocks noChangeAspect="1"/>
          </p:cNvPicPr>
          <p:nvPr/>
        </p:nvPicPr>
        <p:blipFill>
          <a:blip r:embed="rId3"/>
          <a:stretch>
            <a:fillRect/>
          </a:stretch>
        </p:blipFill>
        <p:spPr>
          <a:xfrm>
            <a:off x="529348" y="1108387"/>
            <a:ext cx="5566652" cy="3730231"/>
          </a:xfrm>
          <a:prstGeom prst="rect">
            <a:avLst/>
          </a:prstGeom>
        </p:spPr>
      </p:pic>
      <p:sp>
        <p:nvSpPr>
          <p:cNvPr id="9" name="TextBox 8">
            <a:extLst>
              <a:ext uri="{FF2B5EF4-FFF2-40B4-BE49-F238E27FC236}">
                <a16:creationId xmlns:a16="http://schemas.microsoft.com/office/drawing/2014/main" id="{4AAD450C-3417-544F-D85A-71EB972FA5AD}"/>
              </a:ext>
            </a:extLst>
          </p:cNvPr>
          <p:cNvSpPr txBox="1"/>
          <p:nvPr/>
        </p:nvSpPr>
        <p:spPr>
          <a:xfrm>
            <a:off x="530938" y="4872450"/>
            <a:ext cx="5565062" cy="1754326"/>
          </a:xfrm>
          <a:prstGeom prst="rect">
            <a:avLst/>
          </a:prstGeom>
          <a:noFill/>
        </p:spPr>
        <p:txBody>
          <a:bodyPr wrap="square">
            <a:spAutoFit/>
          </a:bodyPr>
          <a:lstStyle/>
          <a:p>
            <a:r>
              <a:rPr lang="en-US" dirty="0"/>
              <a:t>Mutual Information (MI) and Entropy (H) dominate as the most important features. They are essential for traffic pattern analysis in botnet detection.</a:t>
            </a:r>
          </a:p>
          <a:p>
            <a:r>
              <a:rPr lang="en-US" dirty="0"/>
              <a:t>Features for early lag windows (L0.01, L0.1) are most influential as botnet behavior likely leaves strong signatures early in flows.</a:t>
            </a:r>
          </a:p>
        </p:txBody>
      </p:sp>
      <p:sp>
        <p:nvSpPr>
          <p:cNvPr id="11" name="TextBox 10">
            <a:extLst>
              <a:ext uri="{FF2B5EF4-FFF2-40B4-BE49-F238E27FC236}">
                <a16:creationId xmlns:a16="http://schemas.microsoft.com/office/drawing/2014/main" id="{B276B2B0-70EF-0BA0-B3C7-6E6F798B059E}"/>
              </a:ext>
            </a:extLst>
          </p:cNvPr>
          <p:cNvSpPr txBox="1"/>
          <p:nvPr/>
        </p:nvSpPr>
        <p:spPr>
          <a:xfrm>
            <a:off x="6024372" y="4815734"/>
            <a:ext cx="5565062" cy="1754326"/>
          </a:xfrm>
          <a:prstGeom prst="rect">
            <a:avLst/>
          </a:prstGeom>
          <a:noFill/>
        </p:spPr>
        <p:txBody>
          <a:bodyPr wrap="square">
            <a:spAutoFit/>
          </a:bodyPr>
          <a:lstStyle/>
          <a:p>
            <a:r>
              <a:rPr lang="en-US" dirty="0"/>
              <a:t>The </a:t>
            </a:r>
            <a:r>
              <a:rPr lang="en-US" dirty="0" err="1"/>
              <a:t>XGBoost</a:t>
            </a:r>
            <a:r>
              <a:rPr lang="en-US" dirty="0"/>
              <a:t> model shows a different perspective than Random Forest. It emphasizes different dynamics in the traffic data. It emphasizes jitter and hop-level entropy more than Random Forest. it focuses on fine-trained network signal variance, indicating sensitivity to subtle traffic behavior shifts.</a:t>
            </a:r>
          </a:p>
        </p:txBody>
      </p:sp>
      <p:pic>
        <p:nvPicPr>
          <p:cNvPr id="12" name="Camera 11">
            <a:extLst>
              <a:ext uri="{FF2B5EF4-FFF2-40B4-BE49-F238E27FC236}">
                <a16:creationId xmlns:a16="http://schemas.microsoft.com/office/drawing/2014/main" id="{943387A9-7BB5-66BF-05E0-D4DDEB60A5DA}"/>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928859" y="2250491"/>
            <a:ext cx="2057400" cy="2057400"/>
          </a:xfrm>
          <a:prstGeom prst="ellipse">
            <a:avLst/>
          </a:prstGeom>
        </p:spPr>
      </p:pic>
    </p:spTree>
    <p:extLst>
      <p:ext uri="{BB962C8B-B14F-4D97-AF65-F5344CB8AC3E}">
        <p14:creationId xmlns:p14="http://schemas.microsoft.com/office/powerpoint/2010/main" val="401312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B5F4-09E4-405D-5B56-0AEDB67B2E2D}"/>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AFA6F63B-AD72-B215-E14A-620C25E66D1A}"/>
              </a:ext>
            </a:extLst>
          </p:cNvPr>
          <p:cNvSpPr>
            <a:spLocks noGrp="1"/>
          </p:cNvSpPr>
          <p:nvPr>
            <p:ph idx="1"/>
          </p:nvPr>
        </p:nvSpPr>
        <p:spPr/>
        <p:txBody>
          <a:bodyPr/>
          <a:lstStyle/>
          <a:p>
            <a:r>
              <a:rPr lang="en-US" dirty="0"/>
              <a:t>The </a:t>
            </a:r>
            <a:r>
              <a:rPr lang="en-US" dirty="0" err="1"/>
              <a:t>XGboost</a:t>
            </a:r>
            <a:r>
              <a:rPr lang="en-US" dirty="0"/>
              <a:t> model should be deployed and used to flag and block suspicious traffic in real time.</a:t>
            </a:r>
          </a:p>
          <a:p>
            <a:r>
              <a:rPr lang="en-US" dirty="0"/>
              <a:t>Priority should be given to monitoring features like jitter and hop-level entropy describing traffic data dynamics.</a:t>
            </a:r>
          </a:p>
          <a:p>
            <a:r>
              <a:rPr lang="en-US" dirty="0"/>
              <a:t>The model should continue to be trained periodically with new traffic data to ensure detection of evolving traffic patterns.</a:t>
            </a:r>
          </a:p>
          <a:p>
            <a:endParaRPr lang="en-US" dirty="0"/>
          </a:p>
        </p:txBody>
      </p:sp>
      <p:pic>
        <p:nvPicPr>
          <p:cNvPr id="4" name="Camera 3">
            <a:extLst>
              <a:ext uri="{FF2B5EF4-FFF2-40B4-BE49-F238E27FC236}">
                <a16:creationId xmlns:a16="http://schemas.microsoft.com/office/drawing/2014/main" id="{8A9394C8-A482-397F-6126-583BF66A199D}"/>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32656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9D3E-343D-BFCD-0B07-4AF219F95209}"/>
              </a:ext>
            </a:extLst>
          </p:cNvPr>
          <p:cNvSpPr>
            <a:spLocks noGrp="1"/>
          </p:cNvSpPr>
          <p:nvPr>
            <p:ph type="title"/>
          </p:nvPr>
        </p:nvSpPr>
        <p:spPr>
          <a:xfrm>
            <a:off x="1141413" y="618518"/>
            <a:ext cx="9905998" cy="926818"/>
          </a:xfrm>
        </p:spPr>
        <p:txBody>
          <a:bodyPr/>
          <a:lstStyle/>
          <a:p>
            <a:r>
              <a:rPr lang="en-US" dirty="0"/>
              <a:t>Botnets sound cute… what’s the big deal??</a:t>
            </a:r>
          </a:p>
        </p:txBody>
      </p:sp>
      <p:sp>
        <p:nvSpPr>
          <p:cNvPr id="3" name="Content Placeholder 2">
            <a:extLst>
              <a:ext uri="{FF2B5EF4-FFF2-40B4-BE49-F238E27FC236}">
                <a16:creationId xmlns:a16="http://schemas.microsoft.com/office/drawing/2014/main" id="{70651E4D-DCF8-8CDE-6089-334CAC36EEA3}"/>
              </a:ext>
            </a:extLst>
          </p:cNvPr>
          <p:cNvSpPr>
            <a:spLocks noGrp="1"/>
          </p:cNvSpPr>
          <p:nvPr>
            <p:ph idx="1"/>
          </p:nvPr>
        </p:nvSpPr>
        <p:spPr>
          <a:xfrm>
            <a:off x="1141412" y="1481328"/>
            <a:ext cx="9905999" cy="4758154"/>
          </a:xfrm>
        </p:spPr>
        <p:txBody>
          <a:bodyPr>
            <a:normAutofit lnSpcReduction="10000"/>
          </a:bodyPr>
          <a:lstStyle/>
          <a:p>
            <a:r>
              <a:rPr lang="en-US" dirty="0"/>
              <a:t>What ARE botnets?</a:t>
            </a:r>
          </a:p>
          <a:p>
            <a:pPr lvl="1"/>
            <a:r>
              <a:rPr lang="en-US" dirty="0"/>
              <a:t>Botnets are networks of internet-connected devices (like computers, phones, IoT gadgets) that have been infected with malware and are being controlled remotely by an attacker, often without the owner's knowledge.</a:t>
            </a:r>
          </a:p>
          <a:p>
            <a:r>
              <a:rPr lang="en-US" dirty="0"/>
              <a:t>They are used for:</a:t>
            </a:r>
          </a:p>
          <a:p>
            <a:pPr lvl="1"/>
            <a:r>
              <a:rPr lang="en-US" dirty="0"/>
              <a:t>DDoS attacks - they flood a website until it crashes</a:t>
            </a:r>
          </a:p>
          <a:p>
            <a:pPr lvl="1"/>
            <a:r>
              <a:rPr lang="en-US" dirty="0"/>
              <a:t>spam campaigns - send millions of phishing emails</a:t>
            </a:r>
          </a:p>
          <a:p>
            <a:pPr lvl="1"/>
            <a:r>
              <a:rPr lang="en-US" dirty="0"/>
              <a:t>data theft/keylogging - steal login credentials</a:t>
            </a:r>
          </a:p>
          <a:p>
            <a:pPr lvl="1"/>
            <a:r>
              <a:rPr lang="en-US" dirty="0"/>
              <a:t>crypto mining - use your device to mine crypto</a:t>
            </a:r>
          </a:p>
          <a:p>
            <a:pPr lvl="1"/>
            <a:r>
              <a:rPr lang="en-US" dirty="0"/>
              <a:t>click fraud - fake ad clicks for revenue</a:t>
            </a:r>
          </a:p>
          <a:p>
            <a:pPr lvl="1"/>
            <a:r>
              <a:rPr lang="en-US" dirty="0"/>
              <a:t>spreading malware - infect other systems</a:t>
            </a:r>
          </a:p>
        </p:txBody>
      </p:sp>
      <p:pic>
        <p:nvPicPr>
          <p:cNvPr id="4" name="Camera 3">
            <a:extLst>
              <a:ext uri="{FF2B5EF4-FFF2-40B4-BE49-F238E27FC236}">
                <a16:creationId xmlns:a16="http://schemas.microsoft.com/office/drawing/2014/main" id="{8B22721A-2030-94DF-6F03-14810FC26EDB}"/>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pic>
        <p:nvPicPr>
          <p:cNvPr id="5" name="Camera 4">
            <a:extLst>
              <a:ext uri="{FF2B5EF4-FFF2-40B4-BE49-F238E27FC236}">
                <a16:creationId xmlns:a16="http://schemas.microsoft.com/office/drawing/2014/main" id="{8A71A636-492D-3E77-362B-E08796E66084}"/>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52421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E3A9D-EC8D-AB3E-3C7E-BE1431D6D273}"/>
              </a:ext>
            </a:extLst>
          </p:cNvPr>
          <p:cNvSpPr>
            <a:spLocks noGrp="1"/>
          </p:cNvSpPr>
          <p:nvPr>
            <p:ph type="title"/>
          </p:nvPr>
        </p:nvSpPr>
        <p:spPr>
          <a:xfrm>
            <a:off x="1141413" y="618518"/>
            <a:ext cx="9905998" cy="743938"/>
          </a:xfrm>
        </p:spPr>
        <p:txBody>
          <a:bodyPr/>
          <a:lstStyle/>
          <a:p>
            <a:r>
              <a:rPr lang="en-US" dirty="0"/>
              <a:t>How they work</a:t>
            </a:r>
          </a:p>
        </p:txBody>
      </p:sp>
      <p:sp>
        <p:nvSpPr>
          <p:cNvPr id="3" name="Content Placeholder 2">
            <a:extLst>
              <a:ext uri="{FF2B5EF4-FFF2-40B4-BE49-F238E27FC236}">
                <a16:creationId xmlns:a16="http://schemas.microsoft.com/office/drawing/2014/main" id="{0D48C15D-A33A-BD34-8776-82967A1329A5}"/>
              </a:ext>
            </a:extLst>
          </p:cNvPr>
          <p:cNvSpPr>
            <a:spLocks noGrp="1"/>
          </p:cNvSpPr>
          <p:nvPr>
            <p:ph idx="1"/>
          </p:nvPr>
        </p:nvSpPr>
        <p:spPr>
          <a:xfrm>
            <a:off x="1141412" y="1536192"/>
            <a:ext cx="9905999" cy="4255009"/>
          </a:xfrm>
        </p:spPr>
        <p:txBody>
          <a:bodyPr/>
          <a:lstStyle/>
          <a:p>
            <a:pPr marL="457200" indent="-457200">
              <a:buFont typeface="+mj-lt"/>
              <a:buAutoNum type="arabicPeriod"/>
            </a:pPr>
            <a:r>
              <a:rPr lang="en-US" dirty="0"/>
              <a:t>Malware infects a device (</a:t>
            </a:r>
            <a:r>
              <a:rPr lang="en-US" dirty="0" err="1"/>
              <a:t>eg.</a:t>
            </a:r>
            <a:r>
              <a:rPr lang="en-US" dirty="0"/>
              <a:t> via phishing, weak </a:t>
            </a:r>
            <a:r>
              <a:rPr lang="en-US" dirty="0" err="1"/>
              <a:t>passowrds</a:t>
            </a:r>
            <a:r>
              <a:rPr lang="en-US" dirty="0"/>
              <a:t>, open ports)</a:t>
            </a:r>
          </a:p>
          <a:p>
            <a:pPr marL="457200" indent="-457200">
              <a:buFont typeface="+mj-lt"/>
              <a:buAutoNum type="arabicPeriod"/>
            </a:pPr>
            <a:r>
              <a:rPr lang="en-US" dirty="0"/>
              <a:t>The device becomes a "zombie" - quietly waits for commands</a:t>
            </a:r>
          </a:p>
          <a:p>
            <a:pPr marL="457200" indent="-457200">
              <a:buFont typeface="+mj-lt"/>
              <a:buAutoNum type="arabicPeriod"/>
            </a:pPr>
            <a:r>
              <a:rPr lang="en-US" dirty="0"/>
              <a:t>All zombie devices are controlled by a command and control (C&amp;C) server</a:t>
            </a:r>
          </a:p>
          <a:p>
            <a:pPr marL="457200" indent="-457200">
              <a:buFont typeface="+mj-lt"/>
              <a:buAutoNum type="arabicPeriod"/>
            </a:pPr>
            <a:r>
              <a:rPr lang="en-US" dirty="0"/>
              <a:t>Attacker sends order to launch attacks or harvest data</a:t>
            </a:r>
          </a:p>
          <a:p>
            <a:pPr marL="457200" indent="-457200">
              <a:buFont typeface="+mj-lt"/>
              <a:buAutoNum type="arabicPeriod"/>
            </a:pPr>
            <a:endParaRPr lang="en-US" dirty="0"/>
          </a:p>
          <a:p>
            <a:pPr marL="0" indent="0">
              <a:buNone/>
            </a:pPr>
            <a:r>
              <a:rPr lang="en-US" dirty="0"/>
              <a:t>IoT botnets increasingly target smart devices such as doorbells, cameras, thermostats, and baby monitors, because they often have poor security, making them easy targets</a:t>
            </a:r>
          </a:p>
          <a:p>
            <a:pPr marL="0" indent="0">
              <a:buNone/>
            </a:pPr>
            <a:endParaRPr lang="en-US" dirty="0"/>
          </a:p>
        </p:txBody>
      </p:sp>
      <p:pic>
        <p:nvPicPr>
          <p:cNvPr id="4" name="Camera 3">
            <a:extLst>
              <a:ext uri="{FF2B5EF4-FFF2-40B4-BE49-F238E27FC236}">
                <a16:creationId xmlns:a16="http://schemas.microsoft.com/office/drawing/2014/main" id="{23123BAF-7390-143B-80B7-8D611471598C}"/>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134600" y="2916936"/>
            <a:ext cx="2057400" cy="2057400"/>
          </a:xfrm>
          <a:prstGeom prst="ellipse">
            <a:avLst/>
          </a:prstGeom>
        </p:spPr>
      </p:pic>
    </p:spTree>
    <p:extLst>
      <p:ext uri="{BB962C8B-B14F-4D97-AF65-F5344CB8AC3E}">
        <p14:creationId xmlns:p14="http://schemas.microsoft.com/office/powerpoint/2010/main" val="291640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6915-D29E-93C9-9F31-B5F348B51F6D}"/>
              </a:ext>
            </a:extLst>
          </p:cNvPr>
          <p:cNvSpPr>
            <a:spLocks noGrp="1"/>
          </p:cNvSpPr>
          <p:nvPr>
            <p:ph type="title"/>
          </p:nvPr>
        </p:nvSpPr>
        <p:spPr>
          <a:xfrm>
            <a:off x="1141413" y="618518"/>
            <a:ext cx="9905998" cy="890242"/>
          </a:xfrm>
        </p:spPr>
        <p:txBody>
          <a:bodyPr/>
          <a:lstStyle/>
          <a:p>
            <a:r>
              <a:rPr lang="en-US" dirty="0"/>
              <a:t>What can be done?</a:t>
            </a:r>
          </a:p>
        </p:txBody>
      </p:sp>
      <p:sp>
        <p:nvSpPr>
          <p:cNvPr id="3" name="Content Placeholder 2">
            <a:extLst>
              <a:ext uri="{FF2B5EF4-FFF2-40B4-BE49-F238E27FC236}">
                <a16:creationId xmlns:a16="http://schemas.microsoft.com/office/drawing/2014/main" id="{CA63AD22-2B7A-80FC-4747-D42F56F2CAEF}"/>
              </a:ext>
            </a:extLst>
          </p:cNvPr>
          <p:cNvSpPr>
            <a:spLocks noGrp="1"/>
          </p:cNvSpPr>
          <p:nvPr>
            <p:ph idx="1"/>
          </p:nvPr>
        </p:nvSpPr>
        <p:spPr>
          <a:xfrm>
            <a:off x="1141412" y="1618488"/>
            <a:ext cx="9905999" cy="4172713"/>
          </a:xfrm>
        </p:spPr>
        <p:txBody>
          <a:bodyPr/>
          <a:lstStyle/>
          <a:p>
            <a:r>
              <a:rPr lang="en-US" dirty="0"/>
              <a:t>Network-based intrusion detection systems must be built to:</a:t>
            </a:r>
          </a:p>
          <a:p>
            <a:pPr lvl="1"/>
            <a:r>
              <a:rPr lang="en-US" dirty="0"/>
              <a:t>Monitor traffic from IoT devices, consisting of benign and attack types</a:t>
            </a:r>
          </a:p>
          <a:p>
            <a:pPr lvl="1"/>
            <a:r>
              <a:rPr lang="en-US" dirty="0"/>
              <a:t>Detect abnormal patterns in network traffic associated with botnet activity</a:t>
            </a:r>
          </a:p>
          <a:p>
            <a:pPr lvl="1"/>
            <a:r>
              <a:rPr lang="en-US" dirty="0"/>
              <a:t>Identify the specific botnet family and attack type based on detected patterns</a:t>
            </a:r>
          </a:p>
          <a:p>
            <a:pPr lvl="1"/>
            <a:r>
              <a:rPr lang="en-US" dirty="0"/>
              <a:t>Report the family and attack type for the system to properly respond and defend itself</a:t>
            </a:r>
          </a:p>
          <a:p>
            <a:pPr lvl="1"/>
            <a:endParaRPr lang="en-US" dirty="0"/>
          </a:p>
        </p:txBody>
      </p:sp>
      <p:pic>
        <p:nvPicPr>
          <p:cNvPr id="4" name="Camera 3">
            <a:extLst>
              <a:ext uri="{FF2B5EF4-FFF2-40B4-BE49-F238E27FC236}">
                <a16:creationId xmlns:a16="http://schemas.microsoft.com/office/drawing/2014/main" id="{5089BB3E-8B58-C42F-CF85-2E60827766F0}"/>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19831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B5B9-61CB-1F4E-0C9A-5FAAF71BD0D9}"/>
              </a:ext>
            </a:extLst>
          </p:cNvPr>
          <p:cNvSpPr>
            <a:spLocks noGrp="1"/>
          </p:cNvSpPr>
          <p:nvPr>
            <p:ph type="title"/>
          </p:nvPr>
        </p:nvSpPr>
        <p:spPr>
          <a:xfrm>
            <a:off x="1141413" y="618518"/>
            <a:ext cx="9905998" cy="954250"/>
          </a:xfrm>
        </p:spPr>
        <p:txBody>
          <a:bodyPr/>
          <a:lstStyle/>
          <a:p>
            <a:r>
              <a:rPr lang="en-US" dirty="0"/>
              <a:t>Business value of predicting attack types</a:t>
            </a:r>
          </a:p>
        </p:txBody>
      </p:sp>
      <p:sp>
        <p:nvSpPr>
          <p:cNvPr id="3" name="Content Placeholder 2">
            <a:extLst>
              <a:ext uri="{FF2B5EF4-FFF2-40B4-BE49-F238E27FC236}">
                <a16:creationId xmlns:a16="http://schemas.microsoft.com/office/drawing/2014/main" id="{BA5155AE-2748-1205-6B59-C0E6FC6A8EAC}"/>
              </a:ext>
            </a:extLst>
          </p:cNvPr>
          <p:cNvSpPr>
            <a:spLocks noGrp="1"/>
          </p:cNvSpPr>
          <p:nvPr>
            <p:ph idx="1"/>
          </p:nvPr>
        </p:nvSpPr>
        <p:spPr>
          <a:xfrm>
            <a:off x="1141412" y="1572768"/>
            <a:ext cx="9905999" cy="4218433"/>
          </a:xfrm>
        </p:spPr>
        <p:txBody>
          <a:bodyPr/>
          <a:lstStyle/>
          <a:p>
            <a:r>
              <a:rPr lang="en-US" dirty="0"/>
              <a:t>Network security can be improved, providing early and accurate detection of botnet traffic before devices are compromised</a:t>
            </a:r>
          </a:p>
          <a:p>
            <a:r>
              <a:rPr lang="en-US" dirty="0"/>
              <a:t>Models can predict what kind of attack is occurring for faster incident response, so that security can act quickly and confidently</a:t>
            </a:r>
          </a:p>
          <a:p>
            <a:r>
              <a:rPr lang="en-US" dirty="0"/>
              <a:t>Accurate models will lower operational costs, minimizing false alerts and reducing alert fatigue and unnecessary investigations.</a:t>
            </a:r>
          </a:p>
        </p:txBody>
      </p:sp>
      <p:pic>
        <p:nvPicPr>
          <p:cNvPr id="4" name="Camera 3">
            <a:extLst>
              <a:ext uri="{FF2B5EF4-FFF2-40B4-BE49-F238E27FC236}">
                <a16:creationId xmlns:a16="http://schemas.microsoft.com/office/drawing/2014/main" id="{B9D758F2-C9A6-E3E0-7287-DCB21A47747B}"/>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26553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DEA7-21B7-BFDA-63B3-0C49517F1F01}"/>
              </a:ext>
            </a:extLst>
          </p:cNvPr>
          <p:cNvSpPr>
            <a:spLocks noGrp="1"/>
          </p:cNvSpPr>
          <p:nvPr>
            <p:ph type="title"/>
          </p:nvPr>
        </p:nvSpPr>
        <p:spPr>
          <a:xfrm>
            <a:off x="1141413" y="618518"/>
            <a:ext cx="9905998" cy="807946"/>
          </a:xfrm>
        </p:spPr>
        <p:txBody>
          <a:bodyPr>
            <a:normAutofit fontScale="90000"/>
          </a:bodyPr>
          <a:lstStyle/>
          <a:p>
            <a:r>
              <a:rPr lang="en-US" dirty="0"/>
              <a:t>Part 1 – training a binary classifier to detect whether a network event is benign or an attack</a:t>
            </a:r>
          </a:p>
        </p:txBody>
      </p:sp>
      <p:sp>
        <p:nvSpPr>
          <p:cNvPr id="3" name="Content Placeholder 2">
            <a:extLst>
              <a:ext uri="{FF2B5EF4-FFF2-40B4-BE49-F238E27FC236}">
                <a16:creationId xmlns:a16="http://schemas.microsoft.com/office/drawing/2014/main" id="{D59940DB-3E58-A96C-44A9-4CCC156CA74B}"/>
              </a:ext>
            </a:extLst>
          </p:cNvPr>
          <p:cNvSpPr>
            <a:spLocks noGrp="1"/>
          </p:cNvSpPr>
          <p:nvPr>
            <p:ph idx="1"/>
          </p:nvPr>
        </p:nvSpPr>
        <p:spPr>
          <a:xfrm>
            <a:off x="1141412" y="1755648"/>
            <a:ext cx="9905999" cy="4364737"/>
          </a:xfrm>
        </p:spPr>
        <p:txBody>
          <a:bodyPr>
            <a:normAutofit fontScale="92500" lnSpcReduction="10000"/>
          </a:bodyPr>
          <a:lstStyle/>
          <a:p>
            <a:r>
              <a:rPr lang="en-US" dirty="0"/>
              <a:t>Data from 9 IoT devices was collected and loaded</a:t>
            </a:r>
          </a:p>
          <a:p>
            <a:r>
              <a:rPr lang="en-US" dirty="0"/>
              <a:t>Network traffic types included benign and multiple botnet attack types</a:t>
            </a:r>
          </a:p>
          <a:p>
            <a:r>
              <a:rPr lang="en-US" dirty="0"/>
              <a:t>Data was split into benign and attack (general) types</a:t>
            </a:r>
          </a:p>
          <a:p>
            <a:r>
              <a:rPr lang="en-US" dirty="0"/>
              <a:t>Plots were used to visualize benign vs attack and determine what features did not provide much class separation power</a:t>
            </a:r>
          </a:p>
          <a:p>
            <a:r>
              <a:rPr lang="en-US" dirty="0"/>
              <a:t>Features with visually distinct distributions were kept for use in training</a:t>
            </a:r>
          </a:p>
          <a:p>
            <a:r>
              <a:rPr lang="en-US" dirty="0"/>
              <a:t>Unsupervised isolation forest model was trained first to establish a baseline to mimic real world situations where new attacks may not yet be labeled</a:t>
            </a:r>
          </a:p>
          <a:p>
            <a:r>
              <a:rPr lang="en-US" dirty="0"/>
              <a:t>Iso forest model had a high false positive rate and many false alarms</a:t>
            </a:r>
          </a:p>
        </p:txBody>
      </p:sp>
      <p:pic>
        <p:nvPicPr>
          <p:cNvPr id="4" name="Camera 3">
            <a:extLst>
              <a:ext uri="{FF2B5EF4-FFF2-40B4-BE49-F238E27FC236}">
                <a16:creationId xmlns:a16="http://schemas.microsoft.com/office/drawing/2014/main" id="{028CE4AE-353A-8154-DA87-4C274F59F961}"/>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78082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5CF00-354F-AF81-88A3-AC3402CFC1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F44AAB-DEC3-F1BC-ACC8-6A6ACB14A587}"/>
              </a:ext>
            </a:extLst>
          </p:cNvPr>
          <p:cNvSpPr>
            <a:spLocks noGrp="1"/>
          </p:cNvSpPr>
          <p:nvPr>
            <p:ph type="title"/>
          </p:nvPr>
        </p:nvSpPr>
        <p:spPr>
          <a:xfrm>
            <a:off x="1141413" y="618518"/>
            <a:ext cx="9905998" cy="807946"/>
          </a:xfrm>
        </p:spPr>
        <p:txBody>
          <a:bodyPr>
            <a:normAutofit fontScale="90000"/>
          </a:bodyPr>
          <a:lstStyle/>
          <a:p>
            <a:r>
              <a:rPr lang="en-US" dirty="0"/>
              <a:t>Part 1 - training a binary classifier to detect whether a network event is benign or an attack</a:t>
            </a:r>
          </a:p>
        </p:txBody>
      </p:sp>
      <p:sp>
        <p:nvSpPr>
          <p:cNvPr id="3" name="Content Placeholder 2">
            <a:extLst>
              <a:ext uri="{FF2B5EF4-FFF2-40B4-BE49-F238E27FC236}">
                <a16:creationId xmlns:a16="http://schemas.microsoft.com/office/drawing/2014/main" id="{5CC07CE9-A09A-5FF7-BBF9-3F706566588F}"/>
              </a:ext>
            </a:extLst>
          </p:cNvPr>
          <p:cNvSpPr>
            <a:spLocks noGrp="1"/>
          </p:cNvSpPr>
          <p:nvPr>
            <p:ph idx="1"/>
          </p:nvPr>
        </p:nvSpPr>
        <p:spPr>
          <a:xfrm>
            <a:off x="1141412" y="1819656"/>
            <a:ext cx="9905999" cy="3971545"/>
          </a:xfrm>
        </p:spPr>
        <p:txBody>
          <a:bodyPr>
            <a:normAutofit lnSpcReduction="10000"/>
          </a:bodyPr>
          <a:lstStyle/>
          <a:p>
            <a:r>
              <a:rPr lang="en-US" dirty="0"/>
              <a:t>3 additional models used/trained: logistic regression, random forest, and </a:t>
            </a:r>
            <a:r>
              <a:rPr lang="en-US" dirty="0" err="1"/>
              <a:t>XGBoost</a:t>
            </a:r>
            <a:endParaRPr lang="en-US" dirty="0"/>
          </a:p>
          <a:p>
            <a:r>
              <a:rPr lang="en-US" dirty="0"/>
              <a:t>Random search and grid search cross validation used to find best parameters for all 3 models</a:t>
            </a:r>
          </a:p>
          <a:p>
            <a:r>
              <a:rPr lang="en-US" dirty="0"/>
              <a:t>All 3 models had excellent performance, a drastic improvement over unsupervised isolation forest. They rarely misclassified benign traffic and almost always detect attacks</a:t>
            </a:r>
          </a:p>
          <a:p>
            <a:r>
              <a:rPr lang="en-US" dirty="0" err="1"/>
              <a:t>XGBoost</a:t>
            </a:r>
            <a:r>
              <a:rPr lang="en-US" dirty="0"/>
              <a:t> was the best choice overall</a:t>
            </a:r>
          </a:p>
          <a:p>
            <a:endParaRPr lang="en-US" dirty="0"/>
          </a:p>
        </p:txBody>
      </p:sp>
      <p:pic>
        <p:nvPicPr>
          <p:cNvPr id="4" name="Camera 3">
            <a:extLst>
              <a:ext uri="{FF2B5EF4-FFF2-40B4-BE49-F238E27FC236}">
                <a16:creationId xmlns:a16="http://schemas.microsoft.com/office/drawing/2014/main" id="{851E3412-CEE6-C2F8-F572-07BF267FD683}"/>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6926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64A7-7087-999A-FA40-62D5D4AA276C}"/>
              </a:ext>
            </a:extLst>
          </p:cNvPr>
          <p:cNvSpPr>
            <a:spLocks noGrp="1"/>
          </p:cNvSpPr>
          <p:nvPr>
            <p:ph type="title"/>
          </p:nvPr>
        </p:nvSpPr>
        <p:spPr>
          <a:xfrm>
            <a:off x="1141413" y="618518"/>
            <a:ext cx="9905998" cy="762671"/>
          </a:xfrm>
        </p:spPr>
        <p:txBody>
          <a:bodyPr/>
          <a:lstStyle/>
          <a:p>
            <a:r>
              <a:rPr lang="en-US" dirty="0"/>
              <a:t>Model confusion matrices</a:t>
            </a:r>
          </a:p>
        </p:txBody>
      </p:sp>
      <p:pic>
        <p:nvPicPr>
          <p:cNvPr id="5" name="Content Placeholder 4">
            <a:extLst>
              <a:ext uri="{FF2B5EF4-FFF2-40B4-BE49-F238E27FC236}">
                <a16:creationId xmlns:a16="http://schemas.microsoft.com/office/drawing/2014/main" id="{B46047BF-9374-9D22-21DE-58350CA0F116}"/>
              </a:ext>
            </a:extLst>
          </p:cNvPr>
          <p:cNvPicPr>
            <a:picLocks noGrp="1" noChangeAspect="1"/>
          </p:cNvPicPr>
          <p:nvPr>
            <p:ph idx="1"/>
          </p:nvPr>
        </p:nvPicPr>
        <p:blipFill>
          <a:blip r:embed="rId2"/>
          <a:stretch>
            <a:fillRect/>
          </a:stretch>
        </p:blipFill>
        <p:spPr>
          <a:xfrm>
            <a:off x="150812" y="1381189"/>
            <a:ext cx="4196482" cy="3541712"/>
          </a:xfrm>
        </p:spPr>
      </p:pic>
      <p:pic>
        <p:nvPicPr>
          <p:cNvPr id="7" name="Picture 6">
            <a:extLst>
              <a:ext uri="{FF2B5EF4-FFF2-40B4-BE49-F238E27FC236}">
                <a16:creationId xmlns:a16="http://schemas.microsoft.com/office/drawing/2014/main" id="{DA1321AA-29DB-1C7F-8155-AC9966C22D26}"/>
              </a:ext>
            </a:extLst>
          </p:cNvPr>
          <p:cNvPicPr>
            <a:picLocks noChangeAspect="1"/>
          </p:cNvPicPr>
          <p:nvPr/>
        </p:nvPicPr>
        <p:blipFill>
          <a:blip r:embed="rId3"/>
          <a:stretch>
            <a:fillRect/>
          </a:stretch>
        </p:blipFill>
        <p:spPr>
          <a:xfrm>
            <a:off x="3996169" y="1381188"/>
            <a:ext cx="4196483" cy="3541713"/>
          </a:xfrm>
          <a:prstGeom prst="rect">
            <a:avLst/>
          </a:prstGeom>
        </p:spPr>
      </p:pic>
      <p:pic>
        <p:nvPicPr>
          <p:cNvPr id="9" name="Picture 8">
            <a:extLst>
              <a:ext uri="{FF2B5EF4-FFF2-40B4-BE49-F238E27FC236}">
                <a16:creationId xmlns:a16="http://schemas.microsoft.com/office/drawing/2014/main" id="{B07C9831-02F2-8D25-B69B-D988882BB1BB}"/>
              </a:ext>
            </a:extLst>
          </p:cNvPr>
          <p:cNvPicPr>
            <a:picLocks noChangeAspect="1"/>
          </p:cNvPicPr>
          <p:nvPr/>
        </p:nvPicPr>
        <p:blipFill>
          <a:blip r:embed="rId4"/>
          <a:stretch>
            <a:fillRect/>
          </a:stretch>
        </p:blipFill>
        <p:spPr>
          <a:xfrm>
            <a:off x="7841524" y="1381187"/>
            <a:ext cx="4196485" cy="3541714"/>
          </a:xfrm>
          <a:prstGeom prst="rect">
            <a:avLst/>
          </a:prstGeom>
        </p:spPr>
      </p:pic>
      <p:sp>
        <p:nvSpPr>
          <p:cNvPr id="15" name="TextBox 14">
            <a:extLst>
              <a:ext uri="{FF2B5EF4-FFF2-40B4-BE49-F238E27FC236}">
                <a16:creationId xmlns:a16="http://schemas.microsoft.com/office/drawing/2014/main" id="{53EEDC71-E0E0-D8AD-A8D3-E95A2D23C99D}"/>
              </a:ext>
            </a:extLst>
          </p:cNvPr>
          <p:cNvSpPr txBox="1"/>
          <p:nvPr/>
        </p:nvSpPr>
        <p:spPr>
          <a:xfrm>
            <a:off x="1901952" y="5138428"/>
            <a:ext cx="9326880" cy="369332"/>
          </a:xfrm>
          <a:prstGeom prst="rect">
            <a:avLst/>
          </a:prstGeom>
          <a:noFill/>
        </p:spPr>
        <p:txBody>
          <a:bodyPr wrap="square">
            <a:spAutoFit/>
          </a:bodyPr>
          <a:lstStyle/>
          <a:p>
            <a:r>
              <a:rPr lang="en-US" dirty="0"/>
              <a:t>All 3 models performed extraordinarily well, with very few misclassifications</a:t>
            </a:r>
          </a:p>
        </p:txBody>
      </p:sp>
      <p:pic>
        <p:nvPicPr>
          <p:cNvPr id="18" name="Camera 17">
            <a:extLst>
              <a:ext uri="{FF2B5EF4-FFF2-40B4-BE49-F238E27FC236}">
                <a16:creationId xmlns:a16="http://schemas.microsoft.com/office/drawing/2014/main" id="{E4185335-1BE2-D160-7497-D31F2071A5A5}"/>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134600" y="0"/>
            <a:ext cx="2057400" cy="2057400"/>
          </a:xfrm>
          <a:prstGeom prst="ellipse">
            <a:avLst/>
          </a:prstGeom>
        </p:spPr>
      </p:pic>
    </p:spTree>
    <p:extLst>
      <p:ext uri="{BB962C8B-B14F-4D97-AF65-F5344CB8AC3E}">
        <p14:creationId xmlns:p14="http://schemas.microsoft.com/office/powerpoint/2010/main" val="216914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6163-E9EB-E901-FF1F-08B29B6027C1}"/>
              </a:ext>
            </a:extLst>
          </p:cNvPr>
          <p:cNvSpPr>
            <a:spLocks noGrp="1"/>
          </p:cNvSpPr>
          <p:nvPr>
            <p:ph type="title"/>
          </p:nvPr>
        </p:nvSpPr>
        <p:spPr>
          <a:xfrm>
            <a:off x="1143001" y="679478"/>
            <a:ext cx="9905998" cy="734794"/>
          </a:xfrm>
        </p:spPr>
        <p:txBody>
          <a:bodyPr/>
          <a:lstStyle/>
          <a:p>
            <a:r>
              <a:rPr lang="en-US" dirty="0"/>
              <a:t>ROC Curves</a:t>
            </a:r>
          </a:p>
        </p:txBody>
      </p:sp>
      <p:pic>
        <p:nvPicPr>
          <p:cNvPr id="5" name="Content Placeholder 4">
            <a:extLst>
              <a:ext uri="{FF2B5EF4-FFF2-40B4-BE49-F238E27FC236}">
                <a16:creationId xmlns:a16="http://schemas.microsoft.com/office/drawing/2014/main" id="{35C4ACA9-33C8-0BAA-E642-353C16BCAE7E}"/>
              </a:ext>
            </a:extLst>
          </p:cNvPr>
          <p:cNvPicPr>
            <a:picLocks noGrp="1" noChangeAspect="1"/>
          </p:cNvPicPr>
          <p:nvPr>
            <p:ph idx="1"/>
          </p:nvPr>
        </p:nvPicPr>
        <p:blipFill>
          <a:blip r:embed="rId2"/>
          <a:stretch>
            <a:fillRect/>
          </a:stretch>
        </p:blipFill>
        <p:spPr>
          <a:xfrm>
            <a:off x="410084" y="1838170"/>
            <a:ext cx="3711784" cy="2938272"/>
          </a:xfrm>
        </p:spPr>
      </p:pic>
      <p:pic>
        <p:nvPicPr>
          <p:cNvPr id="7" name="Picture 6">
            <a:extLst>
              <a:ext uri="{FF2B5EF4-FFF2-40B4-BE49-F238E27FC236}">
                <a16:creationId xmlns:a16="http://schemas.microsoft.com/office/drawing/2014/main" id="{E56575DF-8418-70D3-6421-398AE4E151BB}"/>
              </a:ext>
            </a:extLst>
          </p:cNvPr>
          <p:cNvPicPr>
            <a:picLocks noChangeAspect="1"/>
          </p:cNvPicPr>
          <p:nvPr/>
        </p:nvPicPr>
        <p:blipFill>
          <a:blip r:embed="rId3"/>
          <a:stretch>
            <a:fillRect/>
          </a:stretch>
        </p:blipFill>
        <p:spPr>
          <a:xfrm>
            <a:off x="4240108" y="1838170"/>
            <a:ext cx="3711784" cy="2938272"/>
          </a:xfrm>
          <a:prstGeom prst="rect">
            <a:avLst/>
          </a:prstGeom>
        </p:spPr>
      </p:pic>
      <p:pic>
        <p:nvPicPr>
          <p:cNvPr id="9" name="Picture 8">
            <a:extLst>
              <a:ext uri="{FF2B5EF4-FFF2-40B4-BE49-F238E27FC236}">
                <a16:creationId xmlns:a16="http://schemas.microsoft.com/office/drawing/2014/main" id="{8B2265A8-08D0-9CCD-DDFB-A025B1E00408}"/>
              </a:ext>
            </a:extLst>
          </p:cNvPr>
          <p:cNvPicPr>
            <a:picLocks noChangeAspect="1"/>
          </p:cNvPicPr>
          <p:nvPr/>
        </p:nvPicPr>
        <p:blipFill>
          <a:blip r:embed="rId4"/>
          <a:stretch>
            <a:fillRect/>
          </a:stretch>
        </p:blipFill>
        <p:spPr>
          <a:xfrm>
            <a:off x="8070131" y="1838170"/>
            <a:ext cx="3711785" cy="2938272"/>
          </a:xfrm>
          <a:prstGeom prst="rect">
            <a:avLst/>
          </a:prstGeom>
        </p:spPr>
      </p:pic>
      <p:sp>
        <p:nvSpPr>
          <p:cNvPr id="13" name="TextBox 12">
            <a:extLst>
              <a:ext uri="{FF2B5EF4-FFF2-40B4-BE49-F238E27FC236}">
                <a16:creationId xmlns:a16="http://schemas.microsoft.com/office/drawing/2014/main" id="{05104F28-8710-CD26-B6D3-EF620E5EAF87}"/>
              </a:ext>
            </a:extLst>
          </p:cNvPr>
          <p:cNvSpPr txBox="1"/>
          <p:nvPr/>
        </p:nvSpPr>
        <p:spPr>
          <a:xfrm>
            <a:off x="1563624" y="4939760"/>
            <a:ext cx="9412430" cy="646331"/>
          </a:xfrm>
          <a:prstGeom prst="rect">
            <a:avLst/>
          </a:prstGeom>
          <a:noFill/>
        </p:spPr>
        <p:txBody>
          <a:bodyPr wrap="square">
            <a:spAutoFit/>
          </a:bodyPr>
          <a:lstStyle/>
          <a:p>
            <a:r>
              <a:rPr lang="en-US" dirty="0"/>
              <a:t>All 3 ROC indicate the models are highly capable of distinguishing between benign and attack traffic.</a:t>
            </a:r>
          </a:p>
        </p:txBody>
      </p:sp>
      <p:pic>
        <p:nvPicPr>
          <p:cNvPr id="14" name="Camera 13">
            <a:extLst>
              <a:ext uri="{FF2B5EF4-FFF2-40B4-BE49-F238E27FC236}">
                <a16:creationId xmlns:a16="http://schemas.microsoft.com/office/drawing/2014/main" id="{58199C72-B1E3-2E39-EBDC-85D3B4044AEC}"/>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138538" y="18175"/>
            <a:ext cx="2057400" cy="2057400"/>
          </a:xfrm>
          <a:prstGeom prst="ellipse">
            <a:avLst/>
          </a:prstGeom>
        </p:spPr>
      </p:pic>
    </p:spTree>
    <p:extLst>
      <p:ext uri="{BB962C8B-B14F-4D97-AF65-F5344CB8AC3E}">
        <p14:creationId xmlns:p14="http://schemas.microsoft.com/office/powerpoint/2010/main" val="3819868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85</TotalTime>
  <Words>1052</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From Anomaly detection to botnet classification: a comprehensive ML pipeline for iot security</vt:lpstr>
      <vt:lpstr>Botnets sound cute… what’s the big deal??</vt:lpstr>
      <vt:lpstr>How they work</vt:lpstr>
      <vt:lpstr>What can be done?</vt:lpstr>
      <vt:lpstr>Business value of predicting attack types</vt:lpstr>
      <vt:lpstr>Part 1 – training a binary classifier to detect whether a network event is benign or an attack</vt:lpstr>
      <vt:lpstr>Part 1 - training a binary classifier to detect whether a network event is benign or an attack</vt:lpstr>
      <vt:lpstr>Model confusion matrices</vt:lpstr>
      <vt:lpstr>ROC Curves</vt:lpstr>
      <vt:lpstr>Most important features for predicting attacks</vt:lpstr>
      <vt:lpstr>Part 2 – training a multi-class model to identify specific botnet families</vt:lpstr>
      <vt:lpstr>Random forest and XGBoost confusion matrices</vt:lpstr>
      <vt:lpstr>ROC Curves</vt:lpstr>
      <vt:lpstr>Most important features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Lee</dc:creator>
  <cp:lastModifiedBy>Joseph Lee</cp:lastModifiedBy>
  <cp:revision>1</cp:revision>
  <dcterms:created xsi:type="dcterms:W3CDTF">2025-07-25T03:41:31Z</dcterms:created>
  <dcterms:modified xsi:type="dcterms:W3CDTF">2025-07-25T05:06:50Z</dcterms:modified>
</cp:coreProperties>
</file>