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2" r:id="rId4"/>
    <p:sldId id="261" r:id="rId5"/>
    <p:sldId id="258" r:id="rId6"/>
    <p:sldId id="263" r:id="rId7"/>
    <p:sldId id="259" r:id="rId8"/>
    <p:sldId id="265" r:id="rId9"/>
    <p:sldId id="266" r:id="rId10"/>
    <p:sldId id="264" r:id="rId11"/>
    <p:sldId id="267" r:id="rId12"/>
    <p:sldId id="260"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32573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469DC-84DE-4701-90A3-EFB89C9C9C1D}"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53468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434861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604925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530436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560359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128287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965696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44272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129431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469DC-84DE-4701-90A3-EFB89C9C9C1D}"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6524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469DC-84DE-4701-90A3-EFB89C9C9C1D}"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331529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469DC-84DE-4701-90A3-EFB89C9C9C1D}"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33833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469DC-84DE-4701-90A3-EFB89C9C9C1D}"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06006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469DC-84DE-4701-90A3-EFB89C9C9C1D}"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213200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469DC-84DE-4701-90A3-EFB89C9C9C1D}"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470323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469DC-84DE-4701-90A3-EFB89C9C9C1D}"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6F1BDD-6879-4150-A9FA-5A58C56DFA66}" type="slidenum">
              <a:rPr lang="en-US" smtClean="0"/>
              <a:t>‹#›</a:t>
            </a:fld>
            <a:endParaRPr lang="en-US"/>
          </a:p>
        </p:txBody>
      </p:sp>
    </p:spTree>
    <p:extLst>
      <p:ext uri="{BB962C8B-B14F-4D97-AF65-F5344CB8AC3E}">
        <p14:creationId xmlns:p14="http://schemas.microsoft.com/office/powerpoint/2010/main" val="67839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D469DC-84DE-4701-90A3-EFB89C9C9C1D}" type="datetimeFigureOut">
              <a:rPr lang="en-US" smtClean="0"/>
              <a:t>7/11/2025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6F1BDD-6879-4150-A9FA-5A58C56DFA66}" type="slidenum">
              <a:rPr lang="en-US" smtClean="0"/>
              <a:t>‹#›</a:t>
            </a:fld>
            <a:endParaRPr lang="en-US"/>
          </a:p>
        </p:txBody>
      </p:sp>
    </p:spTree>
    <p:extLst>
      <p:ext uri="{BB962C8B-B14F-4D97-AF65-F5344CB8AC3E}">
        <p14:creationId xmlns:p14="http://schemas.microsoft.com/office/powerpoint/2010/main" val="37457177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F0D5-A254-76DB-BBC4-C761E25C818A}"/>
              </a:ext>
            </a:extLst>
          </p:cNvPr>
          <p:cNvSpPr>
            <a:spLocks noGrp="1"/>
          </p:cNvSpPr>
          <p:nvPr>
            <p:ph type="ctrTitle"/>
          </p:nvPr>
        </p:nvSpPr>
        <p:spPr/>
        <p:txBody>
          <a:bodyPr/>
          <a:lstStyle/>
          <a:p>
            <a:r>
              <a:rPr lang="en-US" dirty="0"/>
              <a:t>US Traffic Accident Analysis</a:t>
            </a:r>
          </a:p>
        </p:txBody>
      </p:sp>
      <p:sp>
        <p:nvSpPr>
          <p:cNvPr id="3" name="Subtitle 2">
            <a:extLst>
              <a:ext uri="{FF2B5EF4-FFF2-40B4-BE49-F238E27FC236}">
                <a16:creationId xmlns:a16="http://schemas.microsoft.com/office/drawing/2014/main" id="{0FBBF07C-1DEA-0D5D-237C-5E1BFCCE3AFC}"/>
              </a:ext>
            </a:extLst>
          </p:cNvPr>
          <p:cNvSpPr>
            <a:spLocks noGrp="1"/>
          </p:cNvSpPr>
          <p:nvPr>
            <p:ph type="subTitle" idx="1"/>
          </p:nvPr>
        </p:nvSpPr>
        <p:spPr/>
        <p:txBody>
          <a:bodyPr>
            <a:normAutofit fontScale="92500" lnSpcReduction="20000"/>
          </a:bodyPr>
          <a:lstStyle/>
          <a:p>
            <a:r>
              <a:rPr lang="en-US" dirty="0"/>
              <a:t>By: Joseph Lee</a:t>
            </a:r>
          </a:p>
          <a:p>
            <a:r>
              <a:rPr lang="en-US" dirty="0"/>
              <a:t>Dataset: US Accidents (2016 – 2023) </a:t>
            </a:r>
          </a:p>
          <a:p>
            <a:r>
              <a:rPr lang="en-US" dirty="0"/>
              <a:t>Source: https://www.kaggle.com/datasets/sobhanmoosavi/us-accidents</a:t>
            </a:r>
          </a:p>
        </p:txBody>
      </p:sp>
    </p:spTree>
    <p:extLst>
      <p:ext uri="{BB962C8B-B14F-4D97-AF65-F5344CB8AC3E}">
        <p14:creationId xmlns:p14="http://schemas.microsoft.com/office/powerpoint/2010/main" val="2547851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D02B9-7C2B-A921-69ED-1C7C5EF89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47087F-16FD-852D-AB11-41200E4AE760}"/>
              </a:ext>
            </a:extLst>
          </p:cNvPr>
          <p:cNvSpPr>
            <a:spLocks noGrp="1"/>
          </p:cNvSpPr>
          <p:nvPr>
            <p:ph type="title"/>
          </p:nvPr>
        </p:nvSpPr>
        <p:spPr>
          <a:xfrm>
            <a:off x="1484311" y="265177"/>
            <a:ext cx="10018713" cy="868680"/>
          </a:xfrm>
        </p:spPr>
        <p:txBody>
          <a:bodyPr/>
          <a:lstStyle/>
          <a:p>
            <a:r>
              <a:rPr lang="en-US" dirty="0"/>
              <a:t>Analysis: Statistical Data Analysis</a:t>
            </a:r>
          </a:p>
        </p:txBody>
      </p:sp>
      <p:sp>
        <p:nvSpPr>
          <p:cNvPr id="3" name="Content Placeholder 2">
            <a:extLst>
              <a:ext uri="{FF2B5EF4-FFF2-40B4-BE49-F238E27FC236}">
                <a16:creationId xmlns:a16="http://schemas.microsoft.com/office/drawing/2014/main" id="{3D1C0B35-773B-C69B-2955-65AFFACE32B1}"/>
              </a:ext>
            </a:extLst>
          </p:cNvPr>
          <p:cNvSpPr>
            <a:spLocks noGrp="1"/>
          </p:cNvSpPr>
          <p:nvPr>
            <p:ph idx="1"/>
          </p:nvPr>
        </p:nvSpPr>
        <p:spPr>
          <a:xfrm>
            <a:off x="1484310" y="1051560"/>
            <a:ext cx="10018713" cy="5321807"/>
          </a:xfrm>
        </p:spPr>
        <p:txBody>
          <a:bodyPr anchor="t"/>
          <a:lstStyle/>
          <a:p>
            <a:r>
              <a:rPr lang="en-US" dirty="0"/>
              <a:t>Chi squared test concluded that accident severity level is significantly associated with city, county, time of day, and others</a:t>
            </a:r>
          </a:p>
          <a:p>
            <a:r>
              <a:rPr lang="en-US" dirty="0"/>
              <a:t>Cramer’s V concluded that city, county, day of week, season and time of day have the most effect on accident severity level</a:t>
            </a:r>
          </a:p>
        </p:txBody>
      </p:sp>
      <p:pic>
        <p:nvPicPr>
          <p:cNvPr id="7" name="Picture 6">
            <a:extLst>
              <a:ext uri="{FF2B5EF4-FFF2-40B4-BE49-F238E27FC236}">
                <a16:creationId xmlns:a16="http://schemas.microsoft.com/office/drawing/2014/main" id="{3D2C945E-CA92-25B3-4F53-D1B3E83D71EF}"/>
              </a:ext>
            </a:extLst>
          </p:cNvPr>
          <p:cNvPicPr>
            <a:picLocks noChangeAspect="1"/>
          </p:cNvPicPr>
          <p:nvPr/>
        </p:nvPicPr>
        <p:blipFill>
          <a:blip r:embed="rId2"/>
          <a:stretch>
            <a:fillRect/>
          </a:stretch>
        </p:blipFill>
        <p:spPr>
          <a:xfrm>
            <a:off x="3212046" y="2937944"/>
            <a:ext cx="5767908" cy="3572715"/>
          </a:xfrm>
          <a:prstGeom prst="rect">
            <a:avLst/>
          </a:prstGeom>
        </p:spPr>
      </p:pic>
    </p:spTree>
    <p:extLst>
      <p:ext uri="{BB962C8B-B14F-4D97-AF65-F5344CB8AC3E}">
        <p14:creationId xmlns:p14="http://schemas.microsoft.com/office/powerpoint/2010/main" val="196107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7C51E-896D-0655-DE08-CB68F2D49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9DE07C-33A8-2BF6-2519-ED3AF38D2680}"/>
              </a:ext>
            </a:extLst>
          </p:cNvPr>
          <p:cNvSpPr>
            <a:spLocks noGrp="1"/>
          </p:cNvSpPr>
          <p:nvPr>
            <p:ph type="title"/>
          </p:nvPr>
        </p:nvSpPr>
        <p:spPr>
          <a:xfrm>
            <a:off x="1484311" y="265177"/>
            <a:ext cx="10018713" cy="868680"/>
          </a:xfrm>
        </p:spPr>
        <p:txBody>
          <a:bodyPr/>
          <a:lstStyle/>
          <a:p>
            <a:r>
              <a:rPr lang="en-US" dirty="0"/>
              <a:t>Analysis: Statistical Data Analysis</a:t>
            </a:r>
          </a:p>
        </p:txBody>
      </p:sp>
      <p:sp>
        <p:nvSpPr>
          <p:cNvPr id="3" name="Content Placeholder 2">
            <a:extLst>
              <a:ext uri="{FF2B5EF4-FFF2-40B4-BE49-F238E27FC236}">
                <a16:creationId xmlns:a16="http://schemas.microsoft.com/office/drawing/2014/main" id="{9BCC1601-7B00-D398-01A4-95EF72A687BF}"/>
              </a:ext>
            </a:extLst>
          </p:cNvPr>
          <p:cNvSpPr>
            <a:spLocks noGrp="1"/>
          </p:cNvSpPr>
          <p:nvPr>
            <p:ph idx="1"/>
          </p:nvPr>
        </p:nvSpPr>
        <p:spPr>
          <a:xfrm>
            <a:off x="1484310" y="1051560"/>
            <a:ext cx="10018713" cy="5321807"/>
          </a:xfrm>
        </p:spPr>
        <p:txBody>
          <a:bodyPr anchor="t"/>
          <a:lstStyle/>
          <a:p>
            <a:r>
              <a:rPr lang="en-US" dirty="0"/>
              <a:t>Chi squared test concluded infrastructure is statistically associated with accident severity level</a:t>
            </a:r>
          </a:p>
          <a:p>
            <a:r>
              <a:rPr lang="en-US" dirty="0"/>
              <a:t>Cramer’s V concluded that traffic signals, pedestrian crossings, stop signs and junctions have the greatest effect on accident severity level</a:t>
            </a:r>
          </a:p>
        </p:txBody>
      </p:sp>
      <p:pic>
        <p:nvPicPr>
          <p:cNvPr id="5" name="Picture 4">
            <a:extLst>
              <a:ext uri="{FF2B5EF4-FFF2-40B4-BE49-F238E27FC236}">
                <a16:creationId xmlns:a16="http://schemas.microsoft.com/office/drawing/2014/main" id="{D07CEEF5-6165-1162-170B-E5BB947DFC97}"/>
              </a:ext>
            </a:extLst>
          </p:cNvPr>
          <p:cNvPicPr>
            <a:picLocks noChangeAspect="1"/>
          </p:cNvPicPr>
          <p:nvPr/>
        </p:nvPicPr>
        <p:blipFill>
          <a:blip r:embed="rId2"/>
          <a:stretch>
            <a:fillRect/>
          </a:stretch>
        </p:blipFill>
        <p:spPr>
          <a:xfrm>
            <a:off x="3402478" y="2920063"/>
            <a:ext cx="6182375" cy="3672760"/>
          </a:xfrm>
          <a:prstGeom prst="rect">
            <a:avLst/>
          </a:prstGeom>
        </p:spPr>
      </p:pic>
    </p:spTree>
    <p:extLst>
      <p:ext uri="{BB962C8B-B14F-4D97-AF65-F5344CB8AC3E}">
        <p14:creationId xmlns:p14="http://schemas.microsoft.com/office/powerpoint/2010/main" val="348454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75C6-2555-94BF-64DE-A56678FE7486}"/>
              </a:ext>
            </a:extLst>
          </p:cNvPr>
          <p:cNvSpPr>
            <a:spLocks noGrp="1"/>
          </p:cNvSpPr>
          <p:nvPr>
            <p:ph type="title"/>
          </p:nvPr>
        </p:nvSpPr>
        <p:spPr>
          <a:xfrm>
            <a:off x="1484311" y="82297"/>
            <a:ext cx="10018713" cy="868680"/>
          </a:xfrm>
        </p:spPr>
        <p:txBody>
          <a:bodyPr/>
          <a:lstStyle/>
          <a:p>
            <a:r>
              <a:rPr lang="en-US" dirty="0"/>
              <a:t>Results: Recommendation 1</a:t>
            </a:r>
          </a:p>
        </p:txBody>
      </p:sp>
      <p:sp>
        <p:nvSpPr>
          <p:cNvPr id="3" name="Content Placeholder 2">
            <a:extLst>
              <a:ext uri="{FF2B5EF4-FFF2-40B4-BE49-F238E27FC236}">
                <a16:creationId xmlns:a16="http://schemas.microsoft.com/office/drawing/2014/main" id="{4F3A174C-7C23-2420-574A-7475ACC9C203}"/>
              </a:ext>
            </a:extLst>
          </p:cNvPr>
          <p:cNvSpPr>
            <a:spLocks noGrp="1"/>
          </p:cNvSpPr>
          <p:nvPr>
            <p:ph idx="1"/>
          </p:nvPr>
        </p:nvSpPr>
        <p:spPr>
          <a:xfrm>
            <a:off x="1484310" y="1097280"/>
            <a:ext cx="10018713" cy="5449823"/>
          </a:xfrm>
        </p:spPr>
        <p:txBody>
          <a:bodyPr>
            <a:normAutofit lnSpcReduction="10000"/>
          </a:bodyPr>
          <a:lstStyle/>
          <a:p>
            <a:r>
              <a:rPr lang="en-US" dirty="0"/>
              <a:t>It is recommended that DOT look to high density urban counties such as Los Angeles and Miami-Dade to alleviate traffic during rush hour in the mornings and evening when commuters are trying to get to and from work. Available resources should be put into targeted infrastructure investment to ensure traffic can flow as much as possible. That could be ensuring that highways are properly maintained and widened at key corridors, ensuring lighting is sufficient for visibility in the early morning and evening, and optimizing traffic signal timing to reduce congestion at major intersections. There could be systems deployed to dynamically adjust signals based on real time traffic volumes. There improvements could help reduce accident frequency and improve safety in major cities and counties.</a:t>
            </a:r>
          </a:p>
          <a:p>
            <a:r>
              <a:rPr lang="en-US" dirty="0"/>
              <a:t>The potential impact could be reduction in accident rates and injuries. </a:t>
            </a:r>
          </a:p>
          <a:p>
            <a:r>
              <a:rPr lang="en-US" dirty="0"/>
              <a:t>Effectiveness could be measured by 10% reduction in accident rates and severity levels which would indicate success.</a:t>
            </a:r>
          </a:p>
        </p:txBody>
      </p:sp>
    </p:spTree>
    <p:extLst>
      <p:ext uri="{BB962C8B-B14F-4D97-AF65-F5344CB8AC3E}">
        <p14:creationId xmlns:p14="http://schemas.microsoft.com/office/powerpoint/2010/main" val="206227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79A14-8C07-FF50-B7D9-7B5E7D77FF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072F87-7B68-9AA1-B9D5-036CA7D1B60F}"/>
              </a:ext>
            </a:extLst>
          </p:cNvPr>
          <p:cNvSpPr>
            <a:spLocks noGrp="1"/>
          </p:cNvSpPr>
          <p:nvPr>
            <p:ph type="title"/>
          </p:nvPr>
        </p:nvSpPr>
        <p:spPr>
          <a:xfrm>
            <a:off x="1484311" y="82297"/>
            <a:ext cx="10018713" cy="868680"/>
          </a:xfrm>
        </p:spPr>
        <p:txBody>
          <a:bodyPr/>
          <a:lstStyle/>
          <a:p>
            <a:r>
              <a:rPr lang="en-US" dirty="0"/>
              <a:t>Results: Recommendation 2</a:t>
            </a:r>
          </a:p>
        </p:txBody>
      </p:sp>
      <p:sp>
        <p:nvSpPr>
          <p:cNvPr id="3" name="Content Placeholder 2">
            <a:extLst>
              <a:ext uri="{FF2B5EF4-FFF2-40B4-BE49-F238E27FC236}">
                <a16:creationId xmlns:a16="http://schemas.microsoft.com/office/drawing/2014/main" id="{54682FC1-E5F2-1007-BA40-E297B530DB1F}"/>
              </a:ext>
            </a:extLst>
          </p:cNvPr>
          <p:cNvSpPr>
            <a:spLocks noGrp="1"/>
          </p:cNvSpPr>
          <p:nvPr>
            <p:ph idx="1"/>
          </p:nvPr>
        </p:nvSpPr>
        <p:spPr>
          <a:xfrm>
            <a:off x="1484310" y="886968"/>
            <a:ext cx="10018713" cy="5660135"/>
          </a:xfrm>
        </p:spPr>
        <p:txBody>
          <a:bodyPr>
            <a:normAutofit lnSpcReduction="10000"/>
          </a:bodyPr>
          <a:lstStyle/>
          <a:p>
            <a:r>
              <a:rPr lang="en-US" dirty="0"/>
              <a:t>It is recommended that DOT put special emphasis on its efforts to reducing accidents during the fall and winter when there is more inclement weather. Adverse weather during those seasons with low temperatures and windchill, and high humidity could lead to slippery roads and reduced </a:t>
            </a:r>
            <a:r>
              <a:rPr lang="en-US" dirty="0" err="1"/>
              <a:t>visiblity</a:t>
            </a:r>
            <a:r>
              <a:rPr lang="en-US" dirty="0"/>
              <a:t> that make it difficult for drivers to navigate to their destination. Resources should be put into early weather alert systems, proactive road and highway salting and deicing operations, real-time hazard notifications for drivers and seasonal education campaigns to remind drivers to adjust their driving behavior appropriately. These interventions could help drive down accident rates and improve public safety during the most dangerous seasons.</a:t>
            </a:r>
          </a:p>
          <a:p>
            <a:r>
              <a:rPr lang="en-US" dirty="0"/>
              <a:t>The potential impact could be a decrease in accident volume and improvement to public safety during the most dangerous seasons of the year. </a:t>
            </a:r>
          </a:p>
          <a:p>
            <a:r>
              <a:rPr lang="en-US" dirty="0"/>
              <a:t>Effectiveness could be measured by a 10% reduction in accident rates and severity during those winter and fall months year over year.</a:t>
            </a:r>
          </a:p>
        </p:txBody>
      </p:sp>
    </p:spTree>
    <p:extLst>
      <p:ext uri="{BB962C8B-B14F-4D97-AF65-F5344CB8AC3E}">
        <p14:creationId xmlns:p14="http://schemas.microsoft.com/office/powerpoint/2010/main" val="2980022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49237-FD49-19CD-E687-AC3233290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FABFF-0738-13D0-DB96-5BC8829289A9}"/>
              </a:ext>
            </a:extLst>
          </p:cNvPr>
          <p:cNvSpPr>
            <a:spLocks noGrp="1"/>
          </p:cNvSpPr>
          <p:nvPr>
            <p:ph type="title"/>
          </p:nvPr>
        </p:nvSpPr>
        <p:spPr>
          <a:xfrm>
            <a:off x="1484311" y="82297"/>
            <a:ext cx="10018713" cy="868680"/>
          </a:xfrm>
        </p:spPr>
        <p:txBody>
          <a:bodyPr/>
          <a:lstStyle/>
          <a:p>
            <a:r>
              <a:rPr lang="en-US" dirty="0"/>
              <a:t>Results: Recommendation 3</a:t>
            </a:r>
          </a:p>
        </p:txBody>
      </p:sp>
      <p:sp>
        <p:nvSpPr>
          <p:cNvPr id="3" name="Content Placeholder 2">
            <a:extLst>
              <a:ext uri="{FF2B5EF4-FFF2-40B4-BE49-F238E27FC236}">
                <a16:creationId xmlns:a16="http://schemas.microsoft.com/office/drawing/2014/main" id="{598BF567-D83F-F29C-8945-09FF10CAAAF6}"/>
              </a:ext>
            </a:extLst>
          </p:cNvPr>
          <p:cNvSpPr>
            <a:spLocks noGrp="1"/>
          </p:cNvSpPr>
          <p:nvPr>
            <p:ph idx="1"/>
          </p:nvPr>
        </p:nvSpPr>
        <p:spPr>
          <a:xfrm>
            <a:off x="1484310" y="886968"/>
            <a:ext cx="10018713" cy="5660135"/>
          </a:xfrm>
        </p:spPr>
        <p:txBody>
          <a:bodyPr/>
          <a:lstStyle/>
          <a:p>
            <a:r>
              <a:rPr lang="en-US" dirty="0"/>
              <a:t>The DOT should invest in educational campaigns on TV, social media, apps, on the street to promote safety around areas of convergence such as traffic signals, pedestrian crossings, stop signs and junctions. These areas are associated with increase in accidents, many that are serious, possibly due to car and pedestrian interaction. It can also put resources into early warning signs, putting high visibility markings on road surfaces to provide early indication to drivers that an intersection is near and coming up soon. These efforts can help improve driver awareness and reduce accident severity and occurrence at these critical decision points.</a:t>
            </a:r>
          </a:p>
          <a:p>
            <a:r>
              <a:rPr lang="en-US" dirty="0"/>
              <a:t>The potential impact could be a decrease in accident rates and the severity of those accidents.</a:t>
            </a:r>
          </a:p>
          <a:p>
            <a:r>
              <a:rPr lang="en-US" dirty="0"/>
              <a:t>Effectiveness could be measured by a 10% decrease in accidents near these junctions and the severity level of those accidents.</a:t>
            </a:r>
          </a:p>
        </p:txBody>
      </p:sp>
    </p:spTree>
    <p:extLst>
      <p:ext uri="{BB962C8B-B14F-4D97-AF65-F5344CB8AC3E}">
        <p14:creationId xmlns:p14="http://schemas.microsoft.com/office/powerpoint/2010/main" val="91635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107D-4161-8BB5-B580-475D006FD81B}"/>
              </a:ext>
            </a:extLst>
          </p:cNvPr>
          <p:cNvSpPr>
            <a:spLocks noGrp="1"/>
          </p:cNvSpPr>
          <p:nvPr>
            <p:ph type="title"/>
          </p:nvPr>
        </p:nvSpPr>
        <p:spPr>
          <a:xfrm>
            <a:off x="1484311" y="137161"/>
            <a:ext cx="10018713" cy="768096"/>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208BAC6A-9DB8-1C91-2945-32383993CD6F}"/>
              </a:ext>
            </a:extLst>
          </p:cNvPr>
          <p:cNvSpPr>
            <a:spLocks noGrp="1"/>
          </p:cNvSpPr>
          <p:nvPr>
            <p:ph idx="1"/>
          </p:nvPr>
        </p:nvSpPr>
        <p:spPr>
          <a:xfrm>
            <a:off x="1484310" y="905257"/>
            <a:ext cx="10018713" cy="5404103"/>
          </a:xfrm>
        </p:spPr>
        <p:txBody>
          <a:bodyPr>
            <a:normAutofit fontScale="92500" lnSpcReduction="20000"/>
          </a:bodyPr>
          <a:lstStyle/>
          <a:p>
            <a:r>
              <a:rPr lang="en-US" dirty="0"/>
              <a:t>This analysis examined traffic accident trends across cities/counties, time of day, seasons, weather, and infrastructure to inform potential safety improvements.</a:t>
            </a:r>
          </a:p>
          <a:p>
            <a:r>
              <a:rPr lang="en-US" dirty="0"/>
              <a:t>Objective 1 - Morning and afternoon had the highest accident volumes. High density counties like LA and Miami-Dade had the most accidents.</a:t>
            </a:r>
          </a:p>
          <a:p>
            <a:r>
              <a:rPr lang="en-US" dirty="0"/>
              <a:t>Objective 2 - Winter and fall had the most accidents. Temperature and windchill were significantly different between severity levels(confirmed by Welch's ANOVA and Dunn's </a:t>
            </a:r>
            <a:r>
              <a:rPr lang="en-US" dirty="0" err="1"/>
              <a:t>posthoc</a:t>
            </a:r>
            <a:r>
              <a:rPr lang="en-US" dirty="0"/>
              <a:t> test)</a:t>
            </a:r>
          </a:p>
          <a:p>
            <a:r>
              <a:rPr lang="en-US" dirty="0"/>
              <a:t>Objective 3 - Accidents are more likely to occur at places with traffic signals and crossings. Traffic signals showed the strongest </a:t>
            </a:r>
            <a:r>
              <a:rPr lang="en-US" dirty="0" err="1"/>
              <a:t>assocation</a:t>
            </a:r>
            <a:r>
              <a:rPr lang="en-US" dirty="0"/>
              <a:t> with severity (</a:t>
            </a:r>
            <a:r>
              <a:rPr lang="en-US" dirty="0" err="1"/>
              <a:t>cramer's</a:t>
            </a:r>
            <a:r>
              <a:rPr lang="en-US" dirty="0"/>
              <a:t> V = 0.12)</a:t>
            </a:r>
          </a:p>
          <a:p>
            <a:r>
              <a:rPr lang="en-US" dirty="0"/>
              <a:t>The Cramer's V scores suggest that accident severity is not random across cities or infrastructure. Although Cramer's V scores are not significant, when applied to a dataset of this scale, even small improvements will have meaningful impact overall.</a:t>
            </a:r>
          </a:p>
          <a:p>
            <a:r>
              <a:rPr lang="en-US" dirty="0"/>
              <a:t>Next steps would be to explore real time weather feeds to build predictive risk models and incorporate driver demographics where possible.</a:t>
            </a:r>
          </a:p>
        </p:txBody>
      </p:sp>
    </p:spTree>
    <p:extLst>
      <p:ext uri="{BB962C8B-B14F-4D97-AF65-F5344CB8AC3E}">
        <p14:creationId xmlns:p14="http://schemas.microsoft.com/office/powerpoint/2010/main" val="419581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19D3-B556-9119-FBC4-64606FFBF554}"/>
              </a:ext>
            </a:extLst>
          </p:cNvPr>
          <p:cNvSpPr>
            <a:spLocks noGrp="1"/>
          </p:cNvSpPr>
          <p:nvPr>
            <p:ph type="title"/>
          </p:nvPr>
        </p:nvSpPr>
        <p:spPr>
          <a:xfrm>
            <a:off x="1484311" y="256033"/>
            <a:ext cx="10018713" cy="923544"/>
          </a:xfrm>
        </p:spPr>
        <p:txBody>
          <a:bodyPr/>
          <a:lstStyle/>
          <a:p>
            <a:r>
              <a:rPr lang="en-US" dirty="0"/>
              <a:t>The Business Problem</a:t>
            </a:r>
          </a:p>
        </p:txBody>
      </p:sp>
      <p:sp>
        <p:nvSpPr>
          <p:cNvPr id="3" name="Content Placeholder 2">
            <a:extLst>
              <a:ext uri="{FF2B5EF4-FFF2-40B4-BE49-F238E27FC236}">
                <a16:creationId xmlns:a16="http://schemas.microsoft.com/office/drawing/2014/main" id="{B0609FD7-7EFD-68D1-5B2D-39F975664D06}"/>
              </a:ext>
            </a:extLst>
          </p:cNvPr>
          <p:cNvSpPr>
            <a:spLocks noGrp="1"/>
          </p:cNvSpPr>
          <p:nvPr>
            <p:ph idx="1"/>
          </p:nvPr>
        </p:nvSpPr>
        <p:spPr>
          <a:xfrm>
            <a:off x="1484310" y="1179577"/>
            <a:ext cx="10018713" cy="4611623"/>
          </a:xfrm>
        </p:spPr>
        <p:txBody>
          <a:bodyPr/>
          <a:lstStyle/>
          <a:p>
            <a:r>
              <a:rPr lang="en-US" dirty="0"/>
              <a:t>The US Department of Transportation (DOT) is concerned about the number of traffic accidents across the US and wants to develop strategies to reduce accidents and improve road safety.</a:t>
            </a:r>
          </a:p>
          <a:p>
            <a:r>
              <a:rPr lang="en-US" dirty="0"/>
              <a:t>Understanding and reducing traffic accidents is a critical mission that directly impacts public safety, economic costs, and quality of life across the United States.</a:t>
            </a:r>
          </a:p>
          <a:p>
            <a:endParaRPr lang="en-US" dirty="0"/>
          </a:p>
        </p:txBody>
      </p:sp>
    </p:spTree>
    <p:extLst>
      <p:ext uri="{BB962C8B-B14F-4D97-AF65-F5344CB8AC3E}">
        <p14:creationId xmlns:p14="http://schemas.microsoft.com/office/powerpoint/2010/main" val="243635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5A4-BA91-9C6C-12B1-77A2CF20238E}"/>
              </a:ext>
            </a:extLst>
          </p:cNvPr>
          <p:cNvSpPr>
            <a:spLocks noGrp="1"/>
          </p:cNvSpPr>
          <p:nvPr>
            <p:ph type="title"/>
          </p:nvPr>
        </p:nvSpPr>
        <p:spPr>
          <a:xfrm>
            <a:off x="1484311" y="347473"/>
            <a:ext cx="10018713" cy="932688"/>
          </a:xfrm>
        </p:spPr>
        <p:txBody>
          <a:bodyPr/>
          <a:lstStyle/>
          <a:p>
            <a:r>
              <a:rPr lang="en-US" dirty="0"/>
              <a:t>The Different Perspectives</a:t>
            </a:r>
          </a:p>
        </p:txBody>
      </p:sp>
      <p:sp>
        <p:nvSpPr>
          <p:cNvPr id="3" name="Content Placeholder 2">
            <a:extLst>
              <a:ext uri="{FF2B5EF4-FFF2-40B4-BE49-F238E27FC236}">
                <a16:creationId xmlns:a16="http://schemas.microsoft.com/office/drawing/2014/main" id="{0E4CFAAE-EF4A-A6C6-5FB4-3960E4F8C360}"/>
              </a:ext>
            </a:extLst>
          </p:cNvPr>
          <p:cNvSpPr>
            <a:spLocks noGrp="1"/>
          </p:cNvSpPr>
          <p:nvPr>
            <p:ph idx="1"/>
          </p:nvPr>
        </p:nvSpPr>
        <p:spPr>
          <a:xfrm>
            <a:off x="1484310" y="1481328"/>
            <a:ext cx="10018713" cy="4855463"/>
          </a:xfrm>
        </p:spPr>
        <p:txBody>
          <a:bodyPr>
            <a:normAutofit fontScale="85000" lnSpcReduction="10000"/>
          </a:bodyPr>
          <a:lstStyle/>
          <a:p>
            <a:r>
              <a:rPr lang="en-US" dirty="0"/>
              <a:t>Economic Impact: Traffic accidents cost billions annually in medical expenses, property damage, and lost productivity, making even small reductions highly valuable.</a:t>
            </a:r>
          </a:p>
          <a:p>
            <a:r>
              <a:rPr lang="en-US" dirty="0"/>
              <a:t>Public Safety: As a leading cause of injury and death, reducing traffic accidents directly fulfills DOT's core mandate to protect citizens.</a:t>
            </a:r>
          </a:p>
          <a:p>
            <a:r>
              <a:rPr lang="en-US" dirty="0"/>
              <a:t>Infrastructure Prioritization: Data analysis enables strategic allocation of limited infrastructure improvement budgets to highest-risk areas.</a:t>
            </a:r>
          </a:p>
          <a:p>
            <a:r>
              <a:rPr lang="en-US" dirty="0"/>
              <a:t>Policy Development: Accident data informs new safety regulations and provides metrics to evaluate existing programs' effectiveness.</a:t>
            </a:r>
          </a:p>
          <a:p>
            <a:r>
              <a:rPr lang="en-US" dirty="0"/>
              <a:t>Stakeholder Accountability: Comprehensive analysis demonstrates evidence-based decision-making to Congress, local governments, and the public.</a:t>
            </a:r>
          </a:p>
          <a:p>
            <a:r>
              <a:rPr lang="en-US" dirty="0"/>
              <a:t>Cross-Agency Collaboration: Shared data insights can align accident reduction efforts across DOT, law enforcement, and emergency services.</a:t>
            </a:r>
          </a:p>
          <a:p>
            <a:r>
              <a:rPr lang="en-US" dirty="0"/>
              <a:t>Technology Integration: Understanding accident patterns guides how emerging vehicle technologies should be regulated to maximize safety benefits.</a:t>
            </a:r>
          </a:p>
        </p:txBody>
      </p:sp>
    </p:spTree>
    <p:extLst>
      <p:ext uri="{BB962C8B-B14F-4D97-AF65-F5344CB8AC3E}">
        <p14:creationId xmlns:p14="http://schemas.microsoft.com/office/powerpoint/2010/main" val="2576487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FEB2-3FAD-9EFF-3AA6-1CAC16B181B1}"/>
              </a:ext>
            </a:extLst>
          </p:cNvPr>
          <p:cNvSpPr>
            <a:spLocks noGrp="1"/>
          </p:cNvSpPr>
          <p:nvPr>
            <p:ph type="title"/>
          </p:nvPr>
        </p:nvSpPr>
        <p:spPr>
          <a:xfrm>
            <a:off x="1484311" y="228601"/>
            <a:ext cx="10018713" cy="722376"/>
          </a:xfrm>
        </p:spPr>
        <p:txBody>
          <a:bodyPr/>
          <a:lstStyle/>
          <a:p>
            <a:r>
              <a:rPr lang="en-US" dirty="0"/>
              <a:t>Data Overview</a:t>
            </a:r>
          </a:p>
        </p:txBody>
      </p:sp>
      <p:sp>
        <p:nvSpPr>
          <p:cNvPr id="3" name="Content Placeholder 2">
            <a:extLst>
              <a:ext uri="{FF2B5EF4-FFF2-40B4-BE49-F238E27FC236}">
                <a16:creationId xmlns:a16="http://schemas.microsoft.com/office/drawing/2014/main" id="{41113675-347E-D031-773A-1A2E45470554}"/>
              </a:ext>
            </a:extLst>
          </p:cNvPr>
          <p:cNvSpPr>
            <a:spLocks noGrp="1"/>
          </p:cNvSpPr>
          <p:nvPr>
            <p:ph idx="1"/>
          </p:nvPr>
        </p:nvSpPr>
        <p:spPr>
          <a:xfrm>
            <a:off x="1484310" y="950977"/>
            <a:ext cx="10018713" cy="4840223"/>
          </a:xfrm>
        </p:spPr>
        <p:txBody>
          <a:bodyPr anchor="t"/>
          <a:lstStyle/>
          <a:p>
            <a:r>
              <a:rPr lang="en-US" dirty="0"/>
              <a:t>Scope: 49 contiguous states of the USA</a:t>
            </a:r>
          </a:p>
          <a:p>
            <a:r>
              <a:rPr lang="en-US" dirty="0"/>
              <a:t>Timeline: February 2016 to March 2023</a:t>
            </a:r>
          </a:p>
          <a:p>
            <a:r>
              <a:rPr lang="en-US" dirty="0"/>
              <a:t>Number of observations (accidents): 7.7 million</a:t>
            </a:r>
          </a:p>
          <a:p>
            <a:r>
              <a:rPr lang="en-US" dirty="0"/>
              <a:t>Data contains:</a:t>
            </a:r>
          </a:p>
          <a:p>
            <a:pPr lvl="1"/>
            <a:r>
              <a:rPr lang="en-US" dirty="0"/>
              <a:t>Accident severity level</a:t>
            </a:r>
          </a:p>
          <a:p>
            <a:pPr lvl="1"/>
            <a:r>
              <a:rPr lang="en-US" dirty="0"/>
              <a:t>Time</a:t>
            </a:r>
          </a:p>
          <a:p>
            <a:pPr lvl="1"/>
            <a:r>
              <a:rPr lang="en-US" dirty="0"/>
              <a:t>Geography</a:t>
            </a:r>
          </a:p>
          <a:p>
            <a:pPr lvl="1"/>
            <a:r>
              <a:rPr lang="en-US" dirty="0"/>
              <a:t>Weather</a:t>
            </a:r>
          </a:p>
          <a:p>
            <a:pPr lvl="1"/>
            <a:r>
              <a:rPr lang="en-US" dirty="0"/>
              <a:t>Presence of infrastructure</a:t>
            </a:r>
          </a:p>
        </p:txBody>
      </p:sp>
      <p:pic>
        <p:nvPicPr>
          <p:cNvPr id="7" name="Picture 6">
            <a:extLst>
              <a:ext uri="{FF2B5EF4-FFF2-40B4-BE49-F238E27FC236}">
                <a16:creationId xmlns:a16="http://schemas.microsoft.com/office/drawing/2014/main" id="{72FACB18-8229-9336-7224-9C86351FE815}"/>
              </a:ext>
            </a:extLst>
          </p:cNvPr>
          <p:cNvPicPr>
            <a:picLocks noChangeAspect="1"/>
          </p:cNvPicPr>
          <p:nvPr/>
        </p:nvPicPr>
        <p:blipFill>
          <a:blip r:embed="rId2"/>
          <a:stretch>
            <a:fillRect/>
          </a:stretch>
        </p:blipFill>
        <p:spPr>
          <a:xfrm>
            <a:off x="5421341" y="2908832"/>
            <a:ext cx="6296025" cy="3510255"/>
          </a:xfrm>
          <a:prstGeom prst="rect">
            <a:avLst/>
          </a:prstGeom>
        </p:spPr>
      </p:pic>
    </p:spTree>
    <p:extLst>
      <p:ext uri="{BB962C8B-B14F-4D97-AF65-F5344CB8AC3E}">
        <p14:creationId xmlns:p14="http://schemas.microsoft.com/office/powerpoint/2010/main" val="304679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0E9B-97BB-8780-4D2E-58D9E3522D3D}"/>
              </a:ext>
            </a:extLst>
          </p:cNvPr>
          <p:cNvSpPr>
            <a:spLocks noGrp="1"/>
          </p:cNvSpPr>
          <p:nvPr>
            <p:ph type="title"/>
          </p:nvPr>
        </p:nvSpPr>
        <p:spPr>
          <a:xfrm>
            <a:off x="1484311" y="347473"/>
            <a:ext cx="10018713" cy="719326"/>
          </a:xfrm>
        </p:spPr>
        <p:txBody>
          <a:bodyPr/>
          <a:lstStyle/>
          <a:p>
            <a:r>
              <a:rPr lang="en-US" dirty="0"/>
              <a:t>Analysis: Understanding the Data</a:t>
            </a:r>
          </a:p>
        </p:txBody>
      </p:sp>
      <p:sp>
        <p:nvSpPr>
          <p:cNvPr id="3" name="Content Placeholder 2">
            <a:extLst>
              <a:ext uri="{FF2B5EF4-FFF2-40B4-BE49-F238E27FC236}">
                <a16:creationId xmlns:a16="http://schemas.microsoft.com/office/drawing/2014/main" id="{30312EA2-FAF6-FB7E-7B8A-4C4832CAB5CF}"/>
              </a:ext>
            </a:extLst>
          </p:cNvPr>
          <p:cNvSpPr>
            <a:spLocks noGrp="1"/>
          </p:cNvSpPr>
          <p:nvPr>
            <p:ph idx="1"/>
          </p:nvPr>
        </p:nvSpPr>
        <p:spPr>
          <a:xfrm>
            <a:off x="1484310" y="996696"/>
            <a:ext cx="10018713" cy="5440680"/>
          </a:xfrm>
        </p:spPr>
        <p:txBody>
          <a:bodyPr/>
          <a:lstStyle/>
          <a:p>
            <a:r>
              <a:rPr lang="en-US" dirty="0"/>
              <a:t>The data contains 7.7 million accidents with up to 46 features per accident</a:t>
            </a:r>
          </a:p>
          <a:p>
            <a:r>
              <a:rPr lang="en-US" dirty="0"/>
              <a:t>Features include what time the accident occurred, location (city, county, state, </a:t>
            </a:r>
            <a:r>
              <a:rPr lang="en-US" dirty="0" err="1"/>
              <a:t>zipcode</a:t>
            </a:r>
            <a:r>
              <a:rPr lang="en-US" dirty="0"/>
              <a:t>), the weather (temperature, wind chill, humidity, pressure, visibility, wind speed, precipitation), and presence of infrastructure (speed bumps, pedestrian crossings, junctions, railways, roundabout, stations, stop signs, traffic signals, and turn loops)</a:t>
            </a:r>
          </a:p>
          <a:p>
            <a:r>
              <a:rPr lang="en-US" dirty="0"/>
              <a:t>Accidents with missing geographical data such as city and </a:t>
            </a:r>
            <a:r>
              <a:rPr lang="en-US" dirty="0" err="1"/>
              <a:t>zipcode</a:t>
            </a:r>
            <a:r>
              <a:rPr lang="en-US" dirty="0"/>
              <a:t> were discarded since they were a tiny portion of the overall data</a:t>
            </a:r>
          </a:p>
          <a:p>
            <a:r>
              <a:rPr lang="en-US" dirty="0"/>
              <a:t>Accidents with missing weather data were filled in with the associated median so as to not lose all of the valuable data that is still present</a:t>
            </a:r>
          </a:p>
          <a:p>
            <a:r>
              <a:rPr lang="en-US" dirty="0"/>
              <a:t>Missing precipitation was assumed to be no rain</a:t>
            </a:r>
          </a:p>
          <a:p>
            <a:endParaRPr lang="en-US" dirty="0"/>
          </a:p>
        </p:txBody>
      </p:sp>
    </p:spTree>
    <p:extLst>
      <p:ext uri="{BB962C8B-B14F-4D97-AF65-F5344CB8AC3E}">
        <p14:creationId xmlns:p14="http://schemas.microsoft.com/office/powerpoint/2010/main" val="368562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4FCD-F1F4-7EBC-FB96-7907E6D91FBD}"/>
              </a:ext>
            </a:extLst>
          </p:cNvPr>
          <p:cNvSpPr>
            <a:spLocks noGrp="1"/>
          </p:cNvSpPr>
          <p:nvPr>
            <p:ph type="title"/>
          </p:nvPr>
        </p:nvSpPr>
        <p:spPr>
          <a:xfrm>
            <a:off x="1484311" y="274321"/>
            <a:ext cx="10018713" cy="868680"/>
          </a:xfrm>
        </p:spPr>
        <p:txBody>
          <a:bodyPr>
            <a:normAutofit/>
          </a:bodyPr>
          <a:lstStyle/>
          <a:p>
            <a:r>
              <a:rPr lang="en-US" dirty="0"/>
              <a:t>Analysis: Preparing the data</a:t>
            </a:r>
          </a:p>
        </p:txBody>
      </p:sp>
      <p:sp>
        <p:nvSpPr>
          <p:cNvPr id="3" name="Content Placeholder 2">
            <a:extLst>
              <a:ext uri="{FF2B5EF4-FFF2-40B4-BE49-F238E27FC236}">
                <a16:creationId xmlns:a16="http://schemas.microsoft.com/office/drawing/2014/main" id="{23313129-8984-80E2-DF01-EF4C13BFDDF0}"/>
              </a:ext>
            </a:extLst>
          </p:cNvPr>
          <p:cNvSpPr>
            <a:spLocks noGrp="1"/>
          </p:cNvSpPr>
          <p:nvPr>
            <p:ph idx="1"/>
          </p:nvPr>
        </p:nvSpPr>
        <p:spPr>
          <a:xfrm>
            <a:off x="1484310" y="1051560"/>
            <a:ext cx="10018713" cy="5321807"/>
          </a:xfrm>
        </p:spPr>
        <p:txBody>
          <a:bodyPr/>
          <a:lstStyle/>
          <a:p>
            <a:r>
              <a:rPr lang="en-US" dirty="0"/>
              <a:t>Time data was converted to group times into time of day categories,  to group times into the seasons of the year, to search for accidents occurring on holidays</a:t>
            </a:r>
          </a:p>
          <a:p>
            <a:r>
              <a:rPr lang="en-US" dirty="0"/>
              <a:t>Weather data with extreme outliers that didn’t make sense or realistic in the US were dropped</a:t>
            </a:r>
          </a:p>
          <a:p>
            <a:r>
              <a:rPr lang="en-US" dirty="0"/>
              <a:t>Infrastructure data was complete so no preparation was required</a:t>
            </a:r>
          </a:p>
          <a:p>
            <a:endParaRPr lang="en-US" dirty="0"/>
          </a:p>
        </p:txBody>
      </p:sp>
    </p:spTree>
    <p:extLst>
      <p:ext uri="{BB962C8B-B14F-4D97-AF65-F5344CB8AC3E}">
        <p14:creationId xmlns:p14="http://schemas.microsoft.com/office/powerpoint/2010/main" val="62027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C8F4-374E-4DCF-DD89-2340B7FD07F0}"/>
              </a:ext>
            </a:extLst>
          </p:cNvPr>
          <p:cNvSpPr>
            <a:spLocks noGrp="1"/>
          </p:cNvSpPr>
          <p:nvPr>
            <p:ph type="title"/>
          </p:nvPr>
        </p:nvSpPr>
        <p:spPr>
          <a:xfrm>
            <a:off x="1484311" y="265177"/>
            <a:ext cx="10018713" cy="868680"/>
          </a:xfrm>
        </p:spPr>
        <p:txBody>
          <a:bodyPr/>
          <a:lstStyle/>
          <a:p>
            <a:r>
              <a:rPr lang="en-US" dirty="0"/>
              <a:t>Analysis: Exploratory Data Analysis</a:t>
            </a:r>
          </a:p>
        </p:txBody>
      </p:sp>
      <p:sp>
        <p:nvSpPr>
          <p:cNvPr id="3" name="Content Placeholder 2">
            <a:extLst>
              <a:ext uri="{FF2B5EF4-FFF2-40B4-BE49-F238E27FC236}">
                <a16:creationId xmlns:a16="http://schemas.microsoft.com/office/drawing/2014/main" id="{9CD0B9E5-4760-FCF5-50D4-7B4E5DDD0D7C}"/>
              </a:ext>
            </a:extLst>
          </p:cNvPr>
          <p:cNvSpPr>
            <a:spLocks noGrp="1"/>
          </p:cNvSpPr>
          <p:nvPr>
            <p:ph idx="1"/>
          </p:nvPr>
        </p:nvSpPr>
        <p:spPr>
          <a:xfrm>
            <a:off x="1484310" y="1051560"/>
            <a:ext cx="10018713" cy="5321807"/>
          </a:xfrm>
        </p:spPr>
        <p:txBody>
          <a:bodyPr anchor="t"/>
          <a:lstStyle/>
          <a:p>
            <a:r>
              <a:rPr lang="en-US" dirty="0"/>
              <a:t>Exploratory data analysis found that most accidents are classified as Moderate (level 2), followed by High (level 3), then severe (level 4), and Low (level 1)</a:t>
            </a:r>
          </a:p>
          <a:p>
            <a:r>
              <a:rPr lang="en-US" dirty="0"/>
              <a:t>Most accidents occur in the states of California, Florida, and Texas</a:t>
            </a:r>
          </a:p>
          <a:p>
            <a:pPr lvl="1"/>
            <a:r>
              <a:rPr lang="en-US" dirty="0"/>
              <a:t>In the counties of Los Angeles, Miami-Dade, Harris, Dallas and Mecklenburg</a:t>
            </a:r>
          </a:p>
          <a:p>
            <a:pPr lvl="1"/>
            <a:r>
              <a:rPr lang="en-US" dirty="0"/>
              <a:t>In the cities of Miami, Houston, Los Angeles, Charlotte, and Dallas</a:t>
            </a:r>
          </a:p>
        </p:txBody>
      </p:sp>
    </p:spTree>
    <p:extLst>
      <p:ext uri="{BB962C8B-B14F-4D97-AF65-F5344CB8AC3E}">
        <p14:creationId xmlns:p14="http://schemas.microsoft.com/office/powerpoint/2010/main" val="315722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CF7A2-4305-5EAB-A0FF-8AFC05288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EEE8B7-6C3E-A568-5609-5FFA29009786}"/>
              </a:ext>
            </a:extLst>
          </p:cNvPr>
          <p:cNvSpPr>
            <a:spLocks noGrp="1"/>
          </p:cNvSpPr>
          <p:nvPr>
            <p:ph type="title"/>
          </p:nvPr>
        </p:nvSpPr>
        <p:spPr>
          <a:xfrm>
            <a:off x="1484311" y="265177"/>
            <a:ext cx="10018713" cy="868680"/>
          </a:xfrm>
        </p:spPr>
        <p:txBody>
          <a:bodyPr/>
          <a:lstStyle/>
          <a:p>
            <a:r>
              <a:rPr lang="en-US" dirty="0"/>
              <a:t>Analysis: Exploratory Data Analysis</a:t>
            </a:r>
          </a:p>
        </p:txBody>
      </p:sp>
      <p:sp>
        <p:nvSpPr>
          <p:cNvPr id="3" name="Content Placeholder 2">
            <a:extLst>
              <a:ext uri="{FF2B5EF4-FFF2-40B4-BE49-F238E27FC236}">
                <a16:creationId xmlns:a16="http://schemas.microsoft.com/office/drawing/2014/main" id="{CCC96936-9F40-014D-DECD-14E45B417A41}"/>
              </a:ext>
            </a:extLst>
          </p:cNvPr>
          <p:cNvSpPr>
            <a:spLocks noGrp="1"/>
          </p:cNvSpPr>
          <p:nvPr>
            <p:ph idx="1"/>
          </p:nvPr>
        </p:nvSpPr>
        <p:spPr>
          <a:xfrm>
            <a:off x="1484310" y="1051560"/>
            <a:ext cx="10018713" cy="5321807"/>
          </a:xfrm>
        </p:spPr>
        <p:txBody>
          <a:bodyPr anchor="t"/>
          <a:lstStyle/>
          <a:p>
            <a:r>
              <a:rPr lang="en-US" dirty="0"/>
              <a:t>Most accidents occur in winter and fall, and during the morning and afternoon</a:t>
            </a:r>
          </a:p>
        </p:txBody>
      </p:sp>
      <p:pic>
        <p:nvPicPr>
          <p:cNvPr id="5" name="Picture 4">
            <a:extLst>
              <a:ext uri="{FF2B5EF4-FFF2-40B4-BE49-F238E27FC236}">
                <a16:creationId xmlns:a16="http://schemas.microsoft.com/office/drawing/2014/main" id="{F0E1C829-2E5D-342F-EAE7-F658249E6748}"/>
              </a:ext>
            </a:extLst>
          </p:cNvPr>
          <p:cNvPicPr>
            <a:picLocks noChangeAspect="1"/>
          </p:cNvPicPr>
          <p:nvPr/>
        </p:nvPicPr>
        <p:blipFill>
          <a:blip r:embed="rId2"/>
          <a:stretch>
            <a:fillRect/>
          </a:stretch>
        </p:blipFill>
        <p:spPr>
          <a:xfrm>
            <a:off x="1010035" y="2268189"/>
            <a:ext cx="4953378" cy="3889448"/>
          </a:xfrm>
          <a:prstGeom prst="rect">
            <a:avLst/>
          </a:prstGeom>
        </p:spPr>
      </p:pic>
      <p:pic>
        <p:nvPicPr>
          <p:cNvPr id="7" name="Picture 6">
            <a:extLst>
              <a:ext uri="{FF2B5EF4-FFF2-40B4-BE49-F238E27FC236}">
                <a16:creationId xmlns:a16="http://schemas.microsoft.com/office/drawing/2014/main" id="{AA85BFCE-2D83-AF88-D598-D94067151C9E}"/>
              </a:ext>
            </a:extLst>
          </p:cNvPr>
          <p:cNvPicPr>
            <a:picLocks noChangeAspect="1"/>
          </p:cNvPicPr>
          <p:nvPr/>
        </p:nvPicPr>
        <p:blipFill>
          <a:blip r:embed="rId3"/>
          <a:stretch>
            <a:fillRect/>
          </a:stretch>
        </p:blipFill>
        <p:spPr>
          <a:xfrm>
            <a:off x="6493666" y="2268189"/>
            <a:ext cx="4963594" cy="3889448"/>
          </a:xfrm>
          <a:prstGeom prst="rect">
            <a:avLst/>
          </a:prstGeom>
        </p:spPr>
      </p:pic>
    </p:spTree>
    <p:extLst>
      <p:ext uri="{BB962C8B-B14F-4D97-AF65-F5344CB8AC3E}">
        <p14:creationId xmlns:p14="http://schemas.microsoft.com/office/powerpoint/2010/main" val="330362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AB81-DF60-AAEC-8E25-D8B3188AD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FAF0E-0650-7143-845B-B85FFBCFCFC2}"/>
              </a:ext>
            </a:extLst>
          </p:cNvPr>
          <p:cNvSpPr>
            <a:spLocks noGrp="1"/>
          </p:cNvSpPr>
          <p:nvPr>
            <p:ph type="title"/>
          </p:nvPr>
        </p:nvSpPr>
        <p:spPr>
          <a:xfrm>
            <a:off x="1484311" y="265177"/>
            <a:ext cx="10018713" cy="868680"/>
          </a:xfrm>
        </p:spPr>
        <p:txBody>
          <a:bodyPr/>
          <a:lstStyle/>
          <a:p>
            <a:r>
              <a:rPr lang="en-US" dirty="0"/>
              <a:t>Analysis: Exploratory Data Analysis</a:t>
            </a:r>
          </a:p>
        </p:txBody>
      </p:sp>
      <p:sp>
        <p:nvSpPr>
          <p:cNvPr id="3" name="Content Placeholder 2">
            <a:extLst>
              <a:ext uri="{FF2B5EF4-FFF2-40B4-BE49-F238E27FC236}">
                <a16:creationId xmlns:a16="http://schemas.microsoft.com/office/drawing/2014/main" id="{54AB6543-80E0-38F0-B59C-C137A00F9613}"/>
              </a:ext>
            </a:extLst>
          </p:cNvPr>
          <p:cNvSpPr>
            <a:spLocks noGrp="1"/>
          </p:cNvSpPr>
          <p:nvPr>
            <p:ph idx="1"/>
          </p:nvPr>
        </p:nvSpPr>
        <p:spPr>
          <a:xfrm>
            <a:off x="1484310" y="1051560"/>
            <a:ext cx="10018713" cy="5321807"/>
          </a:xfrm>
        </p:spPr>
        <p:txBody>
          <a:bodyPr anchor="t"/>
          <a:lstStyle/>
          <a:p>
            <a:r>
              <a:rPr lang="en-US" dirty="0"/>
              <a:t>Most accidents occur at traffic signals, pedestrian crossings, junctions and stop signs</a:t>
            </a:r>
          </a:p>
        </p:txBody>
      </p:sp>
      <p:pic>
        <p:nvPicPr>
          <p:cNvPr id="6" name="Picture 5">
            <a:extLst>
              <a:ext uri="{FF2B5EF4-FFF2-40B4-BE49-F238E27FC236}">
                <a16:creationId xmlns:a16="http://schemas.microsoft.com/office/drawing/2014/main" id="{9B3210B5-CD7C-41BB-8AA2-683A52434C76}"/>
              </a:ext>
            </a:extLst>
          </p:cNvPr>
          <p:cNvPicPr>
            <a:picLocks noChangeAspect="1"/>
          </p:cNvPicPr>
          <p:nvPr/>
        </p:nvPicPr>
        <p:blipFill>
          <a:blip r:embed="rId2"/>
          <a:stretch>
            <a:fillRect/>
          </a:stretch>
        </p:blipFill>
        <p:spPr>
          <a:xfrm>
            <a:off x="2311868" y="1920240"/>
            <a:ext cx="7568264" cy="4506943"/>
          </a:xfrm>
          <a:prstGeom prst="rect">
            <a:avLst/>
          </a:prstGeom>
        </p:spPr>
      </p:pic>
    </p:spTree>
    <p:extLst>
      <p:ext uri="{BB962C8B-B14F-4D97-AF65-F5344CB8AC3E}">
        <p14:creationId xmlns:p14="http://schemas.microsoft.com/office/powerpoint/2010/main" val="432552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277</TotalTime>
  <Words>1353</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US Traffic Accident Analysis</vt:lpstr>
      <vt:lpstr>The Business Problem</vt:lpstr>
      <vt:lpstr>The Different Perspectives</vt:lpstr>
      <vt:lpstr>Data Overview</vt:lpstr>
      <vt:lpstr>Analysis: Understanding the Data</vt:lpstr>
      <vt:lpstr>Analysis: Preparing the data</vt:lpstr>
      <vt:lpstr>Analysis: Exploratory Data Analysis</vt:lpstr>
      <vt:lpstr>Analysis: Exploratory Data Analysis</vt:lpstr>
      <vt:lpstr>Analysis: Exploratory Data Analysis</vt:lpstr>
      <vt:lpstr>Analysis: Statistical Data Analysis</vt:lpstr>
      <vt:lpstr>Analysis: Statistical Data Analysis</vt:lpstr>
      <vt:lpstr>Results: Recommendation 1</vt:lpstr>
      <vt:lpstr>Results: Recommendation 2</vt:lpstr>
      <vt:lpstr>Results: Recommendation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Lee</dc:creator>
  <cp:lastModifiedBy>Joseph Lee</cp:lastModifiedBy>
  <cp:revision>14</cp:revision>
  <dcterms:created xsi:type="dcterms:W3CDTF">2025-07-12T01:48:01Z</dcterms:created>
  <dcterms:modified xsi:type="dcterms:W3CDTF">2025-07-12T06:25:37Z</dcterms:modified>
</cp:coreProperties>
</file>