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5" r:id="rId3"/>
    <p:sldId id="260" r:id="rId4"/>
    <p:sldId id="261" r:id="rId5"/>
    <p:sldId id="262" r:id="rId6"/>
    <p:sldId id="257" r:id="rId7"/>
    <p:sldId id="258" r:id="rId8"/>
    <p:sldId id="259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373" autoAdjust="0"/>
  </p:normalViewPr>
  <p:slideViewPr>
    <p:cSldViewPr snapToGrid="0">
      <p:cViewPr varScale="1">
        <p:scale>
          <a:sx n="65" d="100"/>
          <a:sy n="65" d="100"/>
        </p:scale>
        <p:origin x="13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1BB7D-CE9D-4037-991C-127F2E8837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655F-E051-4F31-B369-244D426A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applications of these theories I will be discussing become much more nuanced, the foundation of applying Big Data Analytics to stock and Crypto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0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https://medium.com/mlreview/a-simple-deep-learning-model-for-stock-price-prediction-using-tensorflow-30505541d877</a:t>
            </a:r>
          </a:p>
          <a:p>
            <a:r>
              <a:rPr lang="en-US" dirty="0"/>
              <a:t>tensor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https://ieeexplore.ieee.org/stamp/stamp.jsp?arnumber=7373006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https://www.sciencedirect.com/science/article/pii/S0020025514003879</a:t>
            </a:r>
          </a:p>
          <a:p>
            <a:endParaRPr lang="en-US" dirty="0"/>
          </a:p>
          <a:p>
            <a:r>
              <a:rPr lang="en-US" dirty="0"/>
              <a:t>I remember investing in bitcoin when it started booming around $5000. Media outlets and investors social media constantly hyped it up until it was back by several major financial institutions. Then as regulation became a question, particularly in Asian markets the same outlets began to become hesitant. Shortly there after Bitcoin crashed from 20k to 7.5k in 2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https://ieeexplore.ieee.org/stamp/stamp.jsp?arnumber=7373006</a:t>
            </a:r>
          </a:p>
          <a:p>
            <a:r>
              <a:rPr lang="en-US" dirty="0"/>
              <a:t>https://ieeexplore.ieee.org/document/7840881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10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https://ieeexplore.ieee.org/stamp/stamp.jsp?arnumber=7373006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5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https://ieeexplore.ieee.org/stamp/stamp.jsp?arnumber=7373006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0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https://ieeexplore.ieee.org/document/7979899</a:t>
            </a:r>
          </a:p>
          <a:p>
            <a:r>
              <a:rPr lang="en-US" dirty="0"/>
              <a:t>	applying market profile theory with financial big data to identify low risk entry points and predicate market behavior in </a:t>
            </a:r>
            <a:r>
              <a:rPr lang="en-US" dirty="0" err="1"/>
              <a:t>taiwan</a:t>
            </a:r>
            <a:endParaRPr lang="en-US" dirty="0"/>
          </a:p>
          <a:p>
            <a:r>
              <a:rPr lang="en-US" dirty="0"/>
              <a:t>https://ieeexplore.ieee.org/stamp/stamp.jsp?arnumber=7373006</a:t>
            </a:r>
          </a:p>
          <a:p>
            <a:r>
              <a:rPr lang="en-US" dirty="0"/>
              <a:t>	Using machine learning to utilize stock data and media sentiment to build a market model</a:t>
            </a:r>
          </a:p>
          <a:p>
            <a:r>
              <a:rPr lang="en-US" dirty="0"/>
              <a:t>https://ieeexplore.ieee.org/document/7840881</a:t>
            </a:r>
          </a:p>
          <a:p>
            <a:r>
              <a:rPr lang="en-US" dirty="0"/>
              <a:t>	</a:t>
            </a:r>
            <a:r>
              <a:rPr lang="en-US" dirty="0" err="1"/>
              <a:t>forcasting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sales utilizing </a:t>
            </a:r>
            <a:r>
              <a:rPr lang="en-US" dirty="0" err="1"/>
              <a:t>facebook</a:t>
            </a:r>
            <a:r>
              <a:rPr lang="en-US" dirty="0"/>
              <a:t> data</a:t>
            </a:r>
          </a:p>
          <a:p>
            <a:r>
              <a:rPr lang="en-US" dirty="0"/>
              <a:t>https://www.sciencedirect.com/science/article/pii/S0020025514003879</a:t>
            </a:r>
          </a:p>
          <a:p>
            <a:r>
              <a:rPr lang="en-US" dirty="0"/>
              <a:t>	How news sentiment effects public mood and how that creates financial </a:t>
            </a:r>
            <a:r>
              <a:rPr lang="en-US" dirty="0" err="1"/>
              <a:t>opertunity</a:t>
            </a:r>
            <a:endParaRPr lang="en-US" dirty="0"/>
          </a:p>
          <a:p>
            <a:r>
              <a:rPr lang="en-US" dirty="0"/>
              <a:t>https://medium.com/mlreview/a-simple-deep-learning-model-for-stock-price-prediction-using-tensorflow-30505541d877</a:t>
            </a:r>
          </a:p>
          <a:p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S&amp;P 500 stock price prediction based on the market values from April 2017 to august 2017</a:t>
            </a:r>
          </a:p>
          <a:p>
            <a:r>
              <a:rPr lang="en-US" dirty="0"/>
              <a:t>https://ieeexplore.ieee.org/document/5609404</a:t>
            </a:r>
          </a:p>
          <a:p>
            <a:r>
              <a:rPr lang="en-US" dirty="0"/>
              <a:t>	61% accuracy on rise and fall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0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http://www.ijern.com/images/April-2013/19.pdf</a:t>
            </a:r>
          </a:p>
          <a:p>
            <a:r>
              <a:rPr lang="en-US" dirty="0"/>
              <a:t>https://ieeexplore.ieee.org/document/7979899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https://ieeexplore.ieee.org/document/7979899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https://ieeexplore.ieee.org/document/7979899</a:t>
            </a:r>
          </a:p>
          <a:p>
            <a:endParaRPr lang="en-US" dirty="0"/>
          </a:p>
          <a:p>
            <a:r>
              <a:rPr lang="en-US" dirty="0" err="1"/>
              <a:t>Steidlmayer</a:t>
            </a:r>
            <a:r>
              <a:rPr lang="en-US" dirty="0"/>
              <a:t> on Markets: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https://www.quora.com/How-is-big-data-analytics-used-for-stock-market-trading-quant-and-Non-quant-trading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5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https://www.quora.com/How-is-big-data-analytics-used-for-stock-market-trading-quant-and-Non-quant-trading</a:t>
            </a:r>
          </a:p>
          <a:p>
            <a:r>
              <a:rPr lang="en-US" dirty="0"/>
              <a:t>https://www.bloomberg.com/professional/blog/3-ways-big-data-changing-financial-trading/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https://www.theguardian.com/commentisfree/joris-luyendijk-banking-blog/2013/sep/23/former-quant-trading-brains-job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Stat:</a:t>
            </a:r>
          </a:p>
          <a:p>
            <a:r>
              <a:rPr lang="en-US" dirty="0"/>
              <a:t>Stat + Eco agents - https://ieeexplore.ieee.org/stamp/stamp.jsp?arnumber=7373006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Economic Agents: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 + Eco agents - https://ieeexplore.ieee.org/stamp/stamp.jsp?arnumber=7373006</a:t>
            </a:r>
          </a:p>
          <a:p>
            <a:r>
              <a:rPr lang="en-US" dirty="0" err="1"/>
              <a:t>Forcasting</a:t>
            </a:r>
            <a:r>
              <a:rPr lang="en-US" dirty="0"/>
              <a:t> Nike sales with FB - https://ieeexplore.ieee.org/document/7840881</a:t>
            </a:r>
          </a:p>
          <a:p>
            <a:endParaRPr lang="en-US" dirty="0"/>
          </a:p>
          <a:p>
            <a:r>
              <a:rPr lang="en-US" dirty="0"/>
              <a:t>Market Profile: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https://ieeexplore.ieee.org/document/7979899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list goes on. These APIs are all free and well documented. Data formats ranging from CSV to JSON, there is no shortage of available free data to analyze.</a:t>
            </a:r>
          </a:p>
          <a:p>
            <a:r>
              <a:rPr lang="en-US" dirty="0"/>
              <a:t>A well informed market is an efficient market, and an efficient market is a profitable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655F-E051-4F31-B369-244D426AC0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0601C3-E7AC-4B1A-8883-A797C671A37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183E8D-0BBC-4A0E-ABE5-C2D171F48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review/a-simple-deep-learning-model-for-stock-price-prediction-using-tensorflow-30505541d87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review/a-simple-deep-learning-model-for-stock-price-prediction-using-tensorflow-30505541d87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737300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60940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02002551400387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737300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737300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5609404" TargetMode="External"/><Relationship Id="rId3" Type="http://schemas.openxmlformats.org/officeDocument/2006/relationships/hyperlink" Target="https://ieeexplore.ieee.org/document/7979899" TargetMode="External"/><Relationship Id="rId7" Type="http://schemas.openxmlformats.org/officeDocument/2006/relationships/hyperlink" Target="https://medium.com/mlreview/a-simple-deep-learning-model-for-stock-price-prediction-using-tensorflow-30505541d87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020025514003879" TargetMode="External"/><Relationship Id="rId5" Type="http://schemas.openxmlformats.org/officeDocument/2006/relationships/hyperlink" Target="https://ieeexplore.ieee.org/document/7840881" TargetMode="External"/><Relationship Id="rId4" Type="http://schemas.openxmlformats.org/officeDocument/2006/relationships/hyperlink" Target="https://ieeexplore.ieee.org/stamp/stamp.jsp?arnumber=737300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central.com/the-difference-between-shares-and-cryptocurrenci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commentisfree/joris-luyendijk-banking-blog/2013/sep/23/former-quant-trading-brains-job" TargetMode="External"/><Relationship Id="rId13" Type="http://schemas.openxmlformats.org/officeDocument/2006/relationships/hyperlink" Target="https://www.sciencedirect.com/science/article/pii/S0020025514003879" TargetMode="External"/><Relationship Id="rId3" Type="http://schemas.openxmlformats.org/officeDocument/2006/relationships/hyperlink" Target="https://coincentral.com/the-difference-between-shares-and-cryptocurrencies/" TargetMode="External"/><Relationship Id="rId7" Type="http://schemas.openxmlformats.org/officeDocument/2006/relationships/hyperlink" Target="https://www.quora.com/How-is-big-data-analytics-used-for-stock-market-trading-quant-and-Non-quant-trading" TargetMode="External"/><Relationship Id="rId12" Type="http://schemas.openxmlformats.org/officeDocument/2006/relationships/hyperlink" Target="https://ieeexplore.ieee.org/document/560940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ng-8.com/901392/journals/76439742779082177840253228067834518156" TargetMode="External"/><Relationship Id="rId11" Type="http://schemas.openxmlformats.org/officeDocument/2006/relationships/hyperlink" Target="https://ieeexplore.ieee.org/stamp/stamp.jsp?arnumber=7373006" TargetMode="External"/><Relationship Id="rId5" Type="http://schemas.openxmlformats.org/officeDocument/2006/relationships/hyperlink" Target="http://www.ijern.com/images/April-2013/19.pdf" TargetMode="External"/><Relationship Id="rId10" Type="http://schemas.openxmlformats.org/officeDocument/2006/relationships/hyperlink" Target="https://medium.com/mlreview/a-simple-deep-learning-model-for-stock-price-prediction-using-tensorflow-30505541d877" TargetMode="External"/><Relationship Id="rId4" Type="http://schemas.openxmlformats.org/officeDocument/2006/relationships/hyperlink" Target="https://ieeexplore.ieee.org/document/7979899" TargetMode="External"/><Relationship Id="rId9" Type="http://schemas.openxmlformats.org/officeDocument/2006/relationships/hyperlink" Target="https://ercim-news.ercim.eu/images/stories/EN78/EN78-web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97989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jern.com/images/April-2013/19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ern.com/images/April-2013/1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ng-8.com/901392/journals/7643974277908217784025322806783451815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ern.com/images/April-2013/1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How-is-big-data-analytics-used-for-stock-market-trading-quant-and-Non-quant-trad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How-is-big-data-analytics-used-for-stock-market-trading-quant-and-Non-quant-trad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commentisfree/joris-luyendijk-banking-blog/2013/sep/23/former-quant-trading-brains-jo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cim-news.ercim.eu/images/stories/EN78/EN78-web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09D5-90D4-4622-A2D6-CDA8C3791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Applications:</a:t>
            </a:r>
            <a:br>
              <a:rPr lang="en-US" dirty="0"/>
            </a:br>
            <a:r>
              <a:rPr lang="en-US" dirty="0"/>
              <a:t>Stock and Crypto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BD59-066C-4DBD-A485-80F06DD16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Ernest Elgin</a:t>
            </a:r>
          </a:p>
        </p:txBody>
      </p:sp>
    </p:spTree>
    <p:extLst>
      <p:ext uri="{BB962C8B-B14F-4D97-AF65-F5344CB8AC3E}">
        <p14:creationId xmlns:p14="http://schemas.microsoft.com/office/powerpoint/2010/main" val="574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46DE-2268-4DC0-97D3-986B844A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Analysis: Data 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E4CCD-B779-4DB3-AA29-8A08158C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060" y="3821723"/>
            <a:ext cx="5157787" cy="453536"/>
          </a:xfrm>
        </p:spPr>
        <p:txBody>
          <a:bodyPr/>
          <a:lstStyle/>
          <a:p>
            <a:r>
              <a:rPr lang="en-US" dirty="0"/>
              <a:t>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7E1B-F6BC-46B0-936B-6593771B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0060" y="4275259"/>
            <a:ext cx="5157787" cy="2418615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Polygon.io</a:t>
            </a:r>
          </a:p>
          <a:p>
            <a:pPr lvl="1"/>
            <a:r>
              <a:rPr lang="pt-BR" dirty="0"/>
              <a:t>Alpha Vantage</a:t>
            </a:r>
          </a:p>
          <a:p>
            <a:pPr lvl="1"/>
            <a:r>
              <a:rPr lang="pt-BR" dirty="0"/>
              <a:t>IEXtrading</a:t>
            </a:r>
          </a:p>
          <a:p>
            <a:pPr lvl="1"/>
            <a:r>
              <a:rPr lang="pt-BR" dirty="0"/>
              <a:t>Tiingo</a:t>
            </a:r>
          </a:p>
          <a:p>
            <a:pPr lvl="1"/>
            <a:r>
              <a:rPr lang="pt-BR" dirty="0"/>
              <a:t>Intrino</a:t>
            </a:r>
          </a:p>
          <a:p>
            <a:pPr lvl="1"/>
            <a:r>
              <a:rPr lang="pt-BR" dirty="0"/>
              <a:t>...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3E4F26-59C1-440F-BDA7-57486EB2B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2472" y="3821723"/>
            <a:ext cx="5183188" cy="453536"/>
          </a:xfrm>
        </p:spPr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F4F121-63F3-4A84-B807-74B990A7B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22472" y="4275259"/>
            <a:ext cx="5183188" cy="2418615"/>
          </a:xfrm>
        </p:spPr>
        <p:txBody>
          <a:bodyPr>
            <a:normAutofit/>
          </a:bodyPr>
          <a:lstStyle/>
          <a:p>
            <a:r>
              <a:rPr lang="en-US" dirty="0"/>
              <a:t>Coin API</a:t>
            </a:r>
          </a:p>
          <a:p>
            <a:r>
              <a:rPr lang="en-US" dirty="0"/>
              <a:t>Crypto Compare</a:t>
            </a:r>
          </a:p>
          <a:p>
            <a:r>
              <a:rPr lang="en-US" dirty="0" err="1"/>
              <a:t>Coinigy</a:t>
            </a:r>
            <a:endParaRPr lang="en-US" dirty="0"/>
          </a:p>
          <a:p>
            <a:r>
              <a:rPr lang="en-US" dirty="0" err="1"/>
              <a:t>Nomics</a:t>
            </a:r>
            <a:r>
              <a:rPr lang="en-US" dirty="0"/>
              <a:t> API</a:t>
            </a:r>
          </a:p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66C2A-21EF-4B10-B3DD-BE880FE2697C}"/>
              </a:ext>
            </a:extLst>
          </p:cNvPr>
          <p:cNvSpPr txBox="1"/>
          <p:nvPr/>
        </p:nvSpPr>
        <p:spPr>
          <a:xfrm>
            <a:off x="1484311" y="1838804"/>
            <a:ext cx="10515600" cy="258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Look back on historical </a:t>
            </a:r>
            <a:r>
              <a:rPr lang="pt-BR" sz="2400" dirty="0"/>
              <a:t>prices, macroeconomic data, fundamental data and perform rigorous analysis to find possible correlations and trends in stock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Many finacial services and API’s have popped up which give users access to vast amounts of stock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5165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E0F617-5295-4E9F-827E-1D45389E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Analysis: 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9AFE32-CDF3-4F67-9DE0-54E61D3A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 very effective way to quickly build a market prediction model based upon publicly available data</a:t>
            </a:r>
          </a:p>
          <a:p>
            <a:r>
              <a:rPr lang="en-US" dirty="0"/>
              <a:t>Several Machine learning engines are publicly available for use and experimentation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A2E07-029F-42BC-B480-0BFBF89DF8A3}"/>
              </a:ext>
            </a:extLst>
          </p:cNvPr>
          <p:cNvSpPr txBox="1"/>
          <p:nvPr/>
        </p:nvSpPr>
        <p:spPr>
          <a:xfrm>
            <a:off x="6529754" y="6488668"/>
            <a:ext cx="5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</a:t>
            </a:r>
            <a:r>
              <a:rPr lang="en-US" dirty="0">
                <a:hlinkClick r:id="rId3"/>
              </a:rPr>
              <a:t>A simple deep learning model for stock price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2480-D82A-4EBB-BDB0-AFB884B0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FA4D-3DBD-42FF-9086-D44ACF8B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Prepping the data requires two splitting it into two datasets</a:t>
            </a:r>
          </a:p>
          <a:p>
            <a:pPr lvl="1"/>
            <a:r>
              <a:rPr lang="en-US" dirty="0"/>
              <a:t>Training Data will be comprised of ~80% of all of the data you wish to use</a:t>
            </a:r>
          </a:p>
          <a:p>
            <a:pPr lvl="1"/>
            <a:r>
              <a:rPr lang="en-US" dirty="0"/>
              <a:t>Testing Data will be comprised of the remaining data.</a:t>
            </a:r>
          </a:p>
          <a:p>
            <a:r>
              <a:rPr lang="en-US" dirty="0"/>
              <a:t>Utilizing Machine learning requires the programmer to tweak thresholds for the input data, determine the number of inputs and outputs, as well as the composition of the neural networks layers.</a:t>
            </a:r>
          </a:p>
          <a:p>
            <a:r>
              <a:rPr lang="en-US" dirty="0"/>
              <a:t>The network is then ‘trained’ utilizing training data which builds the model.</a:t>
            </a:r>
          </a:p>
          <a:p>
            <a:r>
              <a:rPr lang="en-US" dirty="0"/>
              <a:t>You can then test the model against the testing data, or real time data to test its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40FB5-DB4C-4A7D-B63D-9300DE39FBED}"/>
              </a:ext>
            </a:extLst>
          </p:cNvPr>
          <p:cNvSpPr txBox="1"/>
          <p:nvPr/>
        </p:nvSpPr>
        <p:spPr>
          <a:xfrm>
            <a:off x="6529754" y="6488668"/>
            <a:ext cx="5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</a:t>
            </a:r>
            <a:r>
              <a:rPr lang="en-US" dirty="0">
                <a:hlinkClick r:id="rId3"/>
              </a:rPr>
              <a:t>A simple deep learning model for stock price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6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424F-8E90-49AF-94B6-5AE1F863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7C0D-2F4E-4E72-A8FC-DFD0E4A9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performance of a model and it’s decisions can then be analyzed to determine shortcoming and find possible places for tweaking.</a:t>
            </a:r>
          </a:p>
          <a:p>
            <a:r>
              <a:rPr lang="en-US" dirty="0"/>
              <a:t>This is where the utilization of python libraries such as Pandas and NumPy become crucial</a:t>
            </a:r>
          </a:p>
        </p:txBody>
      </p:sp>
    </p:spTree>
    <p:extLst>
      <p:ext uri="{BB962C8B-B14F-4D97-AF65-F5344CB8AC3E}">
        <p14:creationId xmlns:p14="http://schemas.microsoft.com/office/powerpoint/2010/main" val="271595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1715-CEF0-4C0B-91DD-FBA361D1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Whole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5430-7D43-4B89-89D9-8B712286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According to the Efficient Market Hypothesis, the amount of data considered determines the overall accuracy of predictions</a:t>
            </a:r>
          </a:p>
          <a:p>
            <a:pPr marL="0" indent="0">
              <a:buNone/>
            </a:pP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Based on the information used to predict the future price EMH has three forms</a:t>
            </a:r>
          </a:p>
          <a:p>
            <a:pPr lvl="1"/>
            <a:r>
              <a:rPr lang="en-US" dirty="0"/>
              <a:t>Weak form: Only the past information is considered.</a:t>
            </a:r>
          </a:p>
          <a:p>
            <a:pPr lvl="1"/>
            <a:r>
              <a:rPr lang="en-US" dirty="0"/>
              <a:t>Semi strong form: All publicly available information is used.</a:t>
            </a:r>
          </a:p>
          <a:p>
            <a:pPr lvl="1"/>
            <a:r>
              <a:rPr lang="en-US" dirty="0"/>
              <a:t>Strong form: All the information publicly and privately available information is used. </a:t>
            </a:r>
          </a:p>
          <a:p>
            <a:pPr marL="0" indent="0">
              <a:buNone/>
            </a:pPr>
            <a:r>
              <a:rPr lang="en-US" dirty="0"/>
              <a:t>“ [10]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6AF42-79ED-4240-9EFC-F4090657FA7F}"/>
              </a:ext>
            </a:extLst>
          </p:cNvPr>
          <p:cNvSpPr txBox="1"/>
          <p:nvPr/>
        </p:nvSpPr>
        <p:spPr>
          <a:xfrm>
            <a:off x="7303477" y="6488668"/>
            <a:ext cx="48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>
                <a:hlinkClick r:id="rId3"/>
              </a:rPr>
              <a:t>Stock Market Prediction: A Big Data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C564-1C1F-4897-A9CE-5DA6BCC1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and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6368-C3FD-4F50-971D-107B9870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Effect of the Sheep Flock and Eugene </a:t>
            </a:r>
            <a:r>
              <a:rPr lang="en-US" dirty="0" err="1"/>
              <a:t>Fama’s</a:t>
            </a:r>
            <a:r>
              <a:rPr lang="en-US" dirty="0"/>
              <a:t> assumptions, the Press and Social Media are a primary factor in predicting the market [11]</a:t>
            </a:r>
          </a:p>
          <a:p>
            <a:r>
              <a:rPr lang="en-US" dirty="0"/>
              <a:t>“[There are] profitable trading opportunities for skilled investors to generate a profit post the news release day. That is, stock markets are sensitive to public information in an era of social media.” [12]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A4BD-6267-4FD5-A430-D3CCE8AB1F9C}"/>
              </a:ext>
            </a:extLst>
          </p:cNvPr>
          <p:cNvSpPr txBox="1"/>
          <p:nvPr/>
        </p:nvSpPr>
        <p:spPr>
          <a:xfrm>
            <a:off x="6189785" y="6172200"/>
            <a:ext cx="600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</a:t>
            </a:r>
            <a:r>
              <a:rPr lang="en-US" dirty="0">
                <a:hlinkClick r:id="rId3"/>
              </a:rPr>
              <a:t>Stock price prediction using financial news articles</a:t>
            </a:r>
            <a:endParaRPr lang="en-US" dirty="0"/>
          </a:p>
          <a:p>
            <a:r>
              <a:rPr lang="en-US" dirty="0"/>
              <a:t>12. </a:t>
            </a:r>
            <a:r>
              <a:rPr lang="en-US" dirty="0">
                <a:hlinkClick r:id="rId4"/>
              </a:rPr>
              <a:t>The effect of news and public mood on stock movements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2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8130-A420-4064-B553-90E707D6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and Social Media: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4BE7-60C4-4EE0-9038-0C57BF9C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primary modes</a:t>
            </a:r>
          </a:p>
          <a:p>
            <a:pPr lvl="1"/>
            <a:r>
              <a:rPr lang="en-US" dirty="0"/>
              <a:t>Social Media APIs (Twitter and Facebook)</a:t>
            </a:r>
          </a:p>
          <a:p>
            <a:pPr lvl="1"/>
            <a:r>
              <a:rPr lang="en-US" dirty="0"/>
              <a:t>Web scrapping financial news sites</a:t>
            </a:r>
          </a:p>
          <a:p>
            <a:r>
              <a:rPr lang="en-US" dirty="0"/>
              <a:t>These sources are great sources for both historical and real time data acquisition.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A3646-2E1A-4162-8599-6FE52C4E5945}"/>
              </a:ext>
            </a:extLst>
          </p:cNvPr>
          <p:cNvSpPr txBox="1"/>
          <p:nvPr/>
        </p:nvSpPr>
        <p:spPr>
          <a:xfrm>
            <a:off x="7280031" y="6534834"/>
            <a:ext cx="49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>
                <a:hlinkClick r:id="rId3"/>
              </a:rPr>
              <a:t>Stock Market Prediction: A Big Data Approach</a:t>
            </a:r>
          </a:p>
          <a:p>
            <a:r>
              <a:rPr lang="en-US" dirty="0">
                <a:hlinkClick r:id="rId3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5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872B-F081-40FB-AE8D-AB0281AB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and Social Media: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EA3E-2283-4CCE-9B33-18DB15F4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data has to be heavily processed to simplify the analysis</a:t>
            </a:r>
          </a:p>
          <a:p>
            <a:pPr lvl="1"/>
            <a:r>
              <a:rPr lang="en-US" dirty="0"/>
              <a:t>Lemmatization – modifying input to a singular form to be analyzed </a:t>
            </a:r>
          </a:p>
          <a:p>
            <a:pPr lvl="1"/>
            <a:r>
              <a:rPr lang="en-US" dirty="0"/>
              <a:t>Removing Stop Word – removing words that do not help indicate the sentiment of the input</a:t>
            </a:r>
          </a:p>
          <a:p>
            <a:pPr lvl="1"/>
            <a:r>
              <a:rPr lang="en-US" dirty="0"/>
              <a:t>Removing URL’s – more useless information</a:t>
            </a:r>
          </a:p>
          <a:p>
            <a:pPr lvl="1"/>
            <a:r>
              <a:rPr lang="en-US" dirty="0"/>
              <a:t>Removing Duplicates – waste of computation, though reach and virality of sentiment can be accounted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CB6D4-B83F-43FF-B0E4-CF78595277E2}"/>
              </a:ext>
            </a:extLst>
          </p:cNvPr>
          <p:cNvSpPr txBox="1"/>
          <p:nvPr/>
        </p:nvSpPr>
        <p:spPr>
          <a:xfrm>
            <a:off x="7280031" y="6534834"/>
            <a:ext cx="49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>
                <a:hlinkClick r:id="rId3"/>
              </a:rPr>
              <a:t>Stock Market Prediction: A Big Data Approach</a:t>
            </a:r>
          </a:p>
          <a:p>
            <a:r>
              <a:rPr lang="en-US" dirty="0">
                <a:hlinkClick r:id="rId3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1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7DDB-A540-474D-9380-F33D571C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and Social Media: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AB26-05C3-4413-8D52-63ED44E6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Map Reduce</a:t>
            </a:r>
          </a:p>
          <a:p>
            <a:pPr lvl="1"/>
            <a:r>
              <a:rPr lang="en-US" dirty="0"/>
              <a:t>Utilized in conjunction with a well crafted dictionary to determine overall occurrence of positive and negative sentiments</a:t>
            </a:r>
          </a:p>
          <a:p>
            <a:pPr lvl="1"/>
            <a:r>
              <a:rPr lang="en-US" dirty="0"/>
              <a:t>Results can be segmented over trading periods and plotted using Pandas and NumPy.</a:t>
            </a:r>
          </a:p>
          <a:p>
            <a:pPr lvl="1"/>
            <a:r>
              <a:rPr lang="en-US" dirty="0"/>
              <a:t>Cross referenced results with stock data and overlaid to show possible correlations between press and price changes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Can be tuned to perform same analysis in real time</a:t>
            </a:r>
          </a:p>
          <a:p>
            <a:pPr lvl="1"/>
            <a:r>
              <a:rPr lang="en-US" dirty="0"/>
              <a:t>Inputs can be adjusted to interpret both stock data and press/social media data simultaneously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C6EC-374E-4CA4-BB6E-94B836D2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1A68-3339-4CFD-89A2-65CC81C6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Applying Market Profile Theory to Analyze Financial Big Data and Discover Financial Market Trading Behavior - A Case Study of Taiwan Futures Market</a:t>
            </a:r>
            <a:endParaRPr lang="en-US" dirty="0"/>
          </a:p>
          <a:p>
            <a:r>
              <a:rPr lang="en-US" dirty="0">
                <a:hlinkClick r:id="rId4"/>
              </a:rPr>
              <a:t>Stock Market Prediction: A Big Data Approach </a:t>
            </a:r>
            <a:endParaRPr lang="en-US" dirty="0"/>
          </a:p>
          <a:p>
            <a:r>
              <a:rPr lang="en-US" dirty="0">
                <a:hlinkClick r:id="rId5"/>
              </a:rPr>
              <a:t>Forecasting Nike's sales using Facebook data</a:t>
            </a:r>
            <a:endParaRPr lang="en-US" dirty="0"/>
          </a:p>
          <a:p>
            <a:r>
              <a:rPr lang="en-US" dirty="0">
                <a:hlinkClick r:id="rId6"/>
              </a:rPr>
              <a:t>The effect of news and public mood on stock movements</a:t>
            </a:r>
            <a:endParaRPr lang="en-US" dirty="0"/>
          </a:p>
          <a:p>
            <a:r>
              <a:rPr lang="en-US" dirty="0">
                <a:hlinkClick r:id="rId7"/>
              </a:rPr>
              <a:t>A simple deep learning model for stock price prediction using TensorFlow</a:t>
            </a:r>
            <a:endParaRPr lang="en-US" dirty="0"/>
          </a:p>
          <a:p>
            <a:r>
              <a:rPr lang="en-US" dirty="0">
                <a:hlinkClick r:id="rId8"/>
              </a:rPr>
              <a:t>Stock price prediction using financial news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8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C27A-DCD4-4D49-B791-E08EF0D0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C0968-BA15-42C3-AB8C-B9480D60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985" y="2982422"/>
            <a:ext cx="5157787" cy="823912"/>
          </a:xfrm>
        </p:spPr>
        <p:txBody>
          <a:bodyPr/>
          <a:lstStyle/>
          <a:p>
            <a:r>
              <a:rPr lang="en-US" dirty="0"/>
              <a:t>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D772-28FB-436D-B3E7-446A1DC2C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6985" y="3806334"/>
            <a:ext cx="5157787" cy="2395171"/>
          </a:xfrm>
        </p:spPr>
        <p:txBody>
          <a:bodyPr/>
          <a:lstStyle/>
          <a:p>
            <a:r>
              <a:rPr lang="en-US" dirty="0"/>
              <a:t>Must trade full units</a:t>
            </a:r>
          </a:p>
          <a:p>
            <a:r>
              <a:rPr lang="en-US" dirty="0"/>
              <a:t>Limited trading hours by market</a:t>
            </a:r>
          </a:p>
          <a:p>
            <a:r>
              <a:rPr lang="en-US" dirty="0"/>
              <a:t>Stable</a:t>
            </a:r>
          </a:p>
          <a:p>
            <a:r>
              <a:rPr lang="en-US" dirty="0"/>
              <a:t>Large corporate backing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440A3-AE16-434A-93A1-50B2DCB40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9397" y="2982422"/>
            <a:ext cx="5183188" cy="823912"/>
          </a:xfrm>
        </p:spPr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7D373-0846-4783-A33C-5014B231D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9397" y="3806334"/>
            <a:ext cx="5183188" cy="2395171"/>
          </a:xfrm>
        </p:spPr>
        <p:txBody>
          <a:bodyPr/>
          <a:lstStyle/>
          <a:p>
            <a:r>
              <a:rPr lang="en-US" dirty="0"/>
              <a:t>Can trade any divisions of units</a:t>
            </a:r>
          </a:p>
          <a:p>
            <a:r>
              <a:rPr lang="en-US" dirty="0"/>
              <a:t>24/7 global trading</a:t>
            </a:r>
          </a:p>
          <a:p>
            <a:r>
              <a:rPr lang="en-US" dirty="0"/>
              <a:t>Volatile</a:t>
            </a:r>
          </a:p>
          <a:p>
            <a:r>
              <a:rPr lang="en-US" dirty="0"/>
              <a:t>Early stages of regulation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B72A-091C-4F82-B719-93E050824D28}"/>
              </a:ext>
            </a:extLst>
          </p:cNvPr>
          <p:cNvSpPr txBox="1"/>
          <p:nvPr/>
        </p:nvSpPr>
        <p:spPr>
          <a:xfrm>
            <a:off x="1293809" y="200464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I refer to ‘stocks’ within this presentation know that anything said can also be applied to crypto.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DF8C7-35E2-4FE5-AB34-D8916316BDB7}"/>
              </a:ext>
            </a:extLst>
          </p:cNvPr>
          <p:cNvSpPr txBox="1"/>
          <p:nvPr/>
        </p:nvSpPr>
        <p:spPr>
          <a:xfrm>
            <a:off x="6629397" y="6487942"/>
            <a:ext cx="5562604" cy="37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hlinkClick r:id="rId3"/>
              </a:rPr>
              <a:t>The Difference Between Shares and Cryptocurrencies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7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14BA-2E81-432F-8119-34C7C61E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82C4-87D7-4877-B6C8-0BCD107E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Primary goals</a:t>
            </a:r>
          </a:p>
          <a:p>
            <a:pPr lvl="1"/>
            <a:r>
              <a:rPr lang="en-US" dirty="0"/>
              <a:t>Utilize Machine Learning to build a market model</a:t>
            </a:r>
          </a:p>
          <a:p>
            <a:pPr lvl="2"/>
            <a:r>
              <a:rPr lang="en-US" dirty="0"/>
              <a:t>For some sector of the market, i.e. tech, finance, retail, etc.</a:t>
            </a:r>
          </a:p>
          <a:p>
            <a:pPr lvl="1"/>
            <a:r>
              <a:rPr lang="en-US" dirty="0"/>
              <a:t>Utilize NumPy and Pandas to analyze the model and tweak its performance</a:t>
            </a:r>
          </a:p>
          <a:p>
            <a:r>
              <a:rPr lang="en-US" dirty="0"/>
              <a:t>Secondary (and ongoing goals)</a:t>
            </a:r>
          </a:p>
          <a:p>
            <a:pPr lvl="1"/>
            <a:r>
              <a:rPr lang="en-US" dirty="0"/>
              <a:t>Test my model against real time data and analyze the results</a:t>
            </a:r>
          </a:p>
          <a:p>
            <a:pPr lvl="1"/>
            <a:r>
              <a:rPr lang="en-US" dirty="0"/>
              <a:t>Implement basic social media analysis to further supplement my market model</a:t>
            </a:r>
          </a:p>
          <a:p>
            <a:pPr lvl="2"/>
            <a:r>
              <a:rPr lang="en-US" dirty="0"/>
              <a:t>Twitter </a:t>
            </a:r>
          </a:p>
        </p:txBody>
      </p:sp>
    </p:spTree>
    <p:extLst>
      <p:ext uri="{BB962C8B-B14F-4D97-AF65-F5344CB8AC3E}">
        <p14:creationId xmlns:p14="http://schemas.microsoft.com/office/powerpoint/2010/main" val="133553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411D-73F3-42B6-962F-26CB970F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6933-FC66-47B8-8D29-77B97098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702" y="2666999"/>
            <a:ext cx="8279928" cy="44254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The Difference Between Shares and Cryptocurrencies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Applying Market Profile Theory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Financial Theory Evolution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The Sheep-Flock Effect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J. P. </a:t>
            </a:r>
            <a:r>
              <a:rPr lang="en-US" dirty="0" err="1"/>
              <a:t>Steidlmayer</a:t>
            </a:r>
            <a:r>
              <a:rPr lang="en-US" dirty="0"/>
              <a:t>, Markets and Market Logic, </a:t>
            </a:r>
            <a:r>
              <a:rPr lang="en-US" dirty="0" err="1"/>
              <a:t>Chicago:Porcupine</a:t>
            </a:r>
            <a:r>
              <a:rPr lang="en-US" dirty="0"/>
              <a:t> Press, 1984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How is big data analytics used for stock market trading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Former senior managing director (quant)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9"/>
              </a:rPr>
              <a:t>Fundamental Modelling of Financial Markets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0"/>
              </a:rPr>
              <a:t>A simple deep learning model for stock price prediction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1"/>
              </a:rPr>
              <a:t>Stock Market Prediction: A Big Data Approach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2"/>
              </a:rPr>
              <a:t>Stock price prediction using financial news articles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3"/>
              </a:rPr>
              <a:t>The effect of news and public mood on stock movements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6AFC-2C25-4111-AED3-B356882B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Market Predictable: 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4590-21C9-4536-8208-2E27A374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Variety of factors affect financial markets [2]</a:t>
            </a:r>
          </a:p>
          <a:p>
            <a:pPr lvl="1"/>
            <a:r>
              <a:rPr lang="en-US" dirty="0"/>
              <a:t>News</a:t>
            </a:r>
          </a:p>
          <a:p>
            <a:pPr lvl="1"/>
            <a:r>
              <a:rPr lang="en-US" dirty="0"/>
              <a:t>Politics</a:t>
            </a:r>
          </a:p>
          <a:p>
            <a:pPr lvl="1"/>
            <a:r>
              <a:rPr lang="en-US" dirty="0"/>
              <a:t>Fundamental financial analysis</a:t>
            </a:r>
          </a:p>
          <a:p>
            <a:pPr lvl="1"/>
            <a:r>
              <a:rPr lang="en-US" dirty="0"/>
              <a:t>Greed and Fear</a:t>
            </a:r>
          </a:p>
          <a:p>
            <a:r>
              <a:rPr lang="en-US" dirty="0"/>
              <a:t>Originally scholars believed the market was fundamentally unpredictable, the sole role of financial managers was to prevent bankruptcy [3]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9E625-6B88-4CA1-BD1B-80B35C2EF12F}"/>
              </a:ext>
            </a:extLst>
          </p:cNvPr>
          <p:cNvSpPr txBox="1"/>
          <p:nvPr/>
        </p:nvSpPr>
        <p:spPr>
          <a:xfrm>
            <a:off x="8815754" y="617220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hlinkClick r:id="rId3"/>
              </a:rPr>
              <a:t>Applying Market Profile Theory</a:t>
            </a:r>
            <a:endParaRPr lang="en-US" dirty="0"/>
          </a:p>
          <a:p>
            <a:r>
              <a:rPr lang="en-US" dirty="0"/>
              <a:t>3.</a:t>
            </a:r>
            <a:r>
              <a:rPr lang="en-US" dirty="0">
                <a:hlinkClick r:id="rId4"/>
              </a:rPr>
              <a:t> Financial Theory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B868-6A3F-4A31-9435-DA3FB7C5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Market Predictable: Yes?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7231-59B8-4C44-B640-2BE39B79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 of the Sheep Flock [4]</a:t>
            </a:r>
          </a:p>
          <a:p>
            <a:pPr lvl="1"/>
            <a:r>
              <a:rPr lang="en-US" dirty="0"/>
              <a:t>Market prices by definition are affected by the collective of investors buying and selling assets</a:t>
            </a:r>
          </a:p>
          <a:p>
            <a:r>
              <a:rPr lang="en-US" dirty="0"/>
              <a:t>Efficient Market Hypothesis [3]</a:t>
            </a:r>
          </a:p>
          <a:p>
            <a:pPr lvl="1"/>
            <a:r>
              <a:rPr lang="en-US" dirty="0"/>
              <a:t>Eugene </a:t>
            </a:r>
            <a:r>
              <a:rPr lang="en-US" dirty="0" err="1"/>
              <a:t>Fama</a:t>
            </a:r>
            <a:endParaRPr lang="en-US" dirty="0"/>
          </a:p>
          <a:p>
            <a:pPr lvl="1"/>
            <a:r>
              <a:rPr lang="en-US" dirty="0"/>
              <a:t>Securities can immediately react to the market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10108-B2EB-4501-81EA-328C3B631092}"/>
              </a:ext>
            </a:extLst>
          </p:cNvPr>
          <p:cNvSpPr txBox="1"/>
          <p:nvPr/>
        </p:nvSpPr>
        <p:spPr>
          <a:xfrm>
            <a:off x="9272954" y="6211669"/>
            <a:ext cx="29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>
                <a:hlinkClick r:id="rId3"/>
              </a:rPr>
              <a:t>Financial Theory Evolution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>
                <a:hlinkClick r:id="rId4"/>
              </a:rPr>
              <a:t>The Sheep-Flock Effect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8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E601-E53F-41BF-BD95-5B0C7920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Market Predictable: To a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1A18-4274-4E81-8B52-EAF0528E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Eugene </a:t>
            </a:r>
            <a:r>
              <a:rPr lang="en-US" dirty="0" err="1"/>
              <a:t>Fama’s</a:t>
            </a:r>
            <a:r>
              <a:rPr lang="en-US" dirty="0"/>
              <a:t> assumptions [3]</a:t>
            </a:r>
          </a:p>
          <a:p>
            <a:pPr lvl="1"/>
            <a:r>
              <a:rPr lang="en-US" dirty="0"/>
              <a:t>All market participants are rational and pursuing maximum profit</a:t>
            </a:r>
          </a:p>
          <a:p>
            <a:pPr lvl="1"/>
            <a:r>
              <a:rPr lang="en-US" dirty="0"/>
              <a:t>In efficient markets, prices reflect all information</a:t>
            </a:r>
          </a:p>
          <a:p>
            <a:pPr lvl="1"/>
            <a:r>
              <a:rPr lang="en-US" dirty="0"/>
              <a:t>Stock prices quickly respond to new information</a:t>
            </a:r>
          </a:p>
          <a:p>
            <a:pPr lvl="1"/>
            <a:r>
              <a:rPr lang="en-US" dirty="0"/>
              <a:t>Fundamental/Technical analysis or investment strategies cannot produce an excess of profit</a:t>
            </a:r>
          </a:p>
          <a:p>
            <a:r>
              <a:rPr lang="en-US" dirty="0"/>
              <a:t>J. Peter </a:t>
            </a:r>
            <a:r>
              <a:rPr lang="en-US" dirty="0" err="1"/>
              <a:t>Steidlmayer</a:t>
            </a:r>
            <a:r>
              <a:rPr lang="en-US" dirty="0"/>
              <a:t> thoughts [5]</a:t>
            </a:r>
          </a:p>
          <a:p>
            <a:pPr lvl="1"/>
            <a:r>
              <a:rPr lang="en-US" dirty="0"/>
              <a:t>Market price is logical</a:t>
            </a:r>
          </a:p>
          <a:p>
            <a:pPr lvl="1"/>
            <a:r>
              <a:rPr lang="en-US" dirty="0"/>
              <a:t>It changes by needs of participants</a:t>
            </a:r>
          </a:p>
          <a:p>
            <a:pPr lvl="1"/>
            <a:r>
              <a:rPr lang="en-US" dirty="0"/>
              <a:t>Market Value = Price +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4CDAF-CF77-4826-B1AA-E9DC7D677F78}"/>
              </a:ext>
            </a:extLst>
          </p:cNvPr>
          <p:cNvSpPr txBox="1"/>
          <p:nvPr/>
        </p:nvSpPr>
        <p:spPr>
          <a:xfrm>
            <a:off x="4583723" y="6172200"/>
            <a:ext cx="760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>
                <a:hlinkClick r:id="rId3"/>
              </a:rPr>
              <a:t>Financial Theory Evolution</a:t>
            </a:r>
            <a:endParaRPr lang="en-US" dirty="0"/>
          </a:p>
          <a:p>
            <a:r>
              <a:rPr lang="en-US" dirty="0"/>
              <a:t>5. J. P. </a:t>
            </a:r>
            <a:r>
              <a:rPr lang="en-US" dirty="0" err="1"/>
              <a:t>Steidlmayer</a:t>
            </a:r>
            <a:r>
              <a:rPr lang="en-US" dirty="0"/>
              <a:t>, Markets and Market Logic, </a:t>
            </a:r>
            <a:r>
              <a:rPr lang="en-US" dirty="0" err="1"/>
              <a:t>Chicago:Porcupine</a:t>
            </a:r>
            <a:r>
              <a:rPr lang="en-US" dirty="0"/>
              <a:t> Press, 1984</a:t>
            </a:r>
          </a:p>
        </p:txBody>
      </p:sp>
    </p:spTree>
    <p:extLst>
      <p:ext uri="{BB962C8B-B14F-4D97-AF65-F5344CB8AC3E}">
        <p14:creationId xmlns:p14="http://schemas.microsoft.com/office/powerpoint/2010/main" val="36458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7DCA-C08D-4171-A3FD-785118CF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Traders operated (pre Big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4923-8F84-4A2F-BBC2-61775DA0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charts and fundamentals of several stocks</a:t>
            </a:r>
          </a:p>
          <a:p>
            <a:r>
              <a:rPr lang="en-US" dirty="0"/>
              <a:t>Identify over five ‘technical indicators’</a:t>
            </a:r>
          </a:p>
          <a:p>
            <a:r>
              <a:rPr lang="en-US" dirty="0"/>
              <a:t>Use them to make a prediction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69265-22FA-4EE4-8849-C4101BE9FD4C}"/>
              </a:ext>
            </a:extLst>
          </p:cNvPr>
          <p:cNvSpPr txBox="1"/>
          <p:nvPr/>
        </p:nvSpPr>
        <p:spPr>
          <a:xfrm>
            <a:off x="6553200" y="648280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dirty="0">
                <a:hlinkClick r:id="rId3"/>
              </a:rPr>
              <a:t>How is big data analytics used for stock market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6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1AB3-4C3E-4215-AE6A-CAB1BAE7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Trader operate (post Big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9610-BCE7-4E0A-92F9-01556A30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 algorithms comprehensive stock/crypto data</a:t>
            </a:r>
          </a:p>
          <a:p>
            <a:pPr lvl="1"/>
            <a:r>
              <a:rPr lang="pt-BR" dirty="0"/>
              <a:t>prices, macroeconomic data, fundamental data, etc</a:t>
            </a:r>
          </a:p>
          <a:p>
            <a:r>
              <a:rPr lang="pt-BR" dirty="0"/>
              <a:t>Algorithms identify hundreds to thousands of ‘features’</a:t>
            </a:r>
          </a:p>
          <a:p>
            <a:r>
              <a:rPr lang="pt-BR" dirty="0"/>
              <a:t>Choose which features to act on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Machine Learning =&gt; Financial Models =&gt; Trading Bots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DC083-3D31-4925-9AE1-6D3B013E198B}"/>
              </a:ext>
            </a:extLst>
          </p:cNvPr>
          <p:cNvSpPr txBox="1"/>
          <p:nvPr/>
        </p:nvSpPr>
        <p:spPr>
          <a:xfrm>
            <a:off x="6553200" y="648280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dirty="0">
                <a:hlinkClick r:id="rId3"/>
              </a:rPr>
              <a:t>How is big data analytics used for stock market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3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D7F9-9770-464C-A691-948DD9C5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6967-0F19-4EF8-AD6D-55C6631F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505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“Trading is no longer a balls job, it's a brains job”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946CB-ABA0-40CB-B43D-F73EA52C231D}"/>
              </a:ext>
            </a:extLst>
          </p:cNvPr>
          <p:cNvSpPr txBox="1"/>
          <p:nvPr/>
        </p:nvSpPr>
        <p:spPr>
          <a:xfrm>
            <a:off x="7948246" y="6488668"/>
            <a:ext cx="424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>
                <a:hlinkClick r:id="rId3"/>
              </a:rPr>
              <a:t>Former senior managing director (</a:t>
            </a:r>
            <a:r>
              <a:rPr lang="en-US" dirty="0">
                <a:hlinkClick r:id="rId3"/>
              </a:rPr>
              <a:t>quant)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2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2D97-B482-4935-BED1-1DFBE34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Big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2265-D12B-45BC-98C1-353B3291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there are a multitude of ways in which Big Data analytics are being tested and leveraged for monetary gain</a:t>
            </a:r>
          </a:p>
          <a:p>
            <a:r>
              <a:rPr lang="en-US" dirty="0"/>
              <a:t>They are rarely used separately and often cross referenced to build a more accurate approximation of the market landscape</a:t>
            </a:r>
          </a:p>
          <a:p>
            <a:r>
              <a:rPr lang="en-US" dirty="0"/>
              <a:t>I will be focusing on</a:t>
            </a:r>
          </a:p>
          <a:p>
            <a:pPr lvl="1"/>
            <a:r>
              <a:rPr lang="en-US" dirty="0"/>
              <a:t>Statistical Analysis of Market Data</a:t>
            </a:r>
          </a:p>
          <a:p>
            <a:pPr lvl="1"/>
            <a:r>
              <a:rPr lang="en-US" dirty="0"/>
              <a:t>Statistical Analysis of Economic Agents (News and Social Media)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C0E52-93D8-4EF8-B51E-42B5D8F533B5}"/>
              </a:ext>
            </a:extLst>
          </p:cNvPr>
          <p:cNvSpPr txBox="1"/>
          <p:nvPr/>
        </p:nvSpPr>
        <p:spPr>
          <a:xfrm>
            <a:off x="7397262" y="6488668"/>
            <a:ext cx="479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</a:t>
            </a:r>
            <a:r>
              <a:rPr lang="en-US" dirty="0">
                <a:hlinkClick r:id="rId3"/>
              </a:rPr>
              <a:t>Fundamental Modelling of Financial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5831</TotalTime>
  <Words>1833</Words>
  <Application>Microsoft Office PowerPoint</Application>
  <PresentationFormat>Widescreen</PresentationFormat>
  <Paragraphs>228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</vt:lpstr>
      <vt:lpstr>Big Data Applications: Stock and Crypto Trading</vt:lpstr>
      <vt:lpstr>Quick Note: </vt:lpstr>
      <vt:lpstr>Is the Market Predictable: No?</vt:lpstr>
      <vt:lpstr>Is the Market Predictable: Yes?</vt:lpstr>
      <vt:lpstr>Is the Market Predictable: To a degree</vt:lpstr>
      <vt:lpstr>How to Traders operated (pre Big Data)</vt:lpstr>
      <vt:lpstr>How to Trader operate (post Big Data)</vt:lpstr>
      <vt:lpstr>What changed?</vt:lpstr>
      <vt:lpstr>Utilizing Big Data Analytics</vt:lpstr>
      <vt:lpstr>Statistical Analysis: Data Acquisition</vt:lpstr>
      <vt:lpstr>Statistical Analysis: Machine Learning</vt:lpstr>
      <vt:lpstr>Utilizing Machine Learning</vt:lpstr>
      <vt:lpstr>Utilizing Machine Learning</vt:lpstr>
      <vt:lpstr>Getting the Whole Picture</vt:lpstr>
      <vt:lpstr>Press and Social Media</vt:lpstr>
      <vt:lpstr>Press and Social Media: Data Acquisition</vt:lpstr>
      <vt:lpstr>Press and Social Media: Data Preparation</vt:lpstr>
      <vt:lpstr>Press and Social Media: Analysis</vt:lpstr>
      <vt:lpstr>Examples:</vt:lpstr>
      <vt:lpstr>My Project Goals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Applications: Stock and Crypto Trading</dc:title>
  <dc:creator>Ernie</dc:creator>
  <cp:lastModifiedBy>Ernie</cp:lastModifiedBy>
  <cp:revision>40</cp:revision>
  <dcterms:created xsi:type="dcterms:W3CDTF">2018-10-20T16:12:02Z</dcterms:created>
  <dcterms:modified xsi:type="dcterms:W3CDTF">2018-10-24T17:23:21Z</dcterms:modified>
</cp:coreProperties>
</file>