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0" r:id="rId6"/>
    <p:sldId id="261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FB2A5-A016-4084-A709-67EEDEB314D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952F8-320C-4A17-9214-2289742F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952F8-320C-4A17-9214-2289742F0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952F8-320C-4A17-9214-2289742F00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457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0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3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90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8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570A370-9D21-4E9E-B72D-1B83526FC68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F5DD2AF-0150-4D1B-8A97-08A40F65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edevastator/netflix-imdb-scores/dat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129456-8B85-0B84-42ED-642438208C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BB8BC-8A31-DCA4-77AC-2D6E7CE56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IMDB Scores</a:t>
            </a:r>
            <a:br>
              <a:rPr lang="en-US" dirty="0"/>
            </a:br>
            <a:r>
              <a:rPr lang="en-US" sz="2000" dirty="0"/>
              <a:t>Group 8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1702C-688E-A5A7-C66B-00D342230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29" y="5007006"/>
            <a:ext cx="10634206" cy="790112"/>
          </a:xfrm>
        </p:spPr>
        <p:txBody>
          <a:bodyPr>
            <a:normAutofit lnSpcReduction="10000"/>
          </a:bodyPr>
          <a:lstStyle/>
          <a:p>
            <a:pPr algn="l"/>
            <a:endParaRPr lang="en-US" sz="1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Project Team: </a:t>
            </a:r>
            <a:r>
              <a:rPr lang="en-US" sz="18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Eugenio Elizondo, Andrew Garza, Sierra Sarkis, Marty Thompson, Robert Williard </a:t>
            </a:r>
            <a:endParaRPr lang="en-US" dirty="0">
              <a:solidFill>
                <a:schemeClr val="tx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1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6572-2A56-6EA7-E5D6-24FBDC63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93" y="126063"/>
            <a:ext cx="3672940" cy="628539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Aptos Narrow" panose="020B0004020202020204" pitchFamily="34" charset="0"/>
              </a:rPr>
              <a:t>Works Cited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E5EB-0598-5644-4110-BA090066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44" y="985421"/>
            <a:ext cx="5762990" cy="5309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4E6808-1CF0-E396-1EDB-C6EE55420109}"/>
              </a:ext>
            </a:extLst>
          </p:cNvPr>
          <p:cNvSpPr txBox="1">
            <a:spLocks/>
          </p:cNvSpPr>
          <p:nvPr/>
        </p:nvSpPr>
        <p:spPr>
          <a:xfrm>
            <a:off x="5366008" y="126063"/>
            <a:ext cx="3672940" cy="628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ptos Narrow" panose="020B0004020202020204" pitchFamily="34" charset="0"/>
              </a:rPr>
              <a:t>Appendix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387BE-0DCF-6816-0DCE-ED6B8053E0CB}"/>
              </a:ext>
            </a:extLst>
          </p:cNvPr>
          <p:cNvCxnSpPr/>
          <p:nvPr/>
        </p:nvCxnSpPr>
        <p:spPr>
          <a:xfrm>
            <a:off x="4767491" y="94103"/>
            <a:ext cx="0" cy="666979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C2A746-F0F6-D6EC-9E2E-31A63FC4EE2E}"/>
              </a:ext>
            </a:extLst>
          </p:cNvPr>
          <p:cNvSpPr txBox="1"/>
          <p:nvPr/>
        </p:nvSpPr>
        <p:spPr>
          <a:xfrm>
            <a:off x="290205" y="1683761"/>
            <a:ext cx="40434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FRABK"/>
              </a:rPr>
              <a:t>Back 2 Viz Basics</a:t>
            </a:r>
            <a:r>
              <a:rPr lang="en-US" b="0" i="0" dirty="0">
                <a:solidFill>
                  <a:srgbClr val="333333"/>
                </a:solidFill>
                <a:effectLst/>
                <a:latin typeface="FRABK"/>
              </a:rPr>
              <a:t>. </a:t>
            </a:r>
            <a:r>
              <a:rPr lang="en-US" i="1" dirty="0">
                <a:solidFill>
                  <a:srgbClr val="333333"/>
                </a:solidFill>
                <a:latin typeface="FRABK"/>
              </a:rPr>
              <a:t>Netflix IMDB Scores</a:t>
            </a:r>
            <a:r>
              <a:rPr lang="en-US" b="0" i="0" dirty="0">
                <a:solidFill>
                  <a:srgbClr val="333333"/>
                </a:solidFill>
                <a:effectLst/>
                <a:latin typeface="FRABK"/>
              </a:rPr>
              <a:t>. (IMDB Scores for Netflix TV Shows and Movies). </a:t>
            </a:r>
            <a:r>
              <a:rPr lang="en-US" dirty="0">
                <a:solidFill>
                  <a:srgbClr val="333333"/>
                </a:solidFill>
                <a:latin typeface="FRABK"/>
              </a:rPr>
              <a:t>Kaggle</a:t>
            </a:r>
            <a:r>
              <a:rPr lang="en-US" b="0" i="0" dirty="0">
                <a:solidFill>
                  <a:srgbClr val="333333"/>
                </a:solidFill>
                <a:effectLst/>
                <a:latin typeface="FRABK"/>
              </a:rPr>
              <a:t>: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FRABK"/>
              </a:rPr>
              <a:t>Devestator</a:t>
            </a:r>
            <a:r>
              <a:rPr lang="en-US" b="0" i="0" dirty="0">
                <a:solidFill>
                  <a:srgbClr val="333333"/>
                </a:solidFill>
                <a:effectLst/>
                <a:latin typeface="FRABK"/>
              </a:rPr>
              <a:t>, Updated: 12/3/2023. </a:t>
            </a:r>
            <a:r>
              <a:rPr lang="en-US" dirty="0">
                <a:solidFill>
                  <a:srgbClr val="333333"/>
                </a:solidFill>
                <a:latin typeface="FRABK"/>
              </a:rPr>
              <a:t>Kaggle Datasets</a:t>
            </a:r>
            <a:r>
              <a:rPr lang="en-US" b="0" i="0" dirty="0">
                <a:solidFill>
                  <a:srgbClr val="333333"/>
                </a:solidFill>
                <a:effectLst/>
                <a:latin typeface="FRABK"/>
              </a:rPr>
              <a:t>. Date accessed: 5/27/2024. </a:t>
            </a:r>
            <a:r>
              <a:rPr lang="en-US" b="0" i="0" dirty="0">
                <a:solidFill>
                  <a:srgbClr val="C00000"/>
                </a:solidFill>
                <a:effectLst/>
                <a:latin typeface="FRAB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https://www.kaggle.com/datasets/thedevastator/netflix-imdb-scores/data</a:t>
            </a:r>
            <a:r>
              <a:rPr lang="en-US" b="0" i="0" dirty="0">
                <a:solidFill>
                  <a:srgbClr val="C00000"/>
                </a:solidFill>
                <a:effectLst/>
                <a:latin typeface="FRABK"/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8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889B-60E2-0540-282D-243C894D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7" y="11458"/>
            <a:ext cx="4013213" cy="583346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Aptos Narrow" panose="020B0004020202020204" pitchFamily="34" charset="0"/>
              </a:rPr>
              <a:t>Netflix IMDB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A1E5-201B-52B2-4F95-2B6E3554A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777" y="2255524"/>
            <a:ext cx="7111395" cy="1749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ptos Narrow" panose="020B0004020202020204" pitchFamily="34" charset="0"/>
              </a:rPr>
              <a:t>Data Cleaning Process: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Replaced nulls in the age_certification column with “Unknown”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Dropped nulls from column imdb_votes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Created a clean data frame using specific columns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Graphic 4" descr="Cloud with solid fill">
            <a:extLst>
              <a:ext uri="{FF2B5EF4-FFF2-40B4-BE49-F238E27FC236}">
                <a16:creationId xmlns:a16="http://schemas.microsoft.com/office/drawing/2014/main" id="{F5281222-7699-B827-C764-DFF15C898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109" y="526995"/>
            <a:ext cx="914400" cy="914400"/>
          </a:xfrm>
          <a:prstGeom prst="rect">
            <a:avLst/>
          </a:prstGeom>
        </p:spPr>
      </p:pic>
      <p:pic>
        <p:nvPicPr>
          <p:cNvPr id="7" name="Graphic 6" descr="Mop and bucket with solid fill">
            <a:extLst>
              <a:ext uri="{FF2B5EF4-FFF2-40B4-BE49-F238E27FC236}">
                <a16:creationId xmlns:a16="http://schemas.microsoft.com/office/drawing/2014/main" id="{83FCF461-B73C-B28A-546A-AD96A3E74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904" y="221577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6139A-7BA3-A77D-DB7F-B4A414B0A42B}"/>
              </a:ext>
            </a:extLst>
          </p:cNvPr>
          <p:cNvSpPr txBox="1"/>
          <p:nvPr/>
        </p:nvSpPr>
        <p:spPr>
          <a:xfrm>
            <a:off x="1401793" y="739820"/>
            <a:ext cx="78398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  <a:t>Intro to Dataset: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This dataset examines various titles on the Netflix streaming platform along with their IMDB Votes and Scores.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We wanted to uncover trends relating to the popularity of Netflix titles by examining how viewers would rate them.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1E2594-5721-09FC-0009-3C04CBD39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99" y="3950863"/>
            <a:ext cx="2690604" cy="2283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FCC7D9B-63F3-B4D4-5F0B-FD5AD6A81FC0}"/>
              </a:ext>
            </a:extLst>
          </p:cNvPr>
          <p:cNvSpPr/>
          <p:nvPr/>
        </p:nvSpPr>
        <p:spPr>
          <a:xfrm>
            <a:off x="240904" y="3979256"/>
            <a:ext cx="399495" cy="390617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BB1A54-F54C-4F2D-13AB-753FA3B7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191" y="3948620"/>
            <a:ext cx="2770088" cy="2287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FEF3460-7FE0-4C00-4C24-344E7B47355B}"/>
              </a:ext>
            </a:extLst>
          </p:cNvPr>
          <p:cNvSpPr/>
          <p:nvPr/>
        </p:nvSpPr>
        <p:spPr>
          <a:xfrm>
            <a:off x="3693285" y="3979255"/>
            <a:ext cx="399495" cy="390617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D39887-62BD-E8AF-7716-272F3AF4F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2586" y="3950562"/>
            <a:ext cx="3361905" cy="2285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2671269-CB6E-ACD6-7846-49DFAC3728B4}"/>
              </a:ext>
            </a:extLst>
          </p:cNvPr>
          <p:cNvSpPr/>
          <p:nvPr/>
        </p:nvSpPr>
        <p:spPr>
          <a:xfrm>
            <a:off x="7263091" y="3979255"/>
            <a:ext cx="399495" cy="390617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4939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BAC24C-C0C7-EF8C-2282-603911CF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15" y="166288"/>
            <a:ext cx="7501630" cy="92327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0" i="0" u="none" strike="noStrike" baseline="0">
                <a:solidFill>
                  <a:srgbClr val="000000"/>
                </a:solidFill>
                <a:latin typeface="Aptos Narrow" panose="020B0004020202020204" pitchFamily="34" charset="0"/>
              </a:rPr>
              <a:t>Question 1:</a:t>
            </a:r>
            <a:br>
              <a:rPr lang="en-US" sz="3600" b="0" i="0" u="none" strike="noStrike" baseline="0">
                <a:solidFill>
                  <a:srgbClr val="000000"/>
                </a:solidFill>
                <a:latin typeface="Aptos Narrow" panose="020B0004020202020204" pitchFamily="34" charset="0"/>
              </a:rPr>
            </a:br>
            <a:r>
              <a:rPr lang="en-US" sz="2000" b="0" i="0" u="none" strike="noStrike" baseline="0">
                <a:solidFill>
                  <a:srgbClr val="000000"/>
                </a:solidFill>
                <a:latin typeface="Aptos Narrow" panose="020B0004020202020204" pitchFamily="34" charset="0"/>
              </a:rPr>
              <a:t>What trends can we see when comparing IMDB Score and Release Year or Runtime?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55ECD-95D1-C103-B23F-78E50B850AF4}"/>
              </a:ext>
            </a:extLst>
          </p:cNvPr>
          <p:cNvSpPr txBox="1"/>
          <p:nvPr/>
        </p:nvSpPr>
        <p:spPr>
          <a:xfrm>
            <a:off x="309927" y="5309441"/>
            <a:ext cx="50575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Average IMDB scores per release year are trending down.</a:t>
            </a:r>
          </a:p>
          <a:p>
            <a:endParaRPr lang="en-US" b="0" i="0">
              <a:solidFill>
                <a:srgbClr val="1D1C1D"/>
              </a:solidFill>
              <a:effectLst/>
              <a:latin typeface="Aptos Narrow" panose="020B0004020202020204" pitchFamily="34" charset="0"/>
            </a:endParaRPr>
          </a:p>
          <a:p>
            <a:r>
              <a:rPr lang="en-US" sz="1600" b="1" i="1">
                <a:solidFill>
                  <a:srgbClr val="C00000"/>
                </a:solidFill>
                <a:latin typeface="Aptos Narrow" panose="020B0004020202020204" pitchFamily="34" charset="0"/>
              </a:rPr>
              <a:t>Note:  </a:t>
            </a:r>
            <a:r>
              <a:rPr lang="en-US" sz="1600" i="1">
                <a:solidFill>
                  <a:srgbClr val="000000"/>
                </a:solidFill>
                <a:latin typeface="Aptos Narrow" panose="020B0004020202020204" pitchFamily="34" charset="0"/>
              </a:rPr>
              <a:t>Earliest Release Year: 1953, Latest Release Year: 2022</a:t>
            </a:r>
            <a:endParaRPr lang="en-US" sz="1600" i="1" dirty="0">
              <a:solidFill>
                <a:srgbClr val="000000"/>
              </a:solidFill>
              <a:latin typeface="Aptos Narrow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72D66-F313-D495-6B48-E6C03BF2BB8C}"/>
              </a:ext>
            </a:extLst>
          </p:cNvPr>
          <p:cNvSpPr txBox="1"/>
          <p:nvPr/>
        </p:nvSpPr>
        <p:spPr>
          <a:xfrm>
            <a:off x="5974969" y="1435947"/>
            <a:ext cx="49308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The longer runtimes for movies and shows both show better scores.</a:t>
            </a:r>
            <a:endParaRPr lang="en-US" sz="1800" dirty="0">
              <a:solidFill>
                <a:srgbClr val="000000"/>
              </a:solidFill>
              <a:latin typeface="Aptos Narrow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0AAA0-2554-8352-AA6F-F7C823FB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" t="857"/>
          <a:stretch/>
        </p:blipFill>
        <p:spPr>
          <a:xfrm>
            <a:off x="6015313" y="2512142"/>
            <a:ext cx="4930877" cy="3668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3812B-2B70-1B76-FB55-C7E92E32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28" y="1338289"/>
            <a:ext cx="5057537" cy="3793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267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3B75-0805-D71B-4140-22E7C1AB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54" y="146965"/>
            <a:ext cx="8654483" cy="93394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0" i="0" u="none" strike="noStrike" baseline="0">
                <a:solidFill>
                  <a:srgbClr val="000000"/>
                </a:solidFill>
                <a:latin typeface="Aptos Narrow" panose="020B0004020202020204" pitchFamily="34" charset="0"/>
              </a:rPr>
              <a:t>Question 2:</a:t>
            </a:r>
            <a:br>
              <a:rPr lang="en-US" sz="3600" b="0" i="0" u="none" strike="noStrike" baseline="0">
                <a:solidFill>
                  <a:srgbClr val="000000"/>
                </a:solidFill>
                <a:latin typeface="Aptos Narrow" panose="020B0004020202020204" pitchFamily="34" charset="0"/>
              </a:rPr>
            </a:br>
            <a:r>
              <a:rPr lang="en-US" sz="2000" b="0" i="0" u="none" strike="noStrike" baseline="0">
                <a:solidFill>
                  <a:srgbClr val="000000"/>
                </a:solidFill>
                <a:latin typeface="Aptos Narrow" panose="020B0004020202020204" pitchFamily="34" charset="0"/>
              </a:rPr>
              <a:t>Is there a correlation between IMDB Votes and IMDB Scores ?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883943-17F3-D4FF-2852-FCF8D7439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549" y="1240708"/>
            <a:ext cx="6442580" cy="5262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8AB62-5CAC-5370-971A-06C7B674AD48}"/>
              </a:ext>
            </a:extLst>
          </p:cNvPr>
          <p:cNvSpPr txBox="1"/>
          <p:nvPr/>
        </p:nvSpPr>
        <p:spPr>
          <a:xfrm>
            <a:off x="390618" y="2098646"/>
            <a:ext cx="320483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D1C1D"/>
                </a:solidFill>
                <a:latin typeface="Aptos Narrow" panose="020B0004020202020204" pitchFamily="34" charset="0"/>
              </a:rPr>
              <a:t>C</a:t>
            </a:r>
            <a:r>
              <a:rPr lang="en-US" b="0" i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lustering on the left</a:t>
            </a:r>
          </a:p>
          <a:p>
            <a:endParaRPr lang="en-US" b="0" i="0">
              <a:solidFill>
                <a:srgbClr val="1D1C1D"/>
              </a:solidFill>
              <a:effectLst/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D1C1D"/>
                </a:solidFill>
                <a:latin typeface="Aptos Narrow" panose="020B0004020202020204" pitchFamily="34" charset="0"/>
              </a:rPr>
              <a:t>Line of best fit begins at</a:t>
            </a:r>
            <a:r>
              <a:rPr lang="en-US" b="0" i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 6.47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1D1C1D"/>
              </a:solidFill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Correlation was 0.19 (weak) but positive</a:t>
            </a:r>
            <a:endParaRPr lang="en-US">
              <a:solidFill>
                <a:srgbClr val="1D1C1D"/>
              </a:solidFill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>
              <a:solidFill>
                <a:srgbClr val="1D1C1D"/>
              </a:solidFill>
              <a:effectLst/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What does the shape of the scatter plot look similar to?</a:t>
            </a:r>
            <a:endParaRPr lang="en-US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9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A82-135D-2FBC-1F7E-44A52768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79" y="105181"/>
            <a:ext cx="6974945" cy="85411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  <a:t>Question 3:</a:t>
            </a:r>
            <a:br>
              <a:rPr lang="en-US" sz="36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Aptos Narrow" panose="020B0004020202020204" pitchFamily="34" charset="0"/>
              </a:rPr>
              <a:t>Are there significant differences when comparing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  <a:t>IMDB </a:t>
            </a:r>
            <a:r>
              <a:rPr lang="en-US" sz="2000" dirty="0">
                <a:solidFill>
                  <a:srgbClr val="000000"/>
                </a:solidFill>
                <a:latin typeface="Aptos Narrow" panose="020B0004020202020204" pitchFamily="34" charset="0"/>
              </a:rPr>
              <a:t>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  <a:t>core </a:t>
            </a:r>
            <a:r>
              <a:rPr lang="en-US" sz="2000" dirty="0">
                <a:solidFill>
                  <a:srgbClr val="000000"/>
                </a:solidFill>
                <a:latin typeface="Aptos Narrow" panose="020B0004020202020204" pitchFamily="34" charset="0"/>
              </a:rPr>
              <a:t>and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  <a:t> Title Type?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F9E9C-2F6B-7220-FCB4-F296CC9C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00" y="1450028"/>
            <a:ext cx="3074743" cy="2412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733EB-F008-DEDE-6AF5-3B5BD8AAD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34" y="1174819"/>
            <a:ext cx="3074743" cy="7612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FBDD9-138A-AAF0-49A5-BA7094690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54" y="2207530"/>
            <a:ext cx="5561905" cy="4180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D9D2B-4225-F956-6AFB-451AE711DF62}"/>
              </a:ext>
            </a:extLst>
          </p:cNvPr>
          <p:cNvSpPr txBox="1"/>
          <p:nvPr/>
        </p:nvSpPr>
        <p:spPr>
          <a:xfrm>
            <a:off x="739751" y="4078368"/>
            <a:ext cx="320483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Aptos Narrow" panose="020B0004020202020204" pitchFamily="34" charset="0"/>
              </a:rPr>
              <a:t>Movies &gt; Shows</a:t>
            </a:r>
            <a:endParaRPr lang="en-US" b="0" i="0" dirty="0">
              <a:solidFill>
                <a:srgbClr val="1D1C1D"/>
              </a:solidFill>
              <a:effectLst/>
              <a:latin typeface="Aptos Narrow" panose="020B0004020202020204" pitchFamily="34" charset="0"/>
            </a:endParaRPr>
          </a:p>
          <a:p>
            <a:endParaRPr lang="en-US" b="0" i="0" dirty="0">
              <a:solidFill>
                <a:srgbClr val="1D1C1D"/>
              </a:solidFill>
              <a:effectLst/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TV Shows have a higher mean IMDB Score </a:t>
            </a:r>
          </a:p>
        </p:txBody>
      </p:sp>
    </p:spTree>
    <p:extLst>
      <p:ext uri="{BB962C8B-B14F-4D97-AF65-F5344CB8AC3E}">
        <p14:creationId xmlns:p14="http://schemas.microsoft.com/office/powerpoint/2010/main" val="74293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5CEF-F112-F105-8478-4F7E68CD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2"/>
            <a:ext cx="6363478" cy="9277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Aptos Narrow" panose="020B0004020202020204" pitchFamily="34" charset="0"/>
              </a:rPr>
              <a:t>Question 4: </a:t>
            </a:r>
            <a:br>
              <a:rPr lang="en-US" sz="3200" kern="1200" dirty="0">
                <a:solidFill>
                  <a:schemeClr val="tx1"/>
                </a:solidFill>
                <a:latin typeface="Aptos Narrow" panose="020B000402020202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Aptos Narrow" panose="020B0004020202020204" pitchFamily="34" charset="0"/>
              </a:rPr>
              <a:t>What trends can we see when grouping the data by decade?</a:t>
            </a:r>
            <a:br>
              <a:rPr lang="en-US" sz="20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479DE-FFEE-47D7-227E-9325F07FD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9" r="-2" b="-2"/>
          <a:stretch/>
        </p:blipFill>
        <p:spPr>
          <a:xfrm>
            <a:off x="198742" y="2996379"/>
            <a:ext cx="5250608" cy="3519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C39B0-FBBB-EE45-974F-A68EB612A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" r="3" b="3"/>
          <a:stretch/>
        </p:blipFill>
        <p:spPr>
          <a:xfrm>
            <a:off x="5799323" y="2996379"/>
            <a:ext cx="5250608" cy="3519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2C1CB0-A328-4364-0824-655AE23E144B}"/>
              </a:ext>
            </a:extLst>
          </p:cNvPr>
          <p:cNvSpPr txBox="1"/>
          <p:nvPr/>
        </p:nvSpPr>
        <p:spPr>
          <a:xfrm>
            <a:off x="198742" y="1195876"/>
            <a:ext cx="52506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Voting activity overall appears to be greater for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Average runtime for shows appears to be steadily increasing since the 80’s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7EF77-4E1C-2D47-84BD-265E28BD5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49" y="137604"/>
            <a:ext cx="4135956" cy="2610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239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7A87-AB28-FAAC-047B-AAC3C738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 dirty="0">
                <a:solidFill>
                  <a:srgbClr val="FFFFFF"/>
                </a:solidFill>
                <a:latin typeface="Aptos Narrow" panose="020B0004020202020204" pitchFamily="34" charset="0"/>
              </a:rPr>
              <a:t>Regression Analysis</a:t>
            </a:r>
            <a:br>
              <a:rPr lang="en-US" sz="4100" b="0" i="0" u="none" strike="noStrike" dirty="0">
                <a:solidFill>
                  <a:srgbClr val="FFFFFF"/>
                </a:solidFill>
              </a:rPr>
            </a:br>
            <a:br>
              <a:rPr lang="en-US" sz="4100" b="0" i="0" u="none" strike="noStrike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C64ED-7248-8D18-A0B9-2C0AC58F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762485"/>
            <a:ext cx="6616823" cy="532654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EE9C603-730D-6C70-B419-2B570EF53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E9FDF-1AE5-34E3-FA77-FA17DAEB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7969" y="2937179"/>
            <a:ext cx="2591038" cy="731520"/>
          </a:xfrm>
        </p:spPr>
        <p:txBody>
          <a:bodyPr anchor="t">
            <a:normAutofit/>
          </a:bodyPr>
          <a:lstStyle/>
          <a:p>
            <a:pPr algn="ctr"/>
            <a:r>
              <a:rPr lang="en-US" sz="3500" dirty="0">
                <a:latin typeface="Aptos Narrow" panose="020B0004020202020204" pitchFamily="34" charset="0"/>
              </a:rPr>
              <a:t>Call to Action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A8A3-CAAA-CE74-125A-65580982F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5220" y="4587146"/>
            <a:ext cx="2377972" cy="1343137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1D1C1D"/>
              </a:solidFill>
            </a:endParaRPr>
          </a:p>
          <a:p>
            <a:r>
              <a:rPr lang="en-US" sz="1600" dirty="0">
                <a:solidFill>
                  <a:srgbClr val="1D1C1D"/>
                </a:solidFill>
                <a:latin typeface="Aptos Narrow" panose="020B0004020202020204" pitchFamily="34" charset="0"/>
              </a:rPr>
              <a:t>BE A CRITIC!</a:t>
            </a:r>
          </a:p>
          <a:p>
            <a:r>
              <a:rPr lang="en-US" sz="1600" dirty="0">
                <a:solidFill>
                  <a:srgbClr val="1D1C1D"/>
                </a:solidFill>
                <a:latin typeface="Aptos Narrow" panose="020B0004020202020204" pitchFamily="34" charset="0"/>
              </a:rPr>
              <a:t>Make our voices heard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28CC-3697-B008-C00C-6A52A9ECF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2713" y="486940"/>
            <a:ext cx="4480560" cy="949911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latin typeface="Aptos Narrow" panose="020B0004020202020204" pitchFamily="34" charset="0"/>
              </a:rPr>
              <a:t>Limitations of the data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8C714-156D-E96A-5348-5BE9BACD0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7851" y="1596673"/>
            <a:ext cx="4480560" cy="4626573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The data set doesn't have the age certification for the most movies, so it had to be dropped</a:t>
            </a:r>
          </a:p>
          <a:p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Collected only through 2022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Netflix may prematurely remove titles that aren't doing well</a:t>
            </a:r>
          </a:p>
          <a:p>
            <a:r>
              <a:rPr lang="en-US" sz="1600" dirty="0">
                <a:solidFill>
                  <a:srgbClr val="1D1C1D"/>
                </a:solidFill>
                <a:latin typeface="Aptos Narrow" panose="020B0004020202020204" pitchFamily="34" charset="0"/>
              </a:rPr>
              <a:t>D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ifferent title selection depending on region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Frequency of changing titles results in challenges with keeping the data set current and accurate</a:t>
            </a:r>
          </a:p>
          <a:p>
            <a:r>
              <a:rPr lang="en-US" sz="1600" dirty="0">
                <a:latin typeface="Aptos Narrow" panose="020B0004020202020204" pitchFamily="34" charset="0"/>
              </a:rPr>
              <a:t>Data doesn’t contain genres or seasons data</a:t>
            </a:r>
          </a:p>
          <a:p>
            <a:r>
              <a:rPr lang="en-US" sz="1600" dirty="0">
                <a:solidFill>
                  <a:srgbClr val="1D1C1D"/>
                </a:solidFill>
                <a:latin typeface="Aptos Narrow" panose="020B0004020202020204" pitchFamily="34" charset="0"/>
              </a:rPr>
              <a:t>N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etflix is one of many streaming service providers, it would be interesting to </a:t>
            </a:r>
            <a:r>
              <a:rPr lang="en-US" sz="1600" dirty="0">
                <a:solidFill>
                  <a:srgbClr val="1D1C1D"/>
                </a:solidFill>
                <a:latin typeface="Aptos Narrow" panose="020B0004020202020204" pitchFamily="34" charset="0"/>
              </a:rPr>
              <a:t>look at data from all streaming services</a:t>
            </a:r>
          </a:p>
          <a:p>
            <a:endParaRPr lang="en-US" sz="1600" dirty="0">
              <a:latin typeface="Aptos Narrow" panose="020B00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ABC339-29C7-C7AD-BAC1-B447A5792CC6}"/>
              </a:ext>
            </a:extLst>
          </p:cNvPr>
          <p:cNvCxnSpPr/>
          <p:nvPr/>
        </p:nvCxnSpPr>
        <p:spPr>
          <a:xfrm>
            <a:off x="5655258" y="94103"/>
            <a:ext cx="0" cy="666979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Megaphone with solid fill">
            <a:extLst>
              <a:ext uri="{FF2B5EF4-FFF2-40B4-BE49-F238E27FC236}">
                <a16:creationId xmlns:a16="http://schemas.microsoft.com/office/drawing/2014/main" id="{4C45A73D-C4DA-01DF-6DD3-F38BF26F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6288" y="3672746"/>
            <a:ext cx="914400" cy="914400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3D2B6EA-2148-F000-E61B-6F9941CEBCCD}"/>
              </a:ext>
            </a:extLst>
          </p:cNvPr>
          <p:cNvSpPr txBox="1">
            <a:spLocks/>
          </p:cNvSpPr>
          <p:nvPr/>
        </p:nvSpPr>
        <p:spPr>
          <a:xfrm>
            <a:off x="6987969" y="486940"/>
            <a:ext cx="2591038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atin typeface="Aptos Narrow" panose="020B0004020202020204" pitchFamily="34" charset="0"/>
              </a:rPr>
              <a:t>Biases</a:t>
            </a:r>
          </a:p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66596-F48F-EA6C-45C0-E4E0B0E51596}"/>
              </a:ext>
            </a:extLst>
          </p:cNvPr>
          <p:cNvSpPr txBox="1"/>
          <p:nvPr/>
        </p:nvSpPr>
        <p:spPr>
          <a:xfrm>
            <a:off x="6656753" y="1151365"/>
            <a:ext cx="38749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  <a:cs typeface="Arial" panose="020B0604020202020204" pitchFamily="34" charset="0"/>
              </a:rPr>
              <a:t>Uncertainty about the parameters used to produce a IMDB Score</a:t>
            </a:r>
          </a:p>
          <a:p>
            <a:endParaRPr lang="en-US" sz="18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  <a:cs typeface="Arial" panose="020B0604020202020204" pitchFamily="34" charset="0"/>
              </a:rPr>
              <a:t>Uncertainty in the demographics of voters</a:t>
            </a:r>
            <a:endParaRPr lang="en-US" sz="18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8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A1E0E-6992-2333-5384-9230D901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Aptos Narrow" panose="020B0004020202020204" pitchFamily="34" charset="0"/>
              </a:rPr>
              <a:t>Future 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37ADF-47A7-1251-CBB2-8224EE8B4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1" b="19139"/>
          <a:stretch/>
        </p:blipFill>
        <p:spPr>
          <a:xfrm>
            <a:off x="20" y="1"/>
            <a:ext cx="11292820" cy="38868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6B002-EB1A-6539-4A6C-DF634463C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713" y="4564672"/>
            <a:ext cx="5665871" cy="1615463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Aptos Narrow" panose="020B0004020202020204" pitchFamily="34" charset="0"/>
              </a:rPr>
              <a:t>Gather &amp; merge datasets using a wider variety of streaming services</a:t>
            </a:r>
          </a:p>
          <a:p>
            <a:r>
              <a:rPr lang="en-US" sz="1600" dirty="0">
                <a:latin typeface="Aptos Narrow" panose="020B0004020202020204" pitchFamily="34" charset="0"/>
              </a:rPr>
              <a:t>Explore additional datasets containing movie and tv show genre</a:t>
            </a:r>
          </a:p>
          <a:p>
            <a:r>
              <a:rPr lang="en-US" sz="1600" dirty="0">
                <a:latin typeface="Aptos Narrow" panose="020B0004020202020204" pitchFamily="34" charset="0"/>
              </a:rPr>
              <a:t>Demographic Data</a:t>
            </a:r>
          </a:p>
          <a:p>
            <a:endParaRPr lang="en-US" sz="1600" dirty="0">
              <a:latin typeface="Aptos Narrow" panose="020B0004020202020204" pitchFamily="34" charset="0"/>
            </a:endParaRPr>
          </a:p>
          <a:p>
            <a:endParaRPr lang="en-US" sz="16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040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467</TotalTime>
  <Words>470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 Narrow</vt:lpstr>
      <vt:lpstr>Arial</vt:lpstr>
      <vt:lpstr>Calibri</vt:lpstr>
      <vt:lpstr>Century Schoolbook</vt:lpstr>
      <vt:lpstr>FRABK</vt:lpstr>
      <vt:lpstr>Wingdings 2</vt:lpstr>
      <vt:lpstr>View</vt:lpstr>
      <vt:lpstr>Netflix IMDB Scores Group 8 Presentation</vt:lpstr>
      <vt:lpstr>Netflix IMDB Scores</vt:lpstr>
      <vt:lpstr>Question 1: What trends can we see when comparing IMDB Score and Release Year or Runtime? </vt:lpstr>
      <vt:lpstr>Question 2: Is there a correlation between IMDB Votes and IMDB Scores ? </vt:lpstr>
      <vt:lpstr>Question 3: Are there significant differences when comparing IMDB Score and Title Type?  </vt:lpstr>
      <vt:lpstr>Question 4:  What trends can we see when grouping the data by decade? </vt:lpstr>
      <vt:lpstr>Regression Analysis  </vt:lpstr>
      <vt:lpstr>PowerPoint Presentation</vt:lpstr>
      <vt:lpstr>Future Work</vt:lpstr>
      <vt:lpstr>Works Cited</vt:lpstr>
    </vt:vector>
  </TitlesOfParts>
  <Company>Milwaukee Tool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 Presentation</dc:title>
  <dc:creator>Sarkis, Sierra</dc:creator>
  <cp:lastModifiedBy>Sarkis, Sierra</cp:lastModifiedBy>
  <cp:revision>17</cp:revision>
  <dcterms:created xsi:type="dcterms:W3CDTF">2024-06-06T23:47:04Z</dcterms:created>
  <dcterms:modified xsi:type="dcterms:W3CDTF">2024-06-10T01:30:01Z</dcterms:modified>
</cp:coreProperties>
</file>