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0A12-4B60-355F-CCD6-194894D4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31AD-C420-4046-20B2-E5AD33E2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7972-37EF-3FD2-C743-5A65447F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CFA1-7E39-CD28-15A0-B95DE12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5623-4D2D-6AB9-EB4A-7D63D138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AF9-AF69-72E1-2A76-C5F6F7E0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06FBB-94F7-3247-3663-0EC349B3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743F-453E-409C-0826-9DF85DFC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708C-04A9-A241-9A78-D36648E3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D79E-FF62-131B-B19B-BD4D3680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2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4E574-CD91-D40A-D124-4704E2587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5A649-7F7D-32DE-CC6F-9D34330A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3679-A76C-825D-F9A9-BCE74644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6402-B84F-25E8-8DB9-DBAAD693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2015-28DD-08AF-987F-A873808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80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E589-E6F3-F29F-BD45-12659584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6237-EE11-331E-262E-40E0C76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56C1-6ADB-F32A-1C32-817F5E7F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58CA-2C3F-BEEE-6A21-52640B20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D0DA-FC21-F622-FBB9-12EEECD3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45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1FD6-CDEC-A6E9-6C6F-E91ED445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F6E8-E1A1-8291-9225-D4C0EDB2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4BE9-A754-6346-00A1-236F7CF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4072-BD96-B3B4-3731-361A93C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C716-1763-D1BC-0805-1798FB8D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3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B741-388A-47CB-679F-C72597E4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9A1F-27AF-E4F3-8863-AD5FD5D9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E4038-16EC-727B-DD2A-15E3D4A2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30BF-C139-79D4-8E7D-75E1A95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CB3D-BA97-0B5E-54F5-7AA5FE47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8666-FBF4-0D11-7B60-1BF2A8F2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77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2335-307A-2034-472A-6CA2EEC6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8D5C-6BCB-5F2F-DF60-E6BCE552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94717-EAAC-3020-42C0-0ED3AA77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33A42-BBD9-18F0-BEB5-DD4852ED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A146C-0D4C-CF0A-7CE1-D7C896AA8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4C0A1-A8F2-7B5B-276F-015C28D8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76F0D-701B-77D1-8B6D-CEEA69D1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11E76-9057-4B8F-7CA0-A1AA629B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07E-B697-17EF-136A-07E0E350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1AF49-D8B1-1126-E7C8-1BEFFF73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78BB-CF2E-8BE1-F186-92A1BA77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D031-9DF4-38DB-8AAB-1C67EAA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0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5FB81-54E9-7348-F5F4-92204E25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46D36-CD9E-3EA8-3F4B-07083687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5ED0-4CA5-4EC7-022B-660889F3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3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CE3C-C965-1336-BFB2-9F1ECB2B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E81-2CB8-A828-5126-674A5EA0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493C5-2712-CFFB-4D35-B80EA9D7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6981-7736-C67E-8648-17A32DB6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A8FAC-AAD5-5695-5620-0D4D573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075E-F82B-1494-FB26-80F42000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0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15B5-F5FF-2F3D-A66C-8593434E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F605E-1C06-C763-30EC-51B97F92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E3DC-2EDA-DA4F-46A7-3FCEAF5C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CAA39-89F9-4521-4A2A-15F6E5EA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E625-152B-EE5C-87BE-B443A8C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5E03-D71C-F942-E766-8C8BE2D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6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C8610-3082-235D-718F-9B0C4AF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6279-C961-3313-E788-09B3898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AE09-C276-0890-E07B-EFEFE93CD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D25D-0189-7B35-4FA7-DDD152B6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35A1-4BF7-FA25-506E-2011978F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8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vOXDqs_5ezLtgVh4gu2DeZsfNF7g01j4ui4nQoCLyA/edit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1936BF-8FF4-E32A-1D0C-5CFE8AF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99" y="2799244"/>
            <a:ext cx="9373688" cy="1724118"/>
          </a:xfrm>
        </p:spPr>
        <p:txBody>
          <a:bodyPr>
            <a:normAutofit fontScale="77500" lnSpcReduction="20000"/>
          </a:bodyPr>
          <a:lstStyle/>
          <a:p>
            <a:r>
              <a:rPr lang="en-US" b="1" i="0" u="sng" dirty="0">
                <a:solidFill>
                  <a:srgbClr val="24292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 APPROVAL PREDICTION USING MACHINE LEARNING MODELS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Google Slide Link: </a:t>
            </a:r>
            <a:r>
              <a:rPr lang="en-CA" dirty="0">
                <a:hlinkClick r:id="rId2"/>
              </a:rPr>
              <a:t>https://docs.google.com/presentation/d/1bvOXDqs_5ezLtgVh4gu2DeZsfNF7g01j4ui4nQoCLyA/edit?usp=sharing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2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9451"/>
            <a:ext cx="11611154" cy="5292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from Machine Learning Model</a:t>
            </a:r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938D1-51DD-5E98-4B49-C1F8B630F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0" t="29733" r="47647" b="31565"/>
          <a:stretch/>
        </p:blipFill>
        <p:spPr>
          <a:xfrm>
            <a:off x="242047" y="2116930"/>
            <a:ext cx="4054514" cy="2782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F3DE3E-F1AB-018F-0525-AA3120F5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52" y="2116930"/>
            <a:ext cx="4404742" cy="3124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6612E-FCC8-EBDF-E9A6-2B8B02F9763D}"/>
              </a:ext>
            </a:extLst>
          </p:cNvPr>
          <p:cNvSpPr txBox="1"/>
          <p:nvPr/>
        </p:nvSpPr>
        <p:spPr>
          <a:xfrm>
            <a:off x="7674634" y="693292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D385A-8423-CD5A-2237-81305C03F843}"/>
              </a:ext>
            </a:extLst>
          </p:cNvPr>
          <p:cNvSpPr txBox="1"/>
          <p:nvPr/>
        </p:nvSpPr>
        <p:spPr>
          <a:xfrm>
            <a:off x="434196" y="791360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31846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389677"/>
            <a:ext cx="11611154" cy="6078646"/>
          </a:xfrm>
        </p:spPr>
        <p:txBody>
          <a:bodyPr>
            <a:normAutofit/>
          </a:bodyPr>
          <a:lstStyle/>
          <a:p>
            <a:pPr algn="l"/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Technologies, languages, tools, and algorithms used throughout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Pandas and Python to clean the data.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AWS for database storage.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using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Logistic regression, Decision trees Random Forest classifier and finally Gradient Boost to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loan application status.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dashboard to visualize the findings was performed on Tableau (preview of story page seen below)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5A483-38B5-429B-5519-F6E3CD631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7"/>
          <a:stretch/>
        </p:blipFill>
        <p:spPr>
          <a:xfrm>
            <a:off x="1809422" y="3429000"/>
            <a:ext cx="7477453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1936BF-8FF4-E32A-1D0C-5CFE8AF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522" y="517585"/>
            <a:ext cx="11676941" cy="5753819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2500" b="1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primary objective </a:t>
            </a:r>
            <a:r>
              <a:rPr lang="en-US" sz="2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to predict if the loan status of the applicant has been approved or not. For this project, we take on the role of financial analyst for a finance company to build our model to predict the outcome of the loan status of customers using different data values.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2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this project, we will use the classification model in which we need to classify whether the loan will be approved or not. Classification refers to a predictive modeling problem where a class label is predicted for a given example of input data</a:t>
            </a:r>
            <a:endParaRPr lang="en-CA" sz="2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6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1936BF-8FF4-E32A-1D0C-5CFE8AF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6" y="366593"/>
            <a:ext cx="11676941" cy="588755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problem:</a:t>
            </a:r>
            <a:endParaRPr lang="en-CA" sz="1800" u="sng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work for a finance company that deals in all kinds of home loans. Usually, an applicant first applies for a home loan and after that, the company validates the customer's eligibility for the loan.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aim to automate the loan eligibility process (real-time) based on customer details provided while filling out online application forms. These details are: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Gender,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Marital Status,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Dependents,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Income,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 Amount,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 History,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others.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2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23" y="349880"/>
            <a:ext cx="10915290" cy="1655762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 the dataset:</a:t>
            </a:r>
            <a:endParaRPr lang="en-CA" sz="1800" u="sng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two CSV files which are labeled as train and test data. The train and test dataset would have the same columns except for the target column are “Loan Status”.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CA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BDCCCEC-1EBC-305F-4F9B-EAB0263B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2" y="2307567"/>
            <a:ext cx="5943600" cy="37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93" y="163902"/>
            <a:ext cx="11611154" cy="637492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000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Questions the team hopes to answer with the data</a:t>
            </a:r>
          </a:p>
          <a:p>
            <a:pPr algn="l"/>
            <a:endParaRPr lang="en-US" sz="6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main question/problem that we are trying to solve is if the loan application would be approved or not </a:t>
            </a:r>
          </a:p>
          <a:p>
            <a:pPr algn="l"/>
            <a:endParaRPr lang="en-US" sz="6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6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would run a machine learning model to predict this outcome using multiple inputs like :</a:t>
            </a:r>
          </a:p>
          <a:p>
            <a:pPr marL="1076325" indent="-179388" algn="l">
              <a:buFont typeface="Arial" panose="020B0604020202020204" pitchFamily="34" charset="0"/>
              <a:buChar char="•"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Loan_ID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Married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Dependents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Self_Employed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ApplicantIncome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CoapplicantIncome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LoanAmount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Loan_Amount_Term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Credit_History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Property_Area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6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6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6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above inputs are classified as input variables denoted by</a:t>
            </a:r>
            <a:r>
              <a:rPr lang="en-US" sz="6000" b="1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</a:t>
            </a:r>
            <a:r>
              <a:rPr lang="en-US" sz="6000" b="1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US" sz="6000" b="1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</a:t>
            </a:r>
            <a:r>
              <a:rPr lang="en-US" sz="6000" dirty="0" err="1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Loan_Status</a:t>
            </a:r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1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38023"/>
            <a:ext cx="11611154" cy="6330300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data exploration phase of the project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data exploration of the project was conducted an analysis on each variable to tell a story from our data 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started by analyzing each input category to understand our data better.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err="1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US" sz="2000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en-US" sz="2000" b="1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 column was analyzed to split into a bar graph of graduate and non-graduate</a:t>
            </a:r>
            <a:endParaRPr lang="en-US" sz="2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08424-FBB8-AC33-3468-4B1B9BE37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" r="12711"/>
          <a:stretch/>
        </p:blipFill>
        <p:spPr>
          <a:xfrm>
            <a:off x="2761129" y="2905326"/>
            <a:ext cx="5737412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38023"/>
            <a:ext cx="11611154" cy="6330300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data exploration phase of the project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Afterwards, we also performed the same analysis based on the target output which is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Loan_Status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To do so, we divided our features between numerical data sets and categorical data. This allowed us to see which category in these features had an impact on the loan approval.</a:t>
            </a:r>
          </a:p>
          <a:p>
            <a:pPr algn="l"/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Applicants with a credit history had a higher approval rate than those without a credit history</a:t>
            </a:r>
          </a:p>
          <a:p>
            <a:pPr algn="l"/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C4028-B612-B66E-FD35-AF28953A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38" y="2727429"/>
            <a:ext cx="5558018" cy="27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23" y="152400"/>
            <a:ext cx="11611154" cy="63739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analysis phase of the project</a:t>
            </a:r>
          </a:p>
          <a:p>
            <a:pPr algn="l"/>
            <a:endParaRPr lang="en-US" b="1" i="0" u="sng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this was a  classification problem we used Logistic regression, Decision trees Random Forest classifier and finally Gradient Boost to improvise.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is the base line model used in classification models.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Advantage:</a:t>
            </a: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easier to implement, interpret, and very efficient to train.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model was </a:t>
            </a: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 (DT)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and the reason to select this model is that it handles Categorical data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also decided to use </a:t>
            </a: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model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as decision trees sometimes are prone to overfitting and single tree may become complex and prone to errors, but many of them can be combined to form a stronger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boosting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is an ensemble method that works sequentially to minimize similar errors and improve accuracy.</a:t>
            </a:r>
            <a:endParaRPr lang="en-US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3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66" y="195532"/>
            <a:ext cx="11611154" cy="5292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from Machine Learning Model</a:t>
            </a:r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CD3F3-614C-5C35-2B13-28ED6DE6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42888"/>
            <a:ext cx="4008592" cy="2899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862A4-B25C-00E8-0ED5-99FE96F5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43" y="2040349"/>
            <a:ext cx="4397121" cy="3101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1839C-4E8D-B99A-9DFA-472E09B28D7E}"/>
              </a:ext>
            </a:extLst>
          </p:cNvPr>
          <p:cNvSpPr txBox="1"/>
          <p:nvPr/>
        </p:nvSpPr>
        <p:spPr>
          <a:xfrm>
            <a:off x="250166" y="1475116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CFAE8-E3D3-73A1-16AE-354E025F6369}"/>
              </a:ext>
            </a:extLst>
          </p:cNvPr>
          <p:cNvSpPr txBox="1"/>
          <p:nvPr/>
        </p:nvSpPr>
        <p:spPr>
          <a:xfrm>
            <a:off x="6817744" y="1475116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91594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754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Roboto</vt:lpstr>
      <vt:lpstr>Segoe UI</vt:lpstr>
      <vt:lpstr>Slack-Lato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Reno Mathews</dc:creator>
  <cp:lastModifiedBy>Reno Mathews</cp:lastModifiedBy>
  <cp:revision>14</cp:revision>
  <dcterms:created xsi:type="dcterms:W3CDTF">2022-08-02T23:50:01Z</dcterms:created>
  <dcterms:modified xsi:type="dcterms:W3CDTF">2022-08-06T14:22:07Z</dcterms:modified>
</cp:coreProperties>
</file>