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o/hv8AyqBB8oL8bXjqCVAex2Z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dd301da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dd301da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731c7db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731c7db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ddd301d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ddd301d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731c7dbe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731c7dbe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ddd301d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ddd301da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3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4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marL="914400" lvl="1" indent="-406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marL="1371600" lvl="2" indent="-381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marL="1828800" lvl="3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marL="2286000" lvl="4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2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cxnSp>
        <p:nvCxnSpPr>
          <p:cNvPr id="11" name="Google Shape;11;p6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lipchamp.com/watch/E4fAhI2qKS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461879" y="5336098"/>
            <a:ext cx="9268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l-GR" dirty="0" err="1">
                <a:latin typeface="Times New Roman"/>
                <a:ea typeface="Times New Roman"/>
                <a:cs typeface="Times New Roman"/>
                <a:sym typeface="Times New Roman"/>
              </a:rPr>
              <a:t>Λιάγκου</a:t>
            </a: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 Βασιλική, </a:t>
            </a:r>
            <a:r>
              <a:rPr lang="el-GR" dirty="0" err="1">
                <a:latin typeface="Times New Roman"/>
                <a:ea typeface="Times New Roman"/>
                <a:cs typeface="Times New Roman"/>
                <a:sym typeface="Times New Roman"/>
              </a:rPr>
              <a:t>Παγγές</a:t>
            </a: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 Ιωάννης, Νικόλαος Καλλιμάνης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l-GR" dirty="0" err="1">
                <a:latin typeface="Times New Roman"/>
                <a:ea typeface="Times New Roman"/>
                <a:cs typeface="Times New Roman"/>
                <a:sym typeface="Times New Roman"/>
              </a:rPr>
              <a:t>Αγγέλη</a:t>
            </a: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 Έλενα</a:t>
            </a:r>
            <a:endParaRPr dirty="0"/>
          </a:p>
        </p:txBody>
      </p:sp>
      <p:pic>
        <p:nvPicPr>
          <p:cNvPr id="88" name="Google Shape;88;p1" descr="Εικόνα που περιέχει κείμενο, γραμματοσειρά, στιγμιότυπο οθόνης, γραφικά&#10;&#10;Περιγραφή που δημιουργήθηκε αυτόματα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100" y="879441"/>
            <a:ext cx="9847299" cy="3126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-6626" y="4609748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 txBox="1"/>
          <p:nvPr/>
        </p:nvSpPr>
        <p:spPr>
          <a:xfrm>
            <a:off x="938150" y="3986293"/>
            <a:ext cx="996339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Αποδοτική Υλοποίηση Κρυπτοβιβλιοθήκης και επέκταση της σε blockchain τεχνολογίες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89455D-7320-3BE4-8D9C-26057A92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655428"/>
          </a:xfrm>
        </p:spPr>
        <p:txBody>
          <a:bodyPr/>
          <a:lstStyle/>
          <a:p>
            <a:pPr algn="ctr">
              <a:buSzPts val="2800"/>
            </a:pPr>
            <a:r>
              <a:rPr lang="el-GR" sz="2800" dirty="0">
                <a:latin typeface="Times New Roman"/>
                <a:cs typeface="Times New Roman"/>
              </a:rPr>
              <a:t>Παρουσίαση εφαρμογής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84D79-62A6-FA04-CCDD-BAA976EF32AF}"/>
              </a:ext>
            </a:extLst>
          </p:cNvPr>
          <p:cNvSpPr txBox="1"/>
          <p:nvPr/>
        </p:nvSpPr>
        <p:spPr>
          <a:xfrm>
            <a:off x="4648477" y="3429000"/>
            <a:ext cx="2802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hlinkClick r:id="rId2"/>
              </a:rPr>
              <a:t>Σύνδεσμος Βίντεο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2989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ddd301daf_1_7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800" cy="12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>
                <a:latin typeface="Times New Roman"/>
                <a:ea typeface="Times New Roman"/>
                <a:cs typeface="Times New Roman"/>
                <a:sym typeface="Times New Roman"/>
              </a:rPr>
              <a:t>Επόμενα βήματα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27ddd301daf_1_7"/>
          <p:cNvSpPr txBox="1">
            <a:spLocks noGrp="1"/>
          </p:cNvSpPr>
          <p:nvPr>
            <p:ph type="body" idx="1"/>
          </p:nvPr>
        </p:nvSpPr>
        <p:spPr>
          <a:xfrm>
            <a:off x="1088125" y="1769800"/>
            <a:ext cx="10641000" cy="399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l-GR"/>
              <a:t>Επιπλέον βελτιστοποίηση της κρυπτοβιβλιοθήκης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-GR"/>
              <a:t>Παραγωγή εφαρμογών που θα χρησιμοποιούν την βελτιστοποιημένη  κρυπτοβιβλιοθήκη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-GR"/>
              <a:t>Επεξεργασία ήδη έτοιμων services που να μπορούν να χρησιμοποιήσουν την κρυπτοβιβλιοθήκη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-GR"/>
              <a:t>Εύκολη διάδοση του αποτελέσματος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-GR"/>
              <a:t>Διάδοση της βελτιστοποιημένης κρυπτοβιβλιοθήκης </a:t>
            </a:r>
            <a:endParaRPr/>
          </a:p>
        </p:txBody>
      </p:sp>
      <p:pic>
        <p:nvPicPr>
          <p:cNvPr id="154" name="Google Shape;154;g27ddd301daf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650" y="47987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134618" y="864614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l-GR" sz="2800">
                <a:latin typeface="Times New Roman"/>
                <a:ea typeface="Times New Roman"/>
                <a:cs typeface="Times New Roman"/>
                <a:sym typeface="Times New Roman"/>
              </a:rPr>
              <a:t>Αποδοτική Υλοποίηση Κρυπτοβιβλιοθήκης και επέκταση της σε blockchain τεχνολογίες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5224" y="2158850"/>
            <a:ext cx="8691300" cy="4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Η κρυπτογράφηση δημοσίου </a:t>
            </a:r>
            <a:r>
              <a:rPr lang="el-GR" dirty="0" err="1">
                <a:latin typeface="Times New Roman"/>
                <a:ea typeface="Times New Roman"/>
                <a:cs typeface="Times New Roman"/>
                <a:sym typeface="Times New Roman"/>
              </a:rPr>
              <a:t>κλειδιου</a:t>
            </a: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 αποτελεί προϋπόθεση για εφαρμογή της σε  </a:t>
            </a:r>
            <a:r>
              <a:rPr lang="el-GR" dirty="0" err="1"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 και κινητά τηλέφωνα.</a:t>
            </a:r>
            <a:endParaRPr dirty="0"/>
          </a:p>
          <a:p>
            <a:pPr marL="228600" lvl="0" indent="-2286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Εγγενής απαίτηση για ασφαλείς και αποδοτικές επικοινωνίες.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Η διαχείριση ταυτότητας είναι πια το πρώτο στάδιο σε όλες τις διαδικτυακές υπηρεσίες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l-GR" i="1" dirty="0">
                <a:latin typeface="Times New Roman"/>
                <a:ea typeface="Times New Roman"/>
                <a:cs typeface="Times New Roman"/>
                <a:sym typeface="Times New Roman"/>
              </a:rPr>
              <a:t>Προς αυτή την κατεύθυνση προτείνουμε την επέκταση μιας ευρέως διαδεδομένης </a:t>
            </a:r>
            <a:r>
              <a:rPr lang="el-GR" b="1" i="1" dirty="0">
                <a:latin typeface="Times New Roman"/>
                <a:ea typeface="Times New Roman"/>
                <a:cs typeface="Times New Roman"/>
                <a:sym typeface="Times New Roman"/>
              </a:rPr>
              <a:t>κρυπτογραφικής βιβλιοθήκης</a:t>
            </a:r>
            <a:r>
              <a:rPr lang="el-GR" i="1" dirty="0">
                <a:latin typeface="Times New Roman"/>
                <a:ea typeface="Times New Roman"/>
                <a:cs typeface="Times New Roman"/>
                <a:sym typeface="Times New Roman"/>
              </a:rPr>
              <a:t> ώστε να παρέχει:</a:t>
            </a:r>
            <a:endParaRPr dirty="0"/>
          </a:p>
          <a:p>
            <a:pPr marL="502919" lvl="1" indent="-228599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νέες προχωρημένες, </a:t>
            </a:r>
            <a:endParaRPr dirty="0"/>
          </a:p>
          <a:p>
            <a:pPr marL="502919" lvl="1" indent="-228599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ασφαλέστερες </a:t>
            </a:r>
            <a:endParaRPr dirty="0"/>
          </a:p>
          <a:p>
            <a:pPr marL="502919" lvl="1" indent="-228599" algn="just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αποδοτικότερες υπηρεσίες για την διαχείρισης της ταυτότητας των χρηστών με την χρήση της τεχνολογίας </a:t>
            </a:r>
            <a:r>
              <a:rPr lang="el-GR" dirty="0" err="1"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l-GR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011225" y="2630150"/>
            <a:ext cx="2009700" cy="7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8820575" y="2528750"/>
            <a:ext cx="26139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l-G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Αποδοτικές Κρυπτοβιβλιοθηκες που να υποστηρίζουν διαδικτυακές υπηρεσίες και εφαρμογές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31c7dbea_0_8"/>
          <p:cNvSpPr txBox="1">
            <a:spLocks noGrp="1"/>
          </p:cNvSpPr>
          <p:nvPr>
            <p:ph type="title"/>
          </p:nvPr>
        </p:nvSpPr>
        <p:spPr>
          <a:xfrm>
            <a:off x="1134611" y="462545"/>
            <a:ext cx="9922800" cy="12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l-GR" sz="2800">
                <a:latin typeface="Times New Roman"/>
                <a:ea typeface="Times New Roman"/>
                <a:cs typeface="Times New Roman"/>
                <a:sym typeface="Times New Roman"/>
              </a:rPr>
              <a:t>Χρησιμότητα της αποδοτικής κρυπτοβιβλιοθήκης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4731c7dbea_0_8"/>
          <p:cNvSpPr txBox="1">
            <a:spLocks noGrp="1"/>
          </p:cNvSpPr>
          <p:nvPr>
            <p:ph type="body" idx="1"/>
          </p:nvPr>
        </p:nvSpPr>
        <p:spPr>
          <a:xfrm>
            <a:off x="423199" y="1756749"/>
            <a:ext cx="11076300" cy="452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Η ECC( Elliptic Curve Cryptography) είναι μια κρυπτογραφική τεχνική που χρησιμοποιείται ευρέως: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22860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228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α) για την προστασία πληροφοριών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228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β) και τη διασφάλιση της ασφάλειας σε πολλές εφαρμογές.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0" indent="22860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Οι ελλειπτικές καμπύλες παρέχουν υψηλό επίπεδο ασφάλειας με μικρότερο μήκος κλειδιού σε σύγκριση με παραδοσιακές κρυπτογραφικές μεθόδους, όπως η RSA.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Απαιτούν λιγότερους υπολογιστικούς πόρους, κάτι που τις καθιστά ιδανικές για συσκευές με περιορισμένους πόρους, όπως IoT Mobile Devices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134618" y="923991"/>
            <a:ext cx="9922764" cy="89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l-GR" sz="2800">
                <a:latin typeface="Times New Roman"/>
                <a:ea typeface="Times New Roman"/>
                <a:cs typeface="Times New Roman"/>
                <a:sym typeface="Times New Roman"/>
              </a:rPr>
              <a:t>Χρησιμότητα της αποδοτικής κρυπτοβιβλιοθήκης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340208" y="2255251"/>
            <a:ext cx="11511600" cy="3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Διερευνήθηκε η</a:t>
            </a:r>
            <a:r>
              <a:rPr lang="el-GR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 πρακτική</a:t>
            </a:r>
            <a:r>
              <a:rPr lang="el-GR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και θεωρητική πλευρά της ανάπτυξης επιτυχημένων κρυπτογραφικών βιβλιοθηκών με βάση τις ελλειπτικές καμπύλες για την υποστήριξη υπηρεσιών διαχείρισης ταυτότητας με την χρήση της blockchain τεχνολογίας.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Όποιος χρησιμοποιεί την βιβλιοθήκη(GNU-Crypto) μπορεί να βελτιώσει την αποδοτικότητα των κρυπτογραφικών πράξεων, καθώς παρέχει υλοποιήσεις των συναρτήσεων που απαιτούνται.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Μια από τις βασικότερες βιβλιοθήκες που χρησιμοποιείται για την ανάπτυξη εργαλείων κρυπτογραφίας που βασίζονται σε ελλειπτικές καμπύλες είναι η GNU-Crypto βιβλιοθήκη.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3" descr="GNU Crypto - GNU Project - Free Software Foundation (FSF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1784" y="1146207"/>
            <a:ext cx="1320010" cy="13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l-GR" sz="2800">
                <a:latin typeface="Times New Roman"/>
                <a:ea typeface="Times New Roman"/>
                <a:cs typeface="Times New Roman"/>
                <a:sym typeface="Times New Roman"/>
              </a:rPr>
              <a:t>Χρησιμότητα της αποδοτικής κρυπτοβιβλιοθήκης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0" y="1185255"/>
            <a:ext cx="804195" cy="0"/>
          </a:xfrm>
          <a:prstGeom prst="straightConnector1">
            <a:avLst/>
          </a:prstGeom>
          <a:noFill/>
          <a:ln w="857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639169" y="2195066"/>
            <a:ext cx="51882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l-GR" sz="1500">
                <a:latin typeface="Times New Roman"/>
                <a:ea typeface="Times New Roman"/>
                <a:cs typeface="Times New Roman"/>
                <a:sym typeface="Times New Roman"/>
              </a:rPr>
              <a:t>Έγινε βελτιστοποίηση της </a:t>
            </a:r>
            <a:r>
              <a:rPr lang="el-GR" sz="1500" i="1">
                <a:latin typeface="Times New Roman"/>
                <a:ea typeface="Times New Roman"/>
                <a:cs typeface="Times New Roman"/>
                <a:sym typeface="Times New Roman"/>
              </a:rPr>
              <a:t>GNU-Crypto </a:t>
            </a:r>
            <a:r>
              <a:rPr lang="el-GR" sz="1500">
                <a:latin typeface="Times New Roman"/>
                <a:ea typeface="Times New Roman"/>
                <a:cs typeface="Times New Roman"/>
                <a:sym typeface="Times New Roman"/>
              </a:rPr>
              <a:t>βιβλιοθήκης και πιο συγκεκριμένα την </a:t>
            </a:r>
            <a:r>
              <a:rPr lang="el-GR" sz="1500" i="1">
                <a:latin typeface="Times New Roman"/>
                <a:ea typeface="Times New Roman"/>
                <a:cs typeface="Times New Roman"/>
                <a:sym typeface="Times New Roman"/>
              </a:rPr>
              <a:t>The Legion of the Bouncy Castle </a:t>
            </a:r>
            <a:r>
              <a:rPr lang="el-GR" sz="1500">
                <a:latin typeface="Times New Roman"/>
                <a:ea typeface="Times New Roman"/>
                <a:cs typeface="Times New Roman"/>
                <a:sym typeface="Times New Roman"/>
              </a:rPr>
              <a:t>που χρησιμοποιείται ευρέως σε πληθώρα εφαρμογών για να εκτελεί ταχύτερα και αποδοτικότερα τους υπολογισμούς </a:t>
            </a:r>
            <a:r>
              <a:rPr lang="el-GR" sz="1500" i="1">
                <a:latin typeface="Times New Roman"/>
                <a:ea typeface="Times New Roman"/>
                <a:cs typeface="Times New Roman"/>
                <a:sym typeface="Times New Roman"/>
              </a:rPr>
              <a:t>BLS12-461 (BLS12-381 </a:t>
            </a:r>
            <a:r>
              <a:rPr lang="el-GR" sz="1500">
                <a:latin typeface="Times New Roman"/>
                <a:ea typeface="Times New Roman"/>
                <a:cs typeface="Times New Roman"/>
                <a:sym typeface="Times New Roman"/>
              </a:rPr>
              <a:t>και </a:t>
            </a:r>
            <a:r>
              <a:rPr lang="el-GR" sz="1500" i="1">
                <a:latin typeface="Times New Roman"/>
                <a:ea typeface="Times New Roman"/>
                <a:cs typeface="Times New Roman"/>
                <a:sym typeface="Times New Roman"/>
              </a:rPr>
              <a:t>BN254) </a:t>
            </a:r>
            <a:r>
              <a:rPr lang="el-GR" sz="1500">
                <a:latin typeface="Times New Roman"/>
                <a:ea typeface="Times New Roman"/>
                <a:cs typeface="Times New Roman"/>
                <a:sym typeface="Times New Roman"/>
              </a:rPr>
              <a:t>πάνω στις ελλειπτικές καμπύλες.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l-GR" sz="1500">
                <a:latin typeface="Times New Roman"/>
                <a:ea typeface="Times New Roman"/>
                <a:cs typeface="Times New Roman"/>
                <a:sym typeface="Times New Roman"/>
              </a:rPr>
              <a:t>Σχεδιάζοντας αποδοτικότερες δομές δεδομένων υλοποιήθηκε η βιβλιοθήκη που θα πραγματοποιεί την αντιστοίχιση πάνω στις ελλειπτικές καμπύλες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l-GR" sz="1500">
                <a:latin typeface="Times New Roman"/>
                <a:ea typeface="Times New Roman"/>
                <a:cs typeface="Times New Roman"/>
                <a:sym typeface="Times New Roman"/>
              </a:rPr>
              <a:t>Μετρήθηκε η απόδοση της βιβλιοθήκης σε δοκιμαστική εφαρμογή που χρησιμοποιεί την τεχνολογία blockchain για την διαχείριση ταυτότητας των χρηστών με βάση τον κώδικα OLYMPUS.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4" descr="Εικόνα που περιέχει κείμενο, στιγμιότυπο οθόνης, γραμματοσειρά, γραμμή&#10;&#10;Περιγραφή που δημιουργήθηκε αυτόματα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3310" y="2557248"/>
            <a:ext cx="4237630" cy="24896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7991475" y="5281238"/>
            <a:ext cx="278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Αρχιτεκτονική Συστήματος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ddd301daf_1_2"/>
          <p:cNvSpPr txBox="1">
            <a:spLocks noGrp="1"/>
          </p:cNvSpPr>
          <p:nvPr>
            <p:ph type="title"/>
          </p:nvPr>
        </p:nvSpPr>
        <p:spPr>
          <a:xfrm>
            <a:off x="873851" y="816448"/>
            <a:ext cx="9165300" cy="76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l-GR" sz="2800">
                <a:latin typeface="Times New Roman"/>
                <a:ea typeface="Times New Roman"/>
                <a:cs typeface="Times New Roman"/>
                <a:sym typeface="Times New Roman"/>
              </a:rPr>
              <a:t>Olympus Library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7ddd301daf_1_2"/>
          <p:cNvSpPr txBox="1">
            <a:spLocks noGrp="1"/>
          </p:cNvSpPr>
          <p:nvPr>
            <p:ph type="body" idx="1"/>
          </p:nvPr>
        </p:nvSpPr>
        <p:spPr>
          <a:xfrm>
            <a:off x="873850" y="1703500"/>
            <a:ext cx="10926000" cy="47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H  κρυπτοβιβλιοθήκη Olympus όπου χρησιμοποιήθηκε και τροποποιήθηκε στο παρόν  έργο είναι μια νέα πρόταση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94"/>
              <a:buChar char="•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για τη διαχείριση της ταυτότητας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94"/>
              <a:buChar char="•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με κατανεμημένη τεχνικές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Η παραπάνω προσέγγιση επινοεί μια λύση :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94"/>
              <a:buChar char="•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διατηρεί την ιδιωτικότητα ως λύση διαχείρισης ταυτότητας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marL="685800" lvl="1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94"/>
              <a:buChar char="•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εξελίσσεται από τα συστήματα ταυτότητας 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marL="685800" lvl="1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94"/>
              <a:buChar char="•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εξαλείφει τον πάροχο ταυτότητας (IdP) ως το μοναδικό σημείο αποτυχίας.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731c7dbea_1_0"/>
          <p:cNvSpPr txBox="1">
            <a:spLocks noGrp="1"/>
          </p:cNvSpPr>
          <p:nvPr>
            <p:ph type="title"/>
          </p:nvPr>
        </p:nvSpPr>
        <p:spPr>
          <a:xfrm>
            <a:off x="1088125" y="1090258"/>
            <a:ext cx="9381300" cy="73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-GR" sz="2800">
                <a:latin typeface="Times New Roman"/>
                <a:ea typeface="Times New Roman"/>
                <a:cs typeface="Times New Roman"/>
                <a:sym typeface="Times New Roman"/>
              </a:rPr>
              <a:t>Olympus Library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4731c7dbea_1_0"/>
          <p:cNvSpPr txBox="1">
            <a:spLocks noGrp="1"/>
          </p:cNvSpPr>
          <p:nvPr>
            <p:ph type="body" idx="1"/>
          </p:nvPr>
        </p:nvSpPr>
        <p:spPr>
          <a:xfrm>
            <a:off x="968674" y="1645650"/>
            <a:ext cx="10572000" cy="432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Για να επιτευχθεί αυτό: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94"/>
              <a:buChar char="•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Οι πάροχοι ταυτότητας(IdP) πρέπει να προσφέρουν την παραπάνω την τεχνολογία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94"/>
              <a:buChar char="•"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και να είναι πιο αποδοτικοί(δηλ. να λειτουργούν γρήγορα και αποτελεσματικά χωρίς να απαιτούν υπερβολικούς υπολογιστικούς πόρους)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2286000" marR="0" lvl="0" indent="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Έγινε βελτιστοποίηση της κρυπτοβιβλιοθήκης Olympus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24731c7dbea_1_0"/>
          <p:cNvSpPr/>
          <p:nvPr/>
        </p:nvSpPr>
        <p:spPr>
          <a:xfrm>
            <a:off x="6096000" y="3931745"/>
            <a:ext cx="639000" cy="8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ddd301daf_0_1"/>
          <p:cNvSpPr txBox="1">
            <a:spLocks noGrp="1"/>
          </p:cNvSpPr>
          <p:nvPr>
            <p:ph type="title"/>
          </p:nvPr>
        </p:nvSpPr>
        <p:spPr>
          <a:xfrm>
            <a:off x="1088136" y="1090245"/>
            <a:ext cx="9922800" cy="12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l-GR" sz="4000">
                <a:latin typeface="Times New Roman"/>
                <a:ea typeface="Times New Roman"/>
                <a:cs typeface="Times New Roman"/>
                <a:sym typeface="Times New Roman"/>
              </a:rPr>
              <a:t>Τροποποίηση αποδοτικής κρυπτοβιβλιοθήκης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7ddd301daf_0_1"/>
          <p:cNvSpPr txBox="1">
            <a:spLocks noGrp="1"/>
          </p:cNvSpPr>
          <p:nvPr>
            <p:ph type="body" idx="1"/>
          </p:nvPr>
        </p:nvSpPr>
        <p:spPr>
          <a:xfrm>
            <a:off x="1088125" y="2447775"/>
            <a:ext cx="10281000" cy="383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476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l-GR" sz="2100">
                <a:latin typeface="Times New Roman"/>
                <a:ea typeface="Times New Roman"/>
                <a:cs typeface="Times New Roman"/>
                <a:sym typeface="Times New Roman"/>
              </a:rPr>
              <a:t>Δημιουργήσαμε μεδόθους δεδομένων pool για τις αντίστοιχες κλάσεις  FP2, FP4, FP12 ECP, ECP2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476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l-GR" sz="2100">
                <a:latin typeface="Times New Roman"/>
                <a:ea typeface="Times New Roman"/>
                <a:cs typeface="Times New Roman"/>
                <a:sym typeface="Times New Roman"/>
              </a:rPr>
              <a:t>Χρησιμοποιούμε την μέθοδο δεδομένων (pool) για την καλύτερη διαχείριση της μνήμης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476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l-GR" sz="2100">
                <a:latin typeface="Times New Roman"/>
                <a:ea typeface="Times New Roman"/>
                <a:cs typeface="Times New Roman"/>
                <a:sym typeface="Times New Roman"/>
              </a:rPr>
              <a:t>Δίνει περισσότερη επιτάχυνση και καλύτερα αποτελέσματα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916686" y="355866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l-GR" sz="2800" dirty="0">
                <a:latin typeface="Times New Roman"/>
                <a:ea typeface="Times New Roman"/>
                <a:cs typeface="Times New Roman"/>
                <a:sym typeface="Times New Roman"/>
              </a:rPr>
              <a:t>Αποτελέσματα</a:t>
            </a:r>
            <a:endParaRPr dirty="0"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730948" y="1167834"/>
            <a:ext cx="108276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>
                <a:latin typeface="Times New Roman"/>
                <a:ea typeface="Times New Roman"/>
                <a:cs typeface="Times New Roman"/>
                <a:sym typeface="Times New Roman"/>
              </a:rPr>
              <a:t>Παρακάτω παρατίθενται τα αποτελέσματα  από τους υπολογισμούς BLS12-461 (FP2, FP4, FP12,ECP, ECP2)  πάνω στις ελλειπτικές καμπύλες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25" y="2132334"/>
            <a:ext cx="10411460" cy="442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rgbClr val="000000"/>
      </a:dk1>
      <a:lt1>
        <a:srgbClr val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554</Words>
  <Application>Microsoft Office PowerPoint</Application>
  <PresentationFormat>Ευρεία οθόνη</PresentationFormat>
  <Paragraphs>59</Paragraphs>
  <Slides>11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5" baseType="lpstr">
      <vt:lpstr>Arial</vt:lpstr>
      <vt:lpstr>Avenir</vt:lpstr>
      <vt:lpstr>Times New Roman</vt:lpstr>
      <vt:lpstr>BjornVTI</vt:lpstr>
      <vt:lpstr>Παρουσίαση του PowerPoint</vt:lpstr>
      <vt:lpstr>Αποδοτική Υλοποίηση Κρυπτοβιβλιοθήκης και επέκταση της σε blockchain τεχνολογίες</vt:lpstr>
      <vt:lpstr>Χρησιμότητα της αποδοτικής κρυπτοβιβλιοθήκης </vt:lpstr>
      <vt:lpstr>Χρησιμότητα της αποδοτικής κρυπτοβιβλιοθήκης</vt:lpstr>
      <vt:lpstr>Χρησιμότητα της αποδοτικής κρυπτοβιβλιοθήκης</vt:lpstr>
      <vt:lpstr>Olympus Library</vt:lpstr>
      <vt:lpstr>Olympus Library </vt:lpstr>
      <vt:lpstr>Τροποποίηση αποδοτικής κρυπτοβιβλιοθήκης </vt:lpstr>
      <vt:lpstr>Αποτελέσματα</vt:lpstr>
      <vt:lpstr>Παρουσίαση εφαρμογής</vt:lpstr>
      <vt:lpstr>Επόμενα βήματα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Office</dc:creator>
  <cp:lastModifiedBy>Office</cp:lastModifiedBy>
  <cp:revision>2</cp:revision>
  <dcterms:created xsi:type="dcterms:W3CDTF">2023-09-10T13:35:28Z</dcterms:created>
  <dcterms:modified xsi:type="dcterms:W3CDTF">2023-09-26T18:52:25Z</dcterms:modified>
</cp:coreProperties>
</file>