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7" r:id="rId3"/>
    <p:sldId id="284" r:id="rId4"/>
    <p:sldId id="259" r:id="rId5"/>
    <p:sldId id="288" r:id="rId6"/>
    <p:sldId id="274" r:id="rId7"/>
    <p:sldId id="292" r:id="rId8"/>
    <p:sldId id="295" r:id="rId9"/>
    <p:sldId id="285" r:id="rId10"/>
    <p:sldId id="291" r:id="rId11"/>
    <p:sldId id="268" r:id="rId12"/>
    <p:sldId id="257" r:id="rId13"/>
    <p:sldId id="266" r:id="rId14"/>
    <p:sldId id="296" r:id="rId15"/>
    <p:sldId id="297" r:id="rId16"/>
    <p:sldId id="298" r:id="rId17"/>
    <p:sldId id="286" r:id="rId18"/>
    <p:sldId id="269" r:id="rId19"/>
    <p:sldId id="315" r:id="rId20"/>
    <p:sldId id="263" r:id="rId21"/>
    <p:sldId id="301" r:id="rId22"/>
    <p:sldId id="290" r:id="rId23"/>
    <p:sldId id="262" r:id="rId24"/>
    <p:sldId id="302" r:id="rId25"/>
    <p:sldId id="303" r:id="rId26"/>
    <p:sldId id="304" r:id="rId27"/>
    <p:sldId id="305" r:id="rId28"/>
    <p:sldId id="307" r:id="rId29"/>
    <p:sldId id="308" r:id="rId30"/>
    <p:sldId id="306" r:id="rId31"/>
    <p:sldId id="309" r:id="rId32"/>
    <p:sldId id="313" r:id="rId33"/>
    <p:sldId id="310" r:id="rId34"/>
    <p:sldId id="314" r:id="rId35"/>
    <p:sldId id="287" r:id="rId36"/>
    <p:sldId id="261" r:id="rId37"/>
    <p:sldId id="265" r:id="rId38"/>
    <p:sldId id="258" r:id="rId39"/>
    <p:sldId id="270" r:id="rId40"/>
    <p:sldId id="29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8A93-21C3-46AF-AF3D-37E67A0F097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F7A3D8C-2ABE-4709-9FF3-DB9BE20A0895}">
      <dgm:prSet phldrT="[Text]"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E5901950-4B18-4A04-AD71-71D73AB1AA8B}" type="parTrans" cxnId="{850EC51F-5BB8-48E9-9C26-D46EB02319E6}">
      <dgm:prSet/>
      <dgm:spPr/>
      <dgm:t>
        <a:bodyPr/>
        <a:lstStyle/>
        <a:p>
          <a:endParaRPr lang="th-TH"/>
        </a:p>
      </dgm:t>
    </dgm:pt>
    <dgm:pt modelId="{F8A1FA5C-49B7-4623-B79A-AA18F583D1B5}" type="sibTrans" cxnId="{850EC51F-5BB8-48E9-9C26-D46EB02319E6}">
      <dgm:prSet/>
      <dgm:spPr/>
      <dgm:t>
        <a:bodyPr/>
        <a:lstStyle/>
        <a:p>
          <a:endParaRPr lang="th-TH"/>
        </a:p>
      </dgm:t>
    </dgm:pt>
    <dgm:pt modelId="{7C25047C-CF91-4FDA-BAAE-4DCEC216C55C}">
      <dgm:prSet phldrT="[Text]"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AF5C8B10-E8F3-4BA0-8C8C-98E5CC6E0D1A}" type="parTrans" cxnId="{33DF6BE5-5ED5-44AB-BB78-AAC6E5796CB0}">
      <dgm:prSet/>
      <dgm:spPr/>
      <dgm:t>
        <a:bodyPr/>
        <a:lstStyle/>
        <a:p>
          <a:endParaRPr lang="th-TH"/>
        </a:p>
      </dgm:t>
    </dgm:pt>
    <dgm:pt modelId="{5FAC7B72-E583-4F62-AD55-22292DC3E783}" type="sibTrans" cxnId="{33DF6BE5-5ED5-44AB-BB78-AAC6E5796CB0}">
      <dgm:prSet/>
      <dgm:spPr/>
      <dgm:t>
        <a:bodyPr/>
        <a:lstStyle/>
        <a:p>
          <a:endParaRPr lang="th-TH"/>
        </a:p>
      </dgm:t>
    </dgm:pt>
    <dgm:pt modelId="{6646DE50-EBCD-4991-9D2F-034041C8567F}">
      <dgm:prSet custT="1"/>
      <dgm:spPr>
        <a:solidFill>
          <a:srgbClr val="F47264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8A838BBD-7A4F-4F70-8321-30DCC6F23CF2}" type="parTrans" cxnId="{F60783E2-E2B4-452B-9076-B403C4FAE370}">
      <dgm:prSet/>
      <dgm:spPr/>
      <dgm:t>
        <a:bodyPr/>
        <a:lstStyle/>
        <a:p>
          <a:endParaRPr lang="th-TH"/>
        </a:p>
      </dgm:t>
    </dgm:pt>
    <dgm:pt modelId="{8C3D6A23-3775-43B4-9526-E949EECBAF35}" type="sibTrans" cxnId="{F60783E2-E2B4-452B-9076-B403C4FAE370}">
      <dgm:prSet/>
      <dgm:spPr/>
      <dgm:t>
        <a:bodyPr/>
        <a:lstStyle/>
        <a:p>
          <a:endParaRPr lang="th-TH"/>
        </a:p>
      </dgm:t>
    </dgm:pt>
    <dgm:pt modelId="{F02B389E-5B7E-48BD-84A8-4543E9006C5E}">
      <dgm:prSet custT="1"/>
      <dgm:spPr>
        <a:solidFill>
          <a:srgbClr val="29B9A6"/>
        </a:solidFill>
        <a:ln w="28575">
          <a:solidFill>
            <a:schemeClr val="bg1"/>
          </a:solidFill>
        </a:ln>
      </dgm:spPr>
      <dgm:t>
        <a:bodyPr anchor="b"/>
        <a:lstStyle/>
        <a:p>
          <a:endParaRPr lang="th-TH" sz="1600" b="1" dirty="0">
            <a:solidFill>
              <a:schemeClr val="bg1"/>
            </a:solidFill>
          </a:endParaRPr>
        </a:p>
      </dgm:t>
    </dgm:pt>
    <dgm:pt modelId="{3FDC2CA5-273C-476C-85B4-4F58EF174F41}" type="parTrans" cxnId="{9A0201E0-2DE7-475C-A6D3-18526D33E739}">
      <dgm:prSet/>
      <dgm:spPr/>
      <dgm:t>
        <a:bodyPr/>
        <a:lstStyle/>
        <a:p>
          <a:endParaRPr lang="th-TH"/>
        </a:p>
      </dgm:t>
    </dgm:pt>
    <dgm:pt modelId="{8543CCDC-EE2D-40F8-88E2-0ED3E4A1D6B4}" type="sibTrans" cxnId="{9A0201E0-2DE7-475C-A6D3-18526D33E739}">
      <dgm:prSet/>
      <dgm:spPr/>
      <dgm:t>
        <a:bodyPr/>
        <a:lstStyle/>
        <a:p>
          <a:endParaRPr lang="th-TH"/>
        </a:p>
      </dgm:t>
    </dgm:pt>
    <dgm:pt modelId="{DF40B860-DF84-4D2C-A01B-801C7EA8BFD8}" type="pres">
      <dgm:prSet presAssocID="{BFB98A93-21C3-46AF-AF3D-37E67A0F0970}" presName="Name0" presStyleCnt="0">
        <dgm:presLayoutVars>
          <dgm:dir/>
          <dgm:animLvl val="lvl"/>
          <dgm:resizeHandles val="exact"/>
        </dgm:presLayoutVars>
      </dgm:prSet>
      <dgm:spPr/>
    </dgm:pt>
    <dgm:pt modelId="{A2FFAFA7-A5DF-4D63-9A30-B25F50078A5B}" type="pres">
      <dgm:prSet presAssocID="{4F7A3D8C-2ABE-4709-9FF3-DB9BE20A0895}" presName="Name8" presStyleCnt="0"/>
      <dgm:spPr/>
    </dgm:pt>
    <dgm:pt modelId="{904848FB-A5ED-4970-8D17-47AC64E79A09}" type="pres">
      <dgm:prSet presAssocID="{4F7A3D8C-2ABE-4709-9FF3-DB9BE20A0895}" presName="level" presStyleLbl="node1" presStyleIdx="0" presStyleCnt="4" custLinFactNeighborX="65" custLinFactNeighborY="-863">
        <dgm:presLayoutVars>
          <dgm:chMax val="1"/>
          <dgm:bulletEnabled val="1"/>
        </dgm:presLayoutVars>
      </dgm:prSet>
      <dgm:spPr/>
    </dgm:pt>
    <dgm:pt modelId="{02E47382-21CD-4411-BF8E-CB0A540C0F5C}" type="pres">
      <dgm:prSet presAssocID="{4F7A3D8C-2ABE-4709-9FF3-DB9BE20A08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A4B9AF-7D3E-4EF7-8599-09FE0B801674}" type="pres">
      <dgm:prSet presAssocID="{6646DE50-EBCD-4991-9D2F-034041C8567F}" presName="Name8" presStyleCnt="0"/>
      <dgm:spPr/>
    </dgm:pt>
    <dgm:pt modelId="{86EDECF7-8C2B-42E7-8BE4-DB99253A9E9C}" type="pres">
      <dgm:prSet presAssocID="{6646DE50-EBCD-4991-9D2F-034041C8567F}" presName="level" presStyleLbl="node1" presStyleIdx="1" presStyleCnt="4">
        <dgm:presLayoutVars>
          <dgm:chMax val="1"/>
          <dgm:bulletEnabled val="1"/>
        </dgm:presLayoutVars>
      </dgm:prSet>
      <dgm:spPr/>
    </dgm:pt>
    <dgm:pt modelId="{27A82536-04E7-496C-A645-C6AE104CFE6A}" type="pres">
      <dgm:prSet presAssocID="{6646DE50-EBCD-4991-9D2F-034041C8567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7AFE94E-92F8-4E4F-AD07-E9A3023B725B}" type="pres">
      <dgm:prSet presAssocID="{F02B389E-5B7E-48BD-84A8-4543E9006C5E}" presName="Name8" presStyleCnt="0"/>
      <dgm:spPr/>
    </dgm:pt>
    <dgm:pt modelId="{265CC81A-68B2-46B8-A687-5EACDF263374}" type="pres">
      <dgm:prSet presAssocID="{F02B389E-5B7E-48BD-84A8-4543E9006C5E}" presName="level" presStyleLbl="node1" presStyleIdx="2" presStyleCnt="4">
        <dgm:presLayoutVars>
          <dgm:chMax val="1"/>
          <dgm:bulletEnabled val="1"/>
        </dgm:presLayoutVars>
      </dgm:prSet>
      <dgm:spPr/>
    </dgm:pt>
    <dgm:pt modelId="{351FBC17-164B-452B-89CB-588954E499F4}" type="pres">
      <dgm:prSet presAssocID="{F02B389E-5B7E-48BD-84A8-4543E9006C5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958493-CF1F-4B8F-BD92-7E20050C5FF8}" type="pres">
      <dgm:prSet presAssocID="{7C25047C-CF91-4FDA-BAAE-4DCEC216C55C}" presName="Name8" presStyleCnt="0"/>
      <dgm:spPr/>
    </dgm:pt>
    <dgm:pt modelId="{85284294-4D67-476A-916A-A7001C17983A}" type="pres">
      <dgm:prSet presAssocID="{7C25047C-CF91-4FDA-BAAE-4DCEC216C55C}" presName="level" presStyleLbl="node1" presStyleIdx="3" presStyleCnt="4">
        <dgm:presLayoutVars>
          <dgm:chMax val="1"/>
          <dgm:bulletEnabled val="1"/>
        </dgm:presLayoutVars>
      </dgm:prSet>
      <dgm:spPr/>
    </dgm:pt>
    <dgm:pt modelId="{059BDC99-E20B-40E5-850E-BCDDB880DF08}" type="pres">
      <dgm:prSet presAssocID="{7C25047C-CF91-4FDA-BAAE-4DCEC216C55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20E730C-87E9-434B-933A-B47EC4D7F2D6}" type="presOf" srcId="{F02B389E-5B7E-48BD-84A8-4543E9006C5E}" destId="{351FBC17-164B-452B-89CB-588954E499F4}" srcOrd="1" destOrd="0" presId="urn:microsoft.com/office/officeart/2005/8/layout/pyramid1"/>
    <dgm:cxn modelId="{850EC51F-5BB8-48E9-9C26-D46EB02319E6}" srcId="{BFB98A93-21C3-46AF-AF3D-37E67A0F0970}" destId="{4F7A3D8C-2ABE-4709-9FF3-DB9BE20A0895}" srcOrd="0" destOrd="0" parTransId="{E5901950-4B18-4A04-AD71-71D73AB1AA8B}" sibTransId="{F8A1FA5C-49B7-4623-B79A-AA18F583D1B5}"/>
    <dgm:cxn modelId="{5A3F8035-64A6-427C-8ADC-2931607A6AF1}" type="presOf" srcId="{6646DE50-EBCD-4991-9D2F-034041C8567F}" destId="{86EDECF7-8C2B-42E7-8BE4-DB99253A9E9C}" srcOrd="0" destOrd="0" presId="urn:microsoft.com/office/officeart/2005/8/layout/pyramid1"/>
    <dgm:cxn modelId="{E7DBA442-A7AE-4AEA-9A80-CB6AF399758C}" type="presOf" srcId="{7C25047C-CF91-4FDA-BAAE-4DCEC216C55C}" destId="{85284294-4D67-476A-916A-A7001C17983A}" srcOrd="0" destOrd="0" presId="urn:microsoft.com/office/officeart/2005/8/layout/pyramid1"/>
    <dgm:cxn modelId="{C2838451-3B5B-4180-99BD-EBAA43CCA478}" type="presOf" srcId="{BFB98A93-21C3-46AF-AF3D-37E67A0F0970}" destId="{DF40B860-DF84-4D2C-A01B-801C7EA8BFD8}" srcOrd="0" destOrd="0" presId="urn:microsoft.com/office/officeart/2005/8/layout/pyramid1"/>
    <dgm:cxn modelId="{E92E627B-71A3-49EE-BF55-DD75A5AC8B3A}" type="presOf" srcId="{F02B389E-5B7E-48BD-84A8-4543E9006C5E}" destId="{265CC81A-68B2-46B8-A687-5EACDF263374}" srcOrd="0" destOrd="0" presId="urn:microsoft.com/office/officeart/2005/8/layout/pyramid1"/>
    <dgm:cxn modelId="{D92689C3-2DA9-4A6B-90A8-31BA0690D32F}" type="presOf" srcId="{7C25047C-CF91-4FDA-BAAE-4DCEC216C55C}" destId="{059BDC99-E20B-40E5-850E-BCDDB880DF08}" srcOrd="1" destOrd="0" presId="urn:microsoft.com/office/officeart/2005/8/layout/pyramid1"/>
    <dgm:cxn modelId="{38CD31D2-A0B4-4D29-9CE1-DA7ABED4EE92}" type="presOf" srcId="{6646DE50-EBCD-4991-9D2F-034041C8567F}" destId="{27A82536-04E7-496C-A645-C6AE104CFE6A}" srcOrd="1" destOrd="0" presId="urn:microsoft.com/office/officeart/2005/8/layout/pyramid1"/>
    <dgm:cxn modelId="{9A0201E0-2DE7-475C-A6D3-18526D33E739}" srcId="{BFB98A93-21C3-46AF-AF3D-37E67A0F0970}" destId="{F02B389E-5B7E-48BD-84A8-4543E9006C5E}" srcOrd="2" destOrd="0" parTransId="{3FDC2CA5-273C-476C-85B4-4F58EF174F41}" sibTransId="{8543CCDC-EE2D-40F8-88E2-0ED3E4A1D6B4}"/>
    <dgm:cxn modelId="{F60783E2-E2B4-452B-9076-B403C4FAE370}" srcId="{BFB98A93-21C3-46AF-AF3D-37E67A0F0970}" destId="{6646DE50-EBCD-4991-9D2F-034041C8567F}" srcOrd="1" destOrd="0" parTransId="{8A838BBD-7A4F-4F70-8321-30DCC6F23CF2}" sibTransId="{8C3D6A23-3775-43B4-9526-E949EECBAF35}"/>
    <dgm:cxn modelId="{33DF6BE5-5ED5-44AB-BB78-AAC6E5796CB0}" srcId="{BFB98A93-21C3-46AF-AF3D-37E67A0F0970}" destId="{7C25047C-CF91-4FDA-BAAE-4DCEC216C55C}" srcOrd="3" destOrd="0" parTransId="{AF5C8B10-E8F3-4BA0-8C8C-98E5CC6E0D1A}" sibTransId="{5FAC7B72-E583-4F62-AD55-22292DC3E783}"/>
    <dgm:cxn modelId="{667029E7-08C4-401A-B2EC-642C386D8AF6}" type="presOf" srcId="{4F7A3D8C-2ABE-4709-9FF3-DB9BE20A0895}" destId="{02E47382-21CD-4411-BF8E-CB0A540C0F5C}" srcOrd="1" destOrd="0" presId="urn:microsoft.com/office/officeart/2005/8/layout/pyramid1"/>
    <dgm:cxn modelId="{5336EDE7-B123-404A-A529-6989FAC9AB80}" type="presOf" srcId="{4F7A3D8C-2ABE-4709-9FF3-DB9BE20A0895}" destId="{904848FB-A5ED-4970-8D17-47AC64E79A09}" srcOrd="0" destOrd="0" presId="urn:microsoft.com/office/officeart/2005/8/layout/pyramid1"/>
    <dgm:cxn modelId="{C663F031-5675-4B3F-A11E-8B0FAF5C8125}" type="presParOf" srcId="{DF40B860-DF84-4D2C-A01B-801C7EA8BFD8}" destId="{A2FFAFA7-A5DF-4D63-9A30-B25F50078A5B}" srcOrd="0" destOrd="0" presId="urn:microsoft.com/office/officeart/2005/8/layout/pyramid1"/>
    <dgm:cxn modelId="{6DC6D284-617A-4528-9464-E1D218A24998}" type="presParOf" srcId="{A2FFAFA7-A5DF-4D63-9A30-B25F50078A5B}" destId="{904848FB-A5ED-4970-8D17-47AC64E79A09}" srcOrd="0" destOrd="0" presId="urn:microsoft.com/office/officeart/2005/8/layout/pyramid1"/>
    <dgm:cxn modelId="{6A88B225-4514-4549-A455-E744C8244535}" type="presParOf" srcId="{A2FFAFA7-A5DF-4D63-9A30-B25F50078A5B}" destId="{02E47382-21CD-4411-BF8E-CB0A540C0F5C}" srcOrd="1" destOrd="0" presId="urn:microsoft.com/office/officeart/2005/8/layout/pyramid1"/>
    <dgm:cxn modelId="{96089CFD-C490-4738-B906-340D039161FA}" type="presParOf" srcId="{DF40B860-DF84-4D2C-A01B-801C7EA8BFD8}" destId="{93A4B9AF-7D3E-4EF7-8599-09FE0B801674}" srcOrd="1" destOrd="0" presId="urn:microsoft.com/office/officeart/2005/8/layout/pyramid1"/>
    <dgm:cxn modelId="{FB1D00C8-32DA-4EA1-8FA2-F0948F7A617C}" type="presParOf" srcId="{93A4B9AF-7D3E-4EF7-8599-09FE0B801674}" destId="{86EDECF7-8C2B-42E7-8BE4-DB99253A9E9C}" srcOrd="0" destOrd="0" presId="urn:microsoft.com/office/officeart/2005/8/layout/pyramid1"/>
    <dgm:cxn modelId="{072451A9-961E-4B35-AC8F-FA469A12F498}" type="presParOf" srcId="{93A4B9AF-7D3E-4EF7-8599-09FE0B801674}" destId="{27A82536-04E7-496C-A645-C6AE104CFE6A}" srcOrd="1" destOrd="0" presId="urn:microsoft.com/office/officeart/2005/8/layout/pyramid1"/>
    <dgm:cxn modelId="{090041FB-34A2-4ACE-858D-C0D13E17B947}" type="presParOf" srcId="{DF40B860-DF84-4D2C-A01B-801C7EA8BFD8}" destId="{87AFE94E-92F8-4E4F-AD07-E9A3023B725B}" srcOrd="2" destOrd="0" presId="urn:microsoft.com/office/officeart/2005/8/layout/pyramid1"/>
    <dgm:cxn modelId="{B83212D1-82C6-4502-AF34-EC2CA8452175}" type="presParOf" srcId="{87AFE94E-92F8-4E4F-AD07-E9A3023B725B}" destId="{265CC81A-68B2-46B8-A687-5EACDF263374}" srcOrd="0" destOrd="0" presId="urn:microsoft.com/office/officeart/2005/8/layout/pyramid1"/>
    <dgm:cxn modelId="{F1AC9B38-A0E5-4939-9422-B1B7326A1D6C}" type="presParOf" srcId="{87AFE94E-92F8-4E4F-AD07-E9A3023B725B}" destId="{351FBC17-164B-452B-89CB-588954E499F4}" srcOrd="1" destOrd="0" presId="urn:microsoft.com/office/officeart/2005/8/layout/pyramid1"/>
    <dgm:cxn modelId="{4F9A38B1-46BF-4AC6-AF82-8DFBC64AA625}" type="presParOf" srcId="{DF40B860-DF84-4D2C-A01B-801C7EA8BFD8}" destId="{93958493-CF1F-4B8F-BD92-7E20050C5FF8}" srcOrd="3" destOrd="0" presId="urn:microsoft.com/office/officeart/2005/8/layout/pyramid1"/>
    <dgm:cxn modelId="{282004C1-B130-4710-9F99-E1BEB7685993}" type="presParOf" srcId="{93958493-CF1F-4B8F-BD92-7E20050C5FF8}" destId="{85284294-4D67-476A-916A-A7001C17983A}" srcOrd="0" destOrd="0" presId="urn:microsoft.com/office/officeart/2005/8/layout/pyramid1"/>
    <dgm:cxn modelId="{65637F24-C161-4545-8C42-9AE1F2DA70F4}" type="presParOf" srcId="{93958493-CF1F-4B8F-BD92-7E20050C5FF8}" destId="{059BDC99-E20B-40E5-850E-BCDDB880DF0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848FB-A5ED-4970-8D17-47AC64E79A09}">
      <dsp:nvSpPr>
        <dsp:cNvPr id="0" name=""/>
        <dsp:cNvSpPr/>
      </dsp:nvSpPr>
      <dsp:spPr>
        <a:xfrm>
          <a:off x="1455428" y="0"/>
          <a:ext cx="96986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455428" y="0"/>
        <a:ext cx="969865" cy="883450"/>
      </dsp:txXfrm>
    </dsp:sp>
    <dsp:sp modelId="{86EDECF7-8C2B-42E7-8BE4-DB99253A9E9C}">
      <dsp:nvSpPr>
        <dsp:cNvPr id="0" name=""/>
        <dsp:cNvSpPr/>
      </dsp:nvSpPr>
      <dsp:spPr>
        <a:xfrm>
          <a:off x="969865" y="883450"/>
          <a:ext cx="193973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1309318" y="883450"/>
        <a:ext cx="1260824" cy="883450"/>
      </dsp:txXfrm>
    </dsp:sp>
    <dsp:sp modelId="{265CC81A-68B2-46B8-A687-5EACDF263374}">
      <dsp:nvSpPr>
        <dsp:cNvPr id="0" name=""/>
        <dsp:cNvSpPr/>
      </dsp:nvSpPr>
      <dsp:spPr>
        <a:xfrm>
          <a:off x="484932" y="1766900"/>
          <a:ext cx="2909595" cy="883450"/>
        </a:xfrm>
        <a:prstGeom prst="trapezoid">
          <a:avLst>
            <a:gd name="adj" fmla="val 54891"/>
          </a:avLst>
        </a:prstGeom>
        <a:solidFill>
          <a:srgbClr val="29B9A6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994111" y="1766900"/>
        <a:ext cx="1891237" cy="883450"/>
      </dsp:txXfrm>
    </dsp:sp>
    <dsp:sp modelId="{85284294-4D67-476A-916A-A7001C17983A}">
      <dsp:nvSpPr>
        <dsp:cNvPr id="0" name=""/>
        <dsp:cNvSpPr/>
      </dsp:nvSpPr>
      <dsp:spPr>
        <a:xfrm>
          <a:off x="0" y="2650349"/>
          <a:ext cx="3879460" cy="883450"/>
        </a:xfrm>
        <a:prstGeom prst="trapezoid">
          <a:avLst>
            <a:gd name="adj" fmla="val 54891"/>
          </a:avLst>
        </a:prstGeom>
        <a:solidFill>
          <a:srgbClr val="F47264"/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b="1" kern="1200" dirty="0">
            <a:solidFill>
              <a:schemeClr val="bg1"/>
            </a:solidFill>
          </a:endParaRPr>
        </a:p>
      </dsp:txBody>
      <dsp:txXfrm>
        <a:off x="678905" y="2650349"/>
        <a:ext cx="2521649" cy="88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7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3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85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0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2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13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49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3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47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4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2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16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2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45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1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90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29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97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5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46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41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8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73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49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94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4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36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14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48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6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25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87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6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6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9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4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4944888" y="538661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78031" y="2311804"/>
            <a:ext cx="472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DBC</a:t>
            </a:r>
            <a:r>
              <a:rPr lang="zh-CN" altLang="en-US" sz="5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文件解析</a:t>
            </a:r>
            <a:endParaRPr lang="en-US" altLang="zh-CN" sz="54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295204" y="4568448"/>
            <a:ext cx="399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汇报人：程逸正</a:t>
            </a:r>
            <a:endParaRPr lang="en-US" altLang="zh-CN" sz="3200" dirty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                罗啊玲</a:t>
            </a: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2700" y="587120"/>
            <a:ext cx="5451616" cy="520091"/>
            <a:chOff x="-12700" y="587118"/>
            <a:chExt cx="5451616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514491" y="587118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609951D-9318-47EE-9CB9-A85318EC6600}"/>
              </a:ext>
            </a:extLst>
          </p:cNvPr>
          <p:cNvSpPr txBox="1"/>
          <p:nvPr/>
        </p:nvSpPr>
        <p:spPr>
          <a:xfrm>
            <a:off x="514491" y="1289878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运行程序时，首先输入</a:t>
            </a:r>
            <a:r>
              <a:rPr lang="en-US" altLang="zh-CN" sz="2800" dirty="0">
                <a:solidFill>
                  <a:schemeClr val="bg1"/>
                </a:solidFill>
              </a:rPr>
              <a:t>”help”</a:t>
            </a:r>
            <a:r>
              <a:rPr lang="zh-CN" altLang="en-US" sz="2800" dirty="0">
                <a:solidFill>
                  <a:schemeClr val="bg1"/>
                </a:solidFill>
              </a:rPr>
              <a:t>关键字，会返回以下命令提示：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请严格按照红色字体中的提示，只能有一个空格（有的单词必须要连着）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8DBA1-6154-467C-B3F8-A57353F0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13" y="2300257"/>
            <a:ext cx="9765637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48920"/>
            <a:ext cx="5430667" cy="558291"/>
            <a:chOff x="-12700" y="548918"/>
            <a:chExt cx="5430667" cy="558291"/>
          </a:xfrm>
        </p:grpSpPr>
        <p:sp>
          <p:nvSpPr>
            <p:cNvPr id="79" name="文本框 78"/>
            <p:cNvSpPr txBox="1"/>
            <p:nvPr/>
          </p:nvSpPr>
          <p:spPr>
            <a:xfrm>
              <a:off x="493542" y="548918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E086FAE-B48C-4C77-8B88-EE248804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20" y="2943244"/>
            <a:ext cx="11676334" cy="3096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44775E-FCE8-49C9-B451-E8251581FD43}"/>
              </a:ext>
            </a:extLst>
          </p:cNvPr>
          <p:cNvSpPr txBox="1"/>
          <p:nvPr/>
        </p:nvSpPr>
        <p:spPr>
          <a:xfrm>
            <a:off x="253220" y="1700485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在进行输出和查找操作前，必须先打开文件；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输出一部分信息，此处输出到控制台：</a:t>
            </a:r>
          </a:p>
        </p:txBody>
      </p:sp>
    </p:spTree>
    <p:extLst>
      <p:ext uri="{BB962C8B-B14F-4D97-AF65-F5344CB8AC3E}">
        <p14:creationId xmlns:p14="http://schemas.microsoft.com/office/powerpoint/2010/main" val="387901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3175" y="587120"/>
            <a:ext cx="5472870" cy="520091"/>
            <a:chOff x="-12700" y="587118"/>
            <a:chExt cx="5472870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535745" y="587118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CCBCB7F-9FEE-42CB-A37B-96569A59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6" y="3206560"/>
            <a:ext cx="11713611" cy="3096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E8BECB0-C059-41FE-9274-A4FFD39E23E7}"/>
              </a:ext>
            </a:extLst>
          </p:cNvPr>
          <p:cNvSpPr txBox="1"/>
          <p:nvPr/>
        </p:nvSpPr>
        <p:spPr>
          <a:xfrm>
            <a:off x="545270" y="1878264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查找信息示例：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当返回的信息较多时，根据命令，是否显示查找结果：</a:t>
            </a:r>
          </a:p>
        </p:txBody>
      </p:sp>
    </p:spTree>
    <p:extLst>
      <p:ext uri="{BB962C8B-B14F-4D97-AF65-F5344CB8AC3E}">
        <p14:creationId xmlns:p14="http://schemas.microsoft.com/office/powerpoint/2010/main" val="234346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2700" y="587120"/>
            <a:ext cx="5394325" cy="520091"/>
            <a:chOff x="-12700" y="587118"/>
            <a:chExt cx="5394325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457200" y="600941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F8F5656-11E8-4DA7-A2DF-9D872A480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346" b="-32"/>
          <a:stretch/>
        </p:blipFill>
        <p:spPr>
          <a:xfrm>
            <a:off x="95662" y="3428709"/>
            <a:ext cx="11960350" cy="2268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F116DD-4D8C-4B55-9722-5DBFEFAC3543}"/>
              </a:ext>
            </a:extLst>
          </p:cNvPr>
          <p:cNvSpPr txBox="1"/>
          <p:nvPr/>
        </p:nvSpPr>
        <p:spPr>
          <a:xfrm>
            <a:off x="457200" y="200635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关于某些标记的查找：</a:t>
            </a:r>
          </a:p>
        </p:txBody>
      </p:sp>
    </p:spTree>
    <p:extLst>
      <p:ext uri="{BB962C8B-B14F-4D97-AF65-F5344CB8AC3E}">
        <p14:creationId xmlns:p14="http://schemas.microsoft.com/office/powerpoint/2010/main" val="131374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2700" y="587120"/>
            <a:ext cx="5445035" cy="520091"/>
            <a:chOff x="-12700" y="587118"/>
            <a:chExt cx="5445035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507910" y="587118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BB1BCA-E364-4B57-83BD-508152E3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6" y="3366682"/>
            <a:ext cx="11695814" cy="280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3DF5FF-D9A8-45DC-A92B-F072029EBC29}"/>
              </a:ext>
            </a:extLst>
          </p:cNvPr>
          <p:cNvSpPr txBox="1"/>
          <p:nvPr/>
        </p:nvSpPr>
        <p:spPr>
          <a:xfrm>
            <a:off x="507910" y="2228796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只有单个信息的时候，结果直接输出：</a:t>
            </a:r>
          </a:p>
        </p:txBody>
      </p:sp>
    </p:spTree>
    <p:extLst>
      <p:ext uri="{BB962C8B-B14F-4D97-AF65-F5344CB8AC3E}">
        <p14:creationId xmlns:p14="http://schemas.microsoft.com/office/powerpoint/2010/main" val="248633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2700" y="587120"/>
            <a:ext cx="5416601" cy="520091"/>
            <a:chOff x="-12700" y="587118"/>
            <a:chExt cx="5416601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479476" y="587118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D3DF5FF-D9A8-45DC-A92B-F072029EBC29}"/>
              </a:ext>
            </a:extLst>
          </p:cNvPr>
          <p:cNvSpPr txBox="1"/>
          <p:nvPr/>
        </p:nvSpPr>
        <p:spPr>
          <a:xfrm>
            <a:off x="479476" y="146063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输出到文本文件：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57EE86-7C43-4895-BE2C-0C1227D0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36395"/>
            <a:ext cx="10716927" cy="5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3C602F-2BF2-45EC-92FF-A1EF3E8B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97" y="4712388"/>
            <a:ext cx="12229579" cy="140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4F2BD8-04F6-4F48-A6DF-08D33DBCE25C}"/>
              </a:ext>
            </a:extLst>
          </p:cNvPr>
          <p:cNvSpPr/>
          <p:nvPr/>
        </p:nvSpPr>
        <p:spPr>
          <a:xfrm>
            <a:off x="479476" y="3628936"/>
            <a:ext cx="3913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test1.txt</a:t>
            </a:r>
            <a:r>
              <a:rPr lang="zh-CN" altLang="en-US" sz="2800" dirty="0">
                <a:solidFill>
                  <a:schemeClr val="bg1"/>
                </a:solidFill>
              </a:rPr>
              <a:t>文件内的内容：</a:t>
            </a:r>
          </a:p>
        </p:txBody>
      </p:sp>
    </p:spTree>
    <p:extLst>
      <p:ext uri="{BB962C8B-B14F-4D97-AF65-F5344CB8AC3E}">
        <p14:creationId xmlns:p14="http://schemas.microsoft.com/office/powerpoint/2010/main" val="255535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2700" y="587120"/>
            <a:ext cx="5458479" cy="520091"/>
            <a:chOff x="-12700" y="587118"/>
            <a:chExt cx="5458479" cy="520091"/>
          </a:xfrm>
        </p:grpSpPr>
        <p:sp>
          <p:nvSpPr>
            <p:cNvPr id="39" name="文本框 38"/>
            <p:cNvSpPr txBox="1"/>
            <p:nvPr/>
          </p:nvSpPr>
          <p:spPr>
            <a:xfrm>
              <a:off x="521354" y="614766"/>
              <a:ext cx="492442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程序接口及其使用方法介绍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D3DF5FF-D9A8-45DC-A92B-F072029EBC29}"/>
              </a:ext>
            </a:extLst>
          </p:cNvPr>
          <p:cNvSpPr txBox="1"/>
          <p:nvPr/>
        </p:nvSpPr>
        <p:spPr>
          <a:xfrm>
            <a:off x="381000" y="1395049"/>
            <a:ext cx="592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各种出错或者没有找到信息的情况，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就用红色字体提醒：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E8F190-0A79-402E-A47D-8A7EC833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2" y="2479119"/>
            <a:ext cx="5726767" cy="16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5C1C99-0B5E-4D3F-A0EE-26F783A97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59" y="1395049"/>
            <a:ext cx="5982739" cy="50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2B7481-0D7A-4080-BCC2-27E64EA7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54" y="5183027"/>
            <a:ext cx="5793485" cy="7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7301E1-5FD0-4C22-809A-BE96A03D8781}"/>
              </a:ext>
            </a:extLst>
          </p:cNvPr>
          <p:cNvSpPr txBox="1"/>
          <p:nvPr/>
        </p:nvSpPr>
        <p:spPr>
          <a:xfrm>
            <a:off x="521354" y="4404322"/>
            <a:ext cx="3228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输入</a:t>
            </a:r>
            <a:r>
              <a:rPr lang="en-US" altLang="zh-CN" sz="2800" dirty="0">
                <a:solidFill>
                  <a:schemeClr val="bg1"/>
                </a:solidFill>
              </a:rPr>
              <a:t>exit</a:t>
            </a:r>
            <a:r>
              <a:rPr lang="zh-CN" altLang="en-US" sz="2800" dirty="0">
                <a:solidFill>
                  <a:schemeClr val="bg1"/>
                </a:solidFill>
              </a:rPr>
              <a:t>，退出程序</a:t>
            </a:r>
          </a:p>
        </p:txBody>
      </p:sp>
    </p:spTree>
    <p:extLst>
      <p:ext uri="{BB962C8B-B14F-4D97-AF65-F5344CB8AC3E}">
        <p14:creationId xmlns:p14="http://schemas.microsoft.com/office/powerpoint/2010/main" val="276188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476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程序的主要实现介绍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20"/>
            <a:ext cx="4098552" cy="520091"/>
            <a:chOff x="-12700" y="587118"/>
            <a:chExt cx="4098552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392533" y="614766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006DCDA-1AD2-46B5-8FB3-8F38E733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63" y="2427114"/>
            <a:ext cx="10692153" cy="3744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7F0AD4-0C63-43AB-A42D-B22766967AF9}"/>
              </a:ext>
            </a:extLst>
          </p:cNvPr>
          <p:cNvSpPr txBox="1"/>
          <p:nvPr/>
        </p:nvSpPr>
        <p:spPr>
          <a:xfrm>
            <a:off x="598716" y="1290109"/>
            <a:ext cx="679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主函数，用户循环输入命令，来进行查找，程序不会从主函数退出：</a:t>
            </a:r>
          </a:p>
        </p:txBody>
      </p:sp>
    </p:spTree>
    <p:extLst>
      <p:ext uri="{BB962C8B-B14F-4D97-AF65-F5344CB8AC3E}">
        <p14:creationId xmlns:p14="http://schemas.microsoft.com/office/powerpoint/2010/main" val="204037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20"/>
            <a:ext cx="4167501" cy="520091"/>
            <a:chOff x="-12700" y="587118"/>
            <a:chExt cx="4167501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457200" y="600941"/>
              <a:ext cx="3697601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1D381DA-8647-4193-BA87-F0CA78E55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236" y="3808533"/>
            <a:ext cx="7464600" cy="1044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BF6F09-1E59-4743-AA35-8A0E27783A6D}"/>
              </a:ext>
            </a:extLst>
          </p:cNvPr>
          <p:cNvSpPr txBox="1"/>
          <p:nvPr/>
        </p:nvSpPr>
        <p:spPr>
          <a:xfrm>
            <a:off x="2629867" y="1758462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search.cpp</a:t>
            </a:r>
            <a:r>
              <a:rPr lang="zh-CN" altLang="en-US" sz="2800" dirty="0">
                <a:solidFill>
                  <a:schemeClr val="bg1"/>
                </a:solidFill>
              </a:rPr>
              <a:t>文件中有两个全局变量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第一个变量存储打开分析后的文件内容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第二个变量判断文件是否打开</a:t>
            </a:r>
          </a:p>
        </p:txBody>
      </p:sp>
    </p:spTree>
    <p:extLst>
      <p:ext uri="{BB962C8B-B14F-4D97-AF65-F5344CB8AC3E}">
        <p14:creationId xmlns:p14="http://schemas.microsoft.com/office/powerpoint/2010/main" val="17334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202" y="1572810"/>
            <a:ext cx="2484780" cy="830997"/>
            <a:chOff x="2015384" y="1928500"/>
            <a:chExt cx="2484780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4" y="1928500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692498"/>
              <a:chOff x="2948385" y="1921931"/>
              <a:chExt cx="1780379" cy="692498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文件介绍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1" y="2417689"/>
            <a:ext cx="4087016" cy="830997"/>
            <a:chOff x="3609975" y="2795249"/>
            <a:chExt cx="4087016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5" y="2795249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3317575" cy="692498"/>
              <a:chOff x="2948385" y="1921931"/>
              <a:chExt cx="3317575" cy="69249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3317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程序接口及其使用方法介绍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7" y="3262568"/>
            <a:ext cx="3394797" cy="830997"/>
            <a:chOff x="5197220" y="3606824"/>
            <a:chExt cx="3394797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20" y="3606824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2625356" cy="692498"/>
              <a:chOff x="2948385" y="1921931"/>
              <a:chExt cx="2625356" cy="69249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2625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程序的主要实现介绍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7" y="4107447"/>
            <a:ext cx="3383901" cy="830997"/>
            <a:chOff x="6781707" y="4603606"/>
            <a:chExt cx="3383901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7" y="4603606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2614460" cy="692498"/>
              <a:chOff x="2948385" y="1921931"/>
              <a:chExt cx="2614460" cy="692498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2614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实习内容及心得总结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2000" b="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61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3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20"/>
            <a:ext cx="4103351" cy="530329"/>
            <a:chOff x="-12700" y="587118"/>
            <a:chExt cx="4103351" cy="530329"/>
          </a:xfrm>
        </p:grpSpPr>
        <p:sp>
          <p:nvSpPr>
            <p:cNvPr id="10" name="文本框 9"/>
            <p:cNvSpPr txBox="1"/>
            <p:nvPr/>
          </p:nvSpPr>
          <p:spPr>
            <a:xfrm>
              <a:off x="397332" y="625004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9EAE65D-4815-450A-BB5C-D52789EB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" y="2079745"/>
            <a:ext cx="6193336" cy="399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B7CB73-423B-4818-B782-89F7F2EA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079" y="1627308"/>
            <a:ext cx="5860265" cy="493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96BD81-265E-41A3-8ED1-090A05392FBF}"/>
              </a:ext>
            </a:extLst>
          </p:cNvPr>
          <p:cNvSpPr txBox="1"/>
          <p:nvPr/>
        </p:nvSpPr>
        <p:spPr>
          <a:xfrm>
            <a:off x="390236" y="136569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最开始的界面查找功能实现：</a:t>
            </a:r>
          </a:p>
        </p:txBody>
      </p:sp>
    </p:spTree>
    <p:extLst>
      <p:ext uri="{BB962C8B-B14F-4D97-AF65-F5344CB8AC3E}">
        <p14:creationId xmlns:p14="http://schemas.microsoft.com/office/powerpoint/2010/main" val="223022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20"/>
            <a:ext cx="4231151" cy="520091"/>
            <a:chOff x="-12700" y="587118"/>
            <a:chExt cx="4231151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525132" y="600941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9A20AA8-3D45-4509-90A9-C81C985B90CE}"/>
              </a:ext>
            </a:extLst>
          </p:cNvPr>
          <p:cNvSpPr txBox="1"/>
          <p:nvPr/>
        </p:nvSpPr>
        <p:spPr>
          <a:xfrm>
            <a:off x="390236" y="147424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输出到文件或控制台的函数实现：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88616F-B466-427C-9C85-605A7835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8" y="2486909"/>
            <a:ext cx="5935550" cy="331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9E8B61-9157-407A-961A-BAF7CEAA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389" y="2235155"/>
            <a:ext cx="603855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587120"/>
            <a:ext cx="4188949" cy="520091"/>
            <a:chOff x="-12700" y="587118"/>
            <a:chExt cx="4188949" cy="520091"/>
          </a:xfrm>
        </p:grpSpPr>
        <p:sp>
          <p:nvSpPr>
            <p:cNvPr id="27" name="文本框 26"/>
            <p:cNvSpPr txBox="1"/>
            <p:nvPr/>
          </p:nvSpPr>
          <p:spPr>
            <a:xfrm>
              <a:off x="482930" y="614766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E5C267E-7E46-4559-B47F-ABE8F8DC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58" y="734621"/>
            <a:ext cx="7226266" cy="5976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DC00DF-DA38-4034-8574-9F6D212CDBFF}"/>
              </a:ext>
            </a:extLst>
          </p:cNvPr>
          <p:cNvSpPr txBox="1"/>
          <p:nvPr/>
        </p:nvSpPr>
        <p:spPr>
          <a:xfrm>
            <a:off x="1814331" y="15015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查找函数框架：</a:t>
            </a:r>
          </a:p>
        </p:txBody>
      </p:sp>
    </p:spTree>
    <p:extLst>
      <p:ext uri="{BB962C8B-B14F-4D97-AF65-F5344CB8AC3E}">
        <p14:creationId xmlns:p14="http://schemas.microsoft.com/office/powerpoint/2010/main" val="376689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03016" cy="520091"/>
            <a:chOff x="-12700" y="587118"/>
            <a:chExt cx="4203016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96997" y="614766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3D896E5-8F8E-482F-B91A-A2FA9099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205" y="1828507"/>
            <a:ext cx="7367341" cy="4824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1D0958-B4C7-4405-AD2A-B569A7755BA5}"/>
              </a:ext>
            </a:extLst>
          </p:cNvPr>
          <p:cNvSpPr txBox="1"/>
          <p:nvPr/>
        </p:nvSpPr>
        <p:spPr>
          <a:xfrm>
            <a:off x="496997" y="1227351"/>
            <a:ext cx="575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更详细的查找：关于</a:t>
            </a:r>
            <a:r>
              <a:rPr lang="en-US" altLang="zh-CN" sz="2800" dirty="0">
                <a:solidFill>
                  <a:schemeClr val="bg1"/>
                </a:solidFill>
              </a:rPr>
              <a:t>message</a:t>
            </a:r>
            <a:r>
              <a:rPr lang="zh-CN" altLang="en-US" sz="2800" dirty="0">
                <a:solidFill>
                  <a:schemeClr val="bg1"/>
                </a:solidFill>
              </a:rPr>
              <a:t>的查找</a:t>
            </a:r>
          </a:p>
        </p:txBody>
      </p:sp>
    </p:spTree>
    <p:extLst>
      <p:ext uri="{BB962C8B-B14F-4D97-AF65-F5344CB8AC3E}">
        <p14:creationId xmlns:p14="http://schemas.microsoft.com/office/powerpoint/2010/main" val="39179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59287" cy="520091"/>
            <a:chOff x="-12700" y="587118"/>
            <a:chExt cx="4259287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553268" y="600941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3A6725A-2FB7-4130-9377-E86B5D71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95" y="847164"/>
            <a:ext cx="7598574" cy="52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CBEE95-F24B-47A0-A722-B9F4C1E67432}"/>
              </a:ext>
            </a:extLst>
          </p:cNvPr>
          <p:cNvSpPr txBox="1"/>
          <p:nvPr/>
        </p:nvSpPr>
        <p:spPr>
          <a:xfrm>
            <a:off x="493544" y="1234062"/>
            <a:ext cx="405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关于</a:t>
            </a:r>
            <a:r>
              <a:rPr lang="en-US" altLang="zh-CN" sz="2800" dirty="0" err="1">
                <a:solidFill>
                  <a:schemeClr val="bg1"/>
                </a:solidFill>
              </a:rPr>
              <a:t>message_id</a:t>
            </a:r>
            <a:r>
              <a:rPr lang="zh-CN" altLang="en-US" sz="2800" dirty="0">
                <a:solidFill>
                  <a:schemeClr val="bg1"/>
                </a:solidFill>
              </a:rPr>
              <a:t>的查找：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F88660-929F-492F-8715-0DF1CFD16B81}"/>
              </a:ext>
            </a:extLst>
          </p:cNvPr>
          <p:cNvSpPr/>
          <p:nvPr/>
        </p:nvSpPr>
        <p:spPr>
          <a:xfrm>
            <a:off x="5983788" y="609530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其他功能的查找与之类似</a:t>
            </a:r>
          </a:p>
        </p:txBody>
      </p:sp>
    </p:spTree>
    <p:extLst>
      <p:ext uri="{BB962C8B-B14F-4D97-AF65-F5344CB8AC3E}">
        <p14:creationId xmlns:p14="http://schemas.microsoft.com/office/powerpoint/2010/main" val="13110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59286" cy="520091"/>
            <a:chOff x="-12700" y="587118"/>
            <a:chExt cx="4259286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553267" y="600941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6B4591E-23DB-4EE2-810E-296F5465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76" y="1775242"/>
            <a:ext cx="10512002" cy="493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6263FA-34DD-487F-8063-D47FEBEFBDFB}"/>
              </a:ext>
            </a:extLst>
          </p:cNvPr>
          <p:cNvSpPr txBox="1"/>
          <p:nvPr/>
        </p:nvSpPr>
        <p:spPr>
          <a:xfrm>
            <a:off x="381000" y="123601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存储文件解析后的信息：</a:t>
            </a:r>
          </a:p>
        </p:txBody>
      </p:sp>
    </p:spTree>
    <p:extLst>
      <p:ext uri="{BB962C8B-B14F-4D97-AF65-F5344CB8AC3E}">
        <p14:creationId xmlns:p14="http://schemas.microsoft.com/office/powerpoint/2010/main" val="37698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45219" cy="520091"/>
            <a:chOff x="-12700" y="587118"/>
            <a:chExt cx="4245219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539200" y="587118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6DB51E-9782-4B6E-9F88-7AAFAEAB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88" y="1174357"/>
            <a:ext cx="946656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148602" cy="520091"/>
            <a:chOff x="-12700" y="587118"/>
            <a:chExt cx="4148602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57200" y="600941"/>
              <a:ext cx="3678702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3609D41-6DE6-4683-BF13-4046681F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2" y="1255173"/>
            <a:ext cx="10141928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45219" cy="520091"/>
            <a:chOff x="-12700" y="587118"/>
            <a:chExt cx="4245219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539200" y="614766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94E736B-F39A-4DF4-B1B1-E5B34D9B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7" y="1714569"/>
            <a:ext cx="10956441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45219" cy="520091"/>
            <a:chOff x="-12700" y="587118"/>
            <a:chExt cx="4245219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539200" y="614766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113495B-1EFA-4C8C-8814-03D98B73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85" y="1196705"/>
            <a:ext cx="9475888" cy="54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B3B50A-69D6-4141-905E-EE1C7D9820F4}"/>
              </a:ext>
            </a:extLst>
          </p:cNvPr>
          <p:cNvSpPr txBox="1"/>
          <p:nvPr/>
        </p:nvSpPr>
        <p:spPr>
          <a:xfrm>
            <a:off x="518374" y="12529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解析文件：</a:t>
            </a:r>
          </a:p>
        </p:txBody>
      </p:sp>
    </p:spTree>
    <p:extLst>
      <p:ext uri="{BB962C8B-B14F-4D97-AF65-F5344CB8AC3E}">
        <p14:creationId xmlns:p14="http://schemas.microsoft.com/office/powerpoint/2010/main" val="370011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22731" cy="530436"/>
            <a:chOff x="-12700" y="587118"/>
            <a:chExt cx="4222731" cy="530436"/>
          </a:xfrm>
        </p:grpSpPr>
        <p:sp>
          <p:nvSpPr>
            <p:cNvPr id="12" name="文本框 11"/>
            <p:cNvSpPr txBox="1"/>
            <p:nvPr/>
          </p:nvSpPr>
          <p:spPr>
            <a:xfrm>
              <a:off x="516712" y="625111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5A2C6C3-5A97-464D-846A-E3F50CC0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00" y="1189879"/>
            <a:ext cx="9885182" cy="5436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6C975D-38BB-4802-9F7E-937E5E56ED36}"/>
              </a:ext>
            </a:extLst>
          </p:cNvPr>
          <p:cNvSpPr txBox="1"/>
          <p:nvPr/>
        </p:nvSpPr>
        <p:spPr>
          <a:xfrm>
            <a:off x="381000" y="11980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按行读取：</a:t>
            </a:r>
          </a:p>
        </p:txBody>
      </p:sp>
    </p:spTree>
    <p:extLst>
      <p:ext uri="{BB962C8B-B14F-4D97-AF65-F5344CB8AC3E}">
        <p14:creationId xmlns:p14="http://schemas.microsoft.com/office/powerpoint/2010/main" val="9029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04872" cy="520091"/>
            <a:chOff x="-12700" y="587118"/>
            <a:chExt cx="4204872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98853" y="587118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DD343CE-84AC-438D-AA90-D74CDCC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94" y="1085479"/>
            <a:ext cx="8868508" cy="568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EF0AA3-2A54-4588-9338-684D6F0394DA}"/>
              </a:ext>
            </a:extLst>
          </p:cNvPr>
          <p:cNvSpPr txBox="1"/>
          <p:nvPr/>
        </p:nvSpPr>
        <p:spPr>
          <a:xfrm>
            <a:off x="365483" y="11276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按行分析：</a:t>
            </a:r>
          </a:p>
        </p:txBody>
      </p:sp>
    </p:spTree>
    <p:extLst>
      <p:ext uri="{BB962C8B-B14F-4D97-AF65-F5344CB8AC3E}">
        <p14:creationId xmlns:p14="http://schemas.microsoft.com/office/powerpoint/2010/main" val="3753253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185492" cy="520091"/>
            <a:chOff x="-12700" y="587118"/>
            <a:chExt cx="4185492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79473" y="587118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94B19-4983-4788-B922-E2DE7B38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" y="1719816"/>
            <a:ext cx="11044934" cy="41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2C5560-022C-4A45-B406-5B018355BEF1}"/>
              </a:ext>
            </a:extLst>
          </p:cNvPr>
          <p:cNvSpPr txBox="1"/>
          <p:nvPr/>
        </p:nvSpPr>
        <p:spPr>
          <a:xfrm>
            <a:off x="381000" y="1107211"/>
            <a:ext cx="443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利用正则表达式解析信息：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025B91-E694-43FB-A1A9-81546987FFDB}"/>
              </a:ext>
            </a:extLst>
          </p:cNvPr>
          <p:cNvSpPr/>
          <p:nvPr/>
        </p:nvSpPr>
        <p:spPr>
          <a:xfrm>
            <a:off x="3901219" y="599408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其他信息的解析方式类似</a:t>
            </a:r>
          </a:p>
        </p:txBody>
      </p:sp>
    </p:spTree>
    <p:extLst>
      <p:ext uri="{BB962C8B-B14F-4D97-AF65-F5344CB8AC3E}">
        <p14:creationId xmlns:p14="http://schemas.microsoft.com/office/powerpoint/2010/main" val="220984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4250867" cy="520091"/>
            <a:chOff x="-12700" y="587118"/>
            <a:chExt cx="4250867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544848" y="614766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469F2B-7FC1-4E3D-8769-E03E927C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3" y="2422574"/>
            <a:ext cx="11946097" cy="3384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5E1D29-3E28-4835-BEFC-90CDC8CCBD51}"/>
              </a:ext>
            </a:extLst>
          </p:cNvPr>
          <p:cNvSpPr txBox="1"/>
          <p:nvPr/>
        </p:nvSpPr>
        <p:spPr>
          <a:xfrm>
            <a:off x="544848" y="150328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单个信息的查找：</a:t>
            </a:r>
          </a:p>
        </p:txBody>
      </p:sp>
    </p:spTree>
    <p:extLst>
      <p:ext uri="{BB962C8B-B14F-4D97-AF65-F5344CB8AC3E}">
        <p14:creationId xmlns:p14="http://schemas.microsoft.com/office/powerpoint/2010/main" val="139583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55262"/>
            <a:ext cx="4203016" cy="551949"/>
            <a:chOff x="-12700" y="555260"/>
            <a:chExt cx="4203016" cy="551949"/>
          </a:xfrm>
        </p:grpSpPr>
        <p:sp>
          <p:nvSpPr>
            <p:cNvPr id="12" name="文本框 11"/>
            <p:cNvSpPr txBox="1"/>
            <p:nvPr/>
          </p:nvSpPr>
          <p:spPr>
            <a:xfrm>
              <a:off x="496997" y="555260"/>
              <a:ext cx="3693319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程序的主要实现介绍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8916917-5D4D-4087-84D9-282600C0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4" y="1802936"/>
            <a:ext cx="5767977" cy="460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BC53AC-5E18-472B-BD4D-CEABBB81E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412" y="1915474"/>
            <a:ext cx="6221429" cy="4284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993EA9-3F74-4A67-BAF1-644B8651EDA0}"/>
              </a:ext>
            </a:extLst>
          </p:cNvPr>
          <p:cNvSpPr txBox="1"/>
          <p:nvPr/>
        </p:nvSpPr>
        <p:spPr>
          <a:xfrm>
            <a:off x="381000" y="123430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每一种类型的信息用一种类处理：</a:t>
            </a:r>
          </a:p>
        </p:txBody>
      </p:sp>
    </p:spTree>
    <p:extLst>
      <p:ext uri="{BB962C8B-B14F-4D97-AF65-F5344CB8AC3E}">
        <p14:creationId xmlns:p14="http://schemas.microsoft.com/office/powerpoint/2010/main" val="240538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481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实习内容及心得总结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75951" y="168444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/>
          </a:p>
        </p:txBody>
      </p:sp>
      <p:sp>
        <p:nvSpPr>
          <p:cNvPr id="10" name="Down Arrow Callout 55"/>
          <p:cNvSpPr/>
          <p:nvPr/>
        </p:nvSpPr>
        <p:spPr>
          <a:xfrm>
            <a:off x="4663703" y="2113604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7" y="171320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568842"/>
            <a:ext cx="2227399" cy="538369"/>
            <a:chOff x="-12700" y="568840"/>
            <a:chExt cx="2227399" cy="538369"/>
          </a:xfrm>
        </p:grpSpPr>
        <p:sp>
          <p:nvSpPr>
            <p:cNvPr id="17" name="文本框 16"/>
            <p:cNvSpPr txBox="1"/>
            <p:nvPr/>
          </p:nvSpPr>
          <p:spPr>
            <a:xfrm>
              <a:off x="573223" y="568840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学习内容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819617" y="3161011"/>
            <a:ext cx="2073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学习正则表达式，并在实际的工程中多次应用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库。在程序中，对于字符串的匹配都是基于正则表达式</a:t>
            </a: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 flipH="1">
            <a:off x="5822936" y="5817529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22025F4B-4DEB-45FB-ACDA-BB538D9BA4B8}"/>
              </a:ext>
            </a:extLst>
          </p:cNvPr>
          <p:cNvSpPr/>
          <p:nvPr/>
        </p:nvSpPr>
        <p:spPr>
          <a:xfrm>
            <a:off x="2577983" y="1851263"/>
            <a:ext cx="914400" cy="612648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zh-CN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E43EF54B-D38F-4857-A836-2237A9FEDC51}"/>
              </a:ext>
            </a:extLst>
          </p:cNvPr>
          <p:cNvSpPr/>
          <p:nvPr/>
        </p:nvSpPr>
        <p:spPr>
          <a:xfrm>
            <a:off x="5398971" y="2251164"/>
            <a:ext cx="914400" cy="61264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zh-CN" alt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CF319C23-68AF-41FF-9C7B-79FD5C911277}"/>
              </a:ext>
            </a:extLst>
          </p:cNvPr>
          <p:cNvSpPr/>
          <p:nvPr/>
        </p:nvSpPr>
        <p:spPr>
          <a:xfrm>
            <a:off x="8219957" y="1944840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400" b="1" dirty="0">
                <a:ln/>
                <a:solidFill>
                  <a:schemeClr val="accent4"/>
                </a:solidFill>
              </a:rPr>
              <a:t>3</a:t>
            </a:r>
            <a:endParaRPr lang="zh-CN" altLang="en-US" sz="2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EAAFB-642C-4346-92CD-B8A398E49CE8}"/>
              </a:ext>
            </a:extLst>
          </p:cNvPr>
          <p:cNvSpPr txBox="1"/>
          <p:nvPr/>
        </p:nvSpPr>
        <p:spPr>
          <a:xfrm>
            <a:off x="1936887" y="2828803"/>
            <a:ext cx="213012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的单元测试工具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。并在程序中采用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gtest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对于正则表达式匹配之后的结果进行单元测试，确保程序中的具体方法无误。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363C28-6331-454E-953C-13E7C35EC053}"/>
              </a:ext>
            </a:extLst>
          </p:cNvPr>
          <p:cNvSpPr txBox="1"/>
          <p:nvPr/>
        </p:nvSpPr>
        <p:spPr>
          <a:xfrm>
            <a:off x="7672713" y="2863812"/>
            <a:ext cx="200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最难的，同时也是收获最大的学习内容，非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莫属了，我们两个人在校都没学过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的课程。因此在项目过程中，总是时不时地可以学到许多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的知识。</a:t>
            </a:r>
          </a:p>
        </p:txBody>
      </p:sp>
    </p:spTree>
    <p:extLst>
      <p:ext uri="{BB962C8B-B14F-4D97-AF65-F5344CB8AC3E}">
        <p14:creationId xmlns:p14="http://schemas.microsoft.com/office/powerpoint/2010/main" val="12427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/>
          <p:nvPr/>
        </p:nvCxnSpPr>
        <p:spPr>
          <a:xfrm flipH="1">
            <a:off x="4791514" y="3726578"/>
            <a:ext cx="2693125" cy="0"/>
          </a:xfrm>
          <a:prstGeom prst="line">
            <a:avLst/>
          </a:prstGeom>
          <a:ln w="19050">
            <a:solidFill>
              <a:srgbClr val="29B9A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wn Arrow Callout 133"/>
          <p:cNvSpPr/>
          <p:nvPr/>
        </p:nvSpPr>
        <p:spPr>
          <a:xfrm>
            <a:off x="4743019" y="1855671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ev01"/>
          <p:cNvSpPr>
            <a:spLocks noChangeAspect="1"/>
          </p:cNvSpPr>
          <p:nvPr/>
        </p:nvSpPr>
        <p:spPr>
          <a:xfrm>
            <a:off x="6011646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" name="Straight Connector 141"/>
          <p:cNvCxnSpPr/>
          <p:nvPr/>
        </p:nvCxnSpPr>
        <p:spPr>
          <a:xfrm flipH="1">
            <a:off x="7577915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144"/>
          <p:cNvSpPr/>
          <p:nvPr/>
        </p:nvSpPr>
        <p:spPr>
          <a:xfrm flipV="1">
            <a:off x="7529420" y="3871916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v01"/>
          <p:cNvSpPr>
            <a:spLocks noChangeAspect="1"/>
          </p:cNvSpPr>
          <p:nvPr/>
        </p:nvSpPr>
        <p:spPr>
          <a:xfrm>
            <a:off x="8798048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2" name="Sev01"/>
          <p:cNvSpPr>
            <a:spLocks noChangeAspect="1"/>
          </p:cNvSpPr>
          <p:nvPr/>
        </p:nvSpPr>
        <p:spPr>
          <a:xfrm>
            <a:off x="8462476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24" name="Sev01"/>
          <p:cNvSpPr>
            <a:spLocks noChangeAspect="1"/>
          </p:cNvSpPr>
          <p:nvPr/>
        </p:nvSpPr>
        <p:spPr>
          <a:xfrm>
            <a:off x="5666928" y="3978119"/>
            <a:ext cx="924004" cy="924002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26" name="Straight Connector 141"/>
          <p:cNvCxnSpPr/>
          <p:nvPr/>
        </p:nvCxnSpPr>
        <p:spPr>
          <a:xfrm flipH="1">
            <a:off x="1978303" y="3726578"/>
            <a:ext cx="2693125" cy="0"/>
          </a:xfrm>
          <a:prstGeom prst="line">
            <a:avLst/>
          </a:prstGeom>
          <a:ln w="19050">
            <a:solidFill>
              <a:srgbClr val="84CBC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Callout 144"/>
          <p:cNvSpPr/>
          <p:nvPr/>
        </p:nvSpPr>
        <p:spPr>
          <a:xfrm flipV="1">
            <a:off x="1929807" y="3871916"/>
            <a:ext cx="2790115" cy="1755695"/>
          </a:xfrm>
          <a:prstGeom prst="downArrowCallout">
            <a:avLst>
              <a:gd name="adj1" fmla="val 25776"/>
              <a:gd name="adj2" fmla="val 9254"/>
              <a:gd name="adj3" fmla="val 9254"/>
              <a:gd name="adj4" fmla="val 90746"/>
            </a:avLst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ev01"/>
          <p:cNvSpPr>
            <a:spLocks noChangeAspect="1"/>
          </p:cNvSpPr>
          <p:nvPr/>
        </p:nvSpPr>
        <p:spPr>
          <a:xfrm>
            <a:off x="3198434" y="3611364"/>
            <a:ext cx="252860" cy="2528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2" name="Sev01"/>
          <p:cNvSpPr>
            <a:spLocks noChangeAspect="1"/>
          </p:cNvSpPr>
          <p:nvPr/>
        </p:nvSpPr>
        <p:spPr>
          <a:xfrm>
            <a:off x="2862862" y="2572265"/>
            <a:ext cx="924004" cy="924002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583397"/>
            <a:ext cx="2234620" cy="523814"/>
            <a:chOff x="-12700" y="583395"/>
            <a:chExt cx="2234620" cy="523814"/>
          </a:xfrm>
        </p:grpSpPr>
        <p:sp>
          <p:nvSpPr>
            <p:cNvPr id="35" name="文本框 34"/>
            <p:cNvSpPr txBox="1"/>
            <p:nvPr/>
          </p:nvSpPr>
          <p:spPr>
            <a:xfrm>
              <a:off x="580445" y="583395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学习内容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07069" y="4165360"/>
            <a:ext cx="1708619" cy="1469943"/>
            <a:chOff x="1058089" y="4165359"/>
            <a:chExt cx="1708619" cy="1469943"/>
          </a:xfrm>
        </p:grpSpPr>
        <p:sp>
          <p:nvSpPr>
            <p:cNvPr id="47" name="文本框 46"/>
            <p:cNvSpPr txBox="1"/>
            <p:nvPr/>
          </p:nvSpPr>
          <p:spPr>
            <a:xfrm>
              <a:off x="1100458" y="4165359"/>
              <a:ext cx="166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SourceTree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58089" y="4582706"/>
              <a:ext cx="1647347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学会了利用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SourceTree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工具来管理代码。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45135" y="4165360"/>
            <a:ext cx="2552699" cy="1408075"/>
            <a:chOff x="600075" y="4165359"/>
            <a:chExt cx="2552699" cy="1408075"/>
          </a:xfrm>
        </p:grpSpPr>
        <p:sp>
          <p:nvSpPr>
            <p:cNvPr id="50" name="文本框 49"/>
            <p:cNvSpPr txBox="1"/>
            <p:nvPr/>
          </p:nvSpPr>
          <p:spPr>
            <a:xfrm>
              <a:off x="1100458" y="4165359"/>
              <a:ext cx="166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Doxygen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学会使用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Doxygen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工具来生成代码的帮助文档，方便他人理解代码。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843964" y="1964528"/>
            <a:ext cx="2552699" cy="1408075"/>
            <a:chOff x="600075" y="4165359"/>
            <a:chExt cx="2552699" cy="1408075"/>
          </a:xfrm>
        </p:grpSpPr>
        <p:sp>
          <p:nvSpPr>
            <p:cNvPr id="54" name="文本框 53"/>
            <p:cNvSpPr txBox="1"/>
            <p:nvPr/>
          </p:nvSpPr>
          <p:spPr>
            <a:xfrm>
              <a:off x="810870" y="4165359"/>
              <a:ext cx="216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SourceMonitor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00075" y="4520838"/>
              <a:ext cx="255269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学会利用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SourceMonitor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工具来检查程序中函数的圈复杂度，提高代码质量。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989264" y="2006057"/>
            <a:ext cx="2552699" cy="695208"/>
            <a:chOff x="600075" y="4206888"/>
            <a:chExt cx="2552699" cy="695208"/>
          </a:xfrm>
        </p:grpSpPr>
        <p:sp>
          <p:nvSpPr>
            <p:cNvPr id="57" name="文本框 56"/>
            <p:cNvSpPr txBox="1"/>
            <p:nvPr/>
          </p:nvSpPr>
          <p:spPr>
            <a:xfrm>
              <a:off x="1052091" y="4206888"/>
              <a:ext cx="16662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0075" y="4520838"/>
              <a:ext cx="2552699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六边形 2">
            <a:extLst>
              <a:ext uri="{FF2B5EF4-FFF2-40B4-BE49-F238E27FC236}">
                <a16:creationId xmlns:a16="http://schemas.microsoft.com/office/drawing/2014/main" id="{410447BE-F863-4994-ACD1-72E08CFAFC9A}"/>
              </a:ext>
            </a:extLst>
          </p:cNvPr>
          <p:cNvSpPr>
            <a:spLocks noChangeAspect="1"/>
          </p:cNvSpPr>
          <p:nvPr/>
        </p:nvSpPr>
        <p:spPr>
          <a:xfrm>
            <a:off x="2943010" y="2696971"/>
            <a:ext cx="763708" cy="648000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六边形 51">
            <a:extLst>
              <a:ext uri="{FF2B5EF4-FFF2-40B4-BE49-F238E27FC236}">
                <a16:creationId xmlns:a16="http://schemas.microsoft.com/office/drawing/2014/main" id="{BB23CCD2-92A7-4F52-ACAF-2F0AEC92DE7B}"/>
              </a:ext>
            </a:extLst>
          </p:cNvPr>
          <p:cNvSpPr>
            <a:spLocks noChangeAspect="1"/>
          </p:cNvSpPr>
          <p:nvPr/>
        </p:nvSpPr>
        <p:spPr>
          <a:xfrm>
            <a:off x="5756222" y="4101763"/>
            <a:ext cx="763708" cy="648000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六边形 58">
            <a:extLst>
              <a:ext uri="{FF2B5EF4-FFF2-40B4-BE49-F238E27FC236}">
                <a16:creationId xmlns:a16="http://schemas.microsoft.com/office/drawing/2014/main" id="{35D888F5-C9B6-4FC6-A331-B7E55066B772}"/>
              </a:ext>
            </a:extLst>
          </p:cNvPr>
          <p:cNvSpPr>
            <a:spLocks noChangeAspect="1"/>
          </p:cNvSpPr>
          <p:nvPr/>
        </p:nvSpPr>
        <p:spPr>
          <a:xfrm>
            <a:off x="8544481" y="2696971"/>
            <a:ext cx="763708" cy="648000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B34C62-4794-4AA0-ADAD-4E9E9DE03CE7}"/>
              </a:ext>
            </a:extLst>
          </p:cNvPr>
          <p:cNvSpPr/>
          <p:nvPr/>
        </p:nvSpPr>
        <p:spPr>
          <a:xfrm>
            <a:off x="3108801" y="2718613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8DE6CE-99A1-4B6A-A6C3-D5DCB34A6386}"/>
              </a:ext>
            </a:extLst>
          </p:cNvPr>
          <p:cNvSpPr/>
          <p:nvPr/>
        </p:nvSpPr>
        <p:spPr>
          <a:xfrm>
            <a:off x="5910961" y="4129925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340C7AA-6809-4CD2-94FF-B97C1EDFD2D0}"/>
              </a:ext>
            </a:extLst>
          </p:cNvPr>
          <p:cNvSpPr/>
          <p:nvPr/>
        </p:nvSpPr>
        <p:spPr>
          <a:xfrm>
            <a:off x="8712132" y="2707148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3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 animBg="1"/>
      <p:bldP spid="22" grpId="0" animBg="1"/>
      <p:bldP spid="24" grpId="0" animBg="1"/>
      <p:bldP spid="28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4"/>
          <p:cNvGraphicFramePr/>
          <p:nvPr>
            <p:extLst>
              <p:ext uri="{D42A27DB-BD31-4B8C-83A1-F6EECF244321}">
                <p14:modId xmlns:p14="http://schemas.microsoft.com/office/powerpoint/2010/main" val="3730814212"/>
              </p:ext>
            </p:extLst>
          </p:nvPr>
        </p:nvGraphicFramePr>
        <p:xfrm>
          <a:off x="1664090" y="1853917"/>
          <a:ext cx="3879461" cy="35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-3175" y="587120"/>
            <a:ext cx="2234560" cy="520091"/>
            <a:chOff x="-12700" y="587118"/>
            <a:chExt cx="2234560" cy="520091"/>
          </a:xfrm>
        </p:grpSpPr>
        <p:sp>
          <p:nvSpPr>
            <p:cNvPr id="9" name="文本框 8"/>
            <p:cNvSpPr txBox="1"/>
            <p:nvPr/>
          </p:nvSpPr>
          <p:spPr>
            <a:xfrm>
              <a:off x="580384" y="587118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心得总结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58239" y="1803696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53137" y="2203807"/>
            <a:ext cx="207645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单元测试并非总是加大工作量，它也能减少敲代码的时间，及早发现程序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3449395" y="2191772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3449395" y="2957756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3449395" y="3833364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3449395" y="4708976"/>
            <a:ext cx="296556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75216" y="1803696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770113" y="2203807"/>
            <a:ext cx="207645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当要匹配具有特定规则的字符串时，利用正则能够提高效率。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258239" y="3875078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137" y="4275189"/>
            <a:ext cx="207645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基础很重要！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库很棒！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学习之路不会止步于此。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975216" y="3875078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公司氛围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770113" y="4275189"/>
            <a:ext cx="2076451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公司到处充满生气，使我们在遇到挫折时不气馁。同时导师也能够耐心地指导我们。</a:t>
            </a: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5554156" y="1715301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8362951" y="1715301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5554156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8362951" y="3873884"/>
            <a:ext cx="407163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4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/>
          <p:cNvGrpSpPr/>
          <p:nvPr/>
        </p:nvGrpSpPr>
        <p:grpSpPr>
          <a:xfrm>
            <a:off x="0" y="587120"/>
            <a:ext cx="2318965" cy="520091"/>
            <a:chOff x="-12700" y="587118"/>
            <a:chExt cx="2318965" cy="520091"/>
          </a:xfrm>
        </p:grpSpPr>
        <p:sp>
          <p:nvSpPr>
            <p:cNvPr id="202" name="文本框 201"/>
            <p:cNvSpPr txBox="1"/>
            <p:nvPr/>
          </p:nvSpPr>
          <p:spPr>
            <a:xfrm>
              <a:off x="664790" y="587118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心得总结</a:t>
              </a:r>
            </a:p>
          </p:txBody>
        </p:sp>
        <p:sp>
          <p:nvSpPr>
            <p:cNvPr id="203" name="矩形 20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9" name="矩形 198"/>
          <p:cNvSpPr/>
          <p:nvPr/>
        </p:nvSpPr>
        <p:spPr>
          <a:xfrm>
            <a:off x="113838" y="647272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317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216752" y="4015745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9964" y="3215061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66735" y="4044726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ardrop 40"/>
          <p:cNvSpPr/>
          <p:nvPr/>
        </p:nvSpPr>
        <p:spPr>
          <a:xfrm>
            <a:off x="4264447" y="2703619"/>
            <a:ext cx="1196276" cy="1196274"/>
          </a:xfrm>
          <a:prstGeom prst="teardrop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ardrop 40"/>
          <p:cNvSpPr/>
          <p:nvPr/>
        </p:nvSpPr>
        <p:spPr>
          <a:xfrm>
            <a:off x="2133506" y="1868011"/>
            <a:ext cx="1196276" cy="1196274"/>
          </a:xfrm>
          <a:prstGeom prst="teardrop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ardrop 40"/>
          <p:cNvSpPr/>
          <p:nvPr/>
        </p:nvSpPr>
        <p:spPr>
          <a:xfrm>
            <a:off x="6497531" y="1868011"/>
            <a:ext cx="1196276" cy="1196274"/>
          </a:xfrm>
          <a:prstGeom prst="teardrop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ardrop 40"/>
          <p:cNvSpPr/>
          <p:nvPr/>
        </p:nvSpPr>
        <p:spPr>
          <a:xfrm>
            <a:off x="8679546" y="2723665"/>
            <a:ext cx="1196276" cy="1196274"/>
          </a:xfrm>
          <a:prstGeom prst="teardrop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文本框 64"/>
          <p:cNvSpPr txBox="1"/>
          <p:nvPr/>
        </p:nvSpPr>
        <p:spPr>
          <a:xfrm>
            <a:off x="1851466" y="3633320"/>
            <a:ext cx="170497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DBC</a:t>
            </a:r>
            <a:r>
              <a:rPr lang="zh-CN" altLang="en-US" b="1" dirty="0">
                <a:solidFill>
                  <a:schemeClr val="bg1"/>
                </a:solidFill>
              </a:rPr>
              <a:t>文件是用来描述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网络通信信号的一种格式文件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10065" y="3675745"/>
            <a:ext cx="170497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DBC</a:t>
            </a:r>
            <a:r>
              <a:rPr lang="zh-CN" altLang="en-US" b="1" dirty="0">
                <a:solidFill>
                  <a:schemeClr val="bg1"/>
                </a:solidFill>
              </a:rPr>
              <a:t>文件相对于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网络而言相当于电报中的密码本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61197" y="4444836"/>
            <a:ext cx="170497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它可以用来监测与分析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网络上的报文数据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522046" y="4446217"/>
            <a:ext cx="170497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它包含</a:t>
            </a:r>
            <a:r>
              <a:rPr lang="en-US" altLang="zh-CN" b="1" dirty="0">
                <a:solidFill>
                  <a:schemeClr val="bg1"/>
                </a:solidFill>
              </a:rPr>
              <a:t>CAN</a:t>
            </a:r>
            <a:r>
              <a:rPr lang="zh-CN" altLang="en-US" b="1" dirty="0">
                <a:solidFill>
                  <a:schemeClr val="bg1"/>
                </a:solidFill>
              </a:rPr>
              <a:t>总线协议中协议数据所代表的具体意义，对于整车厂而言属于机密文件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B1AD14-61BB-4A6E-AEE2-55A9D0E6E9FA}"/>
              </a:ext>
            </a:extLst>
          </p:cNvPr>
          <p:cNvSpPr txBox="1"/>
          <p:nvPr/>
        </p:nvSpPr>
        <p:spPr>
          <a:xfrm>
            <a:off x="2546252" y="2034839"/>
            <a:ext cx="30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1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B50509-9A8A-4725-A7BF-1872C3A40A81}"/>
              </a:ext>
            </a:extLst>
          </p:cNvPr>
          <p:cNvSpPr/>
          <p:nvPr/>
        </p:nvSpPr>
        <p:spPr>
          <a:xfrm>
            <a:off x="4640409" y="2932550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2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A458FB-3E2A-4184-B4D2-06033F2FEF0C}"/>
              </a:ext>
            </a:extLst>
          </p:cNvPr>
          <p:cNvSpPr/>
          <p:nvPr/>
        </p:nvSpPr>
        <p:spPr>
          <a:xfrm>
            <a:off x="6961765" y="211220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3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9A71CA-3A08-4FF5-934A-6C2AE5B8B08C}"/>
              </a:ext>
            </a:extLst>
          </p:cNvPr>
          <p:cNvSpPr/>
          <p:nvPr/>
        </p:nvSpPr>
        <p:spPr>
          <a:xfrm>
            <a:off x="9055508" y="2967859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4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ADD83-E7D6-43AB-BFB9-4319259A8ACC}"/>
              </a:ext>
            </a:extLst>
          </p:cNvPr>
          <p:cNvSpPr/>
          <p:nvPr/>
        </p:nvSpPr>
        <p:spPr>
          <a:xfrm>
            <a:off x="2013278" y="31641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3CF7A9-5607-476B-AB74-E9290C7245C4}"/>
              </a:ext>
            </a:extLst>
          </p:cNvPr>
          <p:cNvSpPr txBox="1"/>
          <p:nvPr/>
        </p:nvSpPr>
        <p:spPr>
          <a:xfrm>
            <a:off x="4488580" y="84716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什么是</a:t>
            </a:r>
            <a:r>
              <a:rPr lang="en-US" altLang="zh-C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DBC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文件？</a:t>
            </a:r>
          </a:p>
        </p:txBody>
      </p:sp>
    </p:spTree>
    <p:extLst>
      <p:ext uri="{BB962C8B-B14F-4D97-AF65-F5344CB8AC3E}">
        <p14:creationId xmlns:p14="http://schemas.microsoft.com/office/powerpoint/2010/main" val="31280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  <p:bldP spid="65" grpId="0"/>
      <p:bldP spid="66" grpId="0"/>
      <p:bldP spid="67" grpId="0"/>
      <p:bldP spid="68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5" y="857918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42070" y="2417498"/>
            <a:ext cx="4779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谢谢观赏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295204" y="4635291"/>
            <a:ext cx="399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汇报人：程逸正</a:t>
            </a:r>
            <a:endParaRPr lang="en-US" altLang="zh-CN" sz="3200" dirty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  <a:p>
            <a:pPr algn="dist"/>
            <a:r>
              <a:rPr lang="zh-CN" altLang="en-US" sz="3200" dirty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                  罗啊玲</a:t>
            </a:r>
          </a:p>
        </p:txBody>
      </p:sp>
    </p:spTree>
    <p:extLst>
      <p:ext uri="{BB962C8B-B14F-4D97-AF65-F5344CB8AC3E}">
        <p14:creationId xmlns:p14="http://schemas.microsoft.com/office/powerpoint/2010/main" val="34456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47460" y="794425"/>
            <a:ext cx="319127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BFAE73F-FEFE-4ABA-9C8A-028733D0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69" y="1597416"/>
            <a:ext cx="7226455" cy="50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4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7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3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6" y="2751168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9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3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7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3" y="3726771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160578" y="3726771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3" y="3726771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07853" y="3754224"/>
            <a:ext cx="215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关键字对应对象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07853" y="4218787"/>
            <a:ext cx="1936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BU_ </a:t>
            </a:r>
            <a:r>
              <a:rPr lang="zh-CN" altLang="en-US" b="1" dirty="0">
                <a:solidFill>
                  <a:schemeClr val="bg1"/>
                </a:solidFill>
              </a:rPr>
              <a:t>网络节点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BO_ </a:t>
            </a:r>
            <a:r>
              <a:rPr lang="zh-CN" altLang="en-US" b="1" dirty="0">
                <a:solidFill>
                  <a:schemeClr val="bg1"/>
                </a:solidFill>
              </a:rPr>
              <a:t>报文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SG_ </a:t>
            </a:r>
            <a:r>
              <a:rPr lang="zh-CN" altLang="en-US" b="1" dirty="0">
                <a:solidFill>
                  <a:schemeClr val="bg1"/>
                </a:solidFill>
              </a:rPr>
              <a:t>信号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EV_ </a:t>
            </a:r>
            <a:r>
              <a:rPr lang="zh-CN" altLang="en-US" b="1" dirty="0">
                <a:solidFill>
                  <a:schemeClr val="bg1"/>
                </a:solidFill>
              </a:rPr>
              <a:t>环境变量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出现的符号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60578" y="4218787"/>
            <a:ext cx="1936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' | ‘ —&gt;</a:t>
            </a:r>
            <a:r>
              <a:rPr lang="zh-CN" altLang="en-US" b="1" dirty="0">
                <a:solidFill>
                  <a:schemeClr val="bg1"/>
                </a:solidFill>
              </a:rPr>
              <a:t>可选择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' ; ‘—&gt;</a:t>
            </a:r>
            <a:r>
              <a:rPr lang="zh-CN" altLang="en-US" b="1" dirty="0">
                <a:solidFill>
                  <a:schemeClr val="bg1"/>
                </a:solidFill>
              </a:rPr>
              <a:t>结束定义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[...]—&gt;</a:t>
            </a:r>
            <a:r>
              <a:rPr lang="zh-CN" altLang="en-US" b="1" dirty="0">
                <a:solidFill>
                  <a:schemeClr val="bg1"/>
                </a:solidFill>
              </a:rPr>
              <a:t>内容可选（</a:t>
            </a:r>
            <a:r>
              <a:rPr lang="en-US" altLang="zh-CN" b="1" dirty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或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次）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{...}—&gt;</a:t>
            </a:r>
            <a:r>
              <a:rPr lang="zh-CN" altLang="en-US" b="1" dirty="0">
                <a:solidFill>
                  <a:schemeClr val="bg1"/>
                </a:solidFill>
              </a:rPr>
              <a:t>内容重复（</a:t>
            </a:r>
            <a:r>
              <a:rPr lang="en-US" altLang="zh-CN" b="1" dirty="0">
                <a:solidFill>
                  <a:schemeClr val="bg1"/>
                </a:solidFill>
              </a:rPr>
              <a:t>0</a:t>
            </a:r>
            <a:r>
              <a:rPr lang="zh-CN" altLang="en-US" b="1" dirty="0">
                <a:solidFill>
                  <a:schemeClr val="bg1"/>
                </a:solidFill>
              </a:rPr>
              <a:t>或多次）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(*...*)—&gt;</a:t>
            </a:r>
            <a:r>
              <a:rPr lang="zh-CN" altLang="en-US" b="1" dirty="0">
                <a:solidFill>
                  <a:schemeClr val="bg1"/>
                </a:solidFill>
              </a:rPr>
              <a:t>注释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161482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必须部分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42669" y="4218787"/>
            <a:ext cx="2074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 </a:t>
            </a:r>
            <a:r>
              <a:rPr lang="en-US" altLang="zh-CN" b="1" dirty="0">
                <a:solidFill>
                  <a:schemeClr val="bg1"/>
                </a:solidFill>
              </a:rPr>
              <a:t>*</a:t>
            </a:r>
            <a:r>
              <a:rPr lang="en-US" altLang="zh-CN" b="1" dirty="0" err="1">
                <a:solidFill>
                  <a:schemeClr val="bg1"/>
                </a:solidFill>
              </a:rPr>
              <a:t>bit_timing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此部分为必须的，但是通常为空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*nodes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定义网络节点</a:t>
            </a:r>
            <a:br>
              <a:rPr lang="zh-CN" altLang="en-US" b="1" dirty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</a:rPr>
              <a:t>*message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定义消息帧与信号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96086"/>
            <a:ext cx="624495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5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5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9768877" y="3727329"/>
            <a:ext cx="88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1"/>
          <p:cNvSpPr/>
          <p:nvPr/>
        </p:nvSpPr>
        <p:spPr>
          <a:xfrm>
            <a:off x="-9148" y="3576918"/>
            <a:ext cx="12201147" cy="3281082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085236" y="4215940"/>
            <a:ext cx="2999540" cy="21605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其中规定了信号名、起始位置、信号长度、字节顺序、数值类型、因子、偏移等关键信息。</a:t>
            </a:r>
            <a:r>
              <a:rPr lang="en-US" altLang="zh-CN" sz="1600" dirty="0">
                <a:solidFill>
                  <a:schemeClr val="bg1"/>
                </a:solidFill>
              </a:rPr>
              <a:t>unit</a:t>
            </a:r>
            <a:r>
              <a:rPr lang="zh-CN" altLang="en-US" sz="1600" dirty="0">
                <a:solidFill>
                  <a:schemeClr val="bg1"/>
                </a:solidFill>
              </a:rPr>
              <a:t>为字符串，用来表示信号单位，</a:t>
            </a:r>
            <a:r>
              <a:rPr lang="en-US" altLang="zh-CN" sz="1600" dirty="0">
                <a:solidFill>
                  <a:schemeClr val="bg1"/>
                </a:solidFill>
              </a:rPr>
              <a:t>receiver</a:t>
            </a:r>
            <a:r>
              <a:rPr lang="zh-CN" altLang="en-US" sz="1600" dirty="0">
                <a:solidFill>
                  <a:schemeClr val="bg1"/>
                </a:solidFill>
              </a:rPr>
              <a:t>为接收者。如果一个信号没有指定接收者，则必须设置为‘</a:t>
            </a:r>
            <a:r>
              <a:rPr lang="en-US" altLang="zh-CN" sz="1600" dirty="0" err="1">
                <a:solidFill>
                  <a:schemeClr val="bg1"/>
                </a:solidFill>
              </a:rPr>
              <a:t>Vector__XXX</a:t>
            </a:r>
            <a:r>
              <a:rPr lang="en-US" altLang="zh-CN" sz="1600" dirty="0">
                <a:solidFill>
                  <a:schemeClr val="bg1"/>
                </a:solidFill>
              </a:rPr>
              <a:t>’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D47B99-4771-42B5-A013-6793F80E6FB5}"/>
              </a:ext>
            </a:extLst>
          </p:cNvPr>
          <p:cNvSpPr txBox="1"/>
          <p:nvPr/>
        </p:nvSpPr>
        <p:spPr>
          <a:xfrm>
            <a:off x="4763177" y="948197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数据部分定义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91135D-4172-4C4D-8189-1B58B3F83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690" b="21569"/>
          <a:stretch/>
        </p:blipFill>
        <p:spPr>
          <a:xfrm>
            <a:off x="0" y="2557333"/>
            <a:ext cx="7765715" cy="1016466"/>
          </a:xfrm>
          <a:prstGeom prst="rect">
            <a:avLst/>
          </a:prstGeom>
        </p:spPr>
      </p:pic>
      <p:pic>
        <p:nvPicPr>
          <p:cNvPr id="2058" name="Picture 10" descr="preview">
            <a:extLst>
              <a:ext uri="{FF2B5EF4-FFF2-40B4-BE49-F238E27FC236}">
                <a16:creationId xmlns:a16="http://schemas.microsoft.com/office/drawing/2014/main" id="{107E8039-4D26-437F-BAA1-576D30D6F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-5675" r="160" b="29930"/>
          <a:stretch/>
        </p:blipFill>
        <p:spPr bwMode="auto">
          <a:xfrm>
            <a:off x="-12700" y="4886057"/>
            <a:ext cx="885395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845EAE-5742-40DD-86DB-0718EB0D4955}"/>
              </a:ext>
            </a:extLst>
          </p:cNvPr>
          <p:cNvSpPr/>
          <p:nvPr/>
        </p:nvSpPr>
        <p:spPr>
          <a:xfrm>
            <a:off x="631927" y="17536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报文帧定义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05FAA6-8F2F-483F-BAE7-EA098EF14018}"/>
              </a:ext>
            </a:extLst>
          </p:cNvPr>
          <p:cNvSpPr/>
          <p:nvPr/>
        </p:nvSpPr>
        <p:spPr>
          <a:xfrm>
            <a:off x="631927" y="410227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信号定义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5693E0-0735-450B-98A0-6A0CEC326172}"/>
              </a:ext>
            </a:extLst>
          </p:cNvPr>
          <p:cNvSpPr txBox="1"/>
          <p:nvPr/>
        </p:nvSpPr>
        <p:spPr>
          <a:xfrm>
            <a:off x="7774863" y="1938300"/>
            <a:ext cx="4417136" cy="1569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报文的</a:t>
            </a:r>
            <a:r>
              <a:rPr lang="en-US" altLang="zh-CN" sz="1600" dirty="0">
                <a:solidFill>
                  <a:schemeClr val="bg1"/>
                </a:solidFill>
              </a:rPr>
              <a:t>CAN-ID</a:t>
            </a:r>
            <a:r>
              <a:rPr lang="zh-CN" altLang="en-US" sz="1600" dirty="0">
                <a:solidFill>
                  <a:schemeClr val="bg1"/>
                </a:solidFill>
              </a:rPr>
              <a:t>必须是独一无二。</a:t>
            </a:r>
            <a:r>
              <a:rPr lang="en-US" altLang="zh-CN" sz="1600" dirty="0" err="1">
                <a:solidFill>
                  <a:schemeClr val="bg1"/>
                </a:solidFill>
              </a:rPr>
              <a:t>message_name</a:t>
            </a:r>
            <a:r>
              <a:rPr lang="zh-CN" altLang="en-US" sz="1600" dirty="0">
                <a:solidFill>
                  <a:schemeClr val="bg1"/>
                </a:solidFill>
              </a:rPr>
              <a:t>命名规则与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语言变量相同。</a:t>
            </a:r>
            <a:r>
              <a:rPr lang="en-US" altLang="zh-CN" sz="1600" dirty="0" err="1">
                <a:solidFill>
                  <a:schemeClr val="bg1"/>
                </a:solidFill>
              </a:rPr>
              <a:t>message_size</a:t>
            </a:r>
            <a:r>
              <a:rPr lang="zh-CN" altLang="en-US" sz="1600" dirty="0">
                <a:solidFill>
                  <a:schemeClr val="bg1"/>
                </a:solidFill>
              </a:rPr>
              <a:t>为无符号整型，规定了报文数据域的字节数。</a:t>
            </a:r>
            <a:r>
              <a:rPr lang="en-US" altLang="zh-CN" sz="1600" dirty="0">
                <a:solidFill>
                  <a:schemeClr val="bg1"/>
                </a:solidFill>
              </a:rPr>
              <a:t>transmitter name</a:t>
            </a:r>
            <a:r>
              <a:rPr lang="zh-CN" altLang="en-US" sz="1600" dirty="0">
                <a:solidFill>
                  <a:schemeClr val="bg1"/>
                </a:solidFill>
              </a:rPr>
              <a:t>表示报文发送节点，如果一个报文没有指定发送节点，则必须设置为</a:t>
            </a:r>
            <a:r>
              <a:rPr lang="en-US" altLang="zh-CN" sz="1600" dirty="0">
                <a:solidFill>
                  <a:schemeClr val="bg1"/>
                </a:solidFill>
              </a:rPr>
              <a:t>’</a:t>
            </a:r>
            <a:r>
              <a:rPr lang="en-US" altLang="zh-CN" sz="1600" dirty="0" err="1">
                <a:solidFill>
                  <a:schemeClr val="bg1"/>
                </a:solidFill>
              </a:rPr>
              <a:t>Vector__XXX</a:t>
            </a:r>
            <a:r>
              <a:rPr lang="en-US" altLang="zh-CN" sz="1600" dirty="0">
                <a:solidFill>
                  <a:schemeClr val="bg1"/>
                </a:solidFill>
              </a:rPr>
              <a:t>’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71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700" y="587120"/>
            <a:ext cx="3167754" cy="520091"/>
            <a:chOff x="-12700" y="587118"/>
            <a:chExt cx="3167754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631927" y="600941"/>
              <a:ext cx="252312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dist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DBC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文件介绍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452809" y="600943"/>
            <a:ext cx="3191272" cy="59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数据部分格式解析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C78EDD-F9FA-4F43-A7A1-F4DE15F1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333" y="1501316"/>
            <a:ext cx="5623200" cy="19457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FBE753-5F85-4D96-8757-C4E457FD0F02}"/>
              </a:ext>
            </a:extLst>
          </p:cNvPr>
          <p:cNvSpPr txBox="1"/>
          <p:nvPr/>
        </p:nvSpPr>
        <p:spPr>
          <a:xfrm>
            <a:off x="18813" y="3642710"/>
            <a:ext cx="12059265" cy="31393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CN" dirty="0">
                <a:solidFill>
                  <a:schemeClr val="bg1"/>
                </a:solidFill>
              </a:rPr>
              <a:t>SG_ V01 : 7|16@0+</a:t>
            </a:r>
          </a:p>
          <a:p>
            <a:r>
              <a:rPr lang="zh-CN" altLang="it-IT" dirty="0">
                <a:solidFill>
                  <a:schemeClr val="bg1"/>
                </a:solidFill>
              </a:rPr>
              <a:t>此处的</a:t>
            </a:r>
            <a:r>
              <a:rPr lang="it-IT" altLang="zh-CN" dirty="0">
                <a:solidFill>
                  <a:schemeClr val="bg1"/>
                </a:solidFill>
              </a:rPr>
              <a:t>V01</a:t>
            </a:r>
            <a:r>
              <a:rPr lang="zh-CN" altLang="en-US" dirty="0">
                <a:solidFill>
                  <a:schemeClr val="bg1"/>
                </a:solidFill>
              </a:rPr>
              <a:t>是信号名称，</a:t>
            </a:r>
            <a:r>
              <a:rPr lang="it-IT" altLang="zh-CN" dirty="0">
                <a:solidFill>
                  <a:schemeClr val="bg1"/>
                </a:solidFill>
              </a:rPr>
              <a:t>7</a:t>
            </a:r>
            <a:r>
              <a:rPr lang="zh-CN" altLang="it-IT" dirty="0">
                <a:solidFill>
                  <a:schemeClr val="bg1"/>
                </a:solidFill>
              </a:rPr>
              <a:t>是起始位置，</a:t>
            </a:r>
            <a:r>
              <a:rPr lang="it-IT" altLang="zh-CN" dirty="0">
                <a:solidFill>
                  <a:schemeClr val="bg1"/>
                </a:solidFill>
              </a:rPr>
              <a:t>16</a:t>
            </a:r>
            <a:r>
              <a:rPr lang="zh-CN" altLang="it-IT" dirty="0">
                <a:solidFill>
                  <a:schemeClr val="bg1"/>
                </a:solidFill>
              </a:rPr>
              <a:t>表示数据长度是</a:t>
            </a:r>
            <a:r>
              <a:rPr lang="it-IT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比特</a:t>
            </a:r>
            <a:r>
              <a:rPr lang="en-US" altLang="zh-CN" dirty="0">
                <a:solidFill>
                  <a:schemeClr val="bg1"/>
                </a:solidFill>
              </a:rPr>
              <a:t>@0</a:t>
            </a:r>
            <a:r>
              <a:rPr lang="zh-CN" altLang="en-US" dirty="0">
                <a:solidFill>
                  <a:schemeClr val="bg1"/>
                </a:solidFill>
              </a:rPr>
              <a:t>表示是</a:t>
            </a:r>
            <a:r>
              <a:rPr lang="en-US" altLang="zh-CN" dirty="0">
                <a:solidFill>
                  <a:schemeClr val="bg1"/>
                </a:solidFill>
              </a:rPr>
              <a:t>Motorola</a:t>
            </a:r>
            <a:r>
              <a:rPr lang="zh-CN" altLang="en-US" dirty="0">
                <a:solidFill>
                  <a:schemeClr val="bg1"/>
                </a:solidFill>
              </a:rPr>
              <a:t>格式（</a:t>
            </a:r>
            <a:r>
              <a:rPr lang="en-US" altLang="zh-CN" dirty="0">
                <a:solidFill>
                  <a:schemeClr val="bg1"/>
                </a:solidFill>
              </a:rPr>
              <a:t>Intel</a:t>
            </a:r>
            <a:r>
              <a:rPr lang="zh-CN" altLang="en-US" dirty="0">
                <a:solidFill>
                  <a:schemeClr val="bg1"/>
                </a:solidFill>
              </a:rPr>
              <a:t>格式是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），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表示是无符号数据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(0.001,0)		0.001</a:t>
            </a:r>
            <a:r>
              <a:rPr lang="zh-CN" altLang="en-US" dirty="0">
                <a:solidFill>
                  <a:schemeClr val="bg1"/>
                </a:solidFill>
              </a:rPr>
              <a:t>表示因子，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表示偏移量，二者定义了线性转换规则，将原始信号转换成物理信号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[0,0]		</a:t>
            </a:r>
            <a:r>
              <a:rPr lang="zh-CN" altLang="en-US" dirty="0">
                <a:solidFill>
                  <a:schemeClr val="bg1"/>
                </a:solidFill>
              </a:rPr>
              <a:t>是表示最大值和最小值，定义一个物理信号的有效范围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信号</a:t>
            </a:r>
            <a:r>
              <a:rPr lang="it-IT" altLang="zh-CN" dirty="0">
                <a:solidFill>
                  <a:schemeClr val="bg1"/>
                </a:solidFill>
              </a:rPr>
              <a:t>V01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it-IT" altLang="zh-CN" dirty="0">
                <a:solidFill>
                  <a:schemeClr val="bg1"/>
                </a:solidFill>
              </a:rPr>
              <a:t>V03</a:t>
            </a:r>
            <a:r>
              <a:rPr lang="zh-CN" altLang="en-US" dirty="0">
                <a:solidFill>
                  <a:schemeClr val="bg1"/>
                </a:solidFill>
              </a:rPr>
              <a:t>没有信号单位，</a:t>
            </a:r>
            <a:r>
              <a:rPr lang="it-IT" altLang="zh-CN" dirty="0">
                <a:solidFill>
                  <a:schemeClr val="bg1"/>
                </a:solidFill>
              </a:rPr>
              <a:t> V02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it-IT" altLang="zh-CN" dirty="0">
                <a:solidFill>
                  <a:schemeClr val="bg1"/>
                </a:solidFill>
              </a:rPr>
              <a:t>V04</a:t>
            </a:r>
            <a:r>
              <a:rPr lang="zh-CN" altLang="en-US" dirty="0">
                <a:solidFill>
                  <a:schemeClr val="bg1"/>
                </a:solidFill>
              </a:rPr>
              <a:t>的信号单位分别是</a:t>
            </a:r>
            <a:r>
              <a:rPr lang="en-US" altLang="zh-CN" dirty="0">
                <a:solidFill>
                  <a:schemeClr val="bg1"/>
                </a:solidFill>
              </a:rPr>
              <a:t>Unit2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Unit2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接收节点处均是</a:t>
            </a:r>
            <a:r>
              <a:rPr lang="en-US" altLang="zh-CN" dirty="0" err="1">
                <a:solidFill>
                  <a:schemeClr val="bg1"/>
                </a:solidFill>
              </a:rPr>
              <a:t>Vector__XXX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此时就表示信号没有指定的接收节点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BFF30B-9EC3-4583-B478-51122F3B3482}"/>
              </a:ext>
            </a:extLst>
          </p:cNvPr>
          <p:cNvSpPr txBox="1"/>
          <p:nvPr/>
        </p:nvSpPr>
        <p:spPr>
          <a:xfrm>
            <a:off x="8067367" y="1334386"/>
            <a:ext cx="3465872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BO_ 1024 V0LTAGE01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8 BMS2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此处的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就是报文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而</a:t>
            </a:r>
            <a:r>
              <a:rPr lang="en-US" altLang="zh-CN" dirty="0">
                <a:solidFill>
                  <a:schemeClr val="bg1"/>
                </a:solidFill>
              </a:rPr>
              <a:t>V0LTAGE01</a:t>
            </a:r>
            <a:r>
              <a:rPr lang="zh-CN" altLang="en-US" dirty="0">
                <a:solidFill>
                  <a:schemeClr val="bg1"/>
                </a:solidFill>
              </a:rPr>
              <a:t>是报文的名称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为报文的字节数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BMS2</a:t>
            </a:r>
            <a:r>
              <a:rPr lang="zh-CN" altLang="en-US" dirty="0">
                <a:solidFill>
                  <a:schemeClr val="bg1"/>
                </a:solidFill>
              </a:rPr>
              <a:t>是发送节点</a:t>
            </a:r>
          </a:p>
        </p:txBody>
      </p:sp>
    </p:spTree>
    <p:extLst>
      <p:ext uri="{BB962C8B-B14F-4D97-AF65-F5344CB8AC3E}">
        <p14:creationId xmlns:p14="http://schemas.microsoft.com/office/powerpoint/2010/main" val="28402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674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程序接口及其使用方法介绍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736316" y="3962465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1309</Words>
  <Application>Microsoft Office PowerPoint</Application>
  <PresentationFormat>宽屏</PresentationFormat>
  <Paragraphs>238</Paragraphs>
  <Slides>40</Slides>
  <Notes>40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FontAwesome</vt:lpstr>
      <vt:lpstr>Meiryo UI</vt:lpstr>
      <vt:lpstr>迷你简汉真广标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e e Luo</cp:lastModifiedBy>
  <cp:revision>460</cp:revision>
  <dcterms:created xsi:type="dcterms:W3CDTF">2015-03-19T06:14:36Z</dcterms:created>
  <dcterms:modified xsi:type="dcterms:W3CDTF">2017-08-04T03:17:35Z</dcterms:modified>
</cp:coreProperties>
</file>