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4" r:id="rId4"/>
    <p:sldId id="257" r:id="rId5"/>
    <p:sldId id="260" r:id="rId6"/>
    <p:sldId id="267" r:id="rId7"/>
    <p:sldId id="268" r:id="rId8"/>
    <p:sldId id="282" r:id="rId9"/>
    <p:sldId id="281" r:id="rId10"/>
    <p:sldId id="279" r:id="rId11"/>
    <p:sldId id="269" r:id="rId12"/>
    <p:sldId id="265" r:id="rId13"/>
    <p:sldId id="263" r:id="rId14"/>
    <p:sldId id="262" r:id="rId15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A441-E917-0651-BD58-63B05184B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F74E8-8805-60F5-2F7C-26D759D05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512D9-C1F3-4764-A458-7CCE9CDD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B60D5-2C76-0428-E67B-071D97E60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D334A-2B9E-61B4-D697-FA08C0D9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6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8828-2AF3-F612-3FA2-313B3CC77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D04C8-D580-2429-F80D-21783FF03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6AB55-63B3-B42D-1964-317759242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129D6-2935-C741-FEA1-8641769E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151CB-60BC-F75C-B384-8E82A197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BA0C9-3057-A766-982F-14421899B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62863-EF7E-E8F6-ED1C-1CD2A0878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AE232-E827-6CD3-18E3-DD043DD2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5BC5C-C668-B961-A494-11680E3B2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F446F-7F5C-BD3C-0F07-1AA16EA6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6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CA86-873A-37D2-F230-F222CD6BC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26F67-A62F-3D39-B6B4-5CF32C49B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793F5-5BEC-6261-5A24-57073CDCA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41C9-1B9A-9917-153B-A2669633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1226B-50DD-01B2-9FDE-BA7F8575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8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DDDE-97CA-02BA-1668-74447114E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D357D-21BB-3264-DF8F-C17D86C5A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5B9F5-AD9F-3B9D-D591-67C9BDE9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72EF9-2A9E-9B74-9FCA-DC284883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6C7A7-0342-2A65-FDEC-8EB8867F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0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ECD26-DC4A-A8D5-BE28-4E255CBC2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243E5-78FA-4172-1D76-67B4A1760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E576E-4E77-23CE-F65A-586CF593A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A4CBD-FEA1-C2B6-B98C-771F2B223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254BE-11CA-338B-6FEC-BB0265C1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91865-EE37-E21C-6750-044683AE3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8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3722-9477-7F46-EA34-291C51B3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E99A5-B806-2550-A0B3-520E5B03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9197F-DA49-6CE8-8846-8ED6282C3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93542-821C-4ED4-54C7-0CBB6A6D8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8D5B7-F286-00E3-CC1A-698F78A20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97DB9B-81FA-5445-E5B8-6435C44C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BE03E7-FE45-A970-19BB-AA380FD3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AB37A-84EE-340E-EE49-7E789554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81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30394-F513-7A8B-8489-433640C52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15BD00-CB0A-01F2-04AB-FC70798BF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135C1-F956-AE59-0031-144681E4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F718D1-FD48-10B4-0B64-F05A9EC6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9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867A50-BF93-BE18-05C1-8F7972E2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754B7-B6D8-0472-FAA9-F5EC94C3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5D92A-1B85-2473-A949-9B76691ED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1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56DFA-9185-FD27-064C-C9C8F77B4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2A0ED-E93B-CA6F-F55C-DA517AB47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924DB-A7F4-19C4-7709-A2C945578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BDA24-DE20-2848-E303-277114CF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5188C-7064-B4C7-FD13-14CB6D32A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F0EE3-C0F5-9936-A6F6-CBF3445B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7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AD6C-E3E9-901C-FCAF-A4F104E5E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E6CA47-A7E3-66B7-2C75-074A8B9242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1A755-F9EA-6903-8104-9DF226E1B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F5917-D1ED-953F-759E-053EA3D4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BD26D-D221-4902-BE5F-0AA58C118E7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588A8-7328-8A4B-E215-7B1F4EB9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18451-9F6F-B1FF-441F-93923A3D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80BE98-6660-585E-8B94-6811AD423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A454A-4BF8-7A2B-AC69-5C08B1F21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12032-6310-8613-1860-F25E58CE8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BD26D-D221-4902-BE5F-0AA58C118E7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4E478-B8A5-E941-9245-986A7E357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F4DF7-F317-B71C-27B4-D302A3328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909C6-3051-421A-A6BA-536042667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7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0551-DAAF-D4D4-1AE3-6E02B44C89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Connection Layout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FCB68-D6A2-A60F-E763-7459BA6EE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Tiffany Liu 06/26/2023</a:t>
            </a:r>
          </a:p>
        </p:txBody>
      </p:sp>
    </p:spTree>
    <p:extLst>
      <p:ext uri="{BB962C8B-B14F-4D97-AF65-F5344CB8AC3E}">
        <p14:creationId xmlns:p14="http://schemas.microsoft.com/office/powerpoint/2010/main" val="2246751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D1F07-8786-2A46-C21F-717880B4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above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A33DA-DF92-1797-AE11-F833B7856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B4 has like a 40Mohm resistance to ground</a:t>
            </a:r>
          </a:p>
          <a:p>
            <a:pPr lvl="1"/>
            <a:r>
              <a:rPr lang="en-US" dirty="0"/>
              <a:t>Idk how to fix that other than feeding new wire</a:t>
            </a:r>
          </a:p>
          <a:p>
            <a:r>
              <a:rPr lang="en-US" dirty="0"/>
              <a:t>TFs have ~10Mohm resistance to ground because they’re </a:t>
            </a:r>
            <a:r>
              <a:rPr lang="en-US" dirty="0" err="1"/>
              <a:t>kinda</a:t>
            </a:r>
            <a:r>
              <a:rPr lang="en-US" dirty="0"/>
              <a:t> capacitively coupled to nearby source and drain gates which have a resistance to ground</a:t>
            </a:r>
          </a:p>
          <a:p>
            <a:pPr lvl="1"/>
            <a:r>
              <a:rPr lang="en-US" dirty="0"/>
              <a:t>Probably from residual flux in pin connectors??</a:t>
            </a:r>
          </a:p>
          <a:p>
            <a:pPr lvl="1"/>
            <a:r>
              <a:rPr lang="en-US" dirty="0"/>
              <a:t>Strange, definitely not on wire side, but when disconnected from board, get quick OL between a TF and source/drain gate (neither shorted to ground when disconnected)</a:t>
            </a:r>
          </a:p>
          <a:p>
            <a:pPr lvl="2"/>
            <a:r>
              <a:rPr lang="en-US" dirty="0"/>
              <a:t>But when connected, see the resistance to ground…</a:t>
            </a:r>
          </a:p>
          <a:p>
            <a:r>
              <a:rPr lang="en-US" dirty="0"/>
              <a:t>All resistances and capacitances read correctly, but not when I check shorts to ground</a:t>
            </a:r>
          </a:p>
          <a:p>
            <a:pPr lvl="1"/>
            <a:r>
              <a:rPr lang="en-US" dirty="0"/>
              <a:t>A lot of pins have quick OL…not sure if this is a factor of the weather or the soldering of the pin connectors…</a:t>
            </a:r>
          </a:p>
          <a:p>
            <a:pPr lvl="1"/>
            <a:r>
              <a:rPr lang="en-US" dirty="0"/>
              <a:t>See if it makes things weird when cold/during measurement, otherwise have ignored it </a:t>
            </a:r>
          </a:p>
        </p:txBody>
      </p:sp>
    </p:spTree>
    <p:extLst>
      <p:ext uri="{BB962C8B-B14F-4D97-AF65-F5344CB8AC3E}">
        <p14:creationId xmlns:p14="http://schemas.microsoft.com/office/powerpoint/2010/main" val="2948640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D3F20C-03F9-A17D-3921-7EF9DA786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H="1">
            <a:off x="2870604" y="109074"/>
            <a:ext cx="5038450" cy="66398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B5C603-39C3-6F7D-AD8F-A4B9B436F824}"/>
              </a:ext>
            </a:extLst>
          </p:cNvPr>
          <p:cNvSpPr txBox="1"/>
          <p:nvPr/>
        </p:nvSpPr>
        <p:spPr>
          <a:xfrm>
            <a:off x="2199992" y="1580636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Door 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9E81B5-C8A2-3D45-2359-62C50B0C0A52}"/>
              </a:ext>
            </a:extLst>
          </p:cNvPr>
          <p:cNvSpPr txBox="1"/>
          <p:nvPr/>
        </p:nvSpPr>
        <p:spPr>
          <a:xfrm>
            <a:off x="2179896" y="2192671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Twiddle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5CA9B3-AD61-1925-3527-E7C2D5A87490}"/>
              </a:ext>
            </a:extLst>
          </p:cNvPr>
          <p:cNvSpPr txBox="1"/>
          <p:nvPr/>
        </p:nvSpPr>
        <p:spPr>
          <a:xfrm>
            <a:off x="2179895" y="2778461"/>
            <a:ext cx="56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C3ED9A-D4B1-2998-48B1-76084E4C9984}"/>
              </a:ext>
            </a:extLst>
          </p:cNvPr>
          <p:cNvSpPr txBox="1"/>
          <p:nvPr/>
        </p:nvSpPr>
        <p:spPr>
          <a:xfrm>
            <a:off x="2199992" y="3313430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ECFC88-D1BD-96CD-E338-178B42FA2A0C}"/>
              </a:ext>
            </a:extLst>
          </p:cNvPr>
          <p:cNvSpPr txBox="1"/>
          <p:nvPr/>
        </p:nvSpPr>
        <p:spPr>
          <a:xfrm>
            <a:off x="2199992" y="4001831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7465D8-9B52-28AC-F00C-678A0838A919}"/>
              </a:ext>
            </a:extLst>
          </p:cNvPr>
          <p:cNvSpPr txBox="1"/>
          <p:nvPr/>
        </p:nvSpPr>
        <p:spPr>
          <a:xfrm>
            <a:off x="2223808" y="4371163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67264A-63CA-E35F-48B6-87662CCB39D8}"/>
              </a:ext>
            </a:extLst>
          </p:cNvPr>
          <p:cNvSpPr txBox="1"/>
          <p:nvPr/>
        </p:nvSpPr>
        <p:spPr>
          <a:xfrm>
            <a:off x="2199992" y="5225201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Sense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357239-0B5C-B832-01C6-C77599A5A744}"/>
              </a:ext>
            </a:extLst>
          </p:cNvPr>
          <p:cNvSpPr txBox="1"/>
          <p:nvPr/>
        </p:nvSpPr>
        <p:spPr>
          <a:xfrm>
            <a:off x="2247624" y="4740495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Door 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286B54-F019-C0CB-261F-0BB19EA72DFC}"/>
              </a:ext>
            </a:extLst>
          </p:cNvPr>
          <p:cNvSpPr txBox="1"/>
          <p:nvPr/>
        </p:nvSpPr>
        <p:spPr>
          <a:xfrm>
            <a:off x="7494761" y="1580636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Door out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44DDC8-D8A1-2E4B-BABA-8C4D67D8118A}"/>
              </a:ext>
            </a:extLst>
          </p:cNvPr>
          <p:cNvSpPr txBox="1"/>
          <p:nvPr/>
        </p:nvSpPr>
        <p:spPr>
          <a:xfrm>
            <a:off x="7494761" y="2122335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Twiddle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D27314-9B2B-0D3B-6153-731F159CBDE5}"/>
              </a:ext>
            </a:extLst>
          </p:cNvPr>
          <p:cNvSpPr txBox="1"/>
          <p:nvPr/>
        </p:nvSpPr>
        <p:spPr>
          <a:xfrm>
            <a:off x="7476653" y="2687227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C0DF76-97ED-93D4-77C6-304278E3E85E}"/>
              </a:ext>
            </a:extLst>
          </p:cNvPr>
          <p:cNvSpPr txBox="1"/>
          <p:nvPr/>
        </p:nvSpPr>
        <p:spPr>
          <a:xfrm>
            <a:off x="7494761" y="3313430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953548-C233-B580-57C7-4D2C56B652F8}"/>
              </a:ext>
            </a:extLst>
          </p:cNvPr>
          <p:cNvSpPr txBox="1"/>
          <p:nvPr/>
        </p:nvSpPr>
        <p:spPr>
          <a:xfrm>
            <a:off x="7494761" y="4001831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935CFF-426C-D4C3-59BB-D4CD09908EF8}"/>
              </a:ext>
            </a:extLst>
          </p:cNvPr>
          <p:cNvSpPr txBox="1"/>
          <p:nvPr/>
        </p:nvSpPr>
        <p:spPr>
          <a:xfrm>
            <a:off x="7518577" y="4371163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192E58-D4D4-CFC0-6827-95CE9A6DDF8E}"/>
              </a:ext>
            </a:extLst>
          </p:cNvPr>
          <p:cNvSpPr txBox="1"/>
          <p:nvPr/>
        </p:nvSpPr>
        <p:spPr>
          <a:xfrm>
            <a:off x="7494761" y="5225201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Sense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8B2588-B7B2-7EC3-B978-57A9FE01C9B8}"/>
              </a:ext>
            </a:extLst>
          </p:cNvPr>
          <p:cNvSpPr txBox="1"/>
          <p:nvPr/>
        </p:nvSpPr>
        <p:spPr>
          <a:xfrm>
            <a:off x="7542393" y="4740495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Door 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5FDF77-B0DB-4F7B-7E78-572F788E8110}"/>
              </a:ext>
            </a:extLst>
          </p:cNvPr>
          <p:cNvSpPr txBox="1"/>
          <p:nvPr/>
        </p:nvSpPr>
        <p:spPr>
          <a:xfrm>
            <a:off x="3782409" y="1342359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 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B3A7D6-4B8B-B6CA-BE0A-5C054DCCCCFA}"/>
              </a:ext>
            </a:extLst>
          </p:cNvPr>
          <p:cNvSpPr txBox="1"/>
          <p:nvPr/>
        </p:nvSpPr>
        <p:spPr>
          <a:xfrm>
            <a:off x="3711073" y="5330975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 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2D8BD7-CFF0-0028-9A71-699BBC496DC0}"/>
              </a:ext>
            </a:extLst>
          </p:cNvPr>
          <p:cNvSpPr txBox="1"/>
          <p:nvPr/>
        </p:nvSpPr>
        <p:spPr>
          <a:xfrm>
            <a:off x="4663665" y="1342359"/>
            <a:ext cx="70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IDC 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97AC6B-25A2-7531-F406-D68477F98D60}"/>
              </a:ext>
            </a:extLst>
          </p:cNvPr>
          <p:cNvSpPr txBox="1"/>
          <p:nvPr/>
        </p:nvSpPr>
        <p:spPr>
          <a:xfrm>
            <a:off x="4689670" y="5330975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IDC 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4D1FEB-5B91-93C7-4FAB-83897DD6AE21}"/>
              </a:ext>
            </a:extLst>
          </p:cNvPr>
          <p:cNvSpPr txBox="1"/>
          <p:nvPr/>
        </p:nvSpPr>
        <p:spPr>
          <a:xfrm>
            <a:off x="5404056" y="1338739"/>
            <a:ext cx="70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IDC 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83D4DB-9461-B6FC-BE97-76973F15C490}"/>
              </a:ext>
            </a:extLst>
          </p:cNvPr>
          <p:cNvSpPr txBox="1"/>
          <p:nvPr/>
        </p:nvSpPr>
        <p:spPr>
          <a:xfrm>
            <a:off x="5434239" y="5330975"/>
            <a:ext cx="701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IDC 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7A6058-9E3D-BFFB-DDB8-F4A9F6BFDA91}"/>
              </a:ext>
            </a:extLst>
          </p:cNvPr>
          <p:cNvSpPr txBox="1"/>
          <p:nvPr/>
        </p:nvSpPr>
        <p:spPr>
          <a:xfrm>
            <a:off x="6200750" y="5330975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 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41F8C9-BBD8-130F-85FA-D00AAD06ABA1}"/>
              </a:ext>
            </a:extLst>
          </p:cNvPr>
          <p:cNvSpPr txBox="1"/>
          <p:nvPr/>
        </p:nvSpPr>
        <p:spPr>
          <a:xfrm>
            <a:off x="6140400" y="1338739"/>
            <a:ext cx="106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 E</a:t>
            </a:r>
          </a:p>
        </p:txBody>
      </p:sp>
    </p:spTree>
    <p:extLst>
      <p:ext uri="{BB962C8B-B14F-4D97-AF65-F5344CB8AC3E}">
        <p14:creationId xmlns:p14="http://schemas.microsoft.com/office/powerpoint/2010/main" val="1759994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7CA8B1-7694-61B8-9205-9420197D0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468822"/>
              </p:ext>
            </p:extLst>
          </p:nvPr>
        </p:nvGraphicFramePr>
        <p:xfrm>
          <a:off x="2031999" y="368697"/>
          <a:ext cx="8127999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654968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850264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61737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Emitter Side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Breakout Box 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DAC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 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0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96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07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62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 (open)/23 (close)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78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B3,7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01514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61EC84-DFB8-2151-2FEF-8500164A0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947369"/>
              </p:ext>
            </p:extLst>
          </p:nvPr>
        </p:nvGraphicFramePr>
        <p:xfrm>
          <a:off x="2032000" y="3641614"/>
          <a:ext cx="8127999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654968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850264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61737447"/>
                    </a:ext>
                  </a:extLst>
                </a:gridCol>
              </a:tblGrid>
              <a:tr h="286561">
                <a:tc>
                  <a:txBody>
                    <a:bodyPr/>
                    <a:lstStyle/>
                    <a:p>
                      <a:r>
                        <a:rPr lang="en-US" b="1" dirty="0"/>
                        <a:t>Collector Side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Breakout Box 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DAC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 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0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96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07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62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 (open)/21 (close)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78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B1,1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961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606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364A5B-8F1D-7B11-EFE8-6E8FA44211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Wigner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AC91B0F-408D-7ECB-DB54-DBF0025E1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57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46A18F-56A6-3E1F-B3E0-65F70E8F53A8}"/>
              </a:ext>
            </a:extLst>
          </p:cNvPr>
          <p:cNvSpPr/>
          <p:nvPr/>
        </p:nvSpPr>
        <p:spPr>
          <a:xfrm>
            <a:off x="3873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FB28C8-CF1C-9BDD-1C55-1B673B50A7D0}"/>
              </a:ext>
            </a:extLst>
          </p:cNvPr>
          <p:cNvSpPr/>
          <p:nvPr/>
        </p:nvSpPr>
        <p:spPr>
          <a:xfrm>
            <a:off x="45847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A3BA78-56C2-F192-D969-3F1044FC5BFC}"/>
              </a:ext>
            </a:extLst>
          </p:cNvPr>
          <p:cNvSpPr/>
          <p:nvPr/>
        </p:nvSpPr>
        <p:spPr>
          <a:xfrm>
            <a:off x="5295900" y="571501"/>
            <a:ext cx="424615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BFB21A-DF21-F1E9-AF67-A1BF4805C81A}"/>
              </a:ext>
            </a:extLst>
          </p:cNvPr>
          <p:cNvSpPr/>
          <p:nvPr/>
        </p:nvSpPr>
        <p:spPr>
          <a:xfrm>
            <a:off x="60071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050BE3-0855-E87D-8C27-54E0E1827C1A}"/>
              </a:ext>
            </a:extLst>
          </p:cNvPr>
          <p:cNvSpPr/>
          <p:nvPr/>
        </p:nvSpPr>
        <p:spPr>
          <a:xfrm>
            <a:off x="6718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1329B8-59F0-BCDE-4A7A-08F539374242}"/>
              </a:ext>
            </a:extLst>
          </p:cNvPr>
          <p:cNvSpPr/>
          <p:nvPr/>
        </p:nvSpPr>
        <p:spPr>
          <a:xfrm>
            <a:off x="7429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A29324-227D-CE00-879E-253419DB7FF5}"/>
              </a:ext>
            </a:extLst>
          </p:cNvPr>
          <p:cNvSpPr/>
          <p:nvPr/>
        </p:nvSpPr>
        <p:spPr>
          <a:xfrm>
            <a:off x="3162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DCA490-C29E-4DBF-0ACF-D7AF1CD3F1AA}"/>
              </a:ext>
            </a:extLst>
          </p:cNvPr>
          <p:cNvSpPr/>
          <p:nvPr/>
        </p:nvSpPr>
        <p:spPr>
          <a:xfrm>
            <a:off x="8140700" y="571501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824087-58B9-8764-C46D-1F9401874CE3}"/>
              </a:ext>
            </a:extLst>
          </p:cNvPr>
          <p:cNvSpPr/>
          <p:nvPr/>
        </p:nvSpPr>
        <p:spPr>
          <a:xfrm>
            <a:off x="3962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B51181-2DFB-AFDE-3975-F4BE6272F50C}"/>
              </a:ext>
            </a:extLst>
          </p:cNvPr>
          <p:cNvSpPr/>
          <p:nvPr/>
        </p:nvSpPr>
        <p:spPr>
          <a:xfrm>
            <a:off x="46736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4D38FB-F537-BF95-B77D-220C307160F8}"/>
              </a:ext>
            </a:extLst>
          </p:cNvPr>
          <p:cNvSpPr/>
          <p:nvPr/>
        </p:nvSpPr>
        <p:spPr>
          <a:xfrm>
            <a:off x="53848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13FAAB-0755-E1BF-9418-BD274DA6E407}"/>
              </a:ext>
            </a:extLst>
          </p:cNvPr>
          <p:cNvSpPr/>
          <p:nvPr/>
        </p:nvSpPr>
        <p:spPr>
          <a:xfrm>
            <a:off x="60960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FB33ED-AA84-CB81-98CE-E7B6947B3FA7}"/>
              </a:ext>
            </a:extLst>
          </p:cNvPr>
          <p:cNvSpPr/>
          <p:nvPr/>
        </p:nvSpPr>
        <p:spPr>
          <a:xfrm>
            <a:off x="6807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4B7A9B-5303-1740-8C42-81E3C6F16EAC}"/>
              </a:ext>
            </a:extLst>
          </p:cNvPr>
          <p:cNvSpPr/>
          <p:nvPr/>
        </p:nvSpPr>
        <p:spPr>
          <a:xfrm>
            <a:off x="7518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835D10-DE2D-E6D3-4180-95177CBF0BB4}"/>
              </a:ext>
            </a:extLst>
          </p:cNvPr>
          <p:cNvSpPr/>
          <p:nvPr/>
        </p:nvSpPr>
        <p:spPr>
          <a:xfrm>
            <a:off x="3251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4B91F7-E687-AAD8-AA23-6D3E8EF7FD04}"/>
              </a:ext>
            </a:extLst>
          </p:cNvPr>
          <p:cNvSpPr/>
          <p:nvPr/>
        </p:nvSpPr>
        <p:spPr>
          <a:xfrm>
            <a:off x="82296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E5FC02-00C9-95F6-75CF-8DDC4F4F2AF1}"/>
              </a:ext>
            </a:extLst>
          </p:cNvPr>
          <p:cNvGrpSpPr/>
          <p:nvPr/>
        </p:nvGrpSpPr>
        <p:grpSpPr>
          <a:xfrm rot="5400000">
            <a:off x="413288" y="3307243"/>
            <a:ext cx="4054057" cy="313073"/>
            <a:chOff x="1034215" y="2133601"/>
            <a:chExt cx="5403015" cy="4191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254E5C-BBB2-5177-6FA6-3A8D7BC993CB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5A051B9-F27B-4ED2-5B2C-4BE88698023E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EAD5F0D-CB57-D59B-5502-E4857248F2F1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246A56-B627-B10B-9A08-EF7C76212F2D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577414A-0CE3-C06D-27AD-0ECFDF0E7713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D994F0B-7F87-B28B-B4D7-AF66D50386EC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D44F9D-E613-7CF8-8CBB-E1F8A56D9B00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760614-7D16-1E43-8088-FD0208D4FF50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96DB3-A44F-3941-A3FA-9C0890745CA1}"/>
              </a:ext>
            </a:extLst>
          </p:cNvPr>
          <p:cNvGrpSpPr/>
          <p:nvPr/>
        </p:nvGrpSpPr>
        <p:grpSpPr>
          <a:xfrm rot="5400000">
            <a:off x="7235407" y="3218493"/>
            <a:ext cx="4054057" cy="313073"/>
            <a:chOff x="1034215" y="2133601"/>
            <a:chExt cx="5403015" cy="4191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743CD9A-E473-D645-F2C6-EA612DF16D7E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5BFE881-4086-0912-FB71-FF62B3541EEF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B391D59-9ADE-5A3A-5C3E-59BC58241796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965723-F3A5-0BCE-1C2A-00AF57F09EE0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559ACB-D6A3-DA41-841A-3EAB0F78A3C7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9EC8BB1-F54A-0B1F-4F7F-63455903E5DD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638A7A5-A645-4994-2ED6-E509C50AE6AC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E4BB029-8C4A-7760-F2B4-18E7E54DFE07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8FD051D-AAD8-B25F-A53F-BD7A4EDBF69E}"/>
              </a:ext>
            </a:extLst>
          </p:cNvPr>
          <p:cNvSpPr txBox="1"/>
          <p:nvPr/>
        </p:nvSpPr>
        <p:spPr>
          <a:xfrm>
            <a:off x="3136903" y="977066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          2           A2          4           B5	6          18       		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63A991-6DC8-6051-48F4-41292356968D}"/>
              </a:ext>
            </a:extLst>
          </p:cNvPr>
          <p:cNvSpPr txBox="1"/>
          <p:nvPr/>
        </p:nvSpPr>
        <p:spPr>
          <a:xfrm>
            <a:off x="3225925" y="5404401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B7           8          20         10                       11         12               		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4188AC-43CA-20FA-CCE8-4B001BC0C81D}"/>
              </a:ext>
            </a:extLst>
          </p:cNvPr>
          <p:cNvSpPr txBox="1"/>
          <p:nvPr/>
        </p:nvSpPr>
        <p:spPr>
          <a:xfrm>
            <a:off x="3146010" y="239520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</a:t>
            </a:r>
            <a:r>
              <a:rPr lang="en-US" dirty="0">
                <a:solidFill>
                  <a:srgbClr val="FF0000"/>
                </a:solidFill>
              </a:rPr>
              <a:t>IDC-                   IDC+</a:t>
            </a:r>
            <a:r>
              <a:rPr lang="en-US" dirty="0"/>
              <a:t>			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F5267-6030-9F90-6558-A08F12C7D21A}"/>
              </a:ext>
            </a:extLst>
          </p:cNvPr>
          <p:cNvSpPr txBox="1"/>
          <p:nvPr/>
        </p:nvSpPr>
        <p:spPr>
          <a:xfrm>
            <a:off x="4584699" y="6176965"/>
            <a:ext cx="528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 </a:t>
            </a:r>
            <a:r>
              <a:rPr lang="en-US" dirty="0">
                <a:solidFill>
                  <a:srgbClr val="FF0000"/>
                </a:solidFill>
              </a:rPr>
              <a:t>IDC-                                  IDC+</a:t>
            </a:r>
            <a:r>
              <a:rPr lang="en-US" dirty="0"/>
              <a:t>			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0DDA59-47DA-96FE-AFAE-23E66737628F}"/>
              </a:ext>
            </a:extLst>
          </p:cNvPr>
          <p:cNvSpPr txBox="1"/>
          <p:nvPr/>
        </p:nvSpPr>
        <p:spPr>
          <a:xfrm>
            <a:off x="2663407" y="1904740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C36223-0CDE-C763-8732-6B71FA4411DE}"/>
              </a:ext>
            </a:extLst>
          </p:cNvPr>
          <p:cNvSpPr txBox="1"/>
          <p:nvPr/>
        </p:nvSpPr>
        <p:spPr>
          <a:xfrm>
            <a:off x="8193655" y="1299766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25867C-4F2B-F64A-4F4B-053203657387}"/>
              </a:ext>
            </a:extLst>
          </p:cNvPr>
          <p:cNvSpPr txBox="1"/>
          <p:nvPr/>
        </p:nvSpPr>
        <p:spPr>
          <a:xfrm>
            <a:off x="9526317" y="1264134"/>
            <a:ext cx="22079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B3</a:t>
            </a:r>
          </a:p>
          <a:p>
            <a:endParaRPr lang="en-US" dirty="0"/>
          </a:p>
          <a:p>
            <a:r>
              <a:rPr lang="en-US" dirty="0"/>
              <a:t>7</a:t>
            </a:r>
          </a:p>
          <a:p>
            <a:endParaRPr lang="en-US" dirty="0"/>
          </a:p>
          <a:p>
            <a:r>
              <a:rPr lang="en-US" dirty="0"/>
              <a:t>A3</a:t>
            </a:r>
          </a:p>
          <a:p>
            <a:endParaRPr lang="en-US" dirty="0"/>
          </a:p>
          <a:p>
            <a:r>
              <a:rPr lang="en-US" dirty="0"/>
              <a:t>21</a:t>
            </a:r>
          </a:p>
          <a:p>
            <a:endParaRPr lang="en-US" dirty="0"/>
          </a:p>
          <a:p>
            <a:r>
              <a:rPr lang="en-US" dirty="0"/>
              <a:t>B6</a:t>
            </a:r>
          </a:p>
          <a:p>
            <a:endParaRPr lang="en-US" dirty="0"/>
          </a:p>
          <a:p>
            <a:r>
              <a:rPr lang="en-US" dirty="0"/>
              <a:t>9</a:t>
            </a:r>
          </a:p>
          <a:p>
            <a:endParaRPr lang="en-US" dirty="0"/>
          </a:p>
          <a:p>
            <a:r>
              <a:rPr lang="en-US" dirty="0"/>
              <a:t>23</a:t>
            </a:r>
          </a:p>
          <a:p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06F266-7A01-5744-9437-CBD50A1E4612}"/>
              </a:ext>
            </a:extLst>
          </p:cNvPr>
          <p:cNvSpPr txBox="1"/>
          <p:nvPr/>
        </p:nvSpPr>
        <p:spPr>
          <a:xfrm>
            <a:off x="1321433" y="1348001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19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5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B4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B1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B6E8DC-60A8-157A-FAE6-9080B8AA5521}"/>
              </a:ext>
            </a:extLst>
          </p:cNvPr>
          <p:cNvSpPr txBox="1"/>
          <p:nvPr/>
        </p:nvSpPr>
        <p:spPr>
          <a:xfrm>
            <a:off x="9526324" y="242766"/>
            <a:ext cx="12283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Emitter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F09814-8233-60F9-F849-9688132D266F}"/>
              </a:ext>
            </a:extLst>
          </p:cNvPr>
          <p:cNvSpPr txBox="1"/>
          <p:nvPr/>
        </p:nvSpPr>
        <p:spPr>
          <a:xfrm>
            <a:off x="10034981" y="871170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4F476E-9695-1579-9290-DEBFF602063D}"/>
              </a:ext>
            </a:extLst>
          </p:cNvPr>
          <p:cNvSpPr txBox="1"/>
          <p:nvPr/>
        </p:nvSpPr>
        <p:spPr>
          <a:xfrm>
            <a:off x="1446540" y="871853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48B5D2-D522-E12D-4EC9-4A0331B97853}"/>
              </a:ext>
            </a:extLst>
          </p:cNvPr>
          <p:cNvSpPr txBox="1"/>
          <p:nvPr/>
        </p:nvSpPr>
        <p:spPr>
          <a:xfrm>
            <a:off x="798728" y="933889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81AB07-17F0-53A1-3A3A-59B745C0091C}"/>
              </a:ext>
            </a:extLst>
          </p:cNvPr>
          <p:cNvSpPr txBox="1"/>
          <p:nvPr/>
        </p:nvSpPr>
        <p:spPr>
          <a:xfrm>
            <a:off x="9141420" y="761010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9A44DC-882D-1D8F-AF51-2ECEF249B540}"/>
              </a:ext>
            </a:extLst>
          </p:cNvPr>
          <p:cNvSpPr txBox="1"/>
          <p:nvPr/>
        </p:nvSpPr>
        <p:spPr>
          <a:xfrm>
            <a:off x="1168098" y="376016"/>
            <a:ext cx="1707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Collector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2F2D1-1F93-2858-CCB9-6A3603B1EB63}"/>
              </a:ext>
            </a:extLst>
          </p:cNvPr>
          <p:cNvSpPr txBox="1"/>
          <p:nvPr/>
        </p:nvSpPr>
        <p:spPr>
          <a:xfrm>
            <a:off x="3644259" y="1271552"/>
            <a:ext cx="366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12(DAC)	               8(DAC)</a:t>
            </a:r>
          </a:p>
          <a:p>
            <a:pPr algn="ctr"/>
            <a:r>
              <a:rPr lang="en-US" sz="1200" dirty="0"/>
              <a:t>SIM900 (</a:t>
            </a:r>
            <a:r>
              <a:rPr lang="en-US" sz="1200" dirty="0" err="1"/>
              <a:t>ng,nf</a:t>
            </a:r>
            <a:r>
              <a:rPr lang="en-US" sz="1200" dirty="0"/>
              <a:t>) 	SIM900 (</a:t>
            </a:r>
            <a:r>
              <a:rPr lang="en-US" sz="1200" dirty="0" err="1"/>
              <a:t>ng,nf</a:t>
            </a:r>
            <a:r>
              <a:rPr lang="en-US" sz="1200" dirty="0"/>
              <a:t>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7952F-FDE3-0977-7C48-77A1F0B715D9}"/>
              </a:ext>
            </a:extLst>
          </p:cNvPr>
          <p:cNvSpPr txBox="1"/>
          <p:nvPr/>
        </p:nvSpPr>
        <p:spPr>
          <a:xfrm>
            <a:off x="3975875" y="2444561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14, 15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643F35-E1BE-4EB7-E630-B306BC4C020A}"/>
              </a:ext>
            </a:extLst>
          </p:cNvPr>
          <p:cNvSpPr/>
          <p:nvPr/>
        </p:nvSpPr>
        <p:spPr>
          <a:xfrm>
            <a:off x="4298115" y="3267513"/>
            <a:ext cx="1086685" cy="927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1C3B4B-2CDE-5A4A-BF94-EE1F6445693D}"/>
              </a:ext>
            </a:extLst>
          </p:cNvPr>
          <p:cNvCxnSpPr/>
          <p:nvPr/>
        </p:nvCxnSpPr>
        <p:spPr>
          <a:xfrm flipV="1">
            <a:off x="4298115" y="282262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18EA7-1EDA-C618-0191-23ACB6650403}"/>
              </a:ext>
            </a:extLst>
          </p:cNvPr>
          <p:cNvCxnSpPr/>
          <p:nvPr/>
        </p:nvCxnSpPr>
        <p:spPr>
          <a:xfrm flipV="1">
            <a:off x="5384800" y="281521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468BB3-142E-54E1-6877-1F16AEC38D8B}"/>
              </a:ext>
            </a:extLst>
          </p:cNvPr>
          <p:cNvSpPr txBox="1"/>
          <p:nvPr/>
        </p:nvSpPr>
        <p:spPr>
          <a:xfrm>
            <a:off x="35459" y="6172315"/>
            <a:ext cx="6771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BiasC</a:t>
            </a:r>
            <a:r>
              <a:rPr lang="en-US" dirty="0"/>
              <a:t>  = 2 (bias tee box)</a:t>
            </a:r>
          </a:p>
          <a:p>
            <a:r>
              <a:rPr lang="en-US" dirty="0"/>
              <a:t>Filament top plate DAC = 5, </a:t>
            </a:r>
            <a:r>
              <a:rPr lang="en-US" sz="1500" dirty="0"/>
              <a:t>note: don’t use DAC port 17 (short to ground)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E5A285-8E9D-1377-F645-830EB876F87C}"/>
              </a:ext>
            </a:extLst>
          </p:cNvPr>
          <p:cNvSpPr txBox="1"/>
          <p:nvPr/>
        </p:nvSpPr>
        <p:spPr>
          <a:xfrm>
            <a:off x="4992170" y="2464454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16,17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CFE8E3-E1A3-4895-8585-DB71816B711A}"/>
              </a:ext>
            </a:extLst>
          </p:cNvPr>
          <p:cNvCxnSpPr>
            <a:cxnSpLocks/>
          </p:cNvCxnSpPr>
          <p:nvPr/>
        </p:nvCxnSpPr>
        <p:spPr>
          <a:xfrm flipV="1">
            <a:off x="6257507" y="2936776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7DA571-72DA-1D97-DB7D-290855F5E667}"/>
              </a:ext>
            </a:extLst>
          </p:cNvPr>
          <p:cNvCxnSpPr>
            <a:cxnSpLocks/>
          </p:cNvCxnSpPr>
          <p:nvPr/>
        </p:nvCxnSpPr>
        <p:spPr>
          <a:xfrm flipV="1">
            <a:off x="7556500" y="2920267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9947C84-3433-012B-5A2A-CC7CD67ED071}"/>
              </a:ext>
            </a:extLst>
          </p:cNvPr>
          <p:cNvCxnSpPr>
            <a:cxnSpLocks/>
          </p:cNvCxnSpPr>
          <p:nvPr/>
        </p:nvCxnSpPr>
        <p:spPr>
          <a:xfrm>
            <a:off x="6257507" y="3654224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20E34FC-5BEC-E7DB-E058-549041E4555A}"/>
              </a:ext>
            </a:extLst>
          </p:cNvPr>
          <p:cNvCxnSpPr>
            <a:cxnSpLocks/>
          </p:cNvCxnSpPr>
          <p:nvPr/>
        </p:nvCxnSpPr>
        <p:spPr>
          <a:xfrm>
            <a:off x="6219407" y="4104933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C72F5F2-3503-1689-F9E8-0EAF6FCCC962}"/>
              </a:ext>
            </a:extLst>
          </p:cNvPr>
          <p:cNvSpPr txBox="1"/>
          <p:nvPr/>
        </p:nvSpPr>
        <p:spPr>
          <a:xfrm>
            <a:off x="6757836" y="4079568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2D1685-CD60-5ED3-7552-84A198E58E18}"/>
              </a:ext>
            </a:extLst>
          </p:cNvPr>
          <p:cNvSpPr txBox="1"/>
          <p:nvPr/>
        </p:nvSpPr>
        <p:spPr>
          <a:xfrm>
            <a:off x="6133374" y="2517108"/>
            <a:ext cx="50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BD7B68-9356-58BB-9F64-63A2B118A252}"/>
              </a:ext>
            </a:extLst>
          </p:cNvPr>
          <p:cNvSpPr txBox="1"/>
          <p:nvPr/>
        </p:nvSpPr>
        <p:spPr>
          <a:xfrm>
            <a:off x="7398711" y="2517108"/>
            <a:ext cx="50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55C5A6-130D-B8E5-3320-046C9647C5A7}"/>
              </a:ext>
            </a:extLst>
          </p:cNvPr>
          <p:cNvSpPr txBox="1"/>
          <p:nvPr/>
        </p:nvSpPr>
        <p:spPr>
          <a:xfrm>
            <a:off x="3879015" y="4206607"/>
            <a:ext cx="2038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*when connecting do 14 with 16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BE9B9B-AD3A-5BF2-C640-172A50835C57}"/>
              </a:ext>
            </a:extLst>
          </p:cNvPr>
          <p:cNvSpPr txBox="1"/>
          <p:nvPr/>
        </p:nvSpPr>
        <p:spPr>
          <a:xfrm>
            <a:off x="4681904" y="1953093"/>
            <a:ext cx="2650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solidFill>
                  <a:srgbClr val="FF0000"/>
                </a:solidFill>
              </a:rPr>
              <a:t>BIG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chemeClr val="accent4"/>
                </a:solidFill>
              </a:rPr>
              <a:t>GL</a:t>
            </a:r>
            <a:r>
              <a:rPr lang="en-US" sz="2000" b="1" i="1" u="sng" dirty="0">
                <a:solidFill>
                  <a:schemeClr val="accent6"/>
                </a:solidFill>
              </a:rPr>
              <a:t>ASS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rgbClr val="0070C0"/>
                </a:solidFill>
              </a:rPr>
              <a:t>DEW</a:t>
            </a:r>
            <a:r>
              <a:rPr lang="en-US" sz="2000" b="1" i="1" u="sng" dirty="0">
                <a:solidFill>
                  <a:srgbClr val="7030A0"/>
                </a:solidFill>
              </a:rPr>
              <a:t>AR </a:t>
            </a:r>
            <a:r>
              <a:rPr lang="en-US" sz="2000" b="1" i="1" u="sng" dirty="0">
                <a:highlight>
                  <a:srgbClr val="FFFF00"/>
                </a:highlight>
              </a:rPr>
              <a:t>(RF)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ED8529A-6A45-CE3F-3050-331B38E4B658}"/>
              </a:ext>
            </a:extLst>
          </p:cNvPr>
          <p:cNvSpPr txBox="1"/>
          <p:nvPr/>
        </p:nvSpPr>
        <p:spPr>
          <a:xfrm>
            <a:off x="4202648" y="4577597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Aux 3,4=Vee, 10=Vee, Aux 1,2=</a:t>
            </a:r>
            <a:r>
              <a:rPr lang="en-US" dirty="0" err="1"/>
              <a:t>Vdd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6C89D17-099C-4085-DD12-BBC2BF6019A9}"/>
              </a:ext>
            </a:extLst>
          </p:cNvPr>
          <p:cNvSpPr txBox="1"/>
          <p:nvPr/>
        </p:nvSpPr>
        <p:spPr>
          <a:xfrm>
            <a:off x="7706259" y="5949949"/>
            <a:ext cx="4485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BiasE</a:t>
            </a:r>
            <a:r>
              <a:rPr lang="en-US" dirty="0"/>
              <a:t>  = 11  (bias tee box)</a:t>
            </a:r>
          </a:p>
          <a:p>
            <a:pPr algn="r"/>
            <a:r>
              <a:rPr lang="en-US" dirty="0" err="1"/>
              <a:t>doorE</a:t>
            </a:r>
            <a:r>
              <a:rPr lang="en-US" dirty="0"/>
              <a:t>/</a:t>
            </a:r>
            <a:r>
              <a:rPr lang="en-US" dirty="0" err="1"/>
              <a:t>C_close</a:t>
            </a:r>
            <a:r>
              <a:rPr lang="en-US" dirty="0"/>
              <a:t> = ax</a:t>
            </a:r>
          </a:p>
          <a:p>
            <a:pPr algn="r"/>
            <a:r>
              <a:rPr lang="en-US" dirty="0" err="1"/>
              <a:t>doorE</a:t>
            </a:r>
            <a:r>
              <a:rPr lang="en-US" dirty="0"/>
              <a:t>/</a:t>
            </a:r>
            <a:r>
              <a:rPr lang="en-US" dirty="0" err="1"/>
              <a:t>C_open</a:t>
            </a:r>
            <a:r>
              <a:rPr lang="en-US" dirty="0"/>
              <a:t> = ay  </a:t>
            </a:r>
          </a:p>
          <a:p>
            <a:pPr algn="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CC9F3D-62FE-3BFF-4513-8CEC05C3F8DA}"/>
              </a:ext>
            </a:extLst>
          </p:cNvPr>
          <p:cNvSpPr txBox="1"/>
          <p:nvPr/>
        </p:nvSpPr>
        <p:spPr>
          <a:xfrm>
            <a:off x="73504" y="1377481"/>
            <a:ext cx="169661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sz="1700" dirty="0"/>
              <a:t>3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SR830 </a:t>
            </a:r>
            <a:r>
              <a:rPr lang="en-US" sz="1200" dirty="0"/>
              <a:t>(current in)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18</a:t>
            </a:r>
          </a:p>
          <a:p>
            <a:pPr algn="r"/>
            <a:endParaRPr lang="en-US" dirty="0"/>
          </a:p>
          <a:p>
            <a:pPr algn="r"/>
            <a:r>
              <a:rPr lang="en-US" sz="1400" dirty="0"/>
              <a:t>13(</a:t>
            </a:r>
            <a:r>
              <a:rPr lang="en-US" sz="1400" dirty="0" err="1"/>
              <a:t>open,ay</a:t>
            </a:r>
            <a:r>
              <a:rPr lang="en-US" sz="1400" dirty="0"/>
              <a:t>)/21</a:t>
            </a:r>
          </a:p>
          <a:p>
            <a:pPr algn="r"/>
            <a:r>
              <a:rPr lang="en-US" sz="1400" dirty="0"/>
              <a:t>(</a:t>
            </a:r>
            <a:r>
              <a:rPr lang="en-US" sz="1400" dirty="0" err="1"/>
              <a:t>close,ax</a:t>
            </a:r>
            <a:r>
              <a:rPr lang="en-US" sz="1400" dirty="0"/>
              <a:t>)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3</a:t>
            </a:r>
            <a:r>
              <a:rPr lang="en-US" dirty="0"/>
              <a:t>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9F86E9-1358-9BDD-2776-D7010AB94446}"/>
              </a:ext>
            </a:extLst>
          </p:cNvPr>
          <p:cNvSpPr txBox="1"/>
          <p:nvPr/>
        </p:nvSpPr>
        <p:spPr>
          <a:xfrm>
            <a:off x="10089720" y="1270216"/>
            <a:ext cx="2115457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SR830 </a:t>
            </a:r>
            <a:r>
              <a:rPr lang="en-US" sz="1200" dirty="0"/>
              <a:t>(sine out)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14</a:t>
            </a:r>
          </a:p>
          <a:p>
            <a:endParaRPr lang="en-US" dirty="0"/>
          </a:p>
          <a:p>
            <a:r>
              <a:rPr lang="en-US" sz="1500" dirty="0"/>
              <a:t>15(</a:t>
            </a:r>
            <a:r>
              <a:rPr lang="en-US" sz="1500" dirty="0" err="1"/>
              <a:t>open,ay</a:t>
            </a:r>
            <a:r>
              <a:rPr lang="en-US" sz="1500" dirty="0"/>
              <a:t>)/23(</a:t>
            </a:r>
            <a:r>
              <a:rPr lang="en-US" sz="1500" dirty="0" err="1"/>
              <a:t>close,ax</a:t>
            </a:r>
            <a:r>
              <a:rPr lang="en-US" sz="1500" dirty="0"/>
              <a:t>)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37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46A18F-56A6-3E1F-B3E0-65F70E8F53A8}"/>
              </a:ext>
            </a:extLst>
          </p:cNvPr>
          <p:cNvSpPr/>
          <p:nvPr/>
        </p:nvSpPr>
        <p:spPr>
          <a:xfrm>
            <a:off x="3873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FB28C8-CF1C-9BDD-1C55-1B673B50A7D0}"/>
              </a:ext>
            </a:extLst>
          </p:cNvPr>
          <p:cNvSpPr/>
          <p:nvPr/>
        </p:nvSpPr>
        <p:spPr>
          <a:xfrm>
            <a:off x="45847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A3BA78-56C2-F192-D969-3F1044FC5BFC}"/>
              </a:ext>
            </a:extLst>
          </p:cNvPr>
          <p:cNvSpPr/>
          <p:nvPr/>
        </p:nvSpPr>
        <p:spPr>
          <a:xfrm>
            <a:off x="5295900" y="571501"/>
            <a:ext cx="424615" cy="4191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BFB21A-DF21-F1E9-AF67-A1BF4805C81A}"/>
              </a:ext>
            </a:extLst>
          </p:cNvPr>
          <p:cNvSpPr/>
          <p:nvPr/>
        </p:nvSpPr>
        <p:spPr>
          <a:xfrm>
            <a:off x="60071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050BE3-0855-E87D-8C27-54E0E1827C1A}"/>
              </a:ext>
            </a:extLst>
          </p:cNvPr>
          <p:cNvSpPr/>
          <p:nvPr/>
        </p:nvSpPr>
        <p:spPr>
          <a:xfrm>
            <a:off x="6718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1329B8-59F0-BCDE-4A7A-08F539374242}"/>
              </a:ext>
            </a:extLst>
          </p:cNvPr>
          <p:cNvSpPr/>
          <p:nvPr/>
        </p:nvSpPr>
        <p:spPr>
          <a:xfrm>
            <a:off x="7429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A29324-227D-CE00-879E-253419DB7FF5}"/>
              </a:ext>
            </a:extLst>
          </p:cNvPr>
          <p:cNvSpPr/>
          <p:nvPr/>
        </p:nvSpPr>
        <p:spPr>
          <a:xfrm>
            <a:off x="3162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DCA490-C29E-4DBF-0ACF-D7AF1CD3F1AA}"/>
              </a:ext>
            </a:extLst>
          </p:cNvPr>
          <p:cNvSpPr/>
          <p:nvPr/>
        </p:nvSpPr>
        <p:spPr>
          <a:xfrm>
            <a:off x="81407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824087-58B9-8764-C46D-1F9401874CE3}"/>
              </a:ext>
            </a:extLst>
          </p:cNvPr>
          <p:cNvSpPr/>
          <p:nvPr/>
        </p:nvSpPr>
        <p:spPr>
          <a:xfrm>
            <a:off x="3962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B51181-2DFB-AFDE-3975-F4BE6272F50C}"/>
              </a:ext>
            </a:extLst>
          </p:cNvPr>
          <p:cNvSpPr/>
          <p:nvPr/>
        </p:nvSpPr>
        <p:spPr>
          <a:xfrm>
            <a:off x="4673600" y="5740399"/>
            <a:ext cx="424615" cy="419100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4D38FB-F537-BF95-B77D-220C307160F8}"/>
              </a:ext>
            </a:extLst>
          </p:cNvPr>
          <p:cNvSpPr/>
          <p:nvPr/>
        </p:nvSpPr>
        <p:spPr>
          <a:xfrm>
            <a:off x="53848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13FAAB-0755-E1BF-9418-BD274DA6E407}"/>
              </a:ext>
            </a:extLst>
          </p:cNvPr>
          <p:cNvSpPr/>
          <p:nvPr/>
        </p:nvSpPr>
        <p:spPr>
          <a:xfrm>
            <a:off x="60960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FB33ED-AA84-CB81-98CE-E7B6947B3FA7}"/>
              </a:ext>
            </a:extLst>
          </p:cNvPr>
          <p:cNvSpPr/>
          <p:nvPr/>
        </p:nvSpPr>
        <p:spPr>
          <a:xfrm>
            <a:off x="6807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4B7A9B-5303-1740-8C42-81E3C6F16EAC}"/>
              </a:ext>
            </a:extLst>
          </p:cNvPr>
          <p:cNvSpPr/>
          <p:nvPr/>
        </p:nvSpPr>
        <p:spPr>
          <a:xfrm>
            <a:off x="75184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835D10-DE2D-E6D3-4180-95177CBF0BB4}"/>
              </a:ext>
            </a:extLst>
          </p:cNvPr>
          <p:cNvSpPr/>
          <p:nvPr/>
        </p:nvSpPr>
        <p:spPr>
          <a:xfrm>
            <a:off x="3251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4B91F7-E687-AAD8-AA23-6D3E8EF7FD04}"/>
              </a:ext>
            </a:extLst>
          </p:cNvPr>
          <p:cNvSpPr/>
          <p:nvPr/>
        </p:nvSpPr>
        <p:spPr>
          <a:xfrm>
            <a:off x="82296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E5FC02-00C9-95F6-75CF-8DDC4F4F2AF1}"/>
              </a:ext>
            </a:extLst>
          </p:cNvPr>
          <p:cNvGrpSpPr/>
          <p:nvPr/>
        </p:nvGrpSpPr>
        <p:grpSpPr>
          <a:xfrm rot="5400000">
            <a:off x="413288" y="3307243"/>
            <a:ext cx="4054057" cy="313073"/>
            <a:chOff x="1034215" y="2133601"/>
            <a:chExt cx="5403015" cy="4191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254E5C-BBB2-5177-6FA6-3A8D7BC993CB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5A051B9-F27B-4ED2-5B2C-4BE88698023E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EAD5F0D-CB57-D59B-5502-E4857248F2F1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246A56-B627-B10B-9A08-EF7C76212F2D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577414A-0CE3-C06D-27AD-0ECFDF0E7713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D994F0B-7F87-B28B-B4D7-AF66D50386EC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D44F9D-E613-7CF8-8CBB-E1F8A56D9B00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760614-7D16-1E43-8088-FD0208D4FF50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96DB3-A44F-3941-A3FA-9C0890745CA1}"/>
              </a:ext>
            </a:extLst>
          </p:cNvPr>
          <p:cNvGrpSpPr/>
          <p:nvPr/>
        </p:nvGrpSpPr>
        <p:grpSpPr>
          <a:xfrm rot="5400000">
            <a:off x="7235407" y="3218493"/>
            <a:ext cx="4054057" cy="313073"/>
            <a:chOff x="1034215" y="2133601"/>
            <a:chExt cx="5403015" cy="4191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743CD9A-E473-D645-F2C6-EA612DF16D7E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5BFE881-4086-0912-FB71-FF62B3541EEF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B391D59-9ADE-5A3A-5C3E-59BC58241796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965723-F3A5-0BCE-1C2A-00AF57F09EE0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559ACB-D6A3-DA41-841A-3EAB0F78A3C7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9EC8BB1-F54A-0B1F-4F7F-63455903E5DD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638A7A5-A645-4994-2ED6-E509C50AE6AC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E4BB029-8C4A-7760-F2B4-18E7E54DFE07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8FD051D-AAD8-B25F-A53F-BD7A4EDBF69E}"/>
              </a:ext>
            </a:extLst>
          </p:cNvPr>
          <p:cNvSpPr txBox="1"/>
          <p:nvPr/>
        </p:nvSpPr>
        <p:spPr>
          <a:xfrm>
            <a:off x="3136903" y="977066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         12         B1                       A1	7          21       GND		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63A991-6DC8-6051-48F4-41292356968D}"/>
              </a:ext>
            </a:extLst>
          </p:cNvPr>
          <p:cNvSpPr txBox="1"/>
          <p:nvPr/>
        </p:nvSpPr>
        <p:spPr>
          <a:xfrm>
            <a:off x="3225925" y="5404401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         B5*                   GND       10         22                        6*		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4188AC-43CA-20FA-CCE8-4B001BC0C81D}"/>
              </a:ext>
            </a:extLst>
          </p:cNvPr>
          <p:cNvSpPr txBox="1"/>
          <p:nvPr/>
        </p:nvSpPr>
        <p:spPr>
          <a:xfrm>
            <a:off x="3146010" y="239520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</a:t>
            </a:r>
            <a:r>
              <a:rPr lang="en-US" dirty="0">
                <a:solidFill>
                  <a:srgbClr val="FF0000"/>
                </a:solidFill>
              </a:rPr>
              <a:t>IDC-                   IDC+</a:t>
            </a:r>
            <a:r>
              <a:rPr lang="en-US" dirty="0"/>
              <a:t>			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F5267-6030-9F90-6558-A08F12C7D21A}"/>
              </a:ext>
            </a:extLst>
          </p:cNvPr>
          <p:cNvSpPr txBox="1"/>
          <p:nvPr/>
        </p:nvSpPr>
        <p:spPr>
          <a:xfrm>
            <a:off x="3251201" y="6176965"/>
            <a:ext cx="5568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</a:t>
            </a:r>
            <a:r>
              <a:rPr lang="en-US" dirty="0">
                <a:solidFill>
                  <a:srgbClr val="FF0000"/>
                </a:solidFill>
              </a:rPr>
              <a:t>IDC-                   	           IDC+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0DDA59-47DA-96FE-AFAE-23E66737628F}"/>
              </a:ext>
            </a:extLst>
          </p:cNvPr>
          <p:cNvSpPr txBox="1"/>
          <p:nvPr/>
        </p:nvSpPr>
        <p:spPr>
          <a:xfrm>
            <a:off x="2663407" y="1904740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C36223-0CDE-C763-8732-6B71FA4411DE}"/>
              </a:ext>
            </a:extLst>
          </p:cNvPr>
          <p:cNvSpPr txBox="1"/>
          <p:nvPr/>
        </p:nvSpPr>
        <p:spPr>
          <a:xfrm>
            <a:off x="8193655" y="1299766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25867C-4F2B-F64A-4F4B-053203657387}"/>
              </a:ext>
            </a:extLst>
          </p:cNvPr>
          <p:cNvSpPr txBox="1"/>
          <p:nvPr/>
        </p:nvSpPr>
        <p:spPr>
          <a:xfrm>
            <a:off x="9526317" y="1264134"/>
            <a:ext cx="22079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  <a:p>
            <a:endParaRPr lang="en-US" dirty="0"/>
          </a:p>
          <a:p>
            <a:r>
              <a:rPr lang="en-US" dirty="0"/>
              <a:t>B3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B7</a:t>
            </a:r>
          </a:p>
          <a:p>
            <a:endParaRPr lang="en-US" dirty="0"/>
          </a:p>
          <a:p>
            <a:r>
              <a:rPr lang="en-US" dirty="0"/>
              <a:t>8</a:t>
            </a:r>
          </a:p>
          <a:p>
            <a:endParaRPr lang="en-US" dirty="0"/>
          </a:p>
          <a:p>
            <a:r>
              <a:rPr lang="en-US" dirty="0"/>
              <a:t>B2</a:t>
            </a:r>
          </a:p>
          <a:p>
            <a:endParaRPr lang="en-US" dirty="0"/>
          </a:p>
          <a:p>
            <a:r>
              <a:rPr lang="en-US" dirty="0"/>
              <a:t>15</a:t>
            </a:r>
          </a:p>
          <a:p>
            <a:endParaRPr lang="en-US" dirty="0"/>
          </a:p>
          <a:p>
            <a:r>
              <a:rPr lang="en-US" dirty="0"/>
              <a:t>B6 </a:t>
            </a:r>
            <a:r>
              <a:rPr lang="en-US" sz="1000" i="1" dirty="0"/>
              <a:t>(large capacitance to B7 and B3)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06F266-7A01-5744-9437-CBD50A1E4612}"/>
              </a:ext>
            </a:extLst>
          </p:cNvPr>
          <p:cNvSpPr txBox="1"/>
          <p:nvPr/>
        </p:nvSpPr>
        <p:spPr>
          <a:xfrm>
            <a:off x="1321433" y="1348001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14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16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24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B4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A2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13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2BF41B0-77F7-BDB4-A985-3033DC63DF0D}"/>
              </a:ext>
            </a:extLst>
          </p:cNvPr>
          <p:cNvSpPr txBox="1"/>
          <p:nvPr/>
        </p:nvSpPr>
        <p:spPr>
          <a:xfrm>
            <a:off x="10423403" y="1282620"/>
            <a:ext cx="1589001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16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14</a:t>
            </a:r>
          </a:p>
          <a:p>
            <a:endParaRPr lang="en-US" dirty="0"/>
          </a:p>
          <a:p>
            <a:r>
              <a:rPr lang="en-US" sz="1500" dirty="0"/>
              <a:t>15 (</a:t>
            </a:r>
            <a:r>
              <a:rPr lang="en-US" sz="1500" dirty="0" err="1"/>
              <a:t>open,ay</a:t>
            </a:r>
            <a:r>
              <a:rPr lang="en-US" sz="1500" dirty="0"/>
              <a:t>)/23 (</a:t>
            </a:r>
            <a:r>
              <a:rPr lang="en-US" sz="1500" dirty="0" err="1"/>
              <a:t>close,ax</a:t>
            </a:r>
            <a:r>
              <a:rPr lang="en-US" sz="1500" dirty="0"/>
              <a:t>)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ECB512F-D56E-9F8B-9A6F-8E2A0D2B6A45}"/>
              </a:ext>
            </a:extLst>
          </p:cNvPr>
          <p:cNvSpPr txBox="1"/>
          <p:nvPr/>
        </p:nvSpPr>
        <p:spPr>
          <a:xfrm>
            <a:off x="179596" y="1335916"/>
            <a:ext cx="159052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SR830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20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SR830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18</a:t>
            </a:r>
          </a:p>
          <a:p>
            <a:pPr algn="r"/>
            <a:endParaRPr lang="en-US" dirty="0"/>
          </a:p>
          <a:p>
            <a:pPr algn="r"/>
            <a:r>
              <a:rPr lang="en-US" sz="1500" dirty="0"/>
              <a:t>13(</a:t>
            </a:r>
            <a:r>
              <a:rPr lang="en-US" sz="1500" dirty="0" err="1"/>
              <a:t>open,ay</a:t>
            </a:r>
            <a:r>
              <a:rPr lang="en-US" sz="1500" dirty="0"/>
              <a:t>)/21</a:t>
            </a:r>
          </a:p>
          <a:p>
            <a:pPr algn="r"/>
            <a:r>
              <a:rPr lang="en-US" sz="1500" dirty="0"/>
              <a:t>(</a:t>
            </a:r>
            <a:r>
              <a:rPr lang="en-US" sz="1500" dirty="0" err="1"/>
              <a:t>close,ax</a:t>
            </a:r>
            <a:r>
              <a:rPr lang="en-US" sz="1500" dirty="0"/>
              <a:t>)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3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B6E8DC-60A8-157A-FAE6-9080B8AA5521}"/>
              </a:ext>
            </a:extLst>
          </p:cNvPr>
          <p:cNvSpPr txBox="1"/>
          <p:nvPr/>
        </p:nvSpPr>
        <p:spPr>
          <a:xfrm>
            <a:off x="9526324" y="242766"/>
            <a:ext cx="12283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Emitter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F09814-8233-60F9-F849-9688132D266F}"/>
              </a:ext>
            </a:extLst>
          </p:cNvPr>
          <p:cNvSpPr txBox="1"/>
          <p:nvPr/>
        </p:nvSpPr>
        <p:spPr>
          <a:xfrm>
            <a:off x="10034981" y="871170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4F476E-9695-1579-9290-DEBFF602063D}"/>
              </a:ext>
            </a:extLst>
          </p:cNvPr>
          <p:cNvSpPr txBox="1"/>
          <p:nvPr/>
        </p:nvSpPr>
        <p:spPr>
          <a:xfrm>
            <a:off x="1446540" y="871853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48B5D2-D522-E12D-4EC9-4A0331B97853}"/>
              </a:ext>
            </a:extLst>
          </p:cNvPr>
          <p:cNvSpPr txBox="1"/>
          <p:nvPr/>
        </p:nvSpPr>
        <p:spPr>
          <a:xfrm>
            <a:off x="798728" y="933889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81AB07-17F0-53A1-3A3A-59B745C0091C}"/>
              </a:ext>
            </a:extLst>
          </p:cNvPr>
          <p:cNvSpPr txBox="1"/>
          <p:nvPr/>
        </p:nvSpPr>
        <p:spPr>
          <a:xfrm>
            <a:off x="9141420" y="761010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9A44DC-882D-1D8F-AF51-2ECEF249B540}"/>
              </a:ext>
            </a:extLst>
          </p:cNvPr>
          <p:cNvSpPr txBox="1"/>
          <p:nvPr/>
        </p:nvSpPr>
        <p:spPr>
          <a:xfrm>
            <a:off x="1168098" y="376016"/>
            <a:ext cx="1707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Collector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2F2D1-1F93-2858-CCB9-6A3603B1EB63}"/>
              </a:ext>
            </a:extLst>
          </p:cNvPr>
          <p:cNvSpPr txBox="1"/>
          <p:nvPr/>
        </p:nvSpPr>
        <p:spPr>
          <a:xfrm>
            <a:off x="4554711" y="1264082"/>
            <a:ext cx="2163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	           8		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7952F-FDE3-0977-7C48-77A1F0B715D9}"/>
              </a:ext>
            </a:extLst>
          </p:cNvPr>
          <p:cNvSpPr txBox="1"/>
          <p:nvPr/>
        </p:nvSpPr>
        <p:spPr>
          <a:xfrm>
            <a:off x="3975875" y="2444561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2, 23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643F35-E1BE-4EB7-E630-B306BC4C020A}"/>
              </a:ext>
            </a:extLst>
          </p:cNvPr>
          <p:cNvSpPr/>
          <p:nvPr/>
        </p:nvSpPr>
        <p:spPr>
          <a:xfrm>
            <a:off x="4298115" y="3267513"/>
            <a:ext cx="1086685" cy="927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1C3B4B-2CDE-5A4A-BF94-EE1F6445693D}"/>
              </a:ext>
            </a:extLst>
          </p:cNvPr>
          <p:cNvCxnSpPr/>
          <p:nvPr/>
        </p:nvCxnSpPr>
        <p:spPr>
          <a:xfrm flipV="1">
            <a:off x="4298115" y="282262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18EA7-1EDA-C618-0191-23ACB6650403}"/>
              </a:ext>
            </a:extLst>
          </p:cNvPr>
          <p:cNvCxnSpPr/>
          <p:nvPr/>
        </p:nvCxnSpPr>
        <p:spPr>
          <a:xfrm flipV="1">
            <a:off x="5384800" y="281521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468BB3-142E-54E1-6877-1F16AEC38D8B}"/>
              </a:ext>
            </a:extLst>
          </p:cNvPr>
          <p:cNvSpPr txBox="1"/>
          <p:nvPr/>
        </p:nvSpPr>
        <p:spPr>
          <a:xfrm>
            <a:off x="-40741" y="5943537"/>
            <a:ext cx="66147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STIBiasC</a:t>
            </a:r>
            <a:r>
              <a:rPr lang="en-US" dirty="0"/>
              <a:t>  = 2 (STI bias tee box)</a:t>
            </a:r>
          </a:p>
          <a:p>
            <a:r>
              <a:rPr lang="en-US" dirty="0" err="1"/>
              <a:t>STOBiasC</a:t>
            </a:r>
            <a:r>
              <a:rPr lang="en-US" dirty="0"/>
              <a:t> = 22 ( STO bias tee box)</a:t>
            </a:r>
          </a:p>
          <a:p>
            <a:r>
              <a:rPr lang="en-US" dirty="0"/>
              <a:t>Filament top plate = 5, note: don’t use DAC port 17 (short to ground)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E5A285-8E9D-1377-F645-830EB876F87C}"/>
              </a:ext>
            </a:extLst>
          </p:cNvPr>
          <p:cNvSpPr txBox="1"/>
          <p:nvPr/>
        </p:nvSpPr>
        <p:spPr>
          <a:xfrm>
            <a:off x="4992170" y="2464454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19,20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CFE8E3-E1A3-4895-8585-DB71816B711A}"/>
              </a:ext>
            </a:extLst>
          </p:cNvPr>
          <p:cNvCxnSpPr>
            <a:cxnSpLocks/>
          </p:cNvCxnSpPr>
          <p:nvPr/>
        </p:nvCxnSpPr>
        <p:spPr>
          <a:xfrm flipV="1">
            <a:off x="6257507" y="2936776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7DA571-72DA-1D97-DB7D-290855F5E667}"/>
              </a:ext>
            </a:extLst>
          </p:cNvPr>
          <p:cNvCxnSpPr>
            <a:cxnSpLocks/>
          </p:cNvCxnSpPr>
          <p:nvPr/>
        </p:nvCxnSpPr>
        <p:spPr>
          <a:xfrm flipV="1">
            <a:off x="7556500" y="2920267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9947C84-3433-012B-5A2A-CC7CD67ED071}"/>
              </a:ext>
            </a:extLst>
          </p:cNvPr>
          <p:cNvCxnSpPr>
            <a:cxnSpLocks/>
          </p:cNvCxnSpPr>
          <p:nvPr/>
        </p:nvCxnSpPr>
        <p:spPr>
          <a:xfrm>
            <a:off x="6257507" y="3654224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20E34FC-5BEC-E7DB-E058-549041E4555A}"/>
              </a:ext>
            </a:extLst>
          </p:cNvPr>
          <p:cNvCxnSpPr>
            <a:cxnSpLocks/>
          </p:cNvCxnSpPr>
          <p:nvPr/>
        </p:nvCxnSpPr>
        <p:spPr>
          <a:xfrm>
            <a:off x="6219407" y="4104933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C72F5F2-3503-1689-F9E8-0EAF6FCCC962}"/>
              </a:ext>
            </a:extLst>
          </p:cNvPr>
          <p:cNvSpPr txBox="1"/>
          <p:nvPr/>
        </p:nvSpPr>
        <p:spPr>
          <a:xfrm>
            <a:off x="6757836" y="4066868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2D1685-CD60-5ED3-7552-84A198E58E18}"/>
              </a:ext>
            </a:extLst>
          </p:cNvPr>
          <p:cNvSpPr txBox="1"/>
          <p:nvPr/>
        </p:nvSpPr>
        <p:spPr>
          <a:xfrm>
            <a:off x="6133374" y="2517108"/>
            <a:ext cx="38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BD7B68-9356-58BB-9F64-63A2B118A252}"/>
              </a:ext>
            </a:extLst>
          </p:cNvPr>
          <p:cNvSpPr txBox="1"/>
          <p:nvPr/>
        </p:nvSpPr>
        <p:spPr>
          <a:xfrm>
            <a:off x="7398712" y="2517108"/>
            <a:ext cx="387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55C5A6-130D-B8E5-3320-046C9647C5A7}"/>
              </a:ext>
            </a:extLst>
          </p:cNvPr>
          <p:cNvSpPr txBox="1"/>
          <p:nvPr/>
        </p:nvSpPr>
        <p:spPr>
          <a:xfrm>
            <a:off x="3954032" y="4194762"/>
            <a:ext cx="18113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*when connecting do 2 with 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BE9B9B-AD3A-5BF2-C640-172A50835C57}"/>
              </a:ext>
            </a:extLst>
          </p:cNvPr>
          <p:cNvSpPr txBox="1"/>
          <p:nvPr/>
        </p:nvSpPr>
        <p:spPr>
          <a:xfrm>
            <a:off x="104143" y="26340"/>
            <a:ext cx="268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SMALL GLASS DEWAR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E796FF-B6D2-E4E1-C4AB-6582BA750C29}"/>
              </a:ext>
            </a:extLst>
          </p:cNvPr>
          <p:cNvSpPr txBox="1"/>
          <p:nvPr/>
        </p:nvSpPr>
        <p:spPr>
          <a:xfrm>
            <a:off x="7670800" y="5739682"/>
            <a:ext cx="44857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STIBiasE</a:t>
            </a:r>
            <a:r>
              <a:rPr lang="en-US" dirty="0"/>
              <a:t>  = 11  (STI bias tee box)</a:t>
            </a:r>
          </a:p>
          <a:p>
            <a:pPr algn="r"/>
            <a:r>
              <a:rPr lang="en-US" dirty="0" err="1"/>
              <a:t>STOBiasE</a:t>
            </a:r>
            <a:r>
              <a:rPr lang="en-US" dirty="0"/>
              <a:t>= 24 ( STO bias tee box)</a:t>
            </a:r>
          </a:p>
          <a:p>
            <a:pPr algn="r"/>
            <a:r>
              <a:rPr lang="en-US" dirty="0"/>
              <a:t> </a:t>
            </a:r>
            <a:r>
              <a:rPr lang="en-US" dirty="0" err="1"/>
              <a:t>doorE</a:t>
            </a:r>
            <a:r>
              <a:rPr lang="en-US" dirty="0"/>
              <a:t>/</a:t>
            </a:r>
            <a:r>
              <a:rPr lang="en-US" dirty="0" err="1"/>
              <a:t>C_close</a:t>
            </a:r>
            <a:r>
              <a:rPr lang="en-US" dirty="0"/>
              <a:t> = ax</a:t>
            </a:r>
          </a:p>
          <a:p>
            <a:pPr algn="r"/>
            <a:r>
              <a:rPr lang="en-US" dirty="0" err="1"/>
              <a:t>doorE</a:t>
            </a:r>
            <a:r>
              <a:rPr lang="en-US" dirty="0"/>
              <a:t>/</a:t>
            </a:r>
            <a:r>
              <a:rPr lang="en-US" dirty="0" err="1"/>
              <a:t>C_open</a:t>
            </a:r>
            <a:r>
              <a:rPr lang="en-US" dirty="0"/>
              <a:t> = ay  </a:t>
            </a:r>
          </a:p>
          <a:p>
            <a:pPr algn="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9BED5C2-6A3E-3E84-980A-6B4724F12F7D}"/>
              </a:ext>
            </a:extLst>
          </p:cNvPr>
          <p:cNvSpPr txBox="1"/>
          <p:nvPr/>
        </p:nvSpPr>
        <p:spPr>
          <a:xfrm>
            <a:off x="4203668" y="4549819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Aux 3,4=Vee, 10=Vee, Aux 1,2=</a:t>
            </a:r>
            <a:r>
              <a:rPr lang="en-US" dirty="0" err="1"/>
              <a:t>Vdd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C0469EE-DBC4-3BA6-A0D2-B839862DF23D}"/>
              </a:ext>
            </a:extLst>
          </p:cNvPr>
          <p:cNvSpPr txBox="1"/>
          <p:nvPr/>
        </p:nvSpPr>
        <p:spPr>
          <a:xfrm>
            <a:off x="7785952" y="6528307"/>
            <a:ext cx="16692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ighlight>
                  <a:srgbClr val="FFFF00"/>
                </a:highlight>
              </a:rPr>
              <a:t>* Short to ground</a:t>
            </a:r>
          </a:p>
        </p:txBody>
      </p:sp>
    </p:spTree>
    <p:extLst>
      <p:ext uri="{BB962C8B-B14F-4D97-AF65-F5344CB8AC3E}">
        <p14:creationId xmlns:p14="http://schemas.microsoft.com/office/powerpoint/2010/main" val="83841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7CA8B1-7694-61B8-9205-9420197D0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14818"/>
              </p:ext>
            </p:extLst>
          </p:nvPr>
        </p:nvGraphicFramePr>
        <p:xfrm>
          <a:off x="2032000" y="719666"/>
          <a:ext cx="8127999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654968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850264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61737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Emitter Side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Breakout Box 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DAC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 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0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96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07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62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 (open)/23 (close)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78173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61EC84-DFB8-2151-2FEF-8500164A0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109228"/>
              </p:ext>
            </p:extLst>
          </p:nvPr>
        </p:nvGraphicFramePr>
        <p:xfrm>
          <a:off x="2032000" y="3641614"/>
          <a:ext cx="8127999" cy="249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654968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850264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61737447"/>
                    </a:ext>
                  </a:extLst>
                </a:gridCol>
              </a:tblGrid>
              <a:tr h="286561">
                <a:tc>
                  <a:txBody>
                    <a:bodyPr/>
                    <a:lstStyle/>
                    <a:p>
                      <a:r>
                        <a:rPr lang="en-US" b="1" dirty="0"/>
                        <a:t>Collector Side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Breakout Box 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DAC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 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0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96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07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62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 (open)/21 (close)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781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38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B7DAA-2F37-1A52-A589-2FC16E02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8A0E-A6F7-68F1-7ADF-263DAFC05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Grounding</a:t>
            </a:r>
          </a:p>
          <a:p>
            <a:pPr lvl="1"/>
            <a:r>
              <a:rPr lang="en-US" dirty="0"/>
              <a:t>Nice to have a table top rack so instruments (i.e. metal surfaces) aren’t touching each other</a:t>
            </a:r>
          </a:p>
          <a:p>
            <a:pPr lvl="1"/>
            <a:r>
              <a:rPr lang="en-US" dirty="0"/>
              <a:t>Earth ground </a:t>
            </a:r>
          </a:p>
          <a:p>
            <a:pPr lvl="1"/>
            <a:r>
              <a:rPr lang="en-US" dirty="0"/>
              <a:t>USB not great, find </a:t>
            </a:r>
            <a:r>
              <a:rPr lang="en-US" dirty="0" err="1"/>
              <a:t>usb</a:t>
            </a:r>
            <a:r>
              <a:rPr lang="en-US" dirty="0"/>
              <a:t> to ethernet connector (cat) </a:t>
            </a:r>
          </a:p>
          <a:p>
            <a:r>
              <a:rPr lang="en-US" dirty="0"/>
              <a:t>Insulator </a:t>
            </a:r>
          </a:p>
          <a:p>
            <a:pPr lvl="1"/>
            <a:r>
              <a:rPr lang="en-US" dirty="0"/>
              <a:t>charging</a:t>
            </a:r>
          </a:p>
          <a:p>
            <a:pPr lvl="1"/>
            <a:r>
              <a:rPr lang="en-US" dirty="0"/>
              <a:t>Defects, tunneling, </a:t>
            </a:r>
          </a:p>
          <a:p>
            <a:pPr lvl="1"/>
            <a:r>
              <a:rPr lang="en-US" dirty="0"/>
              <a:t>How this ties into large voltages  </a:t>
            </a:r>
          </a:p>
          <a:p>
            <a:r>
              <a:rPr lang="en-US" dirty="0"/>
              <a:t>Think about using much smaller voltages, see how it looks like in walk on spheres calculation</a:t>
            </a:r>
          </a:p>
        </p:txBody>
      </p:sp>
    </p:spTree>
    <p:extLst>
      <p:ext uri="{BB962C8B-B14F-4D97-AF65-F5344CB8AC3E}">
        <p14:creationId xmlns:p14="http://schemas.microsoft.com/office/powerpoint/2010/main" val="3986891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46A18F-56A6-3E1F-B3E0-65F70E8F53A8}"/>
              </a:ext>
            </a:extLst>
          </p:cNvPr>
          <p:cNvSpPr/>
          <p:nvPr/>
        </p:nvSpPr>
        <p:spPr>
          <a:xfrm>
            <a:off x="3873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FB28C8-CF1C-9BDD-1C55-1B673B50A7D0}"/>
              </a:ext>
            </a:extLst>
          </p:cNvPr>
          <p:cNvSpPr/>
          <p:nvPr/>
        </p:nvSpPr>
        <p:spPr>
          <a:xfrm>
            <a:off x="45847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A3BA78-56C2-F192-D969-3F1044FC5BFC}"/>
              </a:ext>
            </a:extLst>
          </p:cNvPr>
          <p:cNvSpPr/>
          <p:nvPr/>
        </p:nvSpPr>
        <p:spPr>
          <a:xfrm>
            <a:off x="5295900" y="571501"/>
            <a:ext cx="424615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BFB21A-DF21-F1E9-AF67-A1BF4805C81A}"/>
              </a:ext>
            </a:extLst>
          </p:cNvPr>
          <p:cNvSpPr/>
          <p:nvPr/>
        </p:nvSpPr>
        <p:spPr>
          <a:xfrm>
            <a:off x="60071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050BE3-0855-E87D-8C27-54E0E1827C1A}"/>
              </a:ext>
            </a:extLst>
          </p:cNvPr>
          <p:cNvSpPr/>
          <p:nvPr/>
        </p:nvSpPr>
        <p:spPr>
          <a:xfrm>
            <a:off x="6718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1329B8-59F0-BCDE-4A7A-08F539374242}"/>
              </a:ext>
            </a:extLst>
          </p:cNvPr>
          <p:cNvSpPr/>
          <p:nvPr/>
        </p:nvSpPr>
        <p:spPr>
          <a:xfrm>
            <a:off x="7429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A29324-227D-CE00-879E-253419DB7FF5}"/>
              </a:ext>
            </a:extLst>
          </p:cNvPr>
          <p:cNvSpPr/>
          <p:nvPr/>
        </p:nvSpPr>
        <p:spPr>
          <a:xfrm>
            <a:off x="3162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DCA490-C29E-4DBF-0ACF-D7AF1CD3F1AA}"/>
              </a:ext>
            </a:extLst>
          </p:cNvPr>
          <p:cNvSpPr/>
          <p:nvPr/>
        </p:nvSpPr>
        <p:spPr>
          <a:xfrm>
            <a:off x="8140700" y="571501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824087-58B9-8764-C46D-1F9401874CE3}"/>
              </a:ext>
            </a:extLst>
          </p:cNvPr>
          <p:cNvSpPr/>
          <p:nvPr/>
        </p:nvSpPr>
        <p:spPr>
          <a:xfrm>
            <a:off x="3962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B51181-2DFB-AFDE-3975-F4BE6272F50C}"/>
              </a:ext>
            </a:extLst>
          </p:cNvPr>
          <p:cNvSpPr/>
          <p:nvPr/>
        </p:nvSpPr>
        <p:spPr>
          <a:xfrm>
            <a:off x="46736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4D38FB-F537-BF95-B77D-220C307160F8}"/>
              </a:ext>
            </a:extLst>
          </p:cNvPr>
          <p:cNvSpPr/>
          <p:nvPr/>
        </p:nvSpPr>
        <p:spPr>
          <a:xfrm>
            <a:off x="53848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13FAAB-0755-E1BF-9418-BD274DA6E407}"/>
              </a:ext>
            </a:extLst>
          </p:cNvPr>
          <p:cNvSpPr/>
          <p:nvPr/>
        </p:nvSpPr>
        <p:spPr>
          <a:xfrm>
            <a:off x="60960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FB33ED-AA84-CB81-98CE-E7B6947B3FA7}"/>
              </a:ext>
            </a:extLst>
          </p:cNvPr>
          <p:cNvSpPr/>
          <p:nvPr/>
        </p:nvSpPr>
        <p:spPr>
          <a:xfrm>
            <a:off x="6807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4B7A9B-5303-1740-8C42-81E3C6F16EAC}"/>
              </a:ext>
            </a:extLst>
          </p:cNvPr>
          <p:cNvSpPr/>
          <p:nvPr/>
        </p:nvSpPr>
        <p:spPr>
          <a:xfrm>
            <a:off x="7518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835D10-DE2D-E6D3-4180-95177CBF0BB4}"/>
              </a:ext>
            </a:extLst>
          </p:cNvPr>
          <p:cNvSpPr/>
          <p:nvPr/>
        </p:nvSpPr>
        <p:spPr>
          <a:xfrm>
            <a:off x="3251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4B91F7-E687-AAD8-AA23-6D3E8EF7FD04}"/>
              </a:ext>
            </a:extLst>
          </p:cNvPr>
          <p:cNvSpPr/>
          <p:nvPr/>
        </p:nvSpPr>
        <p:spPr>
          <a:xfrm>
            <a:off x="82296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E5FC02-00C9-95F6-75CF-8DDC4F4F2AF1}"/>
              </a:ext>
            </a:extLst>
          </p:cNvPr>
          <p:cNvGrpSpPr/>
          <p:nvPr/>
        </p:nvGrpSpPr>
        <p:grpSpPr>
          <a:xfrm rot="5400000">
            <a:off x="413288" y="3307243"/>
            <a:ext cx="4054057" cy="313073"/>
            <a:chOff x="1034215" y="2133601"/>
            <a:chExt cx="5403015" cy="4191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254E5C-BBB2-5177-6FA6-3A8D7BC993CB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5A051B9-F27B-4ED2-5B2C-4BE88698023E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EAD5F0D-CB57-D59B-5502-E4857248F2F1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246A56-B627-B10B-9A08-EF7C76212F2D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577414A-0CE3-C06D-27AD-0ECFDF0E7713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D994F0B-7F87-B28B-B4D7-AF66D50386EC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D44F9D-E613-7CF8-8CBB-E1F8A56D9B00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760614-7D16-1E43-8088-FD0208D4FF50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96DB3-A44F-3941-A3FA-9C0890745CA1}"/>
              </a:ext>
            </a:extLst>
          </p:cNvPr>
          <p:cNvGrpSpPr/>
          <p:nvPr/>
        </p:nvGrpSpPr>
        <p:grpSpPr>
          <a:xfrm rot="5400000">
            <a:off x="7235407" y="3218493"/>
            <a:ext cx="4054057" cy="313073"/>
            <a:chOff x="1034215" y="2133601"/>
            <a:chExt cx="5403015" cy="4191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743CD9A-E473-D645-F2C6-EA612DF16D7E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5BFE881-4086-0912-FB71-FF62B3541EEF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B391D59-9ADE-5A3A-5C3E-59BC58241796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965723-F3A5-0BCE-1C2A-00AF57F09EE0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559ACB-D6A3-DA41-841A-3EAB0F78A3C7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9EC8BB1-F54A-0B1F-4F7F-63455903E5DD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638A7A5-A645-4994-2ED6-E509C50AE6AC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E4BB029-8C4A-7760-F2B4-18E7E54DFE07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8FD051D-AAD8-B25F-A53F-BD7A4EDBF69E}"/>
              </a:ext>
            </a:extLst>
          </p:cNvPr>
          <p:cNvSpPr txBox="1"/>
          <p:nvPr/>
        </p:nvSpPr>
        <p:spPr>
          <a:xfrm>
            <a:off x="3136903" y="977066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          2           B2          4           B3	6          18       		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63A991-6DC8-6051-48F4-41292356968D}"/>
              </a:ext>
            </a:extLst>
          </p:cNvPr>
          <p:cNvSpPr txBox="1"/>
          <p:nvPr/>
        </p:nvSpPr>
        <p:spPr>
          <a:xfrm>
            <a:off x="3225925" y="5404401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B7           8          20         10                       11         12               		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4188AC-43CA-20FA-CCE8-4B001BC0C81D}"/>
              </a:ext>
            </a:extLst>
          </p:cNvPr>
          <p:cNvSpPr txBox="1"/>
          <p:nvPr/>
        </p:nvSpPr>
        <p:spPr>
          <a:xfrm>
            <a:off x="3146010" y="239520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</a:t>
            </a:r>
            <a:r>
              <a:rPr lang="en-US" dirty="0">
                <a:solidFill>
                  <a:srgbClr val="FF0000"/>
                </a:solidFill>
              </a:rPr>
              <a:t>IDC-                   IDC+</a:t>
            </a:r>
            <a:r>
              <a:rPr lang="en-US" dirty="0"/>
              <a:t>			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F5267-6030-9F90-6558-A08F12C7D21A}"/>
              </a:ext>
            </a:extLst>
          </p:cNvPr>
          <p:cNvSpPr txBox="1"/>
          <p:nvPr/>
        </p:nvSpPr>
        <p:spPr>
          <a:xfrm>
            <a:off x="4584699" y="6176965"/>
            <a:ext cx="528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 </a:t>
            </a:r>
            <a:r>
              <a:rPr lang="en-US" dirty="0">
                <a:solidFill>
                  <a:srgbClr val="FF0000"/>
                </a:solidFill>
              </a:rPr>
              <a:t>IDC-                                  IDC+</a:t>
            </a:r>
            <a:r>
              <a:rPr lang="en-US" dirty="0"/>
              <a:t>			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0DDA59-47DA-96FE-AFAE-23E66737628F}"/>
              </a:ext>
            </a:extLst>
          </p:cNvPr>
          <p:cNvSpPr txBox="1"/>
          <p:nvPr/>
        </p:nvSpPr>
        <p:spPr>
          <a:xfrm>
            <a:off x="2663407" y="1904740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C36223-0CDE-C763-8732-6B71FA4411DE}"/>
              </a:ext>
            </a:extLst>
          </p:cNvPr>
          <p:cNvSpPr txBox="1"/>
          <p:nvPr/>
        </p:nvSpPr>
        <p:spPr>
          <a:xfrm>
            <a:off x="8193655" y="1299766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25867C-4F2B-F64A-4F4B-053203657387}"/>
              </a:ext>
            </a:extLst>
          </p:cNvPr>
          <p:cNvSpPr txBox="1"/>
          <p:nvPr/>
        </p:nvSpPr>
        <p:spPr>
          <a:xfrm>
            <a:off x="9526317" y="1264134"/>
            <a:ext cx="22079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B4</a:t>
            </a:r>
          </a:p>
          <a:p>
            <a:endParaRPr lang="en-US" dirty="0"/>
          </a:p>
          <a:p>
            <a:r>
              <a:rPr lang="en-US" dirty="0"/>
              <a:t>7</a:t>
            </a:r>
          </a:p>
          <a:p>
            <a:endParaRPr lang="en-US" dirty="0"/>
          </a:p>
          <a:p>
            <a:r>
              <a:rPr lang="en-US" dirty="0"/>
              <a:t>B5</a:t>
            </a:r>
          </a:p>
          <a:p>
            <a:endParaRPr lang="en-US" dirty="0"/>
          </a:p>
          <a:p>
            <a:r>
              <a:rPr lang="en-US" dirty="0"/>
              <a:t>21</a:t>
            </a:r>
          </a:p>
          <a:p>
            <a:endParaRPr lang="en-US" dirty="0"/>
          </a:p>
          <a:p>
            <a:r>
              <a:rPr lang="en-US" dirty="0"/>
              <a:t>B6</a:t>
            </a:r>
          </a:p>
          <a:p>
            <a:endParaRPr lang="en-US" dirty="0"/>
          </a:p>
          <a:p>
            <a:r>
              <a:rPr lang="en-US" dirty="0"/>
              <a:t>9</a:t>
            </a:r>
          </a:p>
          <a:p>
            <a:endParaRPr lang="en-US" dirty="0"/>
          </a:p>
          <a:p>
            <a:r>
              <a:rPr lang="en-US" dirty="0"/>
              <a:t>23</a:t>
            </a:r>
          </a:p>
          <a:p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06F266-7A01-5744-9437-CBD50A1E4612}"/>
              </a:ext>
            </a:extLst>
          </p:cNvPr>
          <p:cNvSpPr txBox="1"/>
          <p:nvPr/>
        </p:nvSpPr>
        <p:spPr>
          <a:xfrm>
            <a:off x="1321433" y="1348001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19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5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A2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A1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B6E8DC-60A8-157A-FAE6-9080B8AA5521}"/>
              </a:ext>
            </a:extLst>
          </p:cNvPr>
          <p:cNvSpPr txBox="1"/>
          <p:nvPr/>
        </p:nvSpPr>
        <p:spPr>
          <a:xfrm>
            <a:off x="9526324" y="242766"/>
            <a:ext cx="12283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Emitter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F09814-8233-60F9-F849-9688132D266F}"/>
              </a:ext>
            </a:extLst>
          </p:cNvPr>
          <p:cNvSpPr txBox="1"/>
          <p:nvPr/>
        </p:nvSpPr>
        <p:spPr>
          <a:xfrm>
            <a:off x="10034981" y="871170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4F476E-9695-1579-9290-DEBFF602063D}"/>
              </a:ext>
            </a:extLst>
          </p:cNvPr>
          <p:cNvSpPr txBox="1"/>
          <p:nvPr/>
        </p:nvSpPr>
        <p:spPr>
          <a:xfrm>
            <a:off x="1446540" y="871853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48B5D2-D522-E12D-4EC9-4A0331B97853}"/>
              </a:ext>
            </a:extLst>
          </p:cNvPr>
          <p:cNvSpPr txBox="1"/>
          <p:nvPr/>
        </p:nvSpPr>
        <p:spPr>
          <a:xfrm>
            <a:off x="798728" y="933889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81AB07-17F0-53A1-3A3A-59B745C0091C}"/>
              </a:ext>
            </a:extLst>
          </p:cNvPr>
          <p:cNvSpPr txBox="1"/>
          <p:nvPr/>
        </p:nvSpPr>
        <p:spPr>
          <a:xfrm>
            <a:off x="9141420" y="761010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9A44DC-882D-1D8F-AF51-2ECEF249B540}"/>
              </a:ext>
            </a:extLst>
          </p:cNvPr>
          <p:cNvSpPr txBox="1"/>
          <p:nvPr/>
        </p:nvSpPr>
        <p:spPr>
          <a:xfrm>
            <a:off x="1168098" y="376016"/>
            <a:ext cx="1707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Collector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2F2D1-1F93-2858-CCB9-6A3603B1EB63}"/>
              </a:ext>
            </a:extLst>
          </p:cNvPr>
          <p:cNvSpPr txBox="1"/>
          <p:nvPr/>
        </p:nvSpPr>
        <p:spPr>
          <a:xfrm>
            <a:off x="4554711" y="1264082"/>
            <a:ext cx="2163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	           8		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7952F-FDE3-0977-7C48-77A1F0B715D9}"/>
              </a:ext>
            </a:extLst>
          </p:cNvPr>
          <p:cNvSpPr txBox="1"/>
          <p:nvPr/>
        </p:nvSpPr>
        <p:spPr>
          <a:xfrm>
            <a:off x="3975875" y="2444561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14, 16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643F35-E1BE-4EB7-E630-B306BC4C020A}"/>
              </a:ext>
            </a:extLst>
          </p:cNvPr>
          <p:cNvSpPr/>
          <p:nvPr/>
        </p:nvSpPr>
        <p:spPr>
          <a:xfrm>
            <a:off x="4298115" y="3267513"/>
            <a:ext cx="1086685" cy="927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1C3B4B-2CDE-5A4A-BF94-EE1F6445693D}"/>
              </a:ext>
            </a:extLst>
          </p:cNvPr>
          <p:cNvCxnSpPr/>
          <p:nvPr/>
        </p:nvCxnSpPr>
        <p:spPr>
          <a:xfrm flipV="1">
            <a:off x="4298115" y="282262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18EA7-1EDA-C618-0191-23ACB6650403}"/>
              </a:ext>
            </a:extLst>
          </p:cNvPr>
          <p:cNvCxnSpPr/>
          <p:nvPr/>
        </p:nvCxnSpPr>
        <p:spPr>
          <a:xfrm flipV="1">
            <a:off x="5384800" y="281521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E468BB3-142E-54E1-6877-1F16AEC38D8B}"/>
              </a:ext>
            </a:extLst>
          </p:cNvPr>
          <p:cNvSpPr txBox="1"/>
          <p:nvPr/>
        </p:nvSpPr>
        <p:spPr>
          <a:xfrm>
            <a:off x="35458" y="5886387"/>
            <a:ext cx="6771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STIBiasC</a:t>
            </a:r>
            <a:r>
              <a:rPr lang="en-US" dirty="0"/>
              <a:t>  = 2 (STI bias tee box)</a:t>
            </a:r>
          </a:p>
          <a:p>
            <a:r>
              <a:rPr lang="en-US" dirty="0" err="1"/>
              <a:t>STOBiasC</a:t>
            </a:r>
            <a:r>
              <a:rPr lang="en-US" dirty="0"/>
              <a:t> = 22 ( STO bias tee box)</a:t>
            </a:r>
          </a:p>
          <a:p>
            <a:r>
              <a:rPr lang="en-US" dirty="0"/>
              <a:t>Filament top plate DAC 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E5A285-8E9D-1377-F645-830EB876F87C}"/>
              </a:ext>
            </a:extLst>
          </p:cNvPr>
          <p:cNvSpPr txBox="1"/>
          <p:nvPr/>
        </p:nvSpPr>
        <p:spPr>
          <a:xfrm>
            <a:off x="4992170" y="2464454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15,17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CFE8E3-E1A3-4895-8585-DB71816B711A}"/>
              </a:ext>
            </a:extLst>
          </p:cNvPr>
          <p:cNvCxnSpPr>
            <a:cxnSpLocks/>
          </p:cNvCxnSpPr>
          <p:nvPr/>
        </p:nvCxnSpPr>
        <p:spPr>
          <a:xfrm flipV="1">
            <a:off x="6257507" y="2936776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7DA571-72DA-1D97-DB7D-290855F5E667}"/>
              </a:ext>
            </a:extLst>
          </p:cNvPr>
          <p:cNvCxnSpPr>
            <a:cxnSpLocks/>
          </p:cNvCxnSpPr>
          <p:nvPr/>
        </p:nvCxnSpPr>
        <p:spPr>
          <a:xfrm flipV="1">
            <a:off x="7556500" y="2920267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9947C84-3433-012B-5A2A-CC7CD67ED071}"/>
              </a:ext>
            </a:extLst>
          </p:cNvPr>
          <p:cNvCxnSpPr>
            <a:cxnSpLocks/>
          </p:cNvCxnSpPr>
          <p:nvPr/>
        </p:nvCxnSpPr>
        <p:spPr>
          <a:xfrm>
            <a:off x="6257507" y="3654224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20E34FC-5BEC-E7DB-E058-549041E4555A}"/>
              </a:ext>
            </a:extLst>
          </p:cNvPr>
          <p:cNvCxnSpPr>
            <a:cxnSpLocks/>
          </p:cNvCxnSpPr>
          <p:nvPr/>
        </p:nvCxnSpPr>
        <p:spPr>
          <a:xfrm>
            <a:off x="6219407" y="4104933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C72F5F2-3503-1689-F9E8-0EAF6FCCC962}"/>
              </a:ext>
            </a:extLst>
          </p:cNvPr>
          <p:cNvSpPr txBox="1"/>
          <p:nvPr/>
        </p:nvSpPr>
        <p:spPr>
          <a:xfrm>
            <a:off x="6757836" y="4079568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2D1685-CD60-5ED3-7552-84A198E58E18}"/>
              </a:ext>
            </a:extLst>
          </p:cNvPr>
          <p:cNvSpPr txBox="1"/>
          <p:nvPr/>
        </p:nvSpPr>
        <p:spPr>
          <a:xfrm>
            <a:off x="6133374" y="2517108"/>
            <a:ext cx="50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BD7B68-9356-58BB-9F64-63A2B118A252}"/>
              </a:ext>
            </a:extLst>
          </p:cNvPr>
          <p:cNvSpPr txBox="1"/>
          <p:nvPr/>
        </p:nvSpPr>
        <p:spPr>
          <a:xfrm>
            <a:off x="7398711" y="2517108"/>
            <a:ext cx="50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55C5A6-130D-B8E5-3320-046C9647C5A7}"/>
              </a:ext>
            </a:extLst>
          </p:cNvPr>
          <p:cNvSpPr txBox="1"/>
          <p:nvPr/>
        </p:nvSpPr>
        <p:spPr>
          <a:xfrm>
            <a:off x="3879015" y="4206607"/>
            <a:ext cx="2038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*when connecting do 14 with 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BE9B9B-AD3A-5BF2-C640-172A50835C57}"/>
              </a:ext>
            </a:extLst>
          </p:cNvPr>
          <p:cNvSpPr txBox="1"/>
          <p:nvPr/>
        </p:nvSpPr>
        <p:spPr>
          <a:xfrm>
            <a:off x="4932311" y="1924349"/>
            <a:ext cx="2650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solidFill>
                  <a:srgbClr val="FF0000"/>
                </a:solidFill>
              </a:rPr>
              <a:t>BIG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chemeClr val="accent4"/>
                </a:solidFill>
              </a:rPr>
              <a:t>GL</a:t>
            </a:r>
            <a:r>
              <a:rPr lang="en-US" sz="2000" b="1" i="1" u="sng" dirty="0">
                <a:solidFill>
                  <a:schemeClr val="accent6"/>
                </a:solidFill>
              </a:rPr>
              <a:t>ASS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rgbClr val="0070C0"/>
                </a:solidFill>
              </a:rPr>
              <a:t>DEW</a:t>
            </a:r>
            <a:r>
              <a:rPr lang="en-US" sz="2000" b="1" i="1" u="sng" dirty="0">
                <a:solidFill>
                  <a:srgbClr val="7030A0"/>
                </a:solidFill>
              </a:rPr>
              <a:t>AR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ED8529A-6A45-CE3F-3050-331B38E4B658}"/>
              </a:ext>
            </a:extLst>
          </p:cNvPr>
          <p:cNvSpPr txBox="1"/>
          <p:nvPr/>
        </p:nvSpPr>
        <p:spPr>
          <a:xfrm>
            <a:off x="4202648" y="4577597"/>
            <a:ext cx="355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Aux 3,4=Vee, 10=Vee, Aux 1,2=</a:t>
            </a:r>
            <a:r>
              <a:rPr lang="en-US" dirty="0" err="1"/>
              <a:t>Vdd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6C89D17-099C-4085-DD12-BBC2BF6019A9}"/>
              </a:ext>
            </a:extLst>
          </p:cNvPr>
          <p:cNvSpPr txBox="1"/>
          <p:nvPr/>
        </p:nvSpPr>
        <p:spPr>
          <a:xfrm>
            <a:off x="7670800" y="5739682"/>
            <a:ext cx="44857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STIBiasE</a:t>
            </a:r>
            <a:r>
              <a:rPr lang="en-US" dirty="0"/>
              <a:t>  = 11  (STI bias tee box)</a:t>
            </a:r>
          </a:p>
          <a:p>
            <a:pPr algn="r"/>
            <a:r>
              <a:rPr lang="en-US" dirty="0" err="1"/>
              <a:t>STOBiasE</a:t>
            </a:r>
            <a:r>
              <a:rPr lang="en-US" dirty="0"/>
              <a:t>= 24 ( STO bias tee box)</a:t>
            </a:r>
          </a:p>
          <a:p>
            <a:pPr algn="r"/>
            <a:r>
              <a:rPr lang="en-US" dirty="0"/>
              <a:t> </a:t>
            </a:r>
            <a:r>
              <a:rPr lang="en-US" dirty="0" err="1"/>
              <a:t>doorE</a:t>
            </a:r>
            <a:r>
              <a:rPr lang="en-US" dirty="0"/>
              <a:t>/</a:t>
            </a:r>
            <a:r>
              <a:rPr lang="en-US" dirty="0" err="1"/>
              <a:t>C_close</a:t>
            </a:r>
            <a:r>
              <a:rPr lang="en-US" dirty="0"/>
              <a:t> = ax</a:t>
            </a:r>
          </a:p>
          <a:p>
            <a:pPr algn="r"/>
            <a:r>
              <a:rPr lang="en-US" dirty="0" err="1"/>
              <a:t>doorE</a:t>
            </a:r>
            <a:r>
              <a:rPr lang="en-US" dirty="0"/>
              <a:t>/</a:t>
            </a:r>
            <a:r>
              <a:rPr lang="en-US" dirty="0" err="1"/>
              <a:t>C_open</a:t>
            </a:r>
            <a:r>
              <a:rPr lang="en-US" dirty="0"/>
              <a:t> = ay  </a:t>
            </a:r>
          </a:p>
          <a:p>
            <a:pPr algn="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ACC9F3D-62FE-3BFF-4513-8CEC05C3F8DA}"/>
              </a:ext>
            </a:extLst>
          </p:cNvPr>
          <p:cNvSpPr txBox="1"/>
          <p:nvPr/>
        </p:nvSpPr>
        <p:spPr>
          <a:xfrm>
            <a:off x="179596" y="1377481"/>
            <a:ext cx="15905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sz="1700" dirty="0"/>
              <a:t>3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20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18</a:t>
            </a:r>
          </a:p>
          <a:p>
            <a:pPr algn="r"/>
            <a:endParaRPr lang="en-US" dirty="0"/>
          </a:p>
          <a:p>
            <a:pPr algn="r"/>
            <a:r>
              <a:rPr lang="en-US" sz="1400" dirty="0"/>
              <a:t>13(</a:t>
            </a:r>
            <a:r>
              <a:rPr lang="en-US" sz="1400" dirty="0" err="1"/>
              <a:t>open,ay</a:t>
            </a:r>
            <a:r>
              <a:rPr lang="en-US" sz="1400" dirty="0"/>
              <a:t>)/21</a:t>
            </a:r>
          </a:p>
          <a:p>
            <a:pPr algn="r"/>
            <a:r>
              <a:rPr lang="en-US" sz="1400" dirty="0"/>
              <a:t>(</a:t>
            </a:r>
            <a:r>
              <a:rPr lang="en-US" sz="1400" dirty="0" err="1"/>
              <a:t>close,ax</a:t>
            </a:r>
            <a:r>
              <a:rPr lang="en-US" sz="1400" dirty="0"/>
              <a:t>)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3</a:t>
            </a:r>
            <a:r>
              <a:rPr lang="en-US" dirty="0"/>
              <a:t>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9F86E9-1358-9BDD-2776-D7010AB94446}"/>
              </a:ext>
            </a:extLst>
          </p:cNvPr>
          <p:cNvSpPr txBox="1"/>
          <p:nvPr/>
        </p:nvSpPr>
        <p:spPr>
          <a:xfrm>
            <a:off x="10089720" y="1270216"/>
            <a:ext cx="2115457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16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14</a:t>
            </a:r>
          </a:p>
          <a:p>
            <a:endParaRPr lang="en-US" dirty="0"/>
          </a:p>
          <a:p>
            <a:r>
              <a:rPr lang="en-US" sz="1500" dirty="0"/>
              <a:t>15(</a:t>
            </a:r>
            <a:r>
              <a:rPr lang="en-US" sz="1500" dirty="0" err="1"/>
              <a:t>open,ay</a:t>
            </a:r>
            <a:r>
              <a:rPr lang="en-US" sz="1500" dirty="0"/>
              <a:t>)/23(</a:t>
            </a:r>
            <a:r>
              <a:rPr lang="en-US" sz="1500" dirty="0" err="1"/>
              <a:t>close,ax</a:t>
            </a:r>
            <a:r>
              <a:rPr lang="en-US" sz="1500" dirty="0"/>
              <a:t>)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7714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46A18F-56A6-3E1F-B3E0-65F70E8F53A8}"/>
              </a:ext>
            </a:extLst>
          </p:cNvPr>
          <p:cNvSpPr/>
          <p:nvPr/>
        </p:nvSpPr>
        <p:spPr>
          <a:xfrm>
            <a:off x="3873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FB28C8-CF1C-9BDD-1C55-1B673B50A7D0}"/>
              </a:ext>
            </a:extLst>
          </p:cNvPr>
          <p:cNvSpPr/>
          <p:nvPr/>
        </p:nvSpPr>
        <p:spPr>
          <a:xfrm>
            <a:off x="45847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A3BA78-56C2-F192-D969-3F1044FC5BFC}"/>
              </a:ext>
            </a:extLst>
          </p:cNvPr>
          <p:cNvSpPr/>
          <p:nvPr/>
        </p:nvSpPr>
        <p:spPr>
          <a:xfrm>
            <a:off x="5295900" y="571501"/>
            <a:ext cx="424615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BFB21A-DF21-F1E9-AF67-A1BF4805C81A}"/>
              </a:ext>
            </a:extLst>
          </p:cNvPr>
          <p:cNvSpPr/>
          <p:nvPr/>
        </p:nvSpPr>
        <p:spPr>
          <a:xfrm>
            <a:off x="60071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050BE3-0855-E87D-8C27-54E0E1827C1A}"/>
              </a:ext>
            </a:extLst>
          </p:cNvPr>
          <p:cNvSpPr/>
          <p:nvPr/>
        </p:nvSpPr>
        <p:spPr>
          <a:xfrm>
            <a:off x="6718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1329B8-59F0-BCDE-4A7A-08F539374242}"/>
              </a:ext>
            </a:extLst>
          </p:cNvPr>
          <p:cNvSpPr/>
          <p:nvPr/>
        </p:nvSpPr>
        <p:spPr>
          <a:xfrm>
            <a:off x="7429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A29324-227D-CE00-879E-253419DB7FF5}"/>
              </a:ext>
            </a:extLst>
          </p:cNvPr>
          <p:cNvSpPr/>
          <p:nvPr/>
        </p:nvSpPr>
        <p:spPr>
          <a:xfrm>
            <a:off x="3162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DCA490-C29E-4DBF-0ACF-D7AF1CD3F1AA}"/>
              </a:ext>
            </a:extLst>
          </p:cNvPr>
          <p:cNvSpPr/>
          <p:nvPr/>
        </p:nvSpPr>
        <p:spPr>
          <a:xfrm>
            <a:off x="8140700" y="571501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824087-58B9-8764-C46D-1F9401874CE3}"/>
              </a:ext>
            </a:extLst>
          </p:cNvPr>
          <p:cNvSpPr/>
          <p:nvPr/>
        </p:nvSpPr>
        <p:spPr>
          <a:xfrm>
            <a:off x="3962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B51181-2DFB-AFDE-3975-F4BE6272F50C}"/>
              </a:ext>
            </a:extLst>
          </p:cNvPr>
          <p:cNvSpPr/>
          <p:nvPr/>
        </p:nvSpPr>
        <p:spPr>
          <a:xfrm>
            <a:off x="46736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4D38FB-F537-BF95-B77D-220C307160F8}"/>
              </a:ext>
            </a:extLst>
          </p:cNvPr>
          <p:cNvSpPr/>
          <p:nvPr/>
        </p:nvSpPr>
        <p:spPr>
          <a:xfrm>
            <a:off x="53848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13FAAB-0755-E1BF-9418-BD274DA6E407}"/>
              </a:ext>
            </a:extLst>
          </p:cNvPr>
          <p:cNvSpPr/>
          <p:nvPr/>
        </p:nvSpPr>
        <p:spPr>
          <a:xfrm>
            <a:off x="60960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FB33ED-AA84-CB81-98CE-E7B6947B3FA7}"/>
              </a:ext>
            </a:extLst>
          </p:cNvPr>
          <p:cNvSpPr/>
          <p:nvPr/>
        </p:nvSpPr>
        <p:spPr>
          <a:xfrm>
            <a:off x="6807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4B7A9B-5303-1740-8C42-81E3C6F16EAC}"/>
              </a:ext>
            </a:extLst>
          </p:cNvPr>
          <p:cNvSpPr/>
          <p:nvPr/>
        </p:nvSpPr>
        <p:spPr>
          <a:xfrm>
            <a:off x="7518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835D10-DE2D-E6D3-4180-95177CBF0BB4}"/>
              </a:ext>
            </a:extLst>
          </p:cNvPr>
          <p:cNvSpPr/>
          <p:nvPr/>
        </p:nvSpPr>
        <p:spPr>
          <a:xfrm>
            <a:off x="3251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4B91F7-E687-AAD8-AA23-6D3E8EF7FD04}"/>
              </a:ext>
            </a:extLst>
          </p:cNvPr>
          <p:cNvSpPr/>
          <p:nvPr/>
        </p:nvSpPr>
        <p:spPr>
          <a:xfrm>
            <a:off x="82296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E5FC02-00C9-95F6-75CF-8DDC4F4F2AF1}"/>
              </a:ext>
            </a:extLst>
          </p:cNvPr>
          <p:cNvGrpSpPr/>
          <p:nvPr/>
        </p:nvGrpSpPr>
        <p:grpSpPr>
          <a:xfrm rot="5400000">
            <a:off x="413288" y="3307243"/>
            <a:ext cx="4054057" cy="313073"/>
            <a:chOff x="1034215" y="2133601"/>
            <a:chExt cx="5403015" cy="41910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254E5C-BBB2-5177-6FA6-3A8D7BC993CB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5A051B9-F27B-4ED2-5B2C-4BE88698023E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EAD5F0D-CB57-D59B-5502-E4857248F2F1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246A56-B627-B10B-9A08-EF7C76212F2D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577414A-0CE3-C06D-27AD-0ECFDF0E7713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D994F0B-7F87-B28B-B4D7-AF66D50386EC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D44F9D-E613-7CF8-8CBB-E1F8A56D9B00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760614-7D16-1E43-8088-FD0208D4FF50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96DB3-A44F-3941-A3FA-9C0890745CA1}"/>
              </a:ext>
            </a:extLst>
          </p:cNvPr>
          <p:cNvGrpSpPr/>
          <p:nvPr/>
        </p:nvGrpSpPr>
        <p:grpSpPr>
          <a:xfrm rot="5400000">
            <a:off x="7235407" y="3218493"/>
            <a:ext cx="4054057" cy="313073"/>
            <a:chOff x="1034215" y="2133601"/>
            <a:chExt cx="5403015" cy="4191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743CD9A-E473-D645-F2C6-EA612DF16D7E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5BFE881-4086-0912-FB71-FF62B3541EEF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B391D59-9ADE-5A3A-5C3E-59BC58241796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965723-F3A5-0BCE-1C2A-00AF57F09EE0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559ACB-D6A3-DA41-841A-3EAB0F78A3C7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9EC8BB1-F54A-0B1F-4F7F-63455903E5DD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638A7A5-A645-4994-2ED6-E509C50AE6AC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E4BB029-8C4A-7760-F2B4-18E7E54DFE07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8FD051D-AAD8-B25F-A53F-BD7A4EDBF69E}"/>
              </a:ext>
            </a:extLst>
          </p:cNvPr>
          <p:cNvSpPr txBox="1"/>
          <p:nvPr/>
        </p:nvSpPr>
        <p:spPr>
          <a:xfrm>
            <a:off x="3136903" y="977066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          2           A2          4           B5	6          18       		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63A991-6DC8-6051-48F4-41292356968D}"/>
              </a:ext>
            </a:extLst>
          </p:cNvPr>
          <p:cNvSpPr txBox="1"/>
          <p:nvPr/>
        </p:nvSpPr>
        <p:spPr>
          <a:xfrm>
            <a:off x="3225925" y="5404401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B7           8          20         10                       11         12               		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4188AC-43CA-20FA-CCE8-4B001BC0C81D}"/>
              </a:ext>
            </a:extLst>
          </p:cNvPr>
          <p:cNvSpPr txBox="1"/>
          <p:nvPr/>
        </p:nvSpPr>
        <p:spPr>
          <a:xfrm>
            <a:off x="3146010" y="239520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</a:t>
            </a:r>
            <a:r>
              <a:rPr lang="en-US" dirty="0">
                <a:solidFill>
                  <a:srgbClr val="FF0000"/>
                </a:solidFill>
              </a:rPr>
              <a:t>IDC+                   IDC-</a:t>
            </a:r>
            <a:r>
              <a:rPr lang="en-US" dirty="0"/>
              <a:t>			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F5267-6030-9F90-6558-A08F12C7D21A}"/>
              </a:ext>
            </a:extLst>
          </p:cNvPr>
          <p:cNvSpPr txBox="1"/>
          <p:nvPr/>
        </p:nvSpPr>
        <p:spPr>
          <a:xfrm>
            <a:off x="4584699" y="6176965"/>
            <a:ext cx="528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          </a:t>
            </a:r>
            <a:r>
              <a:rPr lang="en-US" dirty="0">
                <a:solidFill>
                  <a:srgbClr val="FF0000"/>
                </a:solidFill>
              </a:rPr>
              <a:t>IDC+                                  IDC-</a:t>
            </a:r>
            <a:r>
              <a:rPr lang="en-US" dirty="0"/>
              <a:t>			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C36223-0CDE-C763-8732-6B71FA4411DE}"/>
              </a:ext>
            </a:extLst>
          </p:cNvPr>
          <p:cNvSpPr txBox="1"/>
          <p:nvPr/>
        </p:nvSpPr>
        <p:spPr>
          <a:xfrm>
            <a:off x="8193655" y="1299766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25867C-4F2B-F64A-4F4B-053203657387}"/>
              </a:ext>
            </a:extLst>
          </p:cNvPr>
          <p:cNvSpPr txBox="1"/>
          <p:nvPr/>
        </p:nvSpPr>
        <p:spPr>
          <a:xfrm>
            <a:off x="9535072" y="1264082"/>
            <a:ext cx="5616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B3</a:t>
            </a:r>
          </a:p>
          <a:p>
            <a:endParaRPr lang="en-US" dirty="0"/>
          </a:p>
          <a:p>
            <a:r>
              <a:rPr lang="en-US" dirty="0"/>
              <a:t>23</a:t>
            </a:r>
          </a:p>
          <a:p>
            <a:endParaRPr lang="en-US" dirty="0"/>
          </a:p>
          <a:p>
            <a:r>
              <a:rPr lang="en-US" dirty="0"/>
              <a:t>9</a:t>
            </a:r>
          </a:p>
          <a:p>
            <a:endParaRPr lang="en-US" dirty="0"/>
          </a:p>
          <a:p>
            <a:r>
              <a:rPr lang="en-US" dirty="0"/>
              <a:t>B6</a:t>
            </a:r>
          </a:p>
          <a:p>
            <a:endParaRPr lang="en-US" dirty="0"/>
          </a:p>
          <a:p>
            <a:r>
              <a:rPr lang="en-US" dirty="0"/>
              <a:t>21</a:t>
            </a:r>
          </a:p>
          <a:p>
            <a:endParaRPr lang="en-US" dirty="0"/>
          </a:p>
          <a:p>
            <a:r>
              <a:rPr lang="en-US" dirty="0"/>
              <a:t>A3</a:t>
            </a:r>
          </a:p>
          <a:p>
            <a:endParaRPr lang="en-US" dirty="0"/>
          </a:p>
          <a:p>
            <a:r>
              <a:rPr lang="en-US" dirty="0"/>
              <a:t>7</a:t>
            </a:r>
          </a:p>
          <a:p>
            <a:endParaRPr lang="en-US" dirty="0"/>
          </a:p>
          <a:p>
            <a:r>
              <a:rPr lang="en-US" dirty="0"/>
              <a:t>NA</a:t>
            </a:r>
          </a:p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B6E8DC-60A8-157A-FAE6-9080B8AA5521}"/>
              </a:ext>
            </a:extLst>
          </p:cNvPr>
          <p:cNvSpPr txBox="1"/>
          <p:nvPr/>
        </p:nvSpPr>
        <p:spPr>
          <a:xfrm>
            <a:off x="9526324" y="242766"/>
            <a:ext cx="12283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Emitter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F09814-8233-60F9-F849-9688132D266F}"/>
              </a:ext>
            </a:extLst>
          </p:cNvPr>
          <p:cNvSpPr txBox="1"/>
          <p:nvPr/>
        </p:nvSpPr>
        <p:spPr>
          <a:xfrm>
            <a:off x="10034981" y="871170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4F476E-9695-1579-9290-DEBFF602063D}"/>
              </a:ext>
            </a:extLst>
          </p:cNvPr>
          <p:cNvSpPr txBox="1"/>
          <p:nvPr/>
        </p:nvSpPr>
        <p:spPr>
          <a:xfrm>
            <a:off x="1446540" y="871853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48B5D2-D522-E12D-4EC9-4A0331B97853}"/>
              </a:ext>
            </a:extLst>
          </p:cNvPr>
          <p:cNvSpPr txBox="1"/>
          <p:nvPr/>
        </p:nvSpPr>
        <p:spPr>
          <a:xfrm>
            <a:off x="798728" y="933889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81AB07-17F0-53A1-3A3A-59B745C0091C}"/>
              </a:ext>
            </a:extLst>
          </p:cNvPr>
          <p:cNvSpPr txBox="1"/>
          <p:nvPr/>
        </p:nvSpPr>
        <p:spPr>
          <a:xfrm>
            <a:off x="9141420" y="761010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9A44DC-882D-1D8F-AF51-2ECEF249B540}"/>
              </a:ext>
            </a:extLst>
          </p:cNvPr>
          <p:cNvSpPr txBox="1"/>
          <p:nvPr/>
        </p:nvSpPr>
        <p:spPr>
          <a:xfrm>
            <a:off x="1168098" y="376016"/>
            <a:ext cx="1707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Collector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2F2D1-1F93-2858-CCB9-6A3603B1EB63}"/>
              </a:ext>
            </a:extLst>
          </p:cNvPr>
          <p:cNvSpPr txBox="1"/>
          <p:nvPr/>
        </p:nvSpPr>
        <p:spPr>
          <a:xfrm>
            <a:off x="4554711" y="1264082"/>
            <a:ext cx="2163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	           8		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7952F-FDE3-0977-7C48-77A1F0B715D9}"/>
              </a:ext>
            </a:extLst>
          </p:cNvPr>
          <p:cNvSpPr txBox="1"/>
          <p:nvPr/>
        </p:nvSpPr>
        <p:spPr>
          <a:xfrm>
            <a:off x="3975875" y="2444561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14, 15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643F35-E1BE-4EB7-E630-B306BC4C020A}"/>
              </a:ext>
            </a:extLst>
          </p:cNvPr>
          <p:cNvSpPr/>
          <p:nvPr/>
        </p:nvSpPr>
        <p:spPr>
          <a:xfrm>
            <a:off x="4298115" y="3267513"/>
            <a:ext cx="1086685" cy="927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1C3B4B-2CDE-5A4A-BF94-EE1F6445693D}"/>
              </a:ext>
            </a:extLst>
          </p:cNvPr>
          <p:cNvCxnSpPr/>
          <p:nvPr/>
        </p:nvCxnSpPr>
        <p:spPr>
          <a:xfrm flipV="1">
            <a:off x="4298115" y="282262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18EA7-1EDA-C618-0191-23ACB6650403}"/>
              </a:ext>
            </a:extLst>
          </p:cNvPr>
          <p:cNvCxnSpPr/>
          <p:nvPr/>
        </p:nvCxnSpPr>
        <p:spPr>
          <a:xfrm flipV="1">
            <a:off x="5384800" y="281521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1E5A285-8E9D-1377-F645-830EB876F87C}"/>
              </a:ext>
            </a:extLst>
          </p:cNvPr>
          <p:cNvSpPr txBox="1"/>
          <p:nvPr/>
        </p:nvSpPr>
        <p:spPr>
          <a:xfrm>
            <a:off x="4992170" y="2464454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16,17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CFE8E3-E1A3-4895-8585-DB71816B711A}"/>
              </a:ext>
            </a:extLst>
          </p:cNvPr>
          <p:cNvCxnSpPr>
            <a:cxnSpLocks/>
          </p:cNvCxnSpPr>
          <p:nvPr/>
        </p:nvCxnSpPr>
        <p:spPr>
          <a:xfrm flipV="1">
            <a:off x="6257507" y="2936776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7DA571-72DA-1D97-DB7D-290855F5E667}"/>
              </a:ext>
            </a:extLst>
          </p:cNvPr>
          <p:cNvCxnSpPr>
            <a:cxnSpLocks/>
          </p:cNvCxnSpPr>
          <p:nvPr/>
        </p:nvCxnSpPr>
        <p:spPr>
          <a:xfrm flipV="1">
            <a:off x="7556500" y="2920267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9947C84-3433-012B-5A2A-CC7CD67ED071}"/>
              </a:ext>
            </a:extLst>
          </p:cNvPr>
          <p:cNvCxnSpPr>
            <a:cxnSpLocks/>
          </p:cNvCxnSpPr>
          <p:nvPr/>
        </p:nvCxnSpPr>
        <p:spPr>
          <a:xfrm>
            <a:off x="6257507" y="3654224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20E34FC-5BEC-E7DB-E058-549041E4555A}"/>
              </a:ext>
            </a:extLst>
          </p:cNvPr>
          <p:cNvCxnSpPr>
            <a:cxnSpLocks/>
          </p:cNvCxnSpPr>
          <p:nvPr/>
        </p:nvCxnSpPr>
        <p:spPr>
          <a:xfrm>
            <a:off x="6219407" y="4104933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C2D1685-CD60-5ED3-7552-84A198E58E18}"/>
              </a:ext>
            </a:extLst>
          </p:cNvPr>
          <p:cNvSpPr txBox="1"/>
          <p:nvPr/>
        </p:nvSpPr>
        <p:spPr>
          <a:xfrm>
            <a:off x="6133374" y="2517108"/>
            <a:ext cx="50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BD7B68-9356-58BB-9F64-63A2B118A252}"/>
              </a:ext>
            </a:extLst>
          </p:cNvPr>
          <p:cNvSpPr txBox="1"/>
          <p:nvPr/>
        </p:nvSpPr>
        <p:spPr>
          <a:xfrm>
            <a:off x="7398711" y="2517108"/>
            <a:ext cx="50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55C5A6-130D-B8E5-3320-046C9647C5A7}"/>
              </a:ext>
            </a:extLst>
          </p:cNvPr>
          <p:cNvSpPr txBox="1"/>
          <p:nvPr/>
        </p:nvSpPr>
        <p:spPr>
          <a:xfrm>
            <a:off x="3879015" y="4206607"/>
            <a:ext cx="2038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*when connecting do 14 with 16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BE9B9B-AD3A-5BF2-C640-172A50835C57}"/>
              </a:ext>
            </a:extLst>
          </p:cNvPr>
          <p:cNvSpPr txBox="1"/>
          <p:nvPr/>
        </p:nvSpPr>
        <p:spPr>
          <a:xfrm>
            <a:off x="4681904" y="1953093"/>
            <a:ext cx="2650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solidFill>
                  <a:srgbClr val="FF0000"/>
                </a:solidFill>
              </a:rPr>
              <a:t>BIG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chemeClr val="accent4"/>
                </a:solidFill>
              </a:rPr>
              <a:t>GL</a:t>
            </a:r>
            <a:r>
              <a:rPr lang="en-US" sz="2000" b="1" i="1" u="sng" dirty="0">
                <a:solidFill>
                  <a:schemeClr val="accent6"/>
                </a:solidFill>
              </a:rPr>
              <a:t>ASS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rgbClr val="0070C0"/>
                </a:solidFill>
              </a:rPr>
              <a:t>DEW</a:t>
            </a:r>
            <a:r>
              <a:rPr lang="en-US" sz="2000" b="1" i="1" u="sng" dirty="0">
                <a:solidFill>
                  <a:srgbClr val="7030A0"/>
                </a:solidFill>
              </a:rPr>
              <a:t>AR </a:t>
            </a:r>
            <a:r>
              <a:rPr lang="en-US" sz="2000" b="1" i="1" u="sng" dirty="0">
                <a:highlight>
                  <a:srgbClr val="FFFF00"/>
                </a:highlight>
              </a:rPr>
              <a:t>(RF)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9F86E9-1358-9BDD-2776-D7010AB94446}"/>
              </a:ext>
            </a:extLst>
          </p:cNvPr>
          <p:cNvSpPr txBox="1"/>
          <p:nvPr/>
        </p:nvSpPr>
        <p:spPr>
          <a:xfrm>
            <a:off x="10076543" y="1293830"/>
            <a:ext cx="2115457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sz="1500" dirty="0"/>
              <a:t>15(</a:t>
            </a:r>
            <a:r>
              <a:rPr lang="en-US" sz="1500" dirty="0" err="1"/>
              <a:t>open,ay</a:t>
            </a:r>
            <a:r>
              <a:rPr lang="en-US" sz="1500" dirty="0"/>
              <a:t>)/23(</a:t>
            </a:r>
            <a:r>
              <a:rPr lang="en-US" sz="1500" dirty="0" err="1"/>
              <a:t>close,ax</a:t>
            </a:r>
            <a:r>
              <a:rPr lang="en-US" sz="1500" dirty="0"/>
              <a:t>)</a:t>
            </a:r>
          </a:p>
          <a:p>
            <a:endParaRPr lang="en-US" dirty="0"/>
          </a:p>
          <a:p>
            <a:r>
              <a:rPr lang="en-US" dirty="0"/>
              <a:t>14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16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2ED5339-3194-A891-87D8-412903625CA6}"/>
              </a:ext>
            </a:extLst>
          </p:cNvPr>
          <p:cNvSpPr txBox="1"/>
          <p:nvPr/>
        </p:nvSpPr>
        <p:spPr>
          <a:xfrm>
            <a:off x="2644598" y="1922125"/>
            <a:ext cx="889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TF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DOOR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TF</a:t>
            </a:r>
            <a:r>
              <a:rPr lang="en-US" dirty="0"/>
              <a:t>		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0E5BD7D-E7FC-D2EE-0F52-56DB6CDBAB2B}"/>
              </a:ext>
            </a:extLst>
          </p:cNvPr>
          <p:cNvSpPr txBox="1"/>
          <p:nvPr/>
        </p:nvSpPr>
        <p:spPr>
          <a:xfrm>
            <a:off x="1335423" y="1386521"/>
            <a:ext cx="889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B1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19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5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B4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</a:t>
            </a:r>
          </a:p>
          <a:p>
            <a:pPr algn="r"/>
            <a:endParaRPr lang="en-US" dirty="0"/>
          </a:p>
          <a:p>
            <a:pPr algn="r"/>
            <a:r>
              <a:rPr lang="en-US" dirty="0">
                <a:highlight>
                  <a:srgbClr val="00FF00"/>
                </a:highlight>
              </a:rPr>
              <a:t>NA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DD2B8C-8D37-32A4-8B20-27EDE8CB2844}"/>
              </a:ext>
            </a:extLst>
          </p:cNvPr>
          <p:cNvSpPr txBox="1"/>
          <p:nvPr/>
        </p:nvSpPr>
        <p:spPr>
          <a:xfrm>
            <a:off x="-25287" y="1367738"/>
            <a:ext cx="1590525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sz="1700" dirty="0"/>
              <a:t>3</a:t>
            </a:r>
          </a:p>
          <a:p>
            <a:pPr algn="r"/>
            <a:endParaRPr lang="en-US" sz="1700" dirty="0"/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open,ay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)/21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close,ax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lang="en-US" sz="1700" dirty="0"/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18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20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3</a:t>
            </a:r>
            <a:r>
              <a:rPr lang="en-US" dirty="0"/>
              <a:t>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D5DEEE-2EB0-FDA0-70B2-59018D39168F}"/>
              </a:ext>
            </a:extLst>
          </p:cNvPr>
          <p:cNvSpPr txBox="1"/>
          <p:nvPr/>
        </p:nvSpPr>
        <p:spPr>
          <a:xfrm>
            <a:off x="33186" y="6194737"/>
            <a:ext cx="3642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STIBiasC</a:t>
            </a:r>
            <a:r>
              <a:rPr lang="en-US" dirty="0"/>
              <a:t>  = 2 (STI bias tee box)</a:t>
            </a:r>
          </a:p>
          <a:p>
            <a:r>
              <a:rPr lang="en-US" dirty="0" err="1"/>
              <a:t>STOBiasC</a:t>
            </a:r>
            <a:r>
              <a:rPr lang="en-US" dirty="0"/>
              <a:t> = 22 ( STO bias tee box)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D6712E-7BA5-11B5-D69F-24B5C7228CEE}"/>
              </a:ext>
            </a:extLst>
          </p:cNvPr>
          <p:cNvSpPr txBox="1"/>
          <p:nvPr/>
        </p:nvSpPr>
        <p:spPr>
          <a:xfrm>
            <a:off x="6290764" y="4076062"/>
            <a:ext cx="158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 (DAC=5)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A198D3-FE35-DD70-FF34-04967898EFBA}"/>
              </a:ext>
            </a:extLst>
          </p:cNvPr>
          <p:cNvSpPr txBox="1"/>
          <p:nvPr/>
        </p:nvSpPr>
        <p:spPr>
          <a:xfrm>
            <a:off x="3827755" y="4596462"/>
            <a:ext cx="413872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Aux 3,4=Vee (-5V), 10=E (</a:t>
            </a:r>
            <a:r>
              <a:rPr lang="en-US" sz="1500" dirty="0" err="1"/>
              <a:t>Gnd</a:t>
            </a:r>
            <a:r>
              <a:rPr lang="en-US" sz="1500" dirty="0"/>
              <a:t>), Aux 1,2=</a:t>
            </a:r>
            <a:r>
              <a:rPr lang="en-US" sz="1500" dirty="0" err="1"/>
              <a:t>Vdd</a:t>
            </a:r>
            <a:r>
              <a:rPr lang="en-US" sz="1500" dirty="0"/>
              <a:t> (+5V)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E268BAB-BF84-212E-8B67-1CC8A2F86DB3}"/>
              </a:ext>
            </a:extLst>
          </p:cNvPr>
          <p:cNvSpPr txBox="1"/>
          <p:nvPr/>
        </p:nvSpPr>
        <p:spPr>
          <a:xfrm>
            <a:off x="8940800" y="5739682"/>
            <a:ext cx="321574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 err="1"/>
              <a:t>doorE</a:t>
            </a:r>
            <a:r>
              <a:rPr lang="en-US" sz="1300" dirty="0"/>
              <a:t>/</a:t>
            </a:r>
            <a:r>
              <a:rPr lang="en-US" sz="1300" dirty="0" err="1"/>
              <a:t>C_close</a:t>
            </a:r>
            <a:r>
              <a:rPr lang="en-US" sz="1300" dirty="0"/>
              <a:t> = ax</a:t>
            </a:r>
          </a:p>
          <a:p>
            <a:pPr algn="r"/>
            <a:r>
              <a:rPr lang="en-US" sz="1300" dirty="0" err="1"/>
              <a:t>doorE</a:t>
            </a:r>
            <a:r>
              <a:rPr lang="en-US" sz="1300" dirty="0"/>
              <a:t>/</a:t>
            </a:r>
            <a:r>
              <a:rPr lang="en-US" sz="1300" dirty="0" err="1"/>
              <a:t>C_open</a:t>
            </a:r>
            <a:r>
              <a:rPr lang="en-US" sz="1300" dirty="0"/>
              <a:t> = ay  </a:t>
            </a:r>
          </a:p>
          <a:p>
            <a:pPr algn="r"/>
            <a:r>
              <a:rPr lang="en-US" dirty="0" err="1"/>
              <a:t>STIBiasE</a:t>
            </a:r>
            <a:r>
              <a:rPr lang="en-US" dirty="0"/>
              <a:t>  = 11  (STI bias tee box)</a:t>
            </a:r>
          </a:p>
          <a:p>
            <a:pPr algn="r"/>
            <a:r>
              <a:rPr lang="en-US" dirty="0" err="1"/>
              <a:t>STOBiasE</a:t>
            </a:r>
            <a:r>
              <a:rPr lang="en-US" dirty="0"/>
              <a:t>= 24 ( STO bias tee box)</a:t>
            </a:r>
          </a:p>
        </p:txBody>
      </p:sp>
    </p:spTree>
    <p:extLst>
      <p:ext uri="{BB962C8B-B14F-4D97-AF65-F5344CB8AC3E}">
        <p14:creationId xmlns:p14="http://schemas.microsoft.com/office/powerpoint/2010/main" val="331351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46A18F-56A6-3E1F-B3E0-65F70E8F53A8}"/>
              </a:ext>
            </a:extLst>
          </p:cNvPr>
          <p:cNvSpPr/>
          <p:nvPr/>
        </p:nvSpPr>
        <p:spPr>
          <a:xfrm>
            <a:off x="3873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FB28C8-CF1C-9BDD-1C55-1B673B50A7D0}"/>
              </a:ext>
            </a:extLst>
          </p:cNvPr>
          <p:cNvSpPr/>
          <p:nvPr/>
        </p:nvSpPr>
        <p:spPr>
          <a:xfrm>
            <a:off x="45847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A3BA78-56C2-F192-D969-3F1044FC5BFC}"/>
              </a:ext>
            </a:extLst>
          </p:cNvPr>
          <p:cNvSpPr/>
          <p:nvPr/>
        </p:nvSpPr>
        <p:spPr>
          <a:xfrm>
            <a:off x="5295900" y="571501"/>
            <a:ext cx="424615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BFB21A-DF21-F1E9-AF67-A1BF4805C81A}"/>
              </a:ext>
            </a:extLst>
          </p:cNvPr>
          <p:cNvSpPr/>
          <p:nvPr/>
        </p:nvSpPr>
        <p:spPr>
          <a:xfrm>
            <a:off x="60071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050BE3-0855-E87D-8C27-54E0E1827C1A}"/>
              </a:ext>
            </a:extLst>
          </p:cNvPr>
          <p:cNvSpPr/>
          <p:nvPr/>
        </p:nvSpPr>
        <p:spPr>
          <a:xfrm>
            <a:off x="6718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1329B8-59F0-BCDE-4A7A-08F539374242}"/>
              </a:ext>
            </a:extLst>
          </p:cNvPr>
          <p:cNvSpPr/>
          <p:nvPr/>
        </p:nvSpPr>
        <p:spPr>
          <a:xfrm>
            <a:off x="7429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A29324-227D-CE00-879E-253419DB7FF5}"/>
              </a:ext>
            </a:extLst>
          </p:cNvPr>
          <p:cNvSpPr/>
          <p:nvPr/>
        </p:nvSpPr>
        <p:spPr>
          <a:xfrm>
            <a:off x="3162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DCA490-C29E-4DBF-0ACF-D7AF1CD3F1AA}"/>
              </a:ext>
            </a:extLst>
          </p:cNvPr>
          <p:cNvSpPr/>
          <p:nvPr/>
        </p:nvSpPr>
        <p:spPr>
          <a:xfrm>
            <a:off x="8140700" y="571501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824087-58B9-8764-C46D-1F9401874CE3}"/>
              </a:ext>
            </a:extLst>
          </p:cNvPr>
          <p:cNvSpPr/>
          <p:nvPr/>
        </p:nvSpPr>
        <p:spPr>
          <a:xfrm>
            <a:off x="3962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B51181-2DFB-AFDE-3975-F4BE6272F50C}"/>
              </a:ext>
            </a:extLst>
          </p:cNvPr>
          <p:cNvSpPr/>
          <p:nvPr/>
        </p:nvSpPr>
        <p:spPr>
          <a:xfrm>
            <a:off x="46736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4D38FB-F537-BF95-B77D-220C307160F8}"/>
              </a:ext>
            </a:extLst>
          </p:cNvPr>
          <p:cNvSpPr/>
          <p:nvPr/>
        </p:nvSpPr>
        <p:spPr>
          <a:xfrm>
            <a:off x="5384800" y="5740399"/>
            <a:ext cx="424615" cy="4191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13FAAB-0755-E1BF-9418-BD274DA6E407}"/>
              </a:ext>
            </a:extLst>
          </p:cNvPr>
          <p:cNvSpPr/>
          <p:nvPr/>
        </p:nvSpPr>
        <p:spPr>
          <a:xfrm>
            <a:off x="60960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FB33ED-AA84-CB81-98CE-E7B6947B3FA7}"/>
              </a:ext>
            </a:extLst>
          </p:cNvPr>
          <p:cNvSpPr/>
          <p:nvPr/>
        </p:nvSpPr>
        <p:spPr>
          <a:xfrm>
            <a:off x="6807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4B7A9B-5303-1740-8C42-81E3C6F16EAC}"/>
              </a:ext>
            </a:extLst>
          </p:cNvPr>
          <p:cNvSpPr/>
          <p:nvPr/>
        </p:nvSpPr>
        <p:spPr>
          <a:xfrm>
            <a:off x="7518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835D10-DE2D-E6D3-4180-95177CBF0BB4}"/>
              </a:ext>
            </a:extLst>
          </p:cNvPr>
          <p:cNvSpPr/>
          <p:nvPr/>
        </p:nvSpPr>
        <p:spPr>
          <a:xfrm>
            <a:off x="3251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4B91F7-E687-AAD8-AA23-6D3E8EF7FD04}"/>
              </a:ext>
            </a:extLst>
          </p:cNvPr>
          <p:cNvSpPr/>
          <p:nvPr/>
        </p:nvSpPr>
        <p:spPr>
          <a:xfrm>
            <a:off x="8229600" y="5740399"/>
            <a:ext cx="424615" cy="4191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E5FC02-00C9-95F6-75CF-8DDC4F4F2AF1}"/>
              </a:ext>
            </a:extLst>
          </p:cNvPr>
          <p:cNvGrpSpPr/>
          <p:nvPr/>
        </p:nvGrpSpPr>
        <p:grpSpPr>
          <a:xfrm rot="5400000">
            <a:off x="380794" y="3447865"/>
            <a:ext cx="4110218" cy="322350"/>
            <a:chOff x="1745415" y="2121182"/>
            <a:chExt cx="5477863" cy="431519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254E5C-BBB2-5177-6FA6-3A8D7BC993CB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5A051B9-F27B-4ED2-5B2C-4BE88698023E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EAD5F0D-CB57-D59B-5502-E4857248F2F1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246A56-B627-B10B-9A08-EF7C76212F2D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577414A-0CE3-C06D-27AD-0ECFDF0E7713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D994F0B-7F87-B28B-B4D7-AF66D50386EC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D44F9D-E613-7CF8-8CBB-E1F8A56D9B00}"/>
                </a:ext>
              </a:extLst>
            </p:cNvPr>
            <p:cNvSpPr/>
            <p:nvPr/>
          </p:nvSpPr>
          <p:spPr>
            <a:xfrm>
              <a:off x="6798664" y="2121182"/>
              <a:ext cx="424614" cy="4191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760614-7D16-1E43-8088-FD0208D4FF50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96DB3-A44F-3941-A3FA-9C0890745CA1}"/>
              </a:ext>
            </a:extLst>
          </p:cNvPr>
          <p:cNvGrpSpPr/>
          <p:nvPr/>
        </p:nvGrpSpPr>
        <p:grpSpPr>
          <a:xfrm rot="5400000">
            <a:off x="7235407" y="3218493"/>
            <a:ext cx="4054057" cy="313073"/>
            <a:chOff x="1034215" y="2133601"/>
            <a:chExt cx="5403015" cy="4191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743CD9A-E473-D645-F2C6-EA612DF16D7E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5BFE881-4086-0912-FB71-FF62B3541EEF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B391D59-9ADE-5A3A-5C3E-59BC58241796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965723-F3A5-0BCE-1C2A-00AF57F09EE0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559ACB-D6A3-DA41-841A-3EAB0F78A3C7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9EC8BB1-F54A-0B1F-4F7F-63455903E5DD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638A7A5-A645-4994-2ED6-E509C50AE6AC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E4BB029-8C4A-7760-F2B4-18E7E54DFE07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8FD051D-AAD8-B25F-A53F-BD7A4EDBF69E}"/>
              </a:ext>
            </a:extLst>
          </p:cNvPr>
          <p:cNvSpPr txBox="1"/>
          <p:nvPr/>
        </p:nvSpPr>
        <p:spPr>
          <a:xfrm>
            <a:off x="3173886" y="261758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B4          2           A2          4           B5	6          18       		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63A991-6DC8-6051-48F4-41292356968D}"/>
              </a:ext>
            </a:extLst>
          </p:cNvPr>
          <p:cNvSpPr txBox="1"/>
          <p:nvPr/>
        </p:nvSpPr>
        <p:spPr>
          <a:xfrm>
            <a:off x="3270690" y="6155416"/>
            <a:ext cx="6614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B7           8                       10                      11         12          A3              		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D4188AC-43CA-20FA-CCE8-4B001BC0C81D}"/>
              </a:ext>
            </a:extLst>
          </p:cNvPr>
          <p:cNvSpPr txBox="1"/>
          <p:nvPr/>
        </p:nvSpPr>
        <p:spPr>
          <a:xfrm>
            <a:off x="3136903" y="-3906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</a:t>
            </a:r>
            <a:r>
              <a:rPr lang="en-US" dirty="0">
                <a:solidFill>
                  <a:srgbClr val="FF0000"/>
                </a:solidFill>
              </a:rPr>
              <a:t>TFC</a:t>
            </a:r>
            <a:r>
              <a:rPr lang="en-US" dirty="0"/>
              <a:t>       </a:t>
            </a:r>
            <a:r>
              <a:rPr lang="en-US" dirty="0">
                <a:solidFill>
                  <a:srgbClr val="FF0000"/>
                </a:solidFill>
              </a:rPr>
              <a:t>IDC+                    IDC-                   TFE</a:t>
            </a:r>
            <a:r>
              <a:rPr lang="en-US" dirty="0"/>
              <a:t>		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F5267-6030-9F90-6558-A08F12C7D21A}"/>
              </a:ext>
            </a:extLst>
          </p:cNvPr>
          <p:cNvSpPr txBox="1"/>
          <p:nvPr/>
        </p:nvSpPr>
        <p:spPr>
          <a:xfrm>
            <a:off x="3013817" y="6431564"/>
            <a:ext cx="6442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BiasD1</a:t>
            </a:r>
            <a:r>
              <a:rPr lang="en-US" sz="1200" dirty="0"/>
              <a:t>      </a:t>
            </a:r>
            <a:r>
              <a:rPr lang="en-US" dirty="0">
                <a:solidFill>
                  <a:srgbClr val="FF0000"/>
                </a:solidFill>
              </a:rPr>
              <a:t>TFC      IDC+                    IDC-                   TFE      BiasD2</a:t>
            </a:r>
            <a:endParaRPr lang="en-US" sz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C36223-0CDE-C763-8732-6B71FA4411DE}"/>
              </a:ext>
            </a:extLst>
          </p:cNvPr>
          <p:cNvSpPr txBox="1"/>
          <p:nvPr/>
        </p:nvSpPr>
        <p:spPr>
          <a:xfrm>
            <a:off x="7518400" y="1299766"/>
            <a:ext cx="15652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DOOR OUT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TWIDDLE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pPr algn="r"/>
            <a:endParaRPr lang="en-US" dirty="0">
              <a:solidFill>
                <a:srgbClr val="FF0000"/>
              </a:solidFill>
            </a:endParaRPr>
          </a:p>
          <a:p>
            <a:pPr algn="r"/>
            <a:r>
              <a:rPr lang="en-US" dirty="0">
                <a:solidFill>
                  <a:srgbClr val="FF0000"/>
                </a:solidFill>
              </a:rPr>
              <a:t>DOOR IN </a:t>
            </a:r>
            <a:r>
              <a:rPr lang="en-US" sz="1200" dirty="0">
                <a:solidFill>
                  <a:srgbClr val="FF0000"/>
                </a:solidFill>
              </a:rPr>
              <a:t>(MOD)</a:t>
            </a:r>
            <a:r>
              <a:rPr lang="en-US" sz="1200" dirty="0"/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25867C-4F2B-F64A-4F4B-053203657387}"/>
              </a:ext>
            </a:extLst>
          </p:cNvPr>
          <p:cNvSpPr txBox="1"/>
          <p:nvPr/>
        </p:nvSpPr>
        <p:spPr>
          <a:xfrm>
            <a:off x="9535072" y="1264082"/>
            <a:ext cx="5616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B3</a:t>
            </a:r>
          </a:p>
          <a:p>
            <a:endParaRPr lang="en-US" dirty="0"/>
          </a:p>
          <a:p>
            <a:r>
              <a:rPr lang="en-US" dirty="0"/>
              <a:t>23</a:t>
            </a:r>
          </a:p>
          <a:p>
            <a:endParaRPr lang="en-US" dirty="0"/>
          </a:p>
          <a:p>
            <a:r>
              <a:rPr lang="en-US" dirty="0"/>
              <a:t>9</a:t>
            </a:r>
          </a:p>
          <a:p>
            <a:endParaRPr lang="en-US" dirty="0"/>
          </a:p>
          <a:p>
            <a:r>
              <a:rPr lang="en-US" dirty="0"/>
              <a:t>B6</a:t>
            </a:r>
          </a:p>
          <a:p>
            <a:endParaRPr lang="en-US" dirty="0"/>
          </a:p>
          <a:p>
            <a:r>
              <a:rPr lang="en-US" dirty="0"/>
              <a:t>21</a:t>
            </a:r>
          </a:p>
          <a:p>
            <a:endParaRPr lang="en-US" dirty="0"/>
          </a:p>
          <a:p>
            <a:r>
              <a:rPr lang="en-US" dirty="0"/>
              <a:t>20</a:t>
            </a:r>
          </a:p>
          <a:p>
            <a:endParaRPr lang="en-US" dirty="0"/>
          </a:p>
          <a:p>
            <a:r>
              <a:rPr lang="en-US" dirty="0"/>
              <a:t>7</a:t>
            </a:r>
          </a:p>
          <a:p>
            <a:endParaRPr lang="en-US" dirty="0"/>
          </a:p>
          <a:p>
            <a:r>
              <a:rPr lang="en-US" dirty="0"/>
              <a:t>NA</a:t>
            </a:r>
          </a:p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B6E8DC-60A8-157A-FAE6-9080B8AA5521}"/>
              </a:ext>
            </a:extLst>
          </p:cNvPr>
          <p:cNvSpPr txBox="1"/>
          <p:nvPr/>
        </p:nvSpPr>
        <p:spPr>
          <a:xfrm>
            <a:off x="9526324" y="242766"/>
            <a:ext cx="12283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Emitter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0F09814-8233-60F9-F849-9688132D266F}"/>
              </a:ext>
            </a:extLst>
          </p:cNvPr>
          <p:cNvSpPr txBox="1"/>
          <p:nvPr/>
        </p:nvSpPr>
        <p:spPr>
          <a:xfrm>
            <a:off x="10034981" y="871170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4F476E-9695-1579-9290-DEBFF602063D}"/>
              </a:ext>
            </a:extLst>
          </p:cNvPr>
          <p:cNvSpPr txBox="1"/>
          <p:nvPr/>
        </p:nvSpPr>
        <p:spPr>
          <a:xfrm>
            <a:off x="1446540" y="871853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48B5D2-D522-E12D-4EC9-4A0331B97853}"/>
              </a:ext>
            </a:extLst>
          </p:cNvPr>
          <p:cNvSpPr txBox="1"/>
          <p:nvPr/>
        </p:nvSpPr>
        <p:spPr>
          <a:xfrm>
            <a:off x="798728" y="933889"/>
            <a:ext cx="1005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/>
              <a:t>DAC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81AB07-17F0-53A1-3A3A-59B745C0091C}"/>
              </a:ext>
            </a:extLst>
          </p:cNvPr>
          <p:cNvSpPr txBox="1"/>
          <p:nvPr/>
        </p:nvSpPr>
        <p:spPr>
          <a:xfrm>
            <a:off x="9141420" y="761010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9A44DC-882D-1D8F-AF51-2ECEF249B540}"/>
              </a:ext>
            </a:extLst>
          </p:cNvPr>
          <p:cNvSpPr txBox="1"/>
          <p:nvPr/>
        </p:nvSpPr>
        <p:spPr>
          <a:xfrm>
            <a:off x="1168098" y="376016"/>
            <a:ext cx="1707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Collector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E2F2D1-1F93-2858-CCB9-6A3603B1EB63}"/>
              </a:ext>
            </a:extLst>
          </p:cNvPr>
          <p:cNvSpPr txBox="1"/>
          <p:nvPr/>
        </p:nvSpPr>
        <p:spPr>
          <a:xfrm>
            <a:off x="3136903" y="962986"/>
            <a:ext cx="4720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3	           12	       </a:t>
            </a:r>
            <a:r>
              <a:rPr lang="en-US" b="1" dirty="0"/>
              <a:t>D1</a:t>
            </a:r>
            <a:r>
              <a:rPr lang="en-US" dirty="0"/>
              <a:t>        8          </a:t>
            </a:r>
            <a:r>
              <a:rPr lang="en-US" b="1" dirty="0"/>
              <a:t>D2</a:t>
            </a:r>
            <a:r>
              <a:rPr lang="en-US" dirty="0"/>
              <a:t>           1             		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7952F-FDE3-0977-7C48-77A1F0B715D9}"/>
              </a:ext>
            </a:extLst>
          </p:cNvPr>
          <p:cNvSpPr txBox="1"/>
          <p:nvPr/>
        </p:nvSpPr>
        <p:spPr>
          <a:xfrm>
            <a:off x="3975875" y="2444561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14, 15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643F35-E1BE-4EB7-E630-B306BC4C020A}"/>
              </a:ext>
            </a:extLst>
          </p:cNvPr>
          <p:cNvSpPr/>
          <p:nvPr/>
        </p:nvSpPr>
        <p:spPr>
          <a:xfrm>
            <a:off x="4298115" y="3267513"/>
            <a:ext cx="1086685" cy="927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1C3B4B-2CDE-5A4A-BF94-EE1F6445693D}"/>
              </a:ext>
            </a:extLst>
          </p:cNvPr>
          <p:cNvCxnSpPr/>
          <p:nvPr/>
        </p:nvCxnSpPr>
        <p:spPr>
          <a:xfrm flipV="1">
            <a:off x="4298115" y="282262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18EA7-1EDA-C618-0191-23ACB6650403}"/>
              </a:ext>
            </a:extLst>
          </p:cNvPr>
          <p:cNvCxnSpPr/>
          <p:nvPr/>
        </p:nvCxnSpPr>
        <p:spPr>
          <a:xfrm flipV="1">
            <a:off x="5384800" y="281521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1E5A285-8E9D-1377-F645-830EB876F87C}"/>
              </a:ext>
            </a:extLst>
          </p:cNvPr>
          <p:cNvSpPr txBox="1"/>
          <p:nvPr/>
        </p:nvSpPr>
        <p:spPr>
          <a:xfrm>
            <a:off x="4992170" y="2464454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16,17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CFE8E3-E1A3-4895-8585-DB71816B711A}"/>
              </a:ext>
            </a:extLst>
          </p:cNvPr>
          <p:cNvCxnSpPr>
            <a:cxnSpLocks/>
          </p:cNvCxnSpPr>
          <p:nvPr/>
        </p:nvCxnSpPr>
        <p:spPr>
          <a:xfrm flipV="1">
            <a:off x="6257507" y="2936776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7DA571-72DA-1D97-DB7D-290855F5E667}"/>
              </a:ext>
            </a:extLst>
          </p:cNvPr>
          <p:cNvCxnSpPr>
            <a:cxnSpLocks/>
          </p:cNvCxnSpPr>
          <p:nvPr/>
        </p:nvCxnSpPr>
        <p:spPr>
          <a:xfrm flipV="1">
            <a:off x="7556500" y="2920267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9947C84-3433-012B-5A2A-CC7CD67ED071}"/>
              </a:ext>
            </a:extLst>
          </p:cNvPr>
          <p:cNvCxnSpPr>
            <a:cxnSpLocks/>
          </p:cNvCxnSpPr>
          <p:nvPr/>
        </p:nvCxnSpPr>
        <p:spPr>
          <a:xfrm>
            <a:off x="6257507" y="3654224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20E34FC-5BEC-E7DB-E058-549041E4555A}"/>
              </a:ext>
            </a:extLst>
          </p:cNvPr>
          <p:cNvCxnSpPr>
            <a:cxnSpLocks/>
          </p:cNvCxnSpPr>
          <p:nvPr/>
        </p:nvCxnSpPr>
        <p:spPr>
          <a:xfrm>
            <a:off x="6219407" y="4104933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C2D1685-CD60-5ED3-7552-84A198E58E18}"/>
              </a:ext>
            </a:extLst>
          </p:cNvPr>
          <p:cNvSpPr txBox="1"/>
          <p:nvPr/>
        </p:nvSpPr>
        <p:spPr>
          <a:xfrm>
            <a:off x="6133374" y="2517108"/>
            <a:ext cx="50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BD7B68-9356-58BB-9F64-63A2B118A252}"/>
              </a:ext>
            </a:extLst>
          </p:cNvPr>
          <p:cNvSpPr txBox="1"/>
          <p:nvPr/>
        </p:nvSpPr>
        <p:spPr>
          <a:xfrm>
            <a:off x="7398711" y="2517108"/>
            <a:ext cx="50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55C5A6-130D-B8E5-3320-046C9647C5A7}"/>
              </a:ext>
            </a:extLst>
          </p:cNvPr>
          <p:cNvSpPr txBox="1"/>
          <p:nvPr/>
        </p:nvSpPr>
        <p:spPr>
          <a:xfrm>
            <a:off x="3879015" y="4206607"/>
            <a:ext cx="20381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*when connecting do 14 with 16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BE9B9B-AD3A-5BF2-C640-172A50835C57}"/>
              </a:ext>
            </a:extLst>
          </p:cNvPr>
          <p:cNvSpPr txBox="1"/>
          <p:nvPr/>
        </p:nvSpPr>
        <p:spPr>
          <a:xfrm>
            <a:off x="4681904" y="1953093"/>
            <a:ext cx="2650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solidFill>
                  <a:srgbClr val="FF0000"/>
                </a:solidFill>
              </a:rPr>
              <a:t>BIG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chemeClr val="accent4"/>
                </a:solidFill>
              </a:rPr>
              <a:t>GL</a:t>
            </a:r>
            <a:r>
              <a:rPr lang="en-US" sz="2000" b="1" i="1" u="sng" dirty="0">
                <a:solidFill>
                  <a:schemeClr val="accent6"/>
                </a:solidFill>
              </a:rPr>
              <a:t>ASS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rgbClr val="0070C0"/>
                </a:solidFill>
              </a:rPr>
              <a:t>DEW</a:t>
            </a:r>
            <a:r>
              <a:rPr lang="en-US" sz="2000" b="1" i="1" u="sng" dirty="0">
                <a:solidFill>
                  <a:srgbClr val="7030A0"/>
                </a:solidFill>
              </a:rPr>
              <a:t>AR </a:t>
            </a:r>
            <a:r>
              <a:rPr lang="en-US" sz="2000" b="1" i="1" u="sng" dirty="0">
                <a:highlight>
                  <a:srgbClr val="FFFF00"/>
                </a:highlight>
              </a:rPr>
              <a:t>(RF)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9F86E9-1358-9BDD-2776-D7010AB94446}"/>
              </a:ext>
            </a:extLst>
          </p:cNvPr>
          <p:cNvSpPr txBox="1"/>
          <p:nvPr/>
        </p:nvSpPr>
        <p:spPr>
          <a:xfrm>
            <a:off x="10076543" y="1293830"/>
            <a:ext cx="2169088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15(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open,ay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)/23(</a:t>
            </a: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close,ax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endParaRPr lang="en-US" dirty="0"/>
          </a:p>
          <a:p>
            <a:r>
              <a:rPr lang="en-US" dirty="0"/>
              <a:t>17</a:t>
            </a:r>
          </a:p>
          <a:p>
            <a:endParaRPr lang="en-US" dirty="0"/>
          </a:p>
          <a:p>
            <a:r>
              <a:rPr lang="en-US" dirty="0"/>
              <a:t>14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19</a:t>
            </a:r>
          </a:p>
          <a:p>
            <a:endParaRPr lang="en-US" dirty="0"/>
          </a:p>
          <a:p>
            <a:r>
              <a:rPr lang="en-US" dirty="0"/>
              <a:t>SR830</a:t>
            </a:r>
          </a:p>
          <a:p>
            <a:endParaRPr lang="en-US" dirty="0"/>
          </a:p>
          <a:p>
            <a:r>
              <a:rPr lang="en-US" dirty="0"/>
              <a:t>9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2ED5339-3194-A891-87D8-412903625CA6}"/>
              </a:ext>
            </a:extLst>
          </p:cNvPr>
          <p:cNvSpPr txBox="1"/>
          <p:nvPr/>
        </p:nvSpPr>
        <p:spPr>
          <a:xfrm>
            <a:off x="2635544" y="1505669"/>
            <a:ext cx="15063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DOOR OUT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TWIDDLE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TOP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STO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STM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STI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DOOR IN</a:t>
            </a:r>
            <a:r>
              <a:rPr lang="en-US" sz="1200" dirty="0">
                <a:solidFill>
                  <a:srgbClr val="FF0000"/>
                </a:solidFill>
              </a:rPr>
              <a:t>(MOD)</a:t>
            </a:r>
            <a:r>
              <a:rPr lang="en-US" dirty="0"/>
              <a:t>		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0E5BD7D-E7FC-D2EE-0F52-56DB6CDBAB2B}"/>
              </a:ext>
            </a:extLst>
          </p:cNvPr>
          <p:cNvSpPr txBox="1"/>
          <p:nvPr/>
        </p:nvSpPr>
        <p:spPr>
          <a:xfrm>
            <a:off x="1359684" y="971562"/>
            <a:ext cx="889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B1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19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5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B2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</a:t>
            </a:r>
          </a:p>
          <a:p>
            <a:pPr algn="r"/>
            <a:endParaRPr lang="en-US" dirty="0"/>
          </a:p>
          <a:p>
            <a:pPr algn="r"/>
            <a:r>
              <a:rPr lang="en-US" dirty="0">
                <a:highlight>
                  <a:srgbClr val="00FF00"/>
                </a:highlight>
              </a:rPr>
              <a:t>NA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DD2B8C-8D37-32A4-8B20-27EDE8CB2844}"/>
              </a:ext>
            </a:extLst>
          </p:cNvPr>
          <p:cNvSpPr txBox="1"/>
          <p:nvPr/>
        </p:nvSpPr>
        <p:spPr>
          <a:xfrm>
            <a:off x="307124" y="933889"/>
            <a:ext cx="13291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sz="1700" dirty="0"/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13(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open,ay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)/21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close,ax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lang="en-US" sz="1700" dirty="0"/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7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18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20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SR830</a:t>
            </a:r>
          </a:p>
          <a:p>
            <a:pPr algn="r"/>
            <a:endParaRPr lang="en-US" sz="1700" dirty="0"/>
          </a:p>
          <a:p>
            <a:pPr algn="r"/>
            <a:r>
              <a:rPr lang="en-US" sz="1700" dirty="0"/>
              <a:t>10</a:t>
            </a:r>
            <a:r>
              <a:rPr lang="en-US" dirty="0"/>
              <a:t>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D5DEEE-2EB0-FDA0-70B2-59018D39168F}"/>
              </a:ext>
            </a:extLst>
          </p:cNvPr>
          <p:cNvSpPr txBox="1"/>
          <p:nvPr/>
        </p:nvSpPr>
        <p:spPr>
          <a:xfrm>
            <a:off x="8249" y="6246898"/>
            <a:ext cx="13514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STI </a:t>
            </a:r>
            <a:r>
              <a:rPr lang="en-US" sz="1500" dirty="0" err="1"/>
              <a:t>BiasC</a:t>
            </a:r>
            <a:r>
              <a:rPr lang="en-US" sz="1500" dirty="0"/>
              <a:t> = 2 </a:t>
            </a:r>
          </a:p>
          <a:p>
            <a:r>
              <a:rPr lang="en-US" sz="1500" dirty="0"/>
              <a:t>STO </a:t>
            </a:r>
            <a:r>
              <a:rPr lang="en-US" sz="1500" dirty="0" err="1"/>
              <a:t>BiasC</a:t>
            </a:r>
            <a:r>
              <a:rPr lang="en-US" sz="1500" dirty="0"/>
              <a:t> = 22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D6712E-7BA5-11B5-D69F-24B5C7228CEE}"/>
              </a:ext>
            </a:extLst>
          </p:cNvPr>
          <p:cNvSpPr txBox="1"/>
          <p:nvPr/>
        </p:nvSpPr>
        <p:spPr>
          <a:xfrm>
            <a:off x="6290764" y="4076062"/>
            <a:ext cx="158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 (DAC=5)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A198D3-FE35-DD70-FF34-04967898EFBA}"/>
              </a:ext>
            </a:extLst>
          </p:cNvPr>
          <p:cNvSpPr txBox="1"/>
          <p:nvPr/>
        </p:nvSpPr>
        <p:spPr>
          <a:xfrm>
            <a:off x="3827755" y="4596462"/>
            <a:ext cx="41387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Aux 3,4=Vee (-5V), E (</a:t>
            </a:r>
            <a:r>
              <a:rPr lang="en-US" sz="1500" dirty="0" err="1"/>
              <a:t>Gnd</a:t>
            </a:r>
            <a:r>
              <a:rPr lang="en-US" sz="1500" dirty="0"/>
              <a:t>), Aux 1,2=</a:t>
            </a:r>
            <a:r>
              <a:rPr lang="en-US" sz="1500" dirty="0" err="1"/>
              <a:t>Vdd</a:t>
            </a:r>
            <a:r>
              <a:rPr lang="en-US" sz="1500" dirty="0"/>
              <a:t> (+5V)</a:t>
            </a:r>
          </a:p>
          <a:p>
            <a:r>
              <a:rPr lang="en-US" sz="1500" dirty="0"/>
              <a:t>            Aux1=+4.5V,Aux2=-1.5V, Aux3=+1.5V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E268BAB-BF84-212E-8B67-1CC8A2F86DB3}"/>
              </a:ext>
            </a:extLst>
          </p:cNvPr>
          <p:cNvSpPr txBox="1"/>
          <p:nvPr/>
        </p:nvSpPr>
        <p:spPr>
          <a:xfrm>
            <a:off x="9338045" y="5847640"/>
            <a:ext cx="2773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dirty="0" err="1"/>
              <a:t>doorE</a:t>
            </a:r>
            <a:r>
              <a:rPr lang="en-US" sz="1300" dirty="0"/>
              <a:t>/</a:t>
            </a:r>
            <a:r>
              <a:rPr lang="en-US" sz="1300" dirty="0" err="1"/>
              <a:t>C_close</a:t>
            </a:r>
            <a:r>
              <a:rPr lang="en-US" sz="1300" dirty="0"/>
              <a:t> = ax</a:t>
            </a:r>
          </a:p>
          <a:p>
            <a:pPr algn="r"/>
            <a:r>
              <a:rPr lang="en-US" sz="1300" dirty="0" err="1"/>
              <a:t>doorE</a:t>
            </a:r>
            <a:r>
              <a:rPr lang="en-US" sz="1300" dirty="0"/>
              <a:t>/</a:t>
            </a:r>
            <a:r>
              <a:rPr lang="en-US" sz="1300" dirty="0" err="1"/>
              <a:t>C_open</a:t>
            </a:r>
            <a:r>
              <a:rPr lang="en-US" sz="1300" dirty="0"/>
              <a:t> = ay  </a:t>
            </a:r>
          </a:p>
          <a:p>
            <a:pPr algn="r"/>
            <a:r>
              <a:rPr lang="en-US" sz="1500" dirty="0"/>
              <a:t>STI </a:t>
            </a:r>
            <a:r>
              <a:rPr lang="en-US" sz="1500" dirty="0" err="1"/>
              <a:t>BiasE</a:t>
            </a:r>
            <a:r>
              <a:rPr lang="en-US" sz="1500" dirty="0"/>
              <a:t>= 4  </a:t>
            </a:r>
          </a:p>
          <a:p>
            <a:pPr algn="r"/>
            <a:r>
              <a:rPr lang="en-US" sz="1500" dirty="0"/>
              <a:t>STO </a:t>
            </a:r>
            <a:r>
              <a:rPr lang="en-US" sz="1500" dirty="0" err="1"/>
              <a:t>BiasE</a:t>
            </a:r>
            <a:r>
              <a:rPr lang="en-US" sz="1500" dirty="0"/>
              <a:t>= 24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323492-306C-5BF4-D8DF-241B5B23F92C}"/>
              </a:ext>
            </a:extLst>
          </p:cNvPr>
          <p:cNvSpPr txBox="1"/>
          <p:nvPr/>
        </p:nvSpPr>
        <p:spPr>
          <a:xfrm>
            <a:off x="3181221" y="5375698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11          3                       </a:t>
            </a:r>
            <a:r>
              <a:rPr lang="en-US" b="1" dirty="0"/>
              <a:t>S1</a:t>
            </a:r>
            <a:r>
              <a:rPr lang="en-US" dirty="0"/>
              <a:t>                       </a:t>
            </a:r>
            <a:r>
              <a:rPr lang="en-US" b="1" dirty="0"/>
              <a:t>S2</a:t>
            </a:r>
            <a:r>
              <a:rPr lang="en-US" dirty="0"/>
              <a:t>          1 	         16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F6BB3D-B342-5F60-1F27-A2507C773AB2}"/>
              </a:ext>
            </a:extLst>
          </p:cNvPr>
          <p:cNvSpPr txBox="1"/>
          <p:nvPr/>
        </p:nvSpPr>
        <p:spPr>
          <a:xfrm>
            <a:off x="10164933" y="32798"/>
            <a:ext cx="20806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*looking down at device</a:t>
            </a:r>
          </a:p>
        </p:txBody>
      </p:sp>
    </p:spTree>
    <p:extLst>
      <p:ext uri="{BB962C8B-B14F-4D97-AF65-F5344CB8AC3E}">
        <p14:creationId xmlns:p14="http://schemas.microsoft.com/office/powerpoint/2010/main" val="2936554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946A18F-56A6-3E1F-B3E0-65F70E8F53A8}"/>
              </a:ext>
            </a:extLst>
          </p:cNvPr>
          <p:cNvSpPr/>
          <p:nvPr/>
        </p:nvSpPr>
        <p:spPr>
          <a:xfrm>
            <a:off x="3873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FB28C8-CF1C-9BDD-1C55-1B673B50A7D0}"/>
              </a:ext>
            </a:extLst>
          </p:cNvPr>
          <p:cNvSpPr/>
          <p:nvPr/>
        </p:nvSpPr>
        <p:spPr>
          <a:xfrm>
            <a:off x="45847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A3BA78-56C2-F192-D969-3F1044FC5BFC}"/>
              </a:ext>
            </a:extLst>
          </p:cNvPr>
          <p:cNvSpPr/>
          <p:nvPr/>
        </p:nvSpPr>
        <p:spPr>
          <a:xfrm>
            <a:off x="5295900" y="571501"/>
            <a:ext cx="424615" cy="419100"/>
          </a:xfrm>
          <a:prstGeom prst="ellipse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BFB21A-DF21-F1E9-AF67-A1BF4805C81A}"/>
              </a:ext>
            </a:extLst>
          </p:cNvPr>
          <p:cNvSpPr/>
          <p:nvPr/>
        </p:nvSpPr>
        <p:spPr>
          <a:xfrm>
            <a:off x="60071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050BE3-0855-E87D-8C27-54E0E1827C1A}"/>
              </a:ext>
            </a:extLst>
          </p:cNvPr>
          <p:cNvSpPr/>
          <p:nvPr/>
        </p:nvSpPr>
        <p:spPr>
          <a:xfrm>
            <a:off x="6718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1329B8-59F0-BCDE-4A7A-08F539374242}"/>
              </a:ext>
            </a:extLst>
          </p:cNvPr>
          <p:cNvSpPr/>
          <p:nvPr/>
        </p:nvSpPr>
        <p:spPr>
          <a:xfrm>
            <a:off x="74295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A29324-227D-CE00-879E-253419DB7FF5}"/>
              </a:ext>
            </a:extLst>
          </p:cNvPr>
          <p:cNvSpPr/>
          <p:nvPr/>
        </p:nvSpPr>
        <p:spPr>
          <a:xfrm>
            <a:off x="3162300" y="571501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DCA490-C29E-4DBF-0ACF-D7AF1CD3F1AA}"/>
              </a:ext>
            </a:extLst>
          </p:cNvPr>
          <p:cNvSpPr/>
          <p:nvPr/>
        </p:nvSpPr>
        <p:spPr>
          <a:xfrm>
            <a:off x="8140700" y="571501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824087-58B9-8764-C46D-1F9401874CE3}"/>
              </a:ext>
            </a:extLst>
          </p:cNvPr>
          <p:cNvSpPr/>
          <p:nvPr/>
        </p:nvSpPr>
        <p:spPr>
          <a:xfrm>
            <a:off x="3962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B51181-2DFB-AFDE-3975-F4BE6272F50C}"/>
              </a:ext>
            </a:extLst>
          </p:cNvPr>
          <p:cNvSpPr/>
          <p:nvPr/>
        </p:nvSpPr>
        <p:spPr>
          <a:xfrm>
            <a:off x="46736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4D38FB-F537-BF95-B77D-220C307160F8}"/>
              </a:ext>
            </a:extLst>
          </p:cNvPr>
          <p:cNvSpPr/>
          <p:nvPr/>
        </p:nvSpPr>
        <p:spPr>
          <a:xfrm>
            <a:off x="5384800" y="5740399"/>
            <a:ext cx="424615" cy="4191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213FAAB-0755-E1BF-9418-BD274DA6E407}"/>
              </a:ext>
            </a:extLst>
          </p:cNvPr>
          <p:cNvSpPr/>
          <p:nvPr/>
        </p:nvSpPr>
        <p:spPr>
          <a:xfrm>
            <a:off x="6096000" y="5740399"/>
            <a:ext cx="424615" cy="419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FFB33ED-AA84-CB81-98CE-E7B6947B3FA7}"/>
              </a:ext>
            </a:extLst>
          </p:cNvPr>
          <p:cNvSpPr/>
          <p:nvPr/>
        </p:nvSpPr>
        <p:spPr>
          <a:xfrm>
            <a:off x="6807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84B7A9B-5303-1740-8C42-81E3C6F16EAC}"/>
              </a:ext>
            </a:extLst>
          </p:cNvPr>
          <p:cNvSpPr/>
          <p:nvPr/>
        </p:nvSpPr>
        <p:spPr>
          <a:xfrm>
            <a:off x="75184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7835D10-DE2D-E6D3-4180-95177CBF0BB4}"/>
              </a:ext>
            </a:extLst>
          </p:cNvPr>
          <p:cNvSpPr/>
          <p:nvPr/>
        </p:nvSpPr>
        <p:spPr>
          <a:xfrm>
            <a:off x="3251200" y="5740399"/>
            <a:ext cx="424615" cy="4191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4B91F7-E687-AAD8-AA23-6D3E8EF7FD04}"/>
              </a:ext>
            </a:extLst>
          </p:cNvPr>
          <p:cNvSpPr/>
          <p:nvPr/>
        </p:nvSpPr>
        <p:spPr>
          <a:xfrm>
            <a:off x="8229600" y="5740399"/>
            <a:ext cx="424615" cy="4191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E5FC02-00C9-95F6-75CF-8DDC4F4F2AF1}"/>
              </a:ext>
            </a:extLst>
          </p:cNvPr>
          <p:cNvGrpSpPr/>
          <p:nvPr/>
        </p:nvGrpSpPr>
        <p:grpSpPr>
          <a:xfrm rot="5400000">
            <a:off x="380794" y="3447865"/>
            <a:ext cx="4110218" cy="322350"/>
            <a:chOff x="1745415" y="2121182"/>
            <a:chExt cx="5477863" cy="431519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254E5C-BBB2-5177-6FA6-3A8D7BC993CB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5A051B9-F27B-4ED2-5B2C-4BE88698023E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EAD5F0D-CB57-D59B-5502-E4857248F2F1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246A56-B627-B10B-9A08-EF7C76212F2D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577414A-0CE3-C06D-27AD-0ECFDF0E7713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D994F0B-7F87-B28B-B4D7-AF66D50386EC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8D44F9D-E613-7CF8-8CBB-E1F8A56D9B00}"/>
                </a:ext>
              </a:extLst>
            </p:cNvPr>
            <p:cNvSpPr/>
            <p:nvPr/>
          </p:nvSpPr>
          <p:spPr>
            <a:xfrm>
              <a:off x="6798664" y="2121182"/>
              <a:ext cx="424614" cy="4191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760614-7D16-1E43-8088-FD0208D4FF50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96DB3-A44F-3941-A3FA-9C0890745CA1}"/>
              </a:ext>
            </a:extLst>
          </p:cNvPr>
          <p:cNvGrpSpPr/>
          <p:nvPr/>
        </p:nvGrpSpPr>
        <p:grpSpPr>
          <a:xfrm rot="5400000">
            <a:off x="7235407" y="3218493"/>
            <a:ext cx="4054057" cy="313073"/>
            <a:chOff x="1034215" y="2133601"/>
            <a:chExt cx="5403015" cy="41910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743CD9A-E473-D645-F2C6-EA612DF16D7E}"/>
                </a:ext>
              </a:extLst>
            </p:cNvPr>
            <p:cNvSpPr/>
            <p:nvPr/>
          </p:nvSpPr>
          <p:spPr>
            <a:xfrm>
              <a:off x="1745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5BFE881-4086-0912-FB71-FF62B3541EEF}"/>
                </a:ext>
              </a:extLst>
            </p:cNvPr>
            <p:cNvSpPr/>
            <p:nvPr/>
          </p:nvSpPr>
          <p:spPr>
            <a:xfrm>
              <a:off x="24566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B391D59-9ADE-5A3A-5C3E-59BC58241796}"/>
                </a:ext>
              </a:extLst>
            </p:cNvPr>
            <p:cNvSpPr/>
            <p:nvPr/>
          </p:nvSpPr>
          <p:spPr>
            <a:xfrm>
              <a:off x="31678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8965723-F3A5-0BCE-1C2A-00AF57F09EE0}"/>
                </a:ext>
              </a:extLst>
            </p:cNvPr>
            <p:cNvSpPr/>
            <p:nvPr/>
          </p:nvSpPr>
          <p:spPr>
            <a:xfrm>
              <a:off x="38790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3559ACB-D6A3-DA41-841A-3EAB0F78A3C7}"/>
                </a:ext>
              </a:extLst>
            </p:cNvPr>
            <p:cNvSpPr/>
            <p:nvPr/>
          </p:nvSpPr>
          <p:spPr>
            <a:xfrm>
              <a:off x="4590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9EC8BB1-F54A-0B1F-4F7F-63455903E5DD}"/>
                </a:ext>
              </a:extLst>
            </p:cNvPr>
            <p:cNvSpPr/>
            <p:nvPr/>
          </p:nvSpPr>
          <p:spPr>
            <a:xfrm>
              <a:off x="53014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638A7A5-A645-4994-2ED6-E509C50AE6AC}"/>
                </a:ext>
              </a:extLst>
            </p:cNvPr>
            <p:cNvSpPr/>
            <p:nvPr/>
          </p:nvSpPr>
          <p:spPr>
            <a:xfrm>
              <a:off x="1034215" y="2133601"/>
              <a:ext cx="424615" cy="4191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E4BB029-8C4A-7760-F2B4-18E7E54DFE07}"/>
                </a:ext>
              </a:extLst>
            </p:cNvPr>
            <p:cNvSpPr/>
            <p:nvPr/>
          </p:nvSpPr>
          <p:spPr>
            <a:xfrm>
              <a:off x="6012615" y="2133601"/>
              <a:ext cx="424615" cy="4191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8FD051D-AAD8-B25F-A53F-BD7A4EDBF69E}"/>
              </a:ext>
            </a:extLst>
          </p:cNvPr>
          <p:cNvSpPr txBox="1"/>
          <p:nvPr/>
        </p:nvSpPr>
        <p:spPr>
          <a:xfrm>
            <a:off x="3173886" y="261758"/>
            <a:ext cx="661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B4          2           A2          4           B5	6          18       		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63A991-6DC8-6051-48F4-41292356968D}"/>
              </a:ext>
            </a:extLst>
          </p:cNvPr>
          <p:cNvSpPr txBox="1"/>
          <p:nvPr/>
        </p:nvSpPr>
        <p:spPr>
          <a:xfrm>
            <a:off x="3270690" y="6155416"/>
            <a:ext cx="6614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B7           8                       10                      11         12          A3              		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325867C-4F2B-F64A-4F4B-053203657387}"/>
              </a:ext>
            </a:extLst>
          </p:cNvPr>
          <p:cNvSpPr txBox="1"/>
          <p:nvPr/>
        </p:nvSpPr>
        <p:spPr>
          <a:xfrm>
            <a:off x="9535072" y="1264082"/>
            <a:ext cx="5616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B3</a:t>
            </a:r>
          </a:p>
          <a:p>
            <a:endParaRPr lang="en-US" dirty="0"/>
          </a:p>
          <a:p>
            <a:r>
              <a:rPr lang="en-US" dirty="0"/>
              <a:t>23</a:t>
            </a:r>
          </a:p>
          <a:p>
            <a:endParaRPr lang="en-US" dirty="0"/>
          </a:p>
          <a:p>
            <a:r>
              <a:rPr lang="en-US" dirty="0"/>
              <a:t>9</a:t>
            </a:r>
          </a:p>
          <a:p>
            <a:endParaRPr lang="en-US" dirty="0"/>
          </a:p>
          <a:p>
            <a:r>
              <a:rPr lang="en-US" dirty="0"/>
              <a:t>B6</a:t>
            </a:r>
          </a:p>
          <a:p>
            <a:endParaRPr lang="en-US" dirty="0"/>
          </a:p>
          <a:p>
            <a:r>
              <a:rPr lang="en-US" dirty="0"/>
              <a:t>21</a:t>
            </a:r>
          </a:p>
          <a:p>
            <a:endParaRPr lang="en-US" dirty="0"/>
          </a:p>
          <a:p>
            <a:r>
              <a:rPr lang="en-US" dirty="0"/>
              <a:t>20</a:t>
            </a:r>
          </a:p>
          <a:p>
            <a:endParaRPr lang="en-US" dirty="0"/>
          </a:p>
          <a:p>
            <a:r>
              <a:rPr lang="en-US" dirty="0"/>
              <a:t>7</a:t>
            </a:r>
          </a:p>
          <a:p>
            <a:endParaRPr lang="en-US" dirty="0"/>
          </a:p>
          <a:p>
            <a:r>
              <a:rPr lang="en-US" dirty="0"/>
              <a:t>NA</a:t>
            </a:r>
          </a:p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CB6E8DC-60A8-157A-FAE6-9080B8AA5521}"/>
              </a:ext>
            </a:extLst>
          </p:cNvPr>
          <p:cNvSpPr txBox="1"/>
          <p:nvPr/>
        </p:nvSpPr>
        <p:spPr>
          <a:xfrm>
            <a:off x="9526324" y="242766"/>
            <a:ext cx="12283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Emitter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F4F476E-9695-1579-9290-DEBFF602063D}"/>
              </a:ext>
            </a:extLst>
          </p:cNvPr>
          <p:cNvSpPr txBox="1"/>
          <p:nvPr/>
        </p:nvSpPr>
        <p:spPr>
          <a:xfrm>
            <a:off x="1446540" y="871853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81AB07-17F0-53A1-3A3A-59B745C0091C}"/>
              </a:ext>
            </a:extLst>
          </p:cNvPr>
          <p:cNvSpPr txBox="1"/>
          <p:nvPr/>
        </p:nvSpPr>
        <p:spPr>
          <a:xfrm>
            <a:off x="9141420" y="761010"/>
            <a:ext cx="11503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u="sng" dirty="0">
                <a:highlight>
                  <a:srgbClr val="FFFF00"/>
                </a:highlight>
              </a:rPr>
              <a:t>Breakout Box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9A44DC-882D-1D8F-AF51-2ECEF249B540}"/>
              </a:ext>
            </a:extLst>
          </p:cNvPr>
          <p:cNvSpPr txBox="1"/>
          <p:nvPr/>
        </p:nvSpPr>
        <p:spPr>
          <a:xfrm>
            <a:off x="1168098" y="376016"/>
            <a:ext cx="170719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Collector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7952F-FDE3-0977-7C48-77A1F0B715D9}"/>
              </a:ext>
            </a:extLst>
          </p:cNvPr>
          <p:cNvSpPr txBox="1"/>
          <p:nvPr/>
        </p:nvSpPr>
        <p:spPr>
          <a:xfrm>
            <a:off x="3975875" y="2444561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14, 15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643F35-E1BE-4EB7-E630-B306BC4C020A}"/>
              </a:ext>
            </a:extLst>
          </p:cNvPr>
          <p:cNvSpPr/>
          <p:nvPr/>
        </p:nvSpPr>
        <p:spPr>
          <a:xfrm>
            <a:off x="4298115" y="3267513"/>
            <a:ext cx="1086685" cy="927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81C3B4B-2CDE-5A4A-BF94-EE1F6445693D}"/>
              </a:ext>
            </a:extLst>
          </p:cNvPr>
          <p:cNvCxnSpPr/>
          <p:nvPr/>
        </p:nvCxnSpPr>
        <p:spPr>
          <a:xfrm flipV="1">
            <a:off x="4298115" y="282262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918EA7-1EDA-C618-0191-23ACB6650403}"/>
              </a:ext>
            </a:extLst>
          </p:cNvPr>
          <p:cNvCxnSpPr/>
          <p:nvPr/>
        </p:nvCxnSpPr>
        <p:spPr>
          <a:xfrm flipV="1">
            <a:off x="5384800" y="2815216"/>
            <a:ext cx="0" cy="444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1E5A285-8E9D-1377-F645-830EB876F87C}"/>
              </a:ext>
            </a:extLst>
          </p:cNvPr>
          <p:cNvSpPr txBox="1"/>
          <p:nvPr/>
        </p:nvSpPr>
        <p:spPr>
          <a:xfrm>
            <a:off x="4992170" y="2464454"/>
            <a:ext cx="118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16,17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CFE8E3-E1A3-4895-8585-DB71816B711A}"/>
              </a:ext>
            </a:extLst>
          </p:cNvPr>
          <p:cNvCxnSpPr>
            <a:cxnSpLocks/>
          </p:cNvCxnSpPr>
          <p:nvPr/>
        </p:nvCxnSpPr>
        <p:spPr>
          <a:xfrm flipV="1">
            <a:off x="6257507" y="2936776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7DA571-72DA-1D97-DB7D-290855F5E667}"/>
              </a:ext>
            </a:extLst>
          </p:cNvPr>
          <p:cNvCxnSpPr>
            <a:cxnSpLocks/>
          </p:cNvCxnSpPr>
          <p:nvPr/>
        </p:nvCxnSpPr>
        <p:spPr>
          <a:xfrm flipV="1">
            <a:off x="7556500" y="2920267"/>
            <a:ext cx="0" cy="730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9947C84-3433-012B-5A2A-CC7CD67ED071}"/>
              </a:ext>
            </a:extLst>
          </p:cNvPr>
          <p:cNvCxnSpPr>
            <a:cxnSpLocks/>
          </p:cNvCxnSpPr>
          <p:nvPr/>
        </p:nvCxnSpPr>
        <p:spPr>
          <a:xfrm>
            <a:off x="6257507" y="3654224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20E34FC-5BEC-E7DB-E058-549041E4555A}"/>
              </a:ext>
            </a:extLst>
          </p:cNvPr>
          <p:cNvCxnSpPr>
            <a:cxnSpLocks/>
          </p:cNvCxnSpPr>
          <p:nvPr/>
        </p:nvCxnSpPr>
        <p:spPr>
          <a:xfrm>
            <a:off x="6219407" y="4104933"/>
            <a:ext cx="13073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C2D1685-CD60-5ED3-7552-84A198E58E18}"/>
              </a:ext>
            </a:extLst>
          </p:cNvPr>
          <p:cNvSpPr txBox="1"/>
          <p:nvPr/>
        </p:nvSpPr>
        <p:spPr>
          <a:xfrm>
            <a:off x="6133374" y="2517108"/>
            <a:ext cx="50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DBD7B68-9356-58BB-9F64-63A2B118A252}"/>
              </a:ext>
            </a:extLst>
          </p:cNvPr>
          <p:cNvSpPr txBox="1"/>
          <p:nvPr/>
        </p:nvSpPr>
        <p:spPr>
          <a:xfrm>
            <a:off x="7398711" y="2517108"/>
            <a:ext cx="50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BE9B9B-AD3A-5BF2-C640-172A50835C57}"/>
              </a:ext>
            </a:extLst>
          </p:cNvPr>
          <p:cNvSpPr txBox="1"/>
          <p:nvPr/>
        </p:nvSpPr>
        <p:spPr>
          <a:xfrm>
            <a:off x="4681904" y="1953093"/>
            <a:ext cx="2650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>
                <a:solidFill>
                  <a:srgbClr val="FF0000"/>
                </a:solidFill>
              </a:rPr>
              <a:t>BIG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chemeClr val="accent4"/>
                </a:solidFill>
              </a:rPr>
              <a:t>GL</a:t>
            </a:r>
            <a:r>
              <a:rPr lang="en-US" sz="2000" b="1" i="1" u="sng" dirty="0">
                <a:solidFill>
                  <a:schemeClr val="accent6"/>
                </a:solidFill>
              </a:rPr>
              <a:t>ASS</a:t>
            </a:r>
            <a:r>
              <a:rPr lang="en-US" sz="2000" b="1" i="1" u="sng" dirty="0"/>
              <a:t> </a:t>
            </a:r>
            <a:r>
              <a:rPr lang="en-US" sz="2000" b="1" i="1" u="sng" dirty="0">
                <a:solidFill>
                  <a:srgbClr val="0070C0"/>
                </a:solidFill>
              </a:rPr>
              <a:t>DEW</a:t>
            </a:r>
            <a:r>
              <a:rPr lang="en-US" sz="2000" b="1" i="1" u="sng" dirty="0">
                <a:solidFill>
                  <a:srgbClr val="7030A0"/>
                </a:solidFill>
              </a:rPr>
              <a:t>AR </a:t>
            </a:r>
            <a:r>
              <a:rPr lang="en-US" sz="2000" b="1" i="1" u="sng" dirty="0">
                <a:highlight>
                  <a:srgbClr val="FFFF00"/>
                </a:highlight>
              </a:rPr>
              <a:t>(RF)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0E5BD7D-E7FC-D2EE-0F52-56DB6CDBAB2B}"/>
              </a:ext>
            </a:extLst>
          </p:cNvPr>
          <p:cNvSpPr txBox="1"/>
          <p:nvPr/>
        </p:nvSpPr>
        <p:spPr>
          <a:xfrm>
            <a:off x="1359684" y="971562"/>
            <a:ext cx="8899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r>
              <a:rPr lang="en-US" dirty="0"/>
              <a:t>B1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19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5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B2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3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A1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1</a:t>
            </a:r>
          </a:p>
          <a:p>
            <a:pPr algn="r"/>
            <a:endParaRPr lang="en-US" dirty="0"/>
          </a:p>
          <a:p>
            <a:pPr algn="r"/>
            <a:r>
              <a:rPr lang="en-US" dirty="0">
                <a:highlight>
                  <a:srgbClr val="00FF00"/>
                </a:highlight>
              </a:rPr>
              <a:t>NA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D6712E-7BA5-11B5-D69F-24B5C7228CEE}"/>
              </a:ext>
            </a:extLst>
          </p:cNvPr>
          <p:cNvSpPr txBox="1"/>
          <p:nvPr/>
        </p:nvSpPr>
        <p:spPr>
          <a:xfrm>
            <a:off x="6290764" y="4076062"/>
            <a:ext cx="158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 (DAC=5)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F6BB3D-B342-5F60-1F27-A2507C773AB2}"/>
              </a:ext>
            </a:extLst>
          </p:cNvPr>
          <p:cNvSpPr txBox="1"/>
          <p:nvPr/>
        </p:nvSpPr>
        <p:spPr>
          <a:xfrm>
            <a:off x="10164933" y="32798"/>
            <a:ext cx="20806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*looking down at device</a:t>
            </a:r>
          </a:p>
        </p:txBody>
      </p:sp>
    </p:spTree>
    <p:extLst>
      <p:ext uri="{BB962C8B-B14F-4D97-AF65-F5344CB8AC3E}">
        <p14:creationId xmlns:p14="http://schemas.microsoft.com/office/powerpoint/2010/main" val="1729560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7CA8B1-7694-61B8-9205-9420197D0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422436"/>
              </p:ext>
            </p:extLst>
          </p:nvPr>
        </p:nvGraphicFramePr>
        <p:xfrm>
          <a:off x="675470" y="193040"/>
          <a:ext cx="8127999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654968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850264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61737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Emitter Side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Breakout Box 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DAC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 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0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B6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96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07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62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Door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 (open)/23 (close)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78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12,18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01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Door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74663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461EC84-DFB8-2151-2FEF-8500164A0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443442"/>
              </p:ext>
            </p:extLst>
          </p:nvPr>
        </p:nvGraphicFramePr>
        <p:xfrm>
          <a:off x="675470" y="3563110"/>
          <a:ext cx="8127999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654968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8502640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61737447"/>
                    </a:ext>
                  </a:extLst>
                </a:gridCol>
              </a:tblGrid>
              <a:tr h="286561">
                <a:tc>
                  <a:txBody>
                    <a:bodyPr/>
                    <a:lstStyle/>
                    <a:p>
                      <a:r>
                        <a:rPr lang="en-US" b="1" dirty="0"/>
                        <a:t>Collector Side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Breakout Box 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DAC</a:t>
                      </a:r>
                    </a:p>
                    <a:p>
                      <a:pPr algn="ctr"/>
                      <a:endParaRPr lang="en-US" b="1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3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Top Metal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0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96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078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62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Door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 (open)/21 (close)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781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2,8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96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Door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7098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677D1D8-D561-B060-8CB7-AAAFAAD24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259539"/>
              </p:ext>
            </p:extLst>
          </p:nvPr>
        </p:nvGraphicFramePr>
        <p:xfrm>
          <a:off x="8973178" y="1135414"/>
          <a:ext cx="291402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1340">
                  <a:extLst>
                    <a:ext uri="{9D8B030D-6E8A-4147-A177-3AD203B41FA5}">
                      <a16:colId xmlns:a16="http://schemas.microsoft.com/office/drawing/2014/main" val="3963256553"/>
                    </a:ext>
                  </a:extLst>
                </a:gridCol>
                <a:gridCol w="971340">
                  <a:extLst>
                    <a:ext uri="{9D8B030D-6E8A-4147-A177-3AD203B41FA5}">
                      <a16:colId xmlns:a16="http://schemas.microsoft.com/office/drawing/2014/main" val="4021286631"/>
                    </a:ext>
                  </a:extLst>
                </a:gridCol>
                <a:gridCol w="971340">
                  <a:extLst>
                    <a:ext uri="{9D8B030D-6E8A-4147-A177-3AD203B41FA5}">
                      <a16:colId xmlns:a16="http://schemas.microsoft.com/office/drawing/2014/main" val="2312432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708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50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Twiddle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452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542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6093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6811A03-1257-B68E-79B7-3C3CEC837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334772"/>
              </p:ext>
            </p:extLst>
          </p:nvPr>
        </p:nvGraphicFramePr>
        <p:xfrm>
          <a:off x="8973178" y="4250453"/>
          <a:ext cx="2914020" cy="1861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1340">
                  <a:extLst>
                    <a:ext uri="{9D8B030D-6E8A-4147-A177-3AD203B41FA5}">
                      <a16:colId xmlns:a16="http://schemas.microsoft.com/office/drawing/2014/main" val="3963256553"/>
                    </a:ext>
                  </a:extLst>
                </a:gridCol>
                <a:gridCol w="971340">
                  <a:extLst>
                    <a:ext uri="{9D8B030D-6E8A-4147-A177-3AD203B41FA5}">
                      <a16:colId xmlns:a16="http://schemas.microsoft.com/office/drawing/2014/main" val="4021286631"/>
                    </a:ext>
                  </a:extLst>
                </a:gridCol>
                <a:gridCol w="971340">
                  <a:extLst>
                    <a:ext uri="{9D8B030D-6E8A-4147-A177-3AD203B41FA5}">
                      <a16:colId xmlns:a16="http://schemas.microsoft.com/office/drawing/2014/main" val="2312432350"/>
                    </a:ext>
                  </a:extLst>
                </a:gridCol>
              </a:tblGrid>
              <a:tr h="3722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708867"/>
                  </a:ext>
                </a:extLst>
              </a:tr>
              <a:tr h="372255">
                <a:tc>
                  <a:txBody>
                    <a:bodyPr/>
                    <a:lstStyle/>
                    <a:p>
                      <a:r>
                        <a:rPr lang="en-US" dirty="0"/>
                        <a:t>Sense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507226"/>
                  </a:ext>
                </a:extLst>
              </a:tr>
              <a:tr h="372255">
                <a:tc>
                  <a:txBody>
                    <a:bodyPr/>
                    <a:lstStyle/>
                    <a:p>
                      <a:r>
                        <a:rPr lang="en-US" dirty="0"/>
                        <a:t>Twiddle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452102"/>
                  </a:ext>
                </a:extLst>
              </a:tr>
              <a:tr h="372255">
                <a:tc>
                  <a:txBody>
                    <a:bodyPr/>
                    <a:lstStyle/>
                    <a:p>
                      <a:r>
                        <a:rPr lang="en-US" dirty="0"/>
                        <a:t>S1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542994"/>
                  </a:ext>
                </a:extLst>
              </a:tr>
              <a:tr h="372255">
                <a:tc>
                  <a:txBody>
                    <a:bodyPr/>
                    <a:lstStyle/>
                    <a:p>
                      <a:r>
                        <a:rPr lang="en-US" dirty="0"/>
                        <a:t>D1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609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187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131705</TotalTime>
  <Words>1679</Words>
  <Application>Microsoft Office PowerPoint</Application>
  <PresentationFormat>Widescreen</PresentationFormat>
  <Paragraphs>811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Connection Layout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Notes on above</vt:lpstr>
      <vt:lpstr>PowerPoint Presentation</vt:lpstr>
      <vt:lpstr>PowerPoint Presentation</vt:lpstr>
      <vt:lpstr>Wigner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Tiffany R. Liu</dc:creator>
  <cp:lastModifiedBy>Mayer M. Feldman</cp:lastModifiedBy>
  <cp:revision>23</cp:revision>
  <cp:lastPrinted>2023-07-02T21:49:24Z</cp:lastPrinted>
  <dcterms:created xsi:type="dcterms:W3CDTF">2022-11-19T00:10:37Z</dcterms:created>
  <dcterms:modified xsi:type="dcterms:W3CDTF">2024-01-30T22:23:55Z</dcterms:modified>
</cp:coreProperties>
</file>