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57" r:id="rId5"/>
    <p:sldId id="260" r:id="rId6"/>
    <p:sldId id="267" r:id="rId7"/>
    <p:sldId id="268" r:id="rId8"/>
    <p:sldId id="281" r:id="rId9"/>
    <p:sldId id="279" r:id="rId10"/>
    <p:sldId id="269" r:id="rId11"/>
    <p:sldId id="265" r:id="rId12"/>
    <p:sldId id="263" r:id="rId13"/>
    <p:sldId id="262" r:id="rId1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441-E917-0651-BD58-63B05184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4E8-8805-60F5-2F7C-26D759D0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2D9-C1F3-4764-A458-7CCE9C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60D5-2C76-0428-E67B-071D97E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34A-2B9E-61B4-D697-FA08C0D9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28-2AF3-F612-3FA2-313B3CC7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04C8-D580-2429-F80D-21783FF0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AB55-63B3-B42D-1964-3177592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9D6-2935-C741-FEA1-8641769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51CB-60BC-F75C-B384-8E82A19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BA0C9-3057-A766-982F-1442189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2863-EF7E-E8F6-ED1C-1CD2A087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E232-E827-6CD3-18E3-DD043DD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C5C-C668-B961-A494-11680E3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446F-7F5C-BD3C-0F07-1AA16EA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A86-873A-37D2-F230-F222CD6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F67-A62F-3D39-B6B4-5CF32C4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F5-5BEC-6261-5A24-57073CD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1C9-1B9A-9917-153B-A266963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26B-50DD-01B2-9FDE-BA7F857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DDDE-97CA-02BA-1668-7444711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57D-21BB-3264-DF8F-C17D86C5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9F5-AD9F-3B9D-D591-67C9BD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EF9-2A9E-9B74-9FCA-DC28488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7A7-0342-2A65-FDEC-8EB8867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D26-DC4A-A8D5-BE28-4E255CB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3E5-78FA-4172-1D76-67B4A176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576E-4E77-23CE-F65A-586CF593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CBD-FEA1-C2B6-B98C-771F2B2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54BE-11CA-338B-6FEC-BB0265C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1865-EE37-E21C-6750-044683A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722-9477-7F46-EA34-291C51B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99A5-B806-2550-A0B3-520E5B0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197F-DA49-6CE8-8846-8ED6282C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3542-821C-4ED4-54C7-0CBB6A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D5B7-F286-00E3-CC1A-698F78A2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DB9B-81FA-5445-E5B8-6435C44C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03E7-FE45-A970-19BB-AA380FD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AB37A-84EE-340E-EE49-7E78955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394-F513-7A8B-8489-433640C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D00-CB0A-01F2-04AB-FC70798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35C1-F956-AE59-0031-144681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18D1-FD48-10B4-0B64-F05A9EC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7A50-BF93-BE18-05C1-8F7972E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54B7-B6D8-0472-FAA9-F5EC94C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D92A-1B85-2473-A949-9B76691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FA-9185-FD27-064C-C9C8F77B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0ED-E93B-CA6F-F55C-DA517AB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24DB-A7F4-19C4-7709-A2C94557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DA24-DE20-2848-E303-277114CF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188C-7064-B4C7-FD13-14CB6D3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0EE3-C0F5-9936-A6F6-CBF3445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D6C-E3E9-901C-FCAF-A4F10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A47-A7E3-66B7-2C75-074A8B92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A755-F9EA-6903-8104-9DF226E1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5917-D1ED-953F-759E-053EA3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8A8-7328-8A4B-E215-7B1F4EB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8451-9F6F-B1FF-441F-93923A3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BE98-6660-585E-8B94-6811AD4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54A-4BF8-7A2B-AC69-5C08B1F2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2032-6310-8613-1860-F25E58CE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D26D-D221-4902-BE5F-0AA58C118E78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E478-B8A5-E941-9245-986A7E357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DF7-F317-B71C-27B4-D302A332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551-DAAF-D4D4-1AE3-6E02B44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B68-D6A2-A60F-E763-7459BA6E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Liu 06/26/2023</a:t>
            </a:r>
          </a:p>
        </p:txBody>
      </p:sp>
    </p:spTree>
    <p:extLst>
      <p:ext uri="{BB962C8B-B14F-4D97-AF65-F5344CB8AC3E}">
        <p14:creationId xmlns:p14="http://schemas.microsoft.com/office/powerpoint/2010/main" val="224675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3F20C-03F9-A17D-3921-7EF9DA78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2870604" y="109074"/>
            <a:ext cx="5038450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5C603-39C3-6F7D-AD8F-A4B9B436F824}"/>
              </a:ext>
            </a:extLst>
          </p:cNvPr>
          <p:cNvSpPr txBox="1"/>
          <p:nvPr/>
        </p:nvSpPr>
        <p:spPr>
          <a:xfrm>
            <a:off x="2199992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E81B5-C8A2-3D45-2359-62C50B0C0A52}"/>
              </a:ext>
            </a:extLst>
          </p:cNvPr>
          <p:cNvSpPr txBox="1"/>
          <p:nvPr/>
        </p:nvSpPr>
        <p:spPr>
          <a:xfrm>
            <a:off x="2179896" y="219267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CA9B3-AD61-1925-3527-E7C2D5A87490}"/>
              </a:ext>
            </a:extLst>
          </p:cNvPr>
          <p:cNvSpPr txBox="1"/>
          <p:nvPr/>
        </p:nvSpPr>
        <p:spPr>
          <a:xfrm>
            <a:off x="2179895" y="2778461"/>
            <a:ext cx="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ED9A-D4B1-2998-48B1-76084E4C9984}"/>
              </a:ext>
            </a:extLst>
          </p:cNvPr>
          <p:cNvSpPr txBox="1"/>
          <p:nvPr/>
        </p:nvSpPr>
        <p:spPr>
          <a:xfrm>
            <a:off x="2199992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CFC88-D1BD-96CD-E338-178B42FA2A0C}"/>
              </a:ext>
            </a:extLst>
          </p:cNvPr>
          <p:cNvSpPr txBox="1"/>
          <p:nvPr/>
        </p:nvSpPr>
        <p:spPr>
          <a:xfrm>
            <a:off x="2199992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65D8-9B52-28AC-F00C-678A0838A919}"/>
              </a:ext>
            </a:extLst>
          </p:cNvPr>
          <p:cNvSpPr txBox="1"/>
          <p:nvPr/>
        </p:nvSpPr>
        <p:spPr>
          <a:xfrm>
            <a:off x="2223808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7264A-63CA-E35F-48B6-87662CCB39D8}"/>
              </a:ext>
            </a:extLst>
          </p:cNvPr>
          <p:cNvSpPr txBox="1"/>
          <p:nvPr/>
        </p:nvSpPr>
        <p:spPr>
          <a:xfrm>
            <a:off x="2199992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57239-0B5C-B832-01C6-C77599A5A744}"/>
              </a:ext>
            </a:extLst>
          </p:cNvPr>
          <p:cNvSpPr txBox="1"/>
          <p:nvPr/>
        </p:nvSpPr>
        <p:spPr>
          <a:xfrm>
            <a:off x="2247624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86B54-F019-C0CB-261F-0BB19EA72DFC}"/>
              </a:ext>
            </a:extLst>
          </p:cNvPr>
          <p:cNvSpPr txBox="1"/>
          <p:nvPr/>
        </p:nvSpPr>
        <p:spPr>
          <a:xfrm>
            <a:off x="7494761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44DDC8-D8A1-2E4B-BABA-8C4D67D8118A}"/>
              </a:ext>
            </a:extLst>
          </p:cNvPr>
          <p:cNvSpPr txBox="1"/>
          <p:nvPr/>
        </p:nvSpPr>
        <p:spPr>
          <a:xfrm>
            <a:off x="7494761" y="212233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D27314-9B2B-0D3B-6153-731F159CBDE5}"/>
              </a:ext>
            </a:extLst>
          </p:cNvPr>
          <p:cNvSpPr txBox="1"/>
          <p:nvPr/>
        </p:nvSpPr>
        <p:spPr>
          <a:xfrm>
            <a:off x="7476653" y="2687227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0DF76-97ED-93D4-77C6-304278E3E85E}"/>
              </a:ext>
            </a:extLst>
          </p:cNvPr>
          <p:cNvSpPr txBox="1"/>
          <p:nvPr/>
        </p:nvSpPr>
        <p:spPr>
          <a:xfrm>
            <a:off x="7494761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53548-C233-B580-57C7-4D2C56B652F8}"/>
              </a:ext>
            </a:extLst>
          </p:cNvPr>
          <p:cNvSpPr txBox="1"/>
          <p:nvPr/>
        </p:nvSpPr>
        <p:spPr>
          <a:xfrm>
            <a:off x="7494761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935CFF-426C-D4C3-59BB-D4CD09908EF8}"/>
              </a:ext>
            </a:extLst>
          </p:cNvPr>
          <p:cNvSpPr txBox="1"/>
          <p:nvPr/>
        </p:nvSpPr>
        <p:spPr>
          <a:xfrm>
            <a:off x="7518577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92E58-D4D4-CFC0-6827-95CE9A6DDF8E}"/>
              </a:ext>
            </a:extLst>
          </p:cNvPr>
          <p:cNvSpPr txBox="1"/>
          <p:nvPr/>
        </p:nvSpPr>
        <p:spPr>
          <a:xfrm>
            <a:off x="7494761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8B2588-B7B2-7EC3-B978-57A9FE01C9B8}"/>
              </a:ext>
            </a:extLst>
          </p:cNvPr>
          <p:cNvSpPr txBox="1"/>
          <p:nvPr/>
        </p:nvSpPr>
        <p:spPr>
          <a:xfrm>
            <a:off x="7542393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FDF77-B0DB-4F7B-7E78-572F788E8110}"/>
              </a:ext>
            </a:extLst>
          </p:cNvPr>
          <p:cNvSpPr txBox="1"/>
          <p:nvPr/>
        </p:nvSpPr>
        <p:spPr>
          <a:xfrm>
            <a:off x="3782409" y="134235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3A7D6-4B8B-B6CA-BE0A-5C054DCCCCFA}"/>
              </a:ext>
            </a:extLst>
          </p:cNvPr>
          <p:cNvSpPr txBox="1"/>
          <p:nvPr/>
        </p:nvSpPr>
        <p:spPr>
          <a:xfrm>
            <a:off x="3711073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D8BD7-CFF0-0028-9A71-699BBC496DC0}"/>
              </a:ext>
            </a:extLst>
          </p:cNvPr>
          <p:cNvSpPr txBox="1"/>
          <p:nvPr/>
        </p:nvSpPr>
        <p:spPr>
          <a:xfrm>
            <a:off x="4663665" y="134235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7AC6B-25A2-7531-F406-D68477F98D60}"/>
              </a:ext>
            </a:extLst>
          </p:cNvPr>
          <p:cNvSpPr txBox="1"/>
          <p:nvPr/>
        </p:nvSpPr>
        <p:spPr>
          <a:xfrm>
            <a:off x="468967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D1FEB-5B91-93C7-4FAB-83897DD6AE21}"/>
              </a:ext>
            </a:extLst>
          </p:cNvPr>
          <p:cNvSpPr txBox="1"/>
          <p:nvPr/>
        </p:nvSpPr>
        <p:spPr>
          <a:xfrm>
            <a:off x="5404056" y="133873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3D4DB-9461-B6FC-BE97-76973F15C490}"/>
              </a:ext>
            </a:extLst>
          </p:cNvPr>
          <p:cNvSpPr txBox="1"/>
          <p:nvPr/>
        </p:nvSpPr>
        <p:spPr>
          <a:xfrm>
            <a:off x="5434239" y="5330975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A6058-9E3D-BFFB-DDB8-F4A9F6BFDA91}"/>
              </a:ext>
            </a:extLst>
          </p:cNvPr>
          <p:cNvSpPr txBox="1"/>
          <p:nvPr/>
        </p:nvSpPr>
        <p:spPr>
          <a:xfrm>
            <a:off x="620075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1F8C9-BBD8-130F-85FA-D00AAD06ABA1}"/>
              </a:ext>
            </a:extLst>
          </p:cNvPr>
          <p:cNvSpPr txBox="1"/>
          <p:nvPr/>
        </p:nvSpPr>
        <p:spPr>
          <a:xfrm>
            <a:off x="6140400" y="133873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</p:spTree>
    <p:extLst>
      <p:ext uri="{BB962C8B-B14F-4D97-AF65-F5344CB8AC3E}">
        <p14:creationId xmlns:p14="http://schemas.microsoft.com/office/powerpoint/2010/main" val="175999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68822"/>
              </p:ext>
            </p:extLst>
          </p:nvPr>
        </p:nvGraphicFramePr>
        <p:xfrm>
          <a:off x="2031999" y="368697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B3,7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47369"/>
              </p:ext>
            </p:extLst>
          </p:nvPr>
        </p:nvGraphicFramePr>
        <p:xfrm>
          <a:off x="2032000" y="3641614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B1,1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0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64A5B-8F1D-7B11-EFE8-6E8FA4421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Wigner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C91B0F-408D-7ECB-DB54-DBF0025E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644259" y="1271552"/>
            <a:ext cx="366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12(DAC)	               8(DAC)</a:t>
            </a:r>
          </a:p>
          <a:p>
            <a:pPr algn="ctr"/>
            <a:r>
              <a:rPr lang="en-US" sz="1200" dirty="0"/>
              <a:t>SIM900 (</a:t>
            </a:r>
            <a:r>
              <a:rPr lang="en-US" sz="1200" dirty="0" err="1"/>
              <a:t>ng,nf</a:t>
            </a:r>
            <a:r>
              <a:rPr lang="en-US" sz="1200" dirty="0"/>
              <a:t>) 	SIM900 (</a:t>
            </a:r>
            <a:r>
              <a:rPr lang="en-US" sz="1200" dirty="0" err="1"/>
              <a:t>ng,nf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9" y="6172315"/>
            <a:ext cx="677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BiasC</a:t>
            </a:r>
            <a:r>
              <a:rPr lang="en-US" dirty="0"/>
              <a:t>  = 2 (bias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706259" y="5949949"/>
            <a:ext cx="448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BiasE</a:t>
            </a:r>
            <a:r>
              <a:rPr lang="en-US" dirty="0"/>
              <a:t>  = 11  (bias tee box)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73504" y="1377481"/>
            <a:ext cx="1696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 </a:t>
            </a:r>
            <a:r>
              <a:rPr lang="en-US" sz="1200" dirty="0"/>
              <a:t>(current in)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 </a:t>
            </a:r>
            <a:r>
              <a:rPr lang="en-US" sz="1200" dirty="0"/>
              <a:t>(sine out)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        12         B1                       A1	7          21       GND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        B5*                   GND       10         22                        6*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251201" y="6176965"/>
            <a:ext cx="55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	           IDC+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B7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B2</a:t>
            </a:r>
          </a:p>
          <a:p>
            <a:endParaRPr lang="en-US" dirty="0"/>
          </a:p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/>
              <a:t>B6 </a:t>
            </a:r>
            <a:r>
              <a:rPr lang="en-US" sz="1000" i="1" dirty="0"/>
              <a:t>(large capacitance to B7 and B3)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13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BF41B0-77F7-BDB4-A985-3033DC63DF0D}"/>
              </a:ext>
            </a:extLst>
          </p:cNvPr>
          <p:cNvSpPr txBox="1"/>
          <p:nvPr/>
        </p:nvSpPr>
        <p:spPr>
          <a:xfrm>
            <a:off x="10423403" y="1282620"/>
            <a:ext cx="1589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 (</a:t>
            </a:r>
            <a:r>
              <a:rPr lang="en-US" sz="1500" dirty="0" err="1"/>
              <a:t>open,ay</a:t>
            </a:r>
            <a:r>
              <a:rPr lang="en-US" sz="1500" dirty="0"/>
              <a:t>)/23 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512F-D56E-9F8B-9A6F-8E2A0D2B6A45}"/>
              </a:ext>
            </a:extLst>
          </p:cNvPr>
          <p:cNvSpPr txBox="1"/>
          <p:nvPr/>
        </p:nvSpPr>
        <p:spPr>
          <a:xfrm>
            <a:off x="179596" y="1335916"/>
            <a:ext cx="1590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500" dirty="0"/>
              <a:t>13(</a:t>
            </a:r>
            <a:r>
              <a:rPr lang="en-US" sz="1500" dirty="0" err="1"/>
              <a:t>open,ay</a:t>
            </a:r>
            <a:r>
              <a:rPr lang="en-US" sz="1500" dirty="0"/>
              <a:t>)/21</a:t>
            </a:r>
          </a:p>
          <a:p>
            <a:pPr algn="r"/>
            <a:r>
              <a:rPr lang="en-US" sz="1500" dirty="0"/>
              <a:t>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-40741" y="5943537"/>
            <a:ext cx="6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= 5, 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19,20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668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2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954032" y="4194762"/>
            <a:ext cx="181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2 with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104143" y="26340"/>
            <a:ext cx="2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SMALL GLASS DEWAR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796FF-B6D2-E4E1-C4AB-6582BA750C2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ED5C2-6A3E-3E84-980A-6B4724F12F7D}"/>
              </a:ext>
            </a:extLst>
          </p:cNvPr>
          <p:cNvSpPr txBox="1"/>
          <p:nvPr/>
        </p:nvSpPr>
        <p:spPr>
          <a:xfrm>
            <a:off x="4203668" y="454981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469EE-DBC4-3BA6-A0D2-B839862DF23D}"/>
              </a:ext>
            </a:extLst>
          </p:cNvPr>
          <p:cNvSpPr txBox="1"/>
          <p:nvPr/>
        </p:nvSpPr>
        <p:spPr>
          <a:xfrm>
            <a:off x="7785952" y="6528307"/>
            <a:ext cx="166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* Short to ground</a:t>
            </a:r>
          </a:p>
        </p:txBody>
      </p:sp>
    </p:spTree>
    <p:extLst>
      <p:ext uri="{BB962C8B-B14F-4D97-AF65-F5344CB8AC3E}">
        <p14:creationId xmlns:p14="http://schemas.microsoft.com/office/powerpoint/2010/main" val="8384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4818"/>
              </p:ext>
            </p:extLst>
          </p:nvPr>
        </p:nvGraphicFramePr>
        <p:xfrm>
          <a:off x="2032000" y="719666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09228"/>
              </p:ext>
            </p:extLst>
          </p:nvPr>
        </p:nvGraphicFramePr>
        <p:xfrm>
          <a:off x="2032000" y="3641614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A-2F37-1A52-A589-2FC16E0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0E-A6F7-68F1-7ADF-263DAFC0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Grounding</a:t>
            </a:r>
          </a:p>
          <a:p>
            <a:pPr lvl="1"/>
            <a:r>
              <a:rPr lang="en-US" dirty="0"/>
              <a:t>Nice to have a table top rack so instruments (i.e. metal surfaces) aren’t touching each other</a:t>
            </a:r>
          </a:p>
          <a:p>
            <a:pPr lvl="1"/>
            <a:r>
              <a:rPr lang="en-US" dirty="0"/>
              <a:t>Earth ground </a:t>
            </a:r>
          </a:p>
          <a:p>
            <a:pPr lvl="1"/>
            <a:r>
              <a:rPr lang="en-US" dirty="0"/>
              <a:t>USB not great, find </a:t>
            </a:r>
            <a:r>
              <a:rPr lang="en-US" dirty="0" err="1"/>
              <a:t>usb</a:t>
            </a:r>
            <a:r>
              <a:rPr lang="en-US" dirty="0"/>
              <a:t> to ethernet connector (cat) </a:t>
            </a:r>
          </a:p>
          <a:p>
            <a:r>
              <a:rPr lang="en-US" dirty="0"/>
              <a:t>Insulator </a:t>
            </a:r>
          </a:p>
          <a:p>
            <a:pPr lvl="1"/>
            <a:r>
              <a:rPr lang="en-US" dirty="0"/>
              <a:t>charging</a:t>
            </a:r>
          </a:p>
          <a:p>
            <a:pPr lvl="1"/>
            <a:r>
              <a:rPr lang="en-US" dirty="0"/>
              <a:t>Defects, tunneling, </a:t>
            </a:r>
          </a:p>
          <a:p>
            <a:pPr lvl="1"/>
            <a:r>
              <a:rPr lang="en-US" dirty="0"/>
              <a:t>How this ties into large voltages  </a:t>
            </a:r>
          </a:p>
          <a:p>
            <a:r>
              <a:rPr lang="en-US" dirty="0"/>
              <a:t>Think about using much smaller voltages, see how it looks like in walk on spheres calculation</a:t>
            </a:r>
          </a:p>
        </p:txBody>
      </p:sp>
    </p:spTree>
    <p:extLst>
      <p:ext uri="{BB962C8B-B14F-4D97-AF65-F5344CB8AC3E}">
        <p14:creationId xmlns:p14="http://schemas.microsoft.com/office/powerpoint/2010/main" val="398689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         2           B2          4           B3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B5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932311" y="1924349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1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IDC+                   IDC-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IDC+                                  IDC-</a:t>
            </a:r>
            <a:r>
              <a:rPr lang="en-US" dirty="0"/>
              <a:t>	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44598" y="1922125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35423" y="1386521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-25287" y="1367738"/>
            <a:ext cx="159052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33186" y="6194737"/>
            <a:ext cx="36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10=E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8940800" y="5739682"/>
            <a:ext cx="32157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</p:txBody>
      </p:sp>
    </p:spTree>
    <p:extLst>
      <p:ext uri="{BB962C8B-B14F-4D97-AF65-F5344CB8AC3E}">
        <p14:creationId xmlns:p14="http://schemas.microsoft.com/office/powerpoint/2010/main" val="33135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36903" y="-390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TFC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IDC+                    IDC-                   TFE</a:t>
            </a:r>
            <a:r>
              <a:rPr lang="en-US" dirty="0"/>
              <a:t>		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013817" y="6431564"/>
            <a:ext cx="64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BiasD1</a:t>
            </a:r>
            <a:r>
              <a:rPr lang="en-US" sz="1200" dirty="0"/>
              <a:t>      </a:t>
            </a:r>
            <a:r>
              <a:rPr lang="en-US" dirty="0">
                <a:solidFill>
                  <a:srgbClr val="FF0000"/>
                </a:solidFill>
              </a:rPr>
              <a:t>TFC      IDC+                    IDC-                   TFE      BiasD2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7518400" y="1299766"/>
            <a:ext cx="1565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 IN 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sz="12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136903" y="962986"/>
            <a:ext cx="472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3	           12	       </a:t>
            </a:r>
            <a:r>
              <a:rPr lang="en-US" b="1" dirty="0"/>
              <a:t>D1</a:t>
            </a:r>
            <a:r>
              <a:rPr lang="en-US" dirty="0"/>
              <a:t>        8          </a:t>
            </a:r>
            <a:r>
              <a:rPr lang="en-US" b="1" dirty="0"/>
              <a:t>D2</a:t>
            </a:r>
            <a:r>
              <a:rPr lang="en-US" dirty="0"/>
              <a:t>           1             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6908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)/23(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17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19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35544" y="1505669"/>
            <a:ext cx="1506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 IN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329407" y="933889"/>
            <a:ext cx="13068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7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10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8248" y="6246898"/>
            <a:ext cx="2443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STI </a:t>
            </a:r>
            <a:r>
              <a:rPr lang="en-US" sz="1500" dirty="0" err="1"/>
              <a:t>BiasC</a:t>
            </a:r>
            <a:r>
              <a:rPr lang="en-US" sz="1500" dirty="0"/>
              <a:t> = 2 </a:t>
            </a:r>
          </a:p>
          <a:p>
            <a:r>
              <a:rPr lang="en-US" sz="1500" dirty="0"/>
              <a:t>STO </a:t>
            </a:r>
            <a:r>
              <a:rPr lang="en-US" sz="1500" dirty="0" err="1"/>
              <a:t>BiasC</a:t>
            </a:r>
            <a:r>
              <a:rPr lang="en-US" sz="1500" dirty="0"/>
              <a:t> = 22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  <a:p>
            <a:r>
              <a:rPr lang="en-US" sz="1500" dirty="0"/>
              <a:t>            Aux1=+4.5V,Aux2=-1.5V, Aux3=+1.5V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9338045" y="5847640"/>
            <a:ext cx="277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sz="1500" dirty="0"/>
              <a:t>STI </a:t>
            </a:r>
            <a:r>
              <a:rPr lang="en-US" sz="1500" dirty="0" err="1"/>
              <a:t>BiasE</a:t>
            </a:r>
            <a:r>
              <a:rPr lang="en-US" sz="1500" dirty="0"/>
              <a:t>= 4  </a:t>
            </a:r>
          </a:p>
          <a:p>
            <a:pPr algn="r"/>
            <a:r>
              <a:rPr lang="en-US" sz="1500" dirty="0"/>
              <a:t>STO </a:t>
            </a:r>
            <a:r>
              <a:rPr lang="en-US" sz="1500" dirty="0" err="1"/>
              <a:t>BiasE</a:t>
            </a:r>
            <a:r>
              <a:rPr lang="en-US" sz="1500" dirty="0"/>
              <a:t>= 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23492-306C-5BF4-D8DF-241B5B23F92C}"/>
              </a:ext>
            </a:extLst>
          </p:cNvPr>
          <p:cNvSpPr txBox="1"/>
          <p:nvPr/>
        </p:nvSpPr>
        <p:spPr>
          <a:xfrm>
            <a:off x="3181221" y="537569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11          3                       </a:t>
            </a:r>
            <a:r>
              <a:rPr lang="en-US" b="1" dirty="0"/>
              <a:t>S1</a:t>
            </a:r>
            <a:r>
              <a:rPr lang="en-US" dirty="0"/>
              <a:t>                       </a:t>
            </a:r>
            <a:r>
              <a:rPr lang="en-US" b="1" dirty="0"/>
              <a:t>S2</a:t>
            </a:r>
            <a:r>
              <a:rPr lang="en-US" dirty="0"/>
              <a:t>          1 	         16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29365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22436"/>
              </p:ext>
            </p:extLst>
          </p:nvPr>
        </p:nvGraphicFramePr>
        <p:xfrm>
          <a:off x="675470" y="19304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6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43442"/>
              </p:ext>
            </p:extLst>
          </p:nvPr>
        </p:nvGraphicFramePr>
        <p:xfrm>
          <a:off x="675470" y="356311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7098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77D1D8-D561-B060-8CB7-AAAFAAD2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59539"/>
              </p:ext>
            </p:extLst>
          </p:nvPr>
        </p:nvGraphicFramePr>
        <p:xfrm>
          <a:off x="8973178" y="1135414"/>
          <a:ext cx="291402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811A03-1257-B68E-79B7-3C3CEC837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34772"/>
              </p:ext>
            </p:extLst>
          </p:nvPr>
        </p:nvGraphicFramePr>
        <p:xfrm>
          <a:off x="8973178" y="4250453"/>
          <a:ext cx="2914020" cy="186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1F07-8786-2A46-C21F-717880B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33DA-DF92-1797-AE11-F833B785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B4 has like a 40Mohm resistance to ground</a:t>
            </a:r>
          </a:p>
          <a:p>
            <a:pPr lvl="1"/>
            <a:r>
              <a:rPr lang="en-US" dirty="0"/>
              <a:t>Idk how to fix that other than feeding new wire</a:t>
            </a:r>
          </a:p>
          <a:p>
            <a:r>
              <a:rPr lang="en-US" dirty="0"/>
              <a:t>TFs have ~10Mohm resistance to ground because they’re </a:t>
            </a:r>
            <a:r>
              <a:rPr lang="en-US" dirty="0" err="1"/>
              <a:t>kinda</a:t>
            </a:r>
            <a:r>
              <a:rPr lang="en-US" dirty="0"/>
              <a:t> capacitively coupled to nearby source and drain gates which have a resistance to ground</a:t>
            </a:r>
          </a:p>
          <a:p>
            <a:pPr lvl="1"/>
            <a:r>
              <a:rPr lang="en-US" dirty="0"/>
              <a:t>Probably from residual flux in pin connectors??</a:t>
            </a:r>
          </a:p>
          <a:p>
            <a:pPr lvl="1"/>
            <a:r>
              <a:rPr lang="en-US" dirty="0"/>
              <a:t>Strange, definitely not on wire side, but when disconnected from board, get quick OL between a TF and source/drain gate (neither shorted to ground when disconnected)</a:t>
            </a:r>
          </a:p>
          <a:p>
            <a:pPr lvl="2"/>
            <a:r>
              <a:rPr lang="en-US" dirty="0"/>
              <a:t>But when connected, see the resistance to ground…</a:t>
            </a:r>
          </a:p>
          <a:p>
            <a:r>
              <a:rPr lang="en-US" dirty="0"/>
              <a:t>All resistances and capacitances read correctly, but not when I check shorts to ground</a:t>
            </a:r>
          </a:p>
          <a:p>
            <a:pPr lvl="1"/>
            <a:r>
              <a:rPr lang="en-US" dirty="0"/>
              <a:t>A lot of pins have quick OL…not sure if this is a factor of the weather or the soldering of the pin connectors…</a:t>
            </a:r>
          </a:p>
          <a:p>
            <a:pPr lvl="1"/>
            <a:r>
              <a:rPr lang="en-US" dirty="0"/>
              <a:t>See if it makes things weird when cold/during measurement, otherwise have ignored it </a:t>
            </a:r>
          </a:p>
        </p:txBody>
      </p:sp>
    </p:spTree>
    <p:extLst>
      <p:ext uri="{BB962C8B-B14F-4D97-AF65-F5344CB8AC3E}">
        <p14:creationId xmlns:p14="http://schemas.microsoft.com/office/powerpoint/2010/main" val="294864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129514</TotalTime>
  <Words>1614</Words>
  <Application>Microsoft Office PowerPoint</Application>
  <PresentationFormat>Widescreen</PresentationFormat>
  <Paragraphs>766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Connection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above</vt:lpstr>
      <vt:lpstr>PowerPoint Presentation</vt:lpstr>
      <vt:lpstr>PowerPoint Presentation</vt:lpstr>
      <vt:lpstr>Wigner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R. Liu</dc:creator>
  <cp:lastModifiedBy>Mayer M. Feldman</cp:lastModifiedBy>
  <cp:revision>19</cp:revision>
  <cp:lastPrinted>2023-07-02T21:49:24Z</cp:lastPrinted>
  <dcterms:created xsi:type="dcterms:W3CDTF">2022-11-19T00:10:37Z</dcterms:created>
  <dcterms:modified xsi:type="dcterms:W3CDTF">2023-10-03T15:23:38Z</dcterms:modified>
</cp:coreProperties>
</file>