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82" r:id="rId9"/>
    <p:sldId id="281" r:id="rId10"/>
    <p:sldId id="279" r:id="rId11"/>
    <p:sldId id="269" r:id="rId12"/>
    <p:sldId id="265" r:id="rId13"/>
    <p:sldId id="263" r:id="rId14"/>
    <p:sldId id="262" r:id="rId15"/>
    <p:sldId id="283" r:id="rId16"/>
    <p:sldId id="261" r:id="rId17"/>
    <p:sldId id="340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D9D04-2AAC-4080-8E46-26D19F7AE4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FA168-6E19-47DE-B0F2-A5A8C982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4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F1BCA-C42A-47DA-92DB-4F950B15F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06/26/2023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1F07-8786-2A46-C21F-717880B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3DA-DF92-1797-AE11-F833B785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B4 has like a 40Mohm resistance to ground</a:t>
            </a:r>
          </a:p>
          <a:p>
            <a:pPr lvl="1"/>
            <a:r>
              <a:rPr lang="en-US" dirty="0"/>
              <a:t>Idk how to fix that other than feeding new wire</a:t>
            </a:r>
          </a:p>
          <a:p>
            <a:r>
              <a:rPr lang="en-US" dirty="0"/>
              <a:t>TFs have ~10Mohm resistance to ground because they’re </a:t>
            </a:r>
            <a:r>
              <a:rPr lang="en-US" dirty="0" err="1"/>
              <a:t>kinda</a:t>
            </a:r>
            <a:r>
              <a:rPr lang="en-US" dirty="0"/>
              <a:t> capacitively coupled to nearby source and drain gates which have a resistance to ground</a:t>
            </a:r>
          </a:p>
          <a:p>
            <a:pPr lvl="1"/>
            <a:r>
              <a:rPr lang="en-US" dirty="0"/>
              <a:t>Probably from residual flux in pin connectors??</a:t>
            </a:r>
          </a:p>
          <a:p>
            <a:pPr lvl="1"/>
            <a:r>
              <a:rPr lang="en-US" dirty="0"/>
              <a:t>Strange, definitely not on wire side, but when disconnected from board, get quick OL between a TF and source/drain gate (neither shorted to ground when disconnected)</a:t>
            </a:r>
          </a:p>
          <a:p>
            <a:pPr lvl="2"/>
            <a:r>
              <a:rPr lang="en-US" dirty="0"/>
              <a:t>But when connected, see the resistance to ground…</a:t>
            </a:r>
          </a:p>
          <a:p>
            <a:r>
              <a:rPr lang="en-US" dirty="0"/>
              <a:t>All resistances and capacitances read correctly, but not when I check shorts to ground</a:t>
            </a:r>
          </a:p>
          <a:p>
            <a:pPr lvl="1"/>
            <a:r>
              <a:rPr lang="en-US" dirty="0"/>
              <a:t>A lot of pins have quick OL…not sure if this is a factor of the weather or the soldering of the pin connectors…</a:t>
            </a:r>
          </a:p>
          <a:p>
            <a:pPr lvl="1"/>
            <a:r>
              <a:rPr lang="en-US" dirty="0"/>
              <a:t>See if it makes things weird when cold/during measurement, otherwise have ignored it </a:t>
            </a:r>
          </a:p>
        </p:txBody>
      </p:sp>
    </p:spTree>
    <p:extLst>
      <p:ext uri="{BB962C8B-B14F-4D97-AF65-F5344CB8AC3E}">
        <p14:creationId xmlns:p14="http://schemas.microsoft.com/office/powerpoint/2010/main" val="29486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79896" y="219267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79895" y="2778461"/>
            <a:ext cx="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FDF77-B0DB-4F7B-7E78-572F788E8110}"/>
              </a:ext>
            </a:extLst>
          </p:cNvPr>
          <p:cNvSpPr txBox="1"/>
          <p:nvPr/>
        </p:nvSpPr>
        <p:spPr>
          <a:xfrm>
            <a:off x="3782409" y="134235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A7D6-4B8B-B6CA-BE0A-5C054DCCCCFA}"/>
              </a:ext>
            </a:extLst>
          </p:cNvPr>
          <p:cNvSpPr txBox="1"/>
          <p:nvPr/>
        </p:nvSpPr>
        <p:spPr>
          <a:xfrm>
            <a:off x="3711073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8BD7-CFF0-0028-9A71-699BBC496DC0}"/>
              </a:ext>
            </a:extLst>
          </p:cNvPr>
          <p:cNvSpPr txBox="1"/>
          <p:nvPr/>
        </p:nvSpPr>
        <p:spPr>
          <a:xfrm>
            <a:off x="4663665" y="134235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AC6B-25A2-7531-F406-D68477F98D60}"/>
              </a:ext>
            </a:extLst>
          </p:cNvPr>
          <p:cNvSpPr txBox="1"/>
          <p:nvPr/>
        </p:nvSpPr>
        <p:spPr>
          <a:xfrm>
            <a:off x="468967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D1FEB-5B91-93C7-4FAB-83897DD6AE21}"/>
              </a:ext>
            </a:extLst>
          </p:cNvPr>
          <p:cNvSpPr txBox="1"/>
          <p:nvPr/>
        </p:nvSpPr>
        <p:spPr>
          <a:xfrm>
            <a:off x="5404056" y="133873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D4DB-9461-B6FC-BE97-76973F15C490}"/>
              </a:ext>
            </a:extLst>
          </p:cNvPr>
          <p:cNvSpPr txBox="1"/>
          <p:nvPr/>
        </p:nvSpPr>
        <p:spPr>
          <a:xfrm>
            <a:off x="5434239" y="5330975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6058-9E3D-BFFB-DDB8-F4A9F6BFDA91}"/>
              </a:ext>
            </a:extLst>
          </p:cNvPr>
          <p:cNvSpPr txBox="1"/>
          <p:nvPr/>
        </p:nvSpPr>
        <p:spPr>
          <a:xfrm>
            <a:off x="620075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F8C9-BBD8-130F-85FA-D00AAD06ABA1}"/>
              </a:ext>
            </a:extLst>
          </p:cNvPr>
          <p:cNvSpPr txBox="1"/>
          <p:nvPr/>
        </p:nvSpPr>
        <p:spPr>
          <a:xfrm>
            <a:off x="6140400" y="133873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B7FEE-3F34-B06E-E1C5-47B672A4D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RF cell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042670-AB06-8BB5-D3E2-03D2096F0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4/23/24</a:t>
            </a:r>
          </a:p>
        </p:txBody>
      </p:sp>
    </p:spTree>
    <p:extLst>
      <p:ext uri="{BB962C8B-B14F-4D97-AF65-F5344CB8AC3E}">
        <p14:creationId xmlns:p14="http://schemas.microsoft.com/office/powerpoint/2010/main" val="255731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3D17134E-6B52-5DCD-6CE2-E2B2C162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40481" y="1795922"/>
            <a:ext cx="4103857" cy="299958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38D50-90B6-63E0-BC24-E5BAA3D30515}"/>
              </a:ext>
            </a:extLst>
          </p:cNvPr>
          <p:cNvGrpSpPr/>
          <p:nvPr/>
        </p:nvGrpSpPr>
        <p:grpSpPr>
          <a:xfrm>
            <a:off x="3248296" y="533693"/>
            <a:ext cx="5695408" cy="365760"/>
            <a:chOff x="2569029" y="452846"/>
            <a:chExt cx="5695408" cy="365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DF28E1-9904-428C-C8A5-DDFBA857DEDA}"/>
                </a:ext>
              </a:extLst>
            </p:cNvPr>
            <p:cNvSpPr/>
            <p:nvPr/>
          </p:nvSpPr>
          <p:spPr>
            <a:xfrm>
              <a:off x="256902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94A2DE-0092-94EC-4BFA-3C6869709ED6}"/>
                </a:ext>
              </a:extLst>
            </p:cNvPr>
            <p:cNvSpPr/>
            <p:nvPr/>
          </p:nvSpPr>
          <p:spPr>
            <a:xfrm>
              <a:off x="3078480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9B8A4E-1CB2-D44E-3932-082CD8B33F31}"/>
                </a:ext>
              </a:extLst>
            </p:cNvPr>
            <p:cNvSpPr/>
            <p:nvPr/>
          </p:nvSpPr>
          <p:spPr>
            <a:xfrm>
              <a:off x="370985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AC721D-79A8-BBB8-43EC-C0D92814FDED}"/>
                </a:ext>
              </a:extLst>
            </p:cNvPr>
            <p:cNvSpPr/>
            <p:nvPr/>
          </p:nvSpPr>
          <p:spPr>
            <a:xfrm>
              <a:off x="440218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6818AC-312A-8B3D-4B67-688A0AE2FCC1}"/>
                </a:ext>
              </a:extLst>
            </p:cNvPr>
            <p:cNvSpPr/>
            <p:nvPr/>
          </p:nvSpPr>
          <p:spPr>
            <a:xfrm>
              <a:off x="512498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D2FF8F-9218-C0A3-FC7E-E8F919F7B42B}"/>
                </a:ext>
              </a:extLst>
            </p:cNvPr>
            <p:cNvSpPr/>
            <p:nvPr/>
          </p:nvSpPr>
          <p:spPr>
            <a:xfrm>
              <a:off x="5808603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7811C-3BA5-BC9D-5363-B0EF84172DCD}"/>
                </a:ext>
              </a:extLst>
            </p:cNvPr>
            <p:cNvSpPr/>
            <p:nvPr/>
          </p:nvSpPr>
          <p:spPr>
            <a:xfrm>
              <a:off x="6492217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ED3342-C2AF-6B17-20F3-2A349F262974}"/>
                </a:ext>
              </a:extLst>
            </p:cNvPr>
            <p:cNvSpPr/>
            <p:nvPr/>
          </p:nvSpPr>
          <p:spPr>
            <a:xfrm>
              <a:off x="713667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AC20D1-C42C-9853-994E-A8CF46494ECD}"/>
                </a:ext>
              </a:extLst>
            </p:cNvPr>
            <p:cNvSpPr/>
            <p:nvPr/>
          </p:nvSpPr>
          <p:spPr>
            <a:xfrm>
              <a:off x="782900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4851D4-70CE-F3B7-A7DD-8C85B456EA93}"/>
              </a:ext>
            </a:extLst>
          </p:cNvPr>
          <p:cNvGrpSpPr/>
          <p:nvPr/>
        </p:nvGrpSpPr>
        <p:grpSpPr>
          <a:xfrm rot="16200000">
            <a:off x="52257" y="3198517"/>
            <a:ext cx="5695408" cy="365760"/>
            <a:chOff x="2569029" y="452846"/>
            <a:chExt cx="5695408" cy="365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B916F8-59F5-D79A-DF8D-E8B6F53228D6}"/>
                </a:ext>
              </a:extLst>
            </p:cNvPr>
            <p:cNvSpPr/>
            <p:nvPr/>
          </p:nvSpPr>
          <p:spPr>
            <a:xfrm>
              <a:off x="256902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FC9102-62B1-A5A1-1E11-67580B330770}"/>
                </a:ext>
              </a:extLst>
            </p:cNvPr>
            <p:cNvSpPr/>
            <p:nvPr/>
          </p:nvSpPr>
          <p:spPr>
            <a:xfrm>
              <a:off x="3078480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39AE18-915B-0C50-AAE8-DBDB56708CE2}"/>
                </a:ext>
              </a:extLst>
            </p:cNvPr>
            <p:cNvSpPr/>
            <p:nvPr/>
          </p:nvSpPr>
          <p:spPr>
            <a:xfrm>
              <a:off x="370985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FF7FBB-B878-9FC9-1593-9647A00CDC15}"/>
                </a:ext>
              </a:extLst>
            </p:cNvPr>
            <p:cNvSpPr/>
            <p:nvPr/>
          </p:nvSpPr>
          <p:spPr>
            <a:xfrm>
              <a:off x="440218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0FAA0A-58E2-5889-F950-732CD4EA269B}"/>
                </a:ext>
              </a:extLst>
            </p:cNvPr>
            <p:cNvSpPr/>
            <p:nvPr/>
          </p:nvSpPr>
          <p:spPr>
            <a:xfrm>
              <a:off x="512498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D78EAB-A06A-B648-4A31-EEF80FD016F8}"/>
                </a:ext>
              </a:extLst>
            </p:cNvPr>
            <p:cNvSpPr/>
            <p:nvPr/>
          </p:nvSpPr>
          <p:spPr>
            <a:xfrm>
              <a:off x="5808603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1334AF-4F37-4236-9782-D11E4C0A3DE3}"/>
                </a:ext>
              </a:extLst>
            </p:cNvPr>
            <p:cNvSpPr/>
            <p:nvPr/>
          </p:nvSpPr>
          <p:spPr>
            <a:xfrm>
              <a:off x="6492217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724187-F4F7-3A2F-197E-52B5A79BAC60}"/>
                </a:ext>
              </a:extLst>
            </p:cNvPr>
            <p:cNvSpPr/>
            <p:nvPr/>
          </p:nvSpPr>
          <p:spPr>
            <a:xfrm>
              <a:off x="713667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B21298-F1B9-9C1B-A19E-374516D31008}"/>
                </a:ext>
              </a:extLst>
            </p:cNvPr>
            <p:cNvSpPr/>
            <p:nvPr/>
          </p:nvSpPr>
          <p:spPr>
            <a:xfrm>
              <a:off x="782900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3107A1-6320-1262-1C6E-379C74DA2851}"/>
              </a:ext>
            </a:extLst>
          </p:cNvPr>
          <p:cNvGrpSpPr/>
          <p:nvPr/>
        </p:nvGrpSpPr>
        <p:grpSpPr>
          <a:xfrm>
            <a:off x="3174266" y="5862042"/>
            <a:ext cx="5695408" cy="365760"/>
            <a:chOff x="2569029" y="452846"/>
            <a:chExt cx="5695408" cy="3657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48DBE0-98AA-828B-EB93-71866856C09D}"/>
                </a:ext>
              </a:extLst>
            </p:cNvPr>
            <p:cNvSpPr/>
            <p:nvPr/>
          </p:nvSpPr>
          <p:spPr>
            <a:xfrm>
              <a:off x="256902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724BD6B-4933-E3CA-1486-9084C8692F10}"/>
                </a:ext>
              </a:extLst>
            </p:cNvPr>
            <p:cNvSpPr/>
            <p:nvPr/>
          </p:nvSpPr>
          <p:spPr>
            <a:xfrm>
              <a:off x="3078480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135341-DDA3-F124-3F26-BE18884D4BF1}"/>
                </a:ext>
              </a:extLst>
            </p:cNvPr>
            <p:cNvSpPr/>
            <p:nvPr/>
          </p:nvSpPr>
          <p:spPr>
            <a:xfrm>
              <a:off x="370985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623AE0B-DA8B-F542-371A-E455A85709FB}"/>
                </a:ext>
              </a:extLst>
            </p:cNvPr>
            <p:cNvSpPr/>
            <p:nvPr/>
          </p:nvSpPr>
          <p:spPr>
            <a:xfrm>
              <a:off x="440218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39E21C-DF90-03D5-A33A-5312737F7E39}"/>
                </a:ext>
              </a:extLst>
            </p:cNvPr>
            <p:cNvSpPr/>
            <p:nvPr/>
          </p:nvSpPr>
          <p:spPr>
            <a:xfrm>
              <a:off x="512498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30F527-8A90-CFBA-F097-EF33CCF8A730}"/>
                </a:ext>
              </a:extLst>
            </p:cNvPr>
            <p:cNvSpPr/>
            <p:nvPr/>
          </p:nvSpPr>
          <p:spPr>
            <a:xfrm>
              <a:off x="5808603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A8A304-AAC6-3E93-CD6D-E97EF66CC7A2}"/>
                </a:ext>
              </a:extLst>
            </p:cNvPr>
            <p:cNvSpPr/>
            <p:nvPr/>
          </p:nvSpPr>
          <p:spPr>
            <a:xfrm>
              <a:off x="6492217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7EC18B-0551-DC34-1983-2E808A1D28E7}"/>
                </a:ext>
              </a:extLst>
            </p:cNvPr>
            <p:cNvSpPr/>
            <p:nvPr/>
          </p:nvSpPr>
          <p:spPr>
            <a:xfrm>
              <a:off x="713667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B83DBD-07D7-1C56-E65C-27E990CF4BD5}"/>
                </a:ext>
              </a:extLst>
            </p:cNvPr>
            <p:cNvSpPr/>
            <p:nvPr/>
          </p:nvSpPr>
          <p:spPr>
            <a:xfrm>
              <a:off x="782900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C2E82F-E10D-32FE-B350-E947D23F63E3}"/>
              </a:ext>
            </a:extLst>
          </p:cNvPr>
          <p:cNvGrpSpPr/>
          <p:nvPr/>
        </p:nvGrpSpPr>
        <p:grpSpPr>
          <a:xfrm rot="16200000">
            <a:off x="6378834" y="3198517"/>
            <a:ext cx="5695408" cy="365760"/>
            <a:chOff x="2569029" y="452846"/>
            <a:chExt cx="5695408" cy="3657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FEBF996-AE7A-5678-A647-4156F50349BF}"/>
                </a:ext>
              </a:extLst>
            </p:cNvPr>
            <p:cNvSpPr/>
            <p:nvPr/>
          </p:nvSpPr>
          <p:spPr>
            <a:xfrm>
              <a:off x="256902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9EAA3E-AF04-F08F-7D36-C9BE6A0A1EEA}"/>
                </a:ext>
              </a:extLst>
            </p:cNvPr>
            <p:cNvSpPr/>
            <p:nvPr/>
          </p:nvSpPr>
          <p:spPr>
            <a:xfrm>
              <a:off x="3078480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08776B-9193-5506-9E8B-477F5DA49968}"/>
                </a:ext>
              </a:extLst>
            </p:cNvPr>
            <p:cNvSpPr/>
            <p:nvPr/>
          </p:nvSpPr>
          <p:spPr>
            <a:xfrm>
              <a:off x="370985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D31415-E2C6-56B1-27E9-25874D1FE9B8}"/>
                </a:ext>
              </a:extLst>
            </p:cNvPr>
            <p:cNvSpPr/>
            <p:nvPr/>
          </p:nvSpPr>
          <p:spPr>
            <a:xfrm>
              <a:off x="4402181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194F5D-821A-44D8-7E93-E50624EA2B76}"/>
                </a:ext>
              </a:extLst>
            </p:cNvPr>
            <p:cNvSpPr/>
            <p:nvPr/>
          </p:nvSpPr>
          <p:spPr>
            <a:xfrm>
              <a:off x="512498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6792868-E876-4521-4E25-198D5C34DD8E}"/>
                </a:ext>
              </a:extLst>
            </p:cNvPr>
            <p:cNvSpPr/>
            <p:nvPr/>
          </p:nvSpPr>
          <p:spPr>
            <a:xfrm>
              <a:off x="5808603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BDFF87-A95F-559B-9828-10BBD1BA7F96}"/>
                </a:ext>
              </a:extLst>
            </p:cNvPr>
            <p:cNvSpPr/>
            <p:nvPr/>
          </p:nvSpPr>
          <p:spPr>
            <a:xfrm>
              <a:off x="6492217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8C6C9D-65D9-3186-3EB6-4D79FD92A1B8}"/>
                </a:ext>
              </a:extLst>
            </p:cNvPr>
            <p:cNvSpPr/>
            <p:nvPr/>
          </p:nvSpPr>
          <p:spPr>
            <a:xfrm>
              <a:off x="713667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EA5D5A-4E8E-71E3-EAED-5330C98F2395}"/>
                </a:ext>
              </a:extLst>
            </p:cNvPr>
            <p:cNvSpPr/>
            <p:nvPr/>
          </p:nvSpPr>
          <p:spPr>
            <a:xfrm>
              <a:off x="7829009" y="452846"/>
              <a:ext cx="435428" cy="3657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E3FE940-7FC6-9238-5B6A-AD5465822985}"/>
              </a:ext>
            </a:extLst>
          </p:cNvPr>
          <p:cNvSpPr txBox="1"/>
          <p:nvPr/>
        </p:nvSpPr>
        <p:spPr>
          <a:xfrm>
            <a:off x="3230208" y="1665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8B76B6-0332-C4D2-C7AF-FC85DF88FF46}"/>
              </a:ext>
            </a:extLst>
          </p:cNvPr>
          <p:cNvSpPr txBox="1"/>
          <p:nvPr/>
        </p:nvSpPr>
        <p:spPr>
          <a:xfrm>
            <a:off x="8522077" y="1665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CC149-F890-C96D-4CDE-6C3BBCD5811C}"/>
              </a:ext>
            </a:extLst>
          </p:cNvPr>
          <p:cNvSpPr txBox="1"/>
          <p:nvPr/>
        </p:nvSpPr>
        <p:spPr>
          <a:xfrm>
            <a:off x="4274919" y="166573"/>
            <a:ext cx="7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HBT1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4530F2-9C83-37FA-C72A-1F75439E00BE}"/>
              </a:ext>
            </a:extLst>
          </p:cNvPr>
          <p:cNvSpPr txBox="1"/>
          <p:nvPr/>
        </p:nvSpPr>
        <p:spPr>
          <a:xfrm>
            <a:off x="5675553" y="164361"/>
            <a:ext cx="71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HBT2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867226-88ED-F02F-226C-C991AADFFDB7}"/>
              </a:ext>
            </a:extLst>
          </p:cNvPr>
          <p:cNvSpPr txBox="1"/>
          <p:nvPr/>
        </p:nvSpPr>
        <p:spPr>
          <a:xfrm>
            <a:off x="3713250" y="16969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316D88-B33D-46FA-DE16-B61BE5637BF2}"/>
              </a:ext>
            </a:extLst>
          </p:cNvPr>
          <p:cNvSpPr txBox="1"/>
          <p:nvPr/>
        </p:nvSpPr>
        <p:spPr>
          <a:xfrm>
            <a:off x="4992507" y="164361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A83EE3-F655-5BCC-9096-06B4377625F7}"/>
              </a:ext>
            </a:extLst>
          </p:cNvPr>
          <p:cNvSpPr txBox="1"/>
          <p:nvPr/>
        </p:nvSpPr>
        <p:spPr>
          <a:xfrm>
            <a:off x="7067285" y="195336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EE77C8-7C75-82F9-724F-FFAF86F45197}"/>
              </a:ext>
            </a:extLst>
          </p:cNvPr>
          <p:cNvSpPr txBox="1"/>
          <p:nvPr/>
        </p:nvSpPr>
        <p:spPr>
          <a:xfrm>
            <a:off x="7727792" y="16436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FD0FE-A791-ABF1-6CB5-5047F710AD49}"/>
              </a:ext>
            </a:extLst>
          </p:cNvPr>
          <p:cNvSpPr txBox="1"/>
          <p:nvPr/>
        </p:nvSpPr>
        <p:spPr>
          <a:xfrm>
            <a:off x="9398471" y="555053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61F1A1-C0FA-955B-794D-AFD75D8FC60A}"/>
              </a:ext>
            </a:extLst>
          </p:cNvPr>
          <p:cNvSpPr txBox="1"/>
          <p:nvPr/>
        </p:nvSpPr>
        <p:spPr>
          <a:xfrm>
            <a:off x="9398470" y="1849887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E90DA9-2893-5826-A2C8-48F63E956062}"/>
              </a:ext>
            </a:extLst>
          </p:cNvPr>
          <p:cNvSpPr txBox="1"/>
          <p:nvPr/>
        </p:nvSpPr>
        <p:spPr>
          <a:xfrm>
            <a:off x="9409418" y="259070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A415EF-F76B-13E3-6FA7-BF783BF5D808}"/>
              </a:ext>
            </a:extLst>
          </p:cNvPr>
          <p:cNvSpPr txBox="1"/>
          <p:nvPr/>
        </p:nvSpPr>
        <p:spPr>
          <a:xfrm>
            <a:off x="9354595" y="4026069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7D371-636C-A48D-483F-35ED45220BE9}"/>
              </a:ext>
            </a:extLst>
          </p:cNvPr>
          <p:cNvSpPr txBox="1"/>
          <p:nvPr/>
        </p:nvSpPr>
        <p:spPr>
          <a:xfrm>
            <a:off x="9381465" y="5832919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CAEA7-FDDA-97FC-7833-9D918214C23A}"/>
              </a:ext>
            </a:extLst>
          </p:cNvPr>
          <p:cNvSpPr txBox="1"/>
          <p:nvPr/>
        </p:nvSpPr>
        <p:spPr>
          <a:xfrm>
            <a:off x="9381465" y="470558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2BA67B-2581-7E7A-D60C-C3B1E148D400}"/>
              </a:ext>
            </a:extLst>
          </p:cNvPr>
          <p:cNvSpPr txBox="1"/>
          <p:nvPr/>
        </p:nvSpPr>
        <p:spPr>
          <a:xfrm>
            <a:off x="2096908" y="121197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25A748-7F44-FF7E-FCDA-9B77C5DA43BB}"/>
              </a:ext>
            </a:extLst>
          </p:cNvPr>
          <p:cNvSpPr txBox="1"/>
          <p:nvPr/>
        </p:nvSpPr>
        <p:spPr>
          <a:xfrm>
            <a:off x="2096907" y="1903532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378449-9827-6CB9-F076-FBDA5C9DA7A0}"/>
              </a:ext>
            </a:extLst>
          </p:cNvPr>
          <p:cNvSpPr txBox="1"/>
          <p:nvPr/>
        </p:nvSpPr>
        <p:spPr>
          <a:xfrm>
            <a:off x="2096906" y="395954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A17844-990A-70E7-5D04-99745F79AD80}"/>
              </a:ext>
            </a:extLst>
          </p:cNvPr>
          <p:cNvSpPr txBox="1"/>
          <p:nvPr/>
        </p:nvSpPr>
        <p:spPr>
          <a:xfrm>
            <a:off x="2096906" y="327612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C1A158-F9DA-2F16-46F0-EFAE8EFB0D70}"/>
              </a:ext>
            </a:extLst>
          </p:cNvPr>
          <p:cNvSpPr txBox="1"/>
          <p:nvPr/>
        </p:nvSpPr>
        <p:spPr>
          <a:xfrm>
            <a:off x="2151728" y="533213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05AB20-56A5-6F6F-6EDF-6CDA6C1D62AB}"/>
              </a:ext>
            </a:extLst>
          </p:cNvPr>
          <p:cNvSpPr txBox="1"/>
          <p:nvPr/>
        </p:nvSpPr>
        <p:spPr>
          <a:xfrm>
            <a:off x="2123046" y="5906874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8F34EF-53BE-E769-2893-53E1C1550AC1}"/>
              </a:ext>
            </a:extLst>
          </p:cNvPr>
          <p:cNvSpPr txBox="1"/>
          <p:nvPr/>
        </p:nvSpPr>
        <p:spPr>
          <a:xfrm>
            <a:off x="3649599" y="555220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87975B-B077-2688-BD3B-6E721FCFE3E8}"/>
              </a:ext>
            </a:extLst>
          </p:cNvPr>
          <p:cNvSpPr txBox="1"/>
          <p:nvPr/>
        </p:nvSpPr>
        <p:spPr>
          <a:xfrm>
            <a:off x="4280970" y="555055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A0AEA3-F811-AF35-5816-9A611DE4E37B}"/>
              </a:ext>
            </a:extLst>
          </p:cNvPr>
          <p:cNvSpPr txBox="1"/>
          <p:nvPr/>
        </p:nvSpPr>
        <p:spPr>
          <a:xfrm>
            <a:off x="5689678" y="554200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492459-517D-9E00-7520-2A0CB42D38F7}"/>
              </a:ext>
            </a:extLst>
          </p:cNvPr>
          <p:cNvSpPr txBox="1"/>
          <p:nvPr/>
        </p:nvSpPr>
        <p:spPr>
          <a:xfrm>
            <a:off x="6379722" y="554103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714EC7-6A10-32F1-7B4F-9B1F2B4C14A5}"/>
              </a:ext>
            </a:extLst>
          </p:cNvPr>
          <p:cNvSpPr txBox="1"/>
          <p:nvPr/>
        </p:nvSpPr>
        <p:spPr>
          <a:xfrm>
            <a:off x="7717553" y="556387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B7FEF4-5279-B10D-C27B-67B672A4722C}"/>
              </a:ext>
            </a:extLst>
          </p:cNvPr>
          <p:cNvSpPr txBox="1"/>
          <p:nvPr/>
        </p:nvSpPr>
        <p:spPr>
          <a:xfrm>
            <a:off x="8407597" y="556387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E33E72-E001-95C6-66BD-A1C5FAAEEAF1}"/>
              </a:ext>
            </a:extLst>
          </p:cNvPr>
          <p:cNvSpPr txBox="1"/>
          <p:nvPr/>
        </p:nvSpPr>
        <p:spPr>
          <a:xfrm>
            <a:off x="-154237" y="669506"/>
            <a:ext cx="236765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000" dirty="0">
                <a:solidFill>
                  <a:srgbClr val="FF0000"/>
                </a:solidFill>
              </a:rPr>
              <a:t>(AC=cx 4,DC=14)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sz="1000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 </a:t>
            </a:r>
            <a:r>
              <a:rPr lang="en-US" sz="1000" dirty="0">
                <a:solidFill>
                  <a:srgbClr val="FF0000"/>
                </a:solidFill>
              </a:rPr>
              <a:t>(AC =cx 3, DC = 2)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 (4)</a:t>
            </a:r>
          </a:p>
          <a:p>
            <a:pPr algn="r"/>
            <a:endParaRPr lang="en-US" sz="2600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 </a:t>
            </a:r>
            <a:r>
              <a:rPr lang="en-US" sz="1000" dirty="0">
                <a:solidFill>
                  <a:srgbClr val="FF0000"/>
                </a:solidFill>
              </a:rPr>
              <a:t>(AC =cx 5, DC= 15)</a:t>
            </a:r>
          </a:p>
          <a:p>
            <a:pPr algn="r"/>
            <a:endParaRPr lang="en-US" sz="1000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 (17)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 </a:t>
            </a:r>
            <a:r>
              <a:rPr lang="en-US" sz="1000" dirty="0">
                <a:solidFill>
                  <a:srgbClr val="FF0000"/>
                </a:solidFill>
              </a:rPr>
              <a:t>(AC=cx 6, DC = 5)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BE70F2-27BE-0A7B-6C81-799837D31DAC}"/>
              </a:ext>
            </a:extLst>
          </p:cNvPr>
          <p:cNvSpPr txBox="1"/>
          <p:nvPr/>
        </p:nvSpPr>
        <p:spPr>
          <a:xfrm>
            <a:off x="9934659" y="15942"/>
            <a:ext cx="2099397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000" dirty="0">
                <a:solidFill>
                  <a:srgbClr val="FF0000"/>
                </a:solidFill>
              </a:rPr>
              <a:t>(AC=cx 10, DC=11)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3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 </a:t>
            </a:r>
            <a:r>
              <a:rPr lang="en-US" sz="1000" dirty="0">
                <a:solidFill>
                  <a:srgbClr val="FF0000"/>
                </a:solidFill>
              </a:rPr>
              <a:t>(AC=cx 9,DC=24)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 (10)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sz="23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 </a:t>
            </a:r>
            <a:r>
              <a:rPr lang="en-US" sz="1000" dirty="0">
                <a:solidFill>
                  <a:srgbClr val="FF0000"/>
                </a:solidFill>
              </a:rPr>
              <a:t>(AC=cx 7,DC = 22)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 (9)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 </a:t>
            </a:r>
            <a:r>
              <a:rPr lang="en-US" sz="1000" dirty="0">
                <a:solidFill>
                  <a:srgbClr val="FF0000"/>
                </a:solidFill>
              </a:rPr>
              <a:t>(AC=cx 8,DC=21)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715C11-B41B-B4C6-E789-8AD7C64F8123}"/>
              </a:ext>
            </a:extLst>
          </p:cNvPr>
          <p:cNvSpPr txBox="1"/>
          <p:nvPr/>
        </p:nvSpPr>
        <p:spPr>
          <a:xfrm>
            <a:off x="2903723" y="915841"/>
            <a:ext cx="6297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1500" dirty="0">
                <a:solidFill>
                  <a:srgbClr val="FF0000"/>
                </a:solidFill>
              </a:rPr>
              <a:t>SENSE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 IDC+   TFE   Sense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(cx2)        (16)                     (AC=cx 1,DC=1)                        (AC=cx 12, DC=13)       (23)      (cx 11)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20M=3 					                        20M=12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A54582-4203-405E-552B-90F347A3E445}"/>
              </a:ext>
            </a:extLst>
          </p:cNvPr>
          <p:cNvSpPr txBox="1"/>
          <p:nvPr/>
        </p:nvSpPr>
        <p:spPr>
          <a:xfrm>
            <a:off x="3315780" y="6202918"/>
            <a:ext cx="6077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1500" dirty="0">
                <a:solidFill>
                  <a:srgbClr val="FF0000"/>
                </a:solidFill>
              </a:rPr>
              <a:t>Door out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FF0000"/>
                </a:solidFill>
              </a:rPr>
              <a:t>IDC-     IDC+                    TFE   Door out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    (18)          (6)                                    (19)             (20)                                    (7)                (8)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63FA95-8355-16F1-14DE-B2722BAB6C86}"/>
              </a:ext>
            </a:extLst>
          </p:cNvPr>
          <p:cNvSpPr txBox="1"/>
          <p:nvPr/>
        </p:nvSpPr>
        <p:spPr>
          <a:xfrm>
            <a:off x="3069487" y="-92541"/>
            <a:ext cx="351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       sp7	               sp20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B8F9-C09E-5E6A-26EE-6D2608A7F551}"/>
              </a:ext>
            </a:extLst>
          </p:cNvPr>
          <p:cNvSpPr txBox="1"/>
          <p:nvPr/>
        </p:nvSpPr>
        <p:spPr>
          <a:xfrm>
            <a:off x="10055444" y="192452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EE574-DBCB-229D-79E3-CA3AAB5D5A0A}"/>
              </a:ext>
            </a:extLst>
          </p:cNvPr>
          <p:cNvSpPr txBox="1"/>
          <p:nvPr/>
        </p:nvSpPr>
        <p:spPr>
          <a:xfrm>
            <a:off x="824150" y="343482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1E02C0-AC60-DF2B-6671-5E10C29EC080}"/>
              </a:ext>
            </a:extLst>
          </p:cNvPr>
          <p:cNvSpPr txBox="1"/>
          <p:nvPr/>
        </p:nvSpPr>
        <p:spPr>
          <a:xfrm>
            <a:off x="10121777" y="-6847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41432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BB6F8-BCD2-F87E-9791-517575C4A6D4}"/>
              </a:ext>
            </a:extLst>
          </p:cNvPr>
          <p:cNvSpPr txBox="1"/>
          <p:nvPr/>
        </p:nvSpPr>
        <p:spPr>
          <a:xfrm>
            <a:off x="824149" y="1609717"/>
            <a:ext cx="2860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Sense 1 (left, collector)</a:t>
            </a:r>
          </a:p>
          <a:p>
            <a:endParaRPr lang="en-US" dirty="0"/>
          </a:p>
          <a:p>
            <a:r>
              <a:rPr lang="en-US" dirty="0"/>
              <a:t>Current in         = supply 23</a:t>
            </a:r>
          </a:p>
          <a:p>
            <a:r>
              <a:rPr lang="en-US" dirty="0" err="1"/>
              <a:t>Vcc</a:t>
            </a:r>
            <a:r>
              <a:rPr lang="en-US" dirty="0"/>
              <a:t> amplifier    = supply 7 </a:t>
            </a:r>
          </a:p>
          <a:p>
            <a:r>
              <a:rPr lang="en-US" dirty="0" err="1"/>
              <a:t>Vbb</a:t>
            </a:r>
            <a:r>
              <a:rPr lang="en-US" dirty="0"/>
              <a:t> amplifier   = supply 24 </a:t>
            </a:r>
          </a:p>
          <a:p>
            <a:r>
              <a:rPr lang="en-US" dirty="0" err="1"/>
              <a:t>Vcc</a:t>
            </a:r>
            <a:r>
              <a:rPr lang="en-US" dirty="0"/>
              <a:t> follower      = supply 13</a:t>
            </a:r>
          </a:p>
          <a:p>
            <a:endParaRPr lang="en-US" dirty="0"/>
          </a:p>
          <a:p>
            <a:r>
              <a:rPr lang="en-US" dirty="0" err="1"/>
              <a:t>Vout</a:t>
            </a:r>
            <a:r>
              <a:rPr lang="en-US" dirty="0"/>
              <a:t>     = coax 1</a:t>
            </a:r>
          </a:p>
          <a:p>
            <a:r>
              <a:rPr lang="en-US" dirty="0"/>
              <a:t>20Meg = 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D41DE-9742-643B-0BFF-E8BBE2DD6581}"/>
              </a:ext>
            </a:extLst>
          </p:cNvPr>
          <p:cNvSpPr txBox="1"/>
          <p:nvPr/>
        </p:nvSpPr>
        <p:spPr>
          <a:xfrm>
            <a:off x="3807240" y="1517438"/>
            <a:ext cx="2945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Sense  2 (right, emitter)</a:t>
            </a:r>
          </a:p>
          <a:p>
            <a:endParaRPr lang="en-US" dirty="0"/>
          </a:p>
          <a:p>
            <a:r>
              <a:rPr lang="en-US" dirty="0"/>
              <a:t>Current in         = supply 16</a:t>
            </a:r>
          </a:p>
          <a:p>
            <a:r>
              <a:rPr lang="en-US" dirty="0" err="1"/>
              <a:t>Vcc</a:t>
            </a:r>
            <a:r>
              <a:rPr lang="en-US" dirty="0"/>
              <a:t> amplifier    = supply 20</a:t>
            </a:r>
          </a:p>
          <a:p>
            <a:r>
              <a:rPr lang="en-US" dirty="0" err="1"/>
              <a:t>Vbb</a:t>
            </a:r>
            <a:r>
              <a:rPr lang="en-US" dirty="0"/>
              <a:t> amplifier   = supply 15  </a:t>
            </a:r>
          </a:p>
          <a:p>
            <a:r>
              <a:rPr lang="en-US" dirty="0" err="1"/>
              <a:t>Vcc</a:t>
            </a:r>
            <a:r>
              <a:rPr lang="en-US" dirty="0"/>
              <a:t> follower     = supply 14</a:t>
            </a:r>
          </a:p>
          <a:p>
            <a:endParaRPr lang="en-US" dirty="0"/>
          </a:p>
          <a:p>
            <a:r>
              <a:rPr lang="en-US" dirty="0" err="1"/>
              <a:t>Vout</a:t>
            </a:r>
            <a:r>
              <a:rPr lang="en-US" dirty="0"/>
              <a:t>     =  coax 10</a:t>
            </a:r>
          </a:p>
          <a:p>
            <a:r>
              <a:rPr lang="en-US" dirty="0"/>
              <a:t>20Meg =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F9BF1-2FFF-B476-B630-5BBFD7F9E81A}"/>
              </a:ext>
            </a:extLst>
          </p:cNvPr>
          <p:cNvSpPr txBox="1"/>
          <p:nvPr/>
        </p:nvSpPr>
        <p:spPr>
          <a:xfrm>
            <a:off x="824149" y="343482"/>
            <a:ext cx="39550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Pinout for amplifiers </a:t>
            </a:r>
          </a:p>
        </p:txBody>
      </p:sp>
    </p:spTree>
    <p:extLst>
      <p:ext uri="{BB962C8B-B14F-4D97-AF65-F5344CB8AC3E}">
        <p14:creationId xmlns:p14="http://schemas.microsoft.com/office/powerpoint/2010/main" val="12699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IDC+                   IDC-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IDC+                                  IDC-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36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40800" y="5739682"/>
            <a:ext cx="321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36903" y="-390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                 IDC-                   TFE</a:t>
            </a:r>
            <a:r>
              <a:rPr lang="en-US" dirty="0"/>
              <a:t>	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013817" y="6431564"/>
            <a:ext cx="64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BiasD1</a:t>
            </a:r>
            <a:r>
              <a:rPr lang="en-US" sz="1200" dirty="0"/>
              <a:t>      </a:t>
            </a:r>
            <a:r>
              <a:rPr lang="en-US" dirty="0">
                <a:solidFill>
                  <a:srgbClr val="FF0000"/>
                </a:solidFill>
              </a:rPr>
              <a:t>TFC      IDC+                    IDC-                   TFE      BiasD2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518400" y="1299766"/>
            <a:ext cx="156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962986"/>
            <a:ext cx="472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3	           12	       </a:t>
            </a:r>
            <a:r>
              <a:rPr lang="en-US" b="1" dirty="0"/>
              <a:t>D1</a:t>
            </a:r>
            <a:r>
              <a:rPr lang="en-US" dirty="0"/>
              <a:t>        8          </a:t>
            </a:r>
            <a:r>
              <a:rPr lang="en-US" b="1" dirty="0"/>
              <a:t>D2</a:t>
            </a:r>
            <a:r>
              <a:rPr lang="en-US" dirty="0"/>
              <a:t>           1             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690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)/23(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506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307124" y="933889"/>
            <a:ext cx="1329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7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10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8249" y="6246898"/>
            <a:ext cx="1351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STI </a:t>
            </a:r>
            <a:r>
              <a:rPr lang="en-US" sz="1500" dirty="0" err="1"/>
              <a:t>BiasC</a:t>
            </a:r>
            <a:r>
              <a:rPr lang="en-US" sz="1500" dirty="0"/>
              <a:t> = 2 </a:t>
            </a:r>
          </a:p>
          <a:p>
            <a:r>
              <a:rPr lang="en-US" sz="1500" dirty="0"/>
              <a:t>STO </a:t>
            </a:r>
            <a:r>
              <a:rPr lang="en-US" sz="1500" dirty="0" err="1"/>
              <a:t>BiasC</a:t>
            </a:r>
            <a:r>
              <a:rPr lang="en-US" sz="1500" dirty="0"/>
              <a:t> = 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  <a:p>
            <a:r>
              <a:rPr lang="en-US" sz="1500" dirty="0"/>
              <a:t>            Aux1=+4.5V,Aux2=-1.5V, Aux3=+1.5V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9338045" y="5847640"/>
            <a:ext cx="277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sz="1500" dirty="0"/>
              <a:t>STI </a:t>
            </a:r>
            <a:r>
              <a:rPr lang="en-US" sz="1500" dirty="0" err="1"/>
              <a:t>BiasE</a:t>
            </a:r>
            <a:r>
              <a:rPr lang="en-US" sz="1500" dirty="0"/>
              <a:t>= 4  </a:t>
            </a:r>
          </a:p>
          <a:p>
            <a:pPr algn="r"/>
            <a:r>
              <a:rPr lang="en-US" sz="1500" dirty="0"/>
              <a:t>STO </a:t>
            </a:r>
            <a:r>
              <a:rPr lang="en-US" sz="1500" dirty="0" err="1"/>
              <a:t>BiasE</a:t>
            </a:r>
            <a:r>
              <a:rPr lang="en-US" sz="1500" dirty="0"/>
              <a:t>= 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23492-306C-5BF4-D8DF-241B5B23F92C}"/>
              </a:ext>
            </a:extLst>
          </p:cNvPr>
          <p:cNvSpPr txBox="1"/>
          <p:nvPr/>
        </p:nvSpPr>
        <p:spPr>
          <a:xfrm>
            <a:off x="3181221" y="537569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11          3                       </a:t>
            </a:r>
            <a:r>
              <a:rPr lang="en-US" b="1" dirty="0"/>
              <a:t>S1</a:t>
            </a:r>
            <a:r>
              <a:rPr lang="en-US" dirty="0"/>
              <a:t>                       </a:t>
            </a:r>
            <a:r>
              <a:rPr lang="en-US" b="1" dirty="0"/>
              <a:t>S2</a:t>
            </a:r>
            <a:r>
              <a:rPr lang="en-US" dirty="0"/>
              <a:t>          1 	         16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17295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22436"/>
              </p:ext>
            </p:extLst>
          </p:nvPr>
        </p:nvGraphicFramePr>
        <p:xfrm>
          <a:off x="675470" y="19304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6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442"/>
              </p:ext>
            </p:extLst>
          </p:nvPr>
        </p:nvGraphicFramePr>
        <p:xfrm>
          <a:off x="675470" y="356311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09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77D1D8-D561-B060-8CB7-AAAFAAD2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9539"/>
              </p:ext>
            </p:extLst>
          </p:nvPr>
        </p:nvGraphicFramePr>
        <p:xfrm>
          <a:off x="8973178" y="1135414"/>
          <a:ext cx="29140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11A03-1257-B68E-79B7-3C3CEC83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4772"/>
              </p:ext>
            </p:extLst>
          </p:nvPr>
        </p:nvGraphicFramePr>
        <p:xfrm>
          <a:off x="8973178" y="4250453"/>
          <a:ext cx="2914020" cy="186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131991</TotalTime>
  <Words>1984</Words>
  <Application>Microsoft Office PowerPoint</Application>
  <PresentationFormat>Widescreen</PresentationFormat>
  <Paragraphs>910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above</vt:lpstr>
      <vt:lpstr>PowerPoint Presentation</vt:lpstr>
      <vt:lpstr>PowerPoint Presentation</vt:lpstr>
      <vt:lpstr>Wigner</vt:lpstr>
      <vt:lpstr>PowerPoint Presentation</vt:lpstr>
      <vt:lpstr>New RF cell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Mayer M. Feldman</cp:lastModifiedBy>
  <cp:revision>25</cp:revision>
  <cp:lastPrinted>2023-07-02T21:49:24Z</cp:lastPrinted>
  <dcterms:created xsi:type="dcterms:W3CDTF">2022-11-19T00:10:37Z</dcterms:created>
  <dcterms:modified xsi:type="dcterms:W3CDTF">2024-04-23T21:14:28Z</dcterms:modified>
</cp:coreProperties>
</file>