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09728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DFDFD"/>
    <a:srgbClr val="4EBED0"/>
    <a:srgbClr val="B1E0E8"/>
    <a:srgbClr val="53432F"/>
    <a:srgbClr val="F2F2F2"/>
    <a:srgbClr val="E9F4F7"/>
    <a:srgbClr val="DDEFF3"/>
    <a:srgbClr val="C2E2EA"/>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26" autoAdjust="0"/>
  </p:normalViewPr>
  <p:slideViewPr>
    <p:cSldViewPr snapToGrid="0">
      <p:cViewPr>
        <p:scale>
          <a:sx n="30" d="100"/>
          <a:sy n="30" d="100"/>
        </p:scale>
        <p:origin x="2746"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890859"/>
            <a:ext cx="9326880" cy="8277013"/>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371600" y="12487065"/>
            <a:ext cx="8229600" cy="5739975"/>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83981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2862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1265767"/>
            <a:ext cx="2366010" cy="201477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1" y="1265767"/>
            <a:ext cx="6960870" cy="20147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407996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46465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5927097"/>
            <a:ext cx="9464040" cy="9889488"/>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748666" y="15910144"/>
            <a:ext cx="9464040" cy="5200648"/>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72653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6328834"/>
            <a:ext cx="466344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6328834"/>
            <a:ext cx="466344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59944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1265772"/>
            <a:ext cx="9464040" cy="4595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5828032"/>
            <a:ext cx="4642008" cy="2856228"/>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755810" y="8684260"/>
            <a:ext cx="4642008"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1" y="5828032"/>
            <a:ext cx="4664869" cy="2856228"/>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5554981" y="8684260"/>
            <a:ext cx="4664869"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705F2-9F8A-4114-8861-E4F497D677A4}"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5617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705F2-9F8A-4114-8861-E4F497D677A4}"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1775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705F2-9F8A-4114-8861-E4F497D677A4}"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8415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1584960"/>
            <a:ext cx="3539014" cy="554736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4664869" y="3423079"/>
            <a:ext cx="5554980" cy="1689523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09" y="7132320"/>
            <a:ext cx="3539014" cy="13213505"/>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69311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1584960"/>
            <a:ext cx="3539014" cy="554736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3423079"/>
            <a:ext cx="5554980" cy="16895233"/>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55809" y="7132320"/>
            <a:ext cx="3539014" cy="13213505"/>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96093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1265772"/>
            <a:ext cx="9464040" cy="4595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6328834"/>
            <a:ext cx="9464040" cy="15084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22035352"/>
            <a:ext cx="2468880" cy="1265767"/>
          </a:xfrm>
          <a:prstGeom prst="rect">
            <a:avLst/>
          </a:prstGeom>
        </p:spPr>
        <p:txBody>
          <a:bodyPr vert="horz" lIns="91440" tIns="45720" rIns="91440" bIns="45720" rtlCol="0" anchor="ctr"/>
          <a:lstStyle>
            <a:lvl1pPr algn="l">
              <a:defRPr sz="1440">
                <a:solidFill>
                  <a:schemeClr val="tx1">
                    <a:tint val="75000"/>
                  </a:schemeClr>
                </a:solidFill>
              </a:defRPr>
            </a:lvl1pPr>
          </a:lstStyle>
          <a:p>
            <a:fld id="{462705F2-9F8A-4114-8861-E4F497D677A4}" type="datetimeFigureOut">
              <a:rPr lang="en-US" smtClean="0"/>
              <a:t>8/2/2019</a:t>
            </a:fld>
            <a:endParaRPr lang="en-US"/>
          </a:p>
        </p:txBody>
      </p:sp>
      <p:sp>
        <p:nvSpPr>
          <p:cNvPr id="5" name="Footer Placeholder 4"/>
          <p:cNvSpPr>
            <a:spLocks noGrp="1"/>
          </p:cNvSpPr>
          <p:nvPr>
            <p:ph type="ftr" sz="quarter" idx="3"/>
          </p:nvPr>
        </p:nvSpPr>
        <p:spPr>
          <a:xfrm>
            <a:off x="3634740" y="22035352"/>
            <a:ext cx="3703320" cy="1265767"/>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22035352"/>
            <a:ext cx="2468880" cy="1265767"/>
          </a:xfrm>
          <a:prstGeom prst="rect">
            <a:avLst/>
          </a:prstGeom>
        </p:spPr>
        <p:txBody>
          <a:bodyPr vert="horz" lIns="91440" tIns="45720" rIns="91440" bIns="45720" rtlCol="0" anchor="ctr"/>
          <a:lstStyle>
            <a:lvl1pPr algn="r">
              <a:defRPr sz="1440">
                <a:solidFill>
                  <a:schemeClr val="tx1">
                    <a:tint val="75000"/>
                  </a:schemeClr>
                </a:solidFill>
              </a:defRPr>
            </a:lvl1pPr>
          </a:lstStyle>
          <a:p>
            <a:fld id="{F7F94B00-B842-4A9E-B39B-AD6E69D82B0B}" type="slidenum">
              <a:rPr lang="en-US" smtClean="0"/>
              <a:t>‹#›</a:t>
            </a:fld>
            <a:endParaRPr lang="en-US"/>
          </a:p>
        </p:txBody>
      </p:sp>
    </p:spTree>
    <p:extLst>
      <p:ext uri="{BB962C8B-B14F-4D97-AF65-F5344CB8AC3E}">
        <p14:creationId xmlns:p14="http://schemas.microsoft.com/office/powerpoint/2010/main" val="1010285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advanceddermatologyoc.com/index_files/Page571.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882F7E-12C9-4D7F-AA28-FFC26C099E3E}"/>
              </a:ext>
            </a:extLst>
          </p:cNvPr>
          <p:cNvSpPr/>
          <p:nvPr/>
        </p:nvSpPr>
        <p:spPr>
          <a:xfrm>
            <a:off x="0" y="1"/>
            <a:ext cx="10972800" cy="23774394"/>
          </a:xfrm>
          <a:prstGeom prst="rect">
            <a:avLst/>
          </a:prstGeom>
          <a:solidFill>
            <a:srgbClr val="5343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455E2B-2959-42FE-AC37-8736664D53EC}"/>
              </a:ext>
            </a:extLst>
          </p:cNvPr>
          <p:cNvSpPr txBox="1"/>
          <p:nvPr/>
        </p:nvSpPr>
        <p:spPr>
          <a:xfrm>
            <a:off x="538841" y="196840"/>
            <a:ext cx="9895116" cy="369332"/>
          </a:xfrm>
          <a:prstGeom prst="rect">
            <a:avLst/>
          </a:prstGeom>
          <a:solidFill>
            <a:srgbClr val="FBFBFB"/>
          </a:solidFill>
        </p:spPr>
        <p:txBody>
          <a:bodyPr wrap="square" rtlCol="0">
            <a:spAutoFit/>
          </a:bodyPr>
          <a:lstStyle/>
          <a:p>
            <a:endParaRPr lang="en-US" dirty="0"/>
          </a:p>
        </p:txBody>
      </p:sp>
      <p:sp>
        <p:nvSpPr>
          <p:cNvPr id="14" name="Rectangle 13">
            <a:extLst>
              <a:ext uri="{FF2B5EF4-FFF2-40B4-BE49-F238E27FC236}">
                <a16:creationId xmlns:a16="http://schemas.microsoft.com/office/drawing/2014/main" id="{8B3CF97D-FED3-425F-BEC5-F7D41C6D96AD}"/>
              </a:ext>
            </a:extLst>
          </p:cNvPr>
          <p:cNvSpPr/>
          <p:nvPr/>
        </p:nvSpPr>
        <p:spPr>
          <a:xfrm>
            <a:off x="538834" y="5720035"/>
            <a:ext cx="9895116" cy="178854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0BCA8A6-7595-4AF7-92C1-3472FD1C33EB}"/>
              </a:ext>
            </a:extLst>
          </p:cNvPr>
          <p:cNvCxnSpPr>
            <a:cxnSpLocks/>
          </p:cNvCxnSpPr>
          <p:nvPr/>
        </p:nvCxnSpPr>
        <p:spPr>
          <a:xfrm>
            <a:off x="538834" y="5720035"/>
            <a:ext cx="11170560" cy="0"/>
          </a:xfrm>
          <a:prstGeom prst="line">
            <a:avLst/>
          </a:prstGeom>
          <a:ln w="285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B7458C-6350-440D-9E90-D95A7663CE19}"/>
              </a:ext>
            </a:extLst>
          </p:cNvPr>
          <p:cNvSpPr txBox="1"/>
          <p:nvPr/>
        </p:nvSpPr>
        <p:spPr>
          <a:xfrm>
            <a:off x="538842" y="168918"/>
            <a:ext cx="9895115" cy="421952"/>
          </a:xfrm>
          <a:prstGeom prst="rect">
            <a:avLst/>
          </a:prstGeom>
          <a:solidFill>
            <a:srgbClr val="B1E0E8"/>
          </a:solidFill>
        </p:spPr>
        <p:txBody>
          <a:bodyPr wrap="square" rtlCol="0" anchor="ctr">
            <a:noAutofit/>
          </a:bodyPr>
          <a:lstStyle/>
          <a:p>
            <a:pPr algn="ctr"/>
            <a:r>
              <a:rPr lang="en-US" sz="2400" dirty="0">
                <a:solidFill>
                  <a:srgbClr val="635038"/>
                </a:solidFill>
                <a:latin typeface="Algerian" panose="04020705040A02060702" pitchFamily="82" charset="0"/>
                <a:cs typeface="Arial" panose="020B0604020202020204" pitchFamily="34" charset="0"/>
              </a:rPr>
              <a:t>Home            About Us            Services             Contact</a:t>
            </a:r>
          </a:p>
        </p:txBody>
      </p:sp>
      <p:pic>
        <p:nvPicPr>
          <p:cNvPr id="1028" name="Picture 4" descr="Image result for doctors">
            <a:extLst>
              <a:ext uri="{FF2B5EF4-FFF2-40B4-BE49-F238E27FC236}">
                <a16:creationId xmlns:a16="http://schemas.microsoft.com/office/drawing/2014/main" id="{F555BF99-4B77-4C96-B070-2524EDC01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236" b="17362"/>
          <a:stretch/>
        </p:blipFill>
        <p:spPr bwMode="auto">
          <a:xfrm>
            <a:off x="538835" y="590870"/>
            <a:ext cx="9895115" cy="51291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FE0261A-1A09-49E5-996A-1252E88602BA}"/>
              </a:ext>
            </a:extLst>
          </p:cNvPr>
          <p:cNvSpPr txBox="1"/>
          <p:nvPr/>
        </p:nvSpPr>
        <p:spPr>
          <a:xfrm>
            <a:off x="1" y="3772256"/>
            <a:ext cx="5976739" cy="1446550"/>
          </a:xfrm>
          <a:prstGeom prst="rect">
            <a:avLst/>
          </a:prstGeom>
          <a:noFill/>
        </p:spPr>
        <p:txBody>
          <a:bodyPr wrap="square" rtlCol="0">
            <a:spAutoFit/>
          </a:bodyPr>
          <a:lstStyle/>
          <a:p>
            <a:pPr algn="ctr"/>
            <a:r>
              <a:rPr lang="en-US" sz="3200" dirty="0">
                <a:solidFill>
                  <a:srgbClr val="6B5B3E"/>
                </a:solidFill>
                <a:latin typeface="Arial" panose="020B0604020202020204" pitchFamily="34" charset="0"/>
                <a:cs typeface="Arial" panose="020B0604020202020204" pitchFamily="34" charset="0"/>
              </a:rPr>
              <a:t>Advanced Dermatology</a:t>
            </a:r>
          </a:p>
          <a:p>
            <a:pPr algn="ctr"/>
            <a:r>
              <a:rPr lang="en-US" sz="2400" dirty="0">
                <a:solidFill>
                  <a:srgbClr val="6B5B3E"/>
                </a:solidFill>
                <a:latin typeface="Arial" panose="020B0604020202020204" pitchFamily="34" charset="0"/>
                <a:cs typeface="Arial" panose="020B0604020202020204" pitchFamily="34" charset="0"/>
              </a:rPr>
              <a:t>of</a:t>
            </a:r>
          </a:p>
          <a:p>
            <a:pPr algn="ctr"/>
            <a:r>
              <a:rPr lang="en-US" sz="3200" dirty="0">
                <a:solidFill>
                  <a:srgbClr val="6B5B3E"/>
                </a:solidFill>
                <a:latin typeface="Arial" panose="020B0604020202020204" pitchFamily="34" charset="0"/>
                <a:cs typeface="Arial" panose="020B0604020202020204" pitchFamily="34" charset="0"/>
              </a:rPr>
              <a:t>Orange County</a:t>
            </a:r>
          </a:p>
        </p:txBody>
      </p:sp>
      <p:pic>
        <p:nvPicPr>
          <p:cNvPr id="15" name="Picture 14">
            <a:extLst>
              <a:ext uri="{FF2B5EF4-FFF2-40B4-BE49-F238E27FC236}">
                <a16:creationId xmlns:a16="http://schemas.microsoft.com/office/drawing/2014/main" id="{2CB1C5E7-1A26-49A1-BE19-94A93EC67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39" y="759787"/>
            <a:ext cx="3893462" cy="3651285"/>
          </a:xfrm>
          <a:prstGeom prst="rect">
            <a:avLst/>
          </a:prstGeom>
        </p:spPr>
      </p:pic>
      <p:sp>
        <p:nvSpPr>
          <p:cNvPr id="3" name="TextBox 2">
            <a:extLst>
              <a:ext uri="{FF2B5EF4-FFF2-40B4-BE49-F238E27FC236}">
                <a16:creationId xmlns:a16="http://schemas.microsoft.com/office/drawing/2014/main" id="{D8A7754F-6A7F-48EC-8E0A-2EA8C94E29AE}"/>
              </a:ext>
            </a:extLst>
          </p:cNvPr>
          <p:cNvSpPr txBox="1"/>
          <p:nvPr/>
        </p:nvSpPr>
        <p:spPr>
          <a:xfrm>
            <a:off x="-7473711" y="6081711"/>
            <a:ext cx="3219450" cy="2138670"/>
          </a:xfrm>
          <a:prstGeom prst="rect">
            <a:avLst/>
          </a:prstGeom>
          <a:solidFill>
            <a:srgbClr val="B1E0E8"/>
          </a:solidFill>
          <a:ln w="76200">
            <a:solidFill>
              <a:srgbClr val="4EBED0"/>
            </a:solidFill>
          </a:ln>
        </p:spPr>
        <p:txBody>
          <a:bodyPr wrap="square" rtlCol="0">
            <a:noAutofit/>
          </a:bodyPr>
          <a:lstStyle/>
          <a:p>
            <a:pPr algn="ctr"/>
            <a:r>
              <a:rPr lang="en-US" sz="3200" b="1" dirty="0">
                <a:latin typeface="Arial" panose="020B0604020202020204" pitchFamily="34" charset="0"/>
                <a:cs typeface="Arial" panose="020B0604020202020204" pitchFamily="34" charset="0"/>
              </a:rPr>
              <a:t>Doctors</a:t>
            </a:r>
          </a:p>
          <a:p>
            <a:pPr algn="ctr"/>
            <a:endParaRPr lang="en-US" b="1"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Learn more about our practitioners</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3D85D46-5895-4D81-9AED-8B48B467EC2E}"/>
              </a:ext>
            </a:extLst>
          </p:cNvPr>
          <p:cNvSpPr txBox="1"/>
          <p:nvPr/>
        </p:nvSpPr>
        <p:spPr>
          <a:xfrm>
            <a:off x="1082787" y="6573438"/>
            <a:ext cx="8807210" cy="8412556"/>
          </a:xfrm>
          <a:prstGeom prst="rect">
            <a:avLst/>
          </a:prstGeom>
          <a:solidFill>
            <a:srgbClr val="F9F9F9"/>
          </a:solidFill>
          <a:ln w="28575">
            <a:solidFill>
              <a:srgbClr val="4EBED0"/>
            </a:solidFill>
          </a:ln>
        </p:spPr>
        <p:txBody>
          <a:bodyPr wrap="square" rtlCol="0">
            <a:noAutofit/>
          </a:bodyPr>
          <a:lstStyle/>
          <a:p>
            <a:pPr algn="ctr"/>
            <a:endParaRPr lang="en-US" sz="2400" b="1"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Advanced Dermatology Of Orange County</a:t>
            </a:r>
          </a:p>
          <a:p>
            <a:pPr>
              <a:lnSpc>
                <a:spcPct val="150000"/>
              </a:lnSpc>
            </a:pPr>
            <a:endParaRPr lang="en-US" sz="1600" b="1" dirty="0">
              <a:latin typeface="Arial" panose="020B0604020202020204" pitchFamily="34" charset="0"/>
              <a:cs typeface="Arial" panose="020B0604020202020204" pitchFamily="34" charset="0"/>
            </a:endParaRPr>
          </a:p>
          <a:p>
            <a:pPr marL="274320">
              <a:lnSpc>
                <a:spcPct val="150000"/>
              </a:lnSpc>
            </a:pPr>
            <a:r>
              <a:rPr lang="en-US" sz="2000" dirty="0">
                <a:latin typeface="Arial" panose="020B0604020202020204" pitchFamily="34" charset="0"/>
                <a:cs typeface="Arial" panose="020B0604020202020204" pitchFamily="34" charset="0"/>
              </a:rPr>
              <a:t>Our goal…exceptional medical dermatology and complete patient care.</a:t>
            </a:r>
          </a:p>
          <a:p>
            <a:pPr marL="274320">
              <a:lnSpc>
                <a:spcPct val="150000"/>
              </a:lnSpc>
            </a:pPr>
            <a:r>
              <a:rPr lang="en-US" sz="2000" dirty="0">
                <a:latin typeface="Arial" panose="020B0604020202020204" pitchFamily="34" charset="0"/>
                <a:cs typeface="Arial" panose="020B0604020202020204" pitchFamily="34" charset="0"/>
              </a:rPr>
              <a:t>We are dedicated to providing you with excellent medical and cosmetic dermatology and professional services. Consult our doctors for your full skin examination, including evaluation of changing moles, examination of skin lesions, or ask us to help you obtain a fresher look. We feature up-to-date laser technology,  numerous cosmetic tools (Botox, </a:t>
            </a:r>
            <a:r>
              <a:rPr lang="en-US" sz="2000" dirty="0" err="1">
                <a:latin typeface="Arial" panose="020B0604020202020204" pitchFamily="34" charset="0"/>
                <a:cs typeface="Arial" panose="020B0604020202020204" pitchFamily="34" charset="0"/>
              </a:rPr>
              <a:t>Juvederm</a:t>
            </a:r>
            <a:r>
              <a:rPr lang="en-US" sz="2000" dirty="0">
                <a:latin typeface="Arial" panose="020B0604020202020204" pitchFamily="34" charset="0"/>
                <a:cs typeface="Arial" panose="020B0604020202020204" pitchFamily="34" charset="0"/>
              </a:rPr>
              <a:t>, Restylane, chemical peels, sclerotherapy for leg veins) and highly trained medical dermatologists to treat all of your skin care needs. We treat skin cancers, including with Mohs microsurgical technique. We strive to provide your skin care needs in a humane and compassionate manner for you and your family.</a:t>
            </a:r>
          </a:p>
          <a:p>
            <a:pPr marL="274320">
              <a:lnSpc>
                <a:spcPct val="150000"/>
              </a:lnSpc>
            </a:pPr>
            <a:r>
              <a:rPr lang="en-US" sz="2000" u="sng" dirty="0">
                <a:latin typeface="Arial" panose="020B0604020202020204" pitchFamily="34" charset="0"/>
                <a:cs typeface="Arial" panose="020B0604020202020204" pitchFamily="34" charset="0"/>
                <a:hlinkClick r:id="rId4"/>
              </a:rPr>
              <a:t>Dr. Ann Vu</a:t>
            </a:r>
            <a:r>
              <a:rPr lang="en-US" sz="2000" dirty="0">
                <a:latin typeface="Arial" panose="020B0604020202020204" pitchFamily="34" charset="0"/>
                <a:cs typeface="Arial" panose="020B0604020202020204" pitchFamily="34" charset="0"/>
              </a:rPr>
              <a:t>, </a:t>
            </a:r>
            <a:r>
              <a:rPr lang="en-US" sz="2000" u="sng" dirty="0">
                <a:latin typeface="Arial" panose="020B0604020202020204" pitchFamily="34" charset="0"/>
                <a:cs typeface="Arial" panose="020B0604020202020204" pitchFamily="34" charset="0"/>
                <a:hlinkClick r:id="rId4"/>
              </a:rPr>
              <a:t>Dr. Joannie Sun</a:t>
            </a:r>
            <a:r>
              <a:rPr lang="en-US" sz="2000" dirty="0">
                <a:latin typeface="Arial" panose="020B0604020202020204" pitchFamily="34" charset="0"/>
                <a:cs typeface="Arial" panose="020B0604020202020204" pitchFamily="34" charset="0"/>
              </a:rPr>
              <a:t> and their staff are highly trained and caring professionals that have the dedication, experience, and knowledge to treat your dermatology needs</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131382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TotalTime>
  <Words>85</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Algerian</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Arial.L1</dc:creator>
  <cp:lastModifiedBy>(Student) Arial.L1</cp:lastModifiedBy>
  <cp:revision>20</cp:revision>
  <dcterms:created xsi:type="dcterms:W3CDTF">2019-07-23T21:38:08Z</dcterms:created>
  <dcterms:modified xsi:type="dcterms:W3CDTF">2019-08-02T15:58:48Z</dcterms:modified>
</cp:coreProperties>
</file>