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EF12-ADB5-F993-AD2C-182A2ADF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0651-4E48-44C0-C754-D218330F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7A5A-3EFD-0894-A342-0AD0F548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A0E8-C0B5-CA39-04DD-50254BAA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6B62-498C-BA64-4F2B-F733256F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93FF-B211-9C48-08F3-5872BFD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5C757-E480-8961-C3B7-CE65EF80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AC75-289F-6C68-4B1F-67E3E24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81E4-6BC0-E9A8-3AE8-163E119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F597-E3BC-8279-2D81-4D6BDEAF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BB2E-1A21-AFBF-8E9D-3E269F35B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D9142-26CE-2858-B916-E42F2BE0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46D8-C379-DC0B-4B3F-3D1A254A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4588-C35C-3E96-173D-F12FD4A4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DB8D-6746-F1C5-76BC-177B989E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BAFF-315D-74DB-E584-8E9BDFA0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ECCE-39F3-70C0-1FB5-0A0D663B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7806-4ABF-8CD7-B639-15CA0EAB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8B40-1269-6EA8-B454-BC6E31FD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14F7-4AC1-1656-EE67-B33369DB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7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D5C1-62B8-DE58-7129-35998CD5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F19C-A6E2-422F-5089-765B8A11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D6C5-34B4-503A-8058-50778A02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340C-10F9-1E2A-ADAC-FCB96DCF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8C8F-7143-4E69-E471-2702E5B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AA2-2F91-C9E6-AD2B-D8354520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1C61-33C8-FB1B-6DDF-B4FA112C2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9233C-C75A-B92E-E5FE-56C80C03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3B2F-D084-53F2-7B89-DA2ADFB8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7BD5C-BFE4-44E8-9334-1842CD1E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9C2A-2DBC-1686-74AD-96FAADB6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894F-B452-D498-FAC0-F084D5A0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0BB2-9593-F4E0-D1DF-D342DB64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309B-B0C7-BD8B-A65D-DBC448E4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2111D-C491-FA70-D50E-AB727054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40BE3-5839-F44E-F7DF-5790E2CE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BC6B9-27DA-8972-E454-719D831B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5D2D9-F4E3-AC9D-036E-C571DC70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65506-CE82-E9A6-B980-85E4426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84A7-F847-2204-274D-C3E6A663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7668-3896-AC85-957A-0B1D870B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D004C-89B9-8268-5268-54E16F08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139D0-D9FE-3918-FC01-93F38164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89024-19B7-5F7A-62DF-8B5395C1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BAB96-3DBC-BAFB-65CF-AAA24EA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721B-6D62-54A7-F902-19C6A0A9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22C9-762D-5DD7-0D19-33A9AADC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822B-EEEA-EEBF-4E98-D9A6E59B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CB25C-6F39-BD29-0662-3A4A7A11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CBE6-8318-43DA-6DF8-63FC25C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1502-7DF7-7D07-8B09-928AC239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9005-44E8-582C-6DC2-16631D3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A5FB-E703-B064-73D5-D2A6274C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3AD22-DF34-9C1B-3B2B-0196E139C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8611-A29B-216F-25B6-44F17074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FF80-54D9-3D73-49FA-4AD37EF0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0221-561E-D492-4970-1BD7552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0FEF9-B6A2-567B-D31A-B6CE70FB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B14D0-E54E-5016-EEB3-ACF90CAB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54B3-AAA2-1DFB-88B0-4931BF91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E7FC-D76D-BDA6-F466-313811632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F42C-50A8-4606-A236-CAEB57C345F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3827-50E1-41CD-0CFB-0B230098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FD178-B703-E15D-4C55-93E5B258A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B596-3E4B-4B63-BE38-5EBB87FA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art/American-literature" TargetMode="External"/><Relationship Id="rId2" Type="http://schemas.openxmlformats.org/officeDocument/2006/relationships/hyperlink" Target="https://www.britannica.com/place/British-Isl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ritannica.com/dictionary/insular" TargetMode="External"/><Relationship Id="rId5" Type="http://schemas.openxmlformats.org/officeDocument/2006/relationships/hyperlink" Target="https://www.britannica.com/art/Canadian-literature" TargetMode="External"/><Relationship Id="rId4" Type="http://schemas.openxmlformats.org/officeDocument/2006/relationships/hyperlink" Target="https://www.britannica.com/art/Australian-literatu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art/literature" TargetMode="External"/><Relationship Id="rId2" Type="http://schemas.openxmlformats.org/officeDocument/2006/relationships/hyperlink" Target="https://www.britannica.com/place/Canad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ritannica.com/place/North-America" TargetMode="External"/><Relationship Id="rId4" Type="http://schemas.openxmlformats.org/officeDocument/2006/relationships/hyperlink" Target="https://www.britannica.com/art/travel-litera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Quebec-province" TargetMode="External"/><Relationship Id="rId2" Type="http://schemas.openxmlformats.org/officeDocument/2006/relationships/hyperlink" Target="https://www.britannica.com/dictionary/chaplai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s://www.britannica.com/art/romance-literature-and-performance" TargetMode="External"/><Relationship Id="rId4" Type="http://schemas.openxmlformats.org/officeDocument/2006/relationships/hyperlink" Target="https://www.britannica.com/art/nove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F7F-D182-7B24-1C5D-C001A22ED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Journey Through English Literature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92F2-F215-FD5C-E64E-5ED158C14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Exploring the </a:t>
            </a:r>
            <a:r>
              <a:rPr lang="en-GB" dirty="0" err="1"/>
              <a:t>evoluation</a:t>
            </a:r>
            <a:r>
              <a:rPr lang="en-GB" dirty="0"/>
              <a:t> of English literature from its origins to modern </a:t>
            </a:r>
            <a:r>
              <a:rPr lang="en-GB" dirty="0" err="1"/>
              <a:t>masterpiceces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C2AD-8BB9-7502-7C12-73F52A5B5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8CDB6D-ACD5-0E07-73C6-8EBEC5C27F13}"/>
              </a:ext>
            </a:extLst>
          </p:cNvPr>
          <p:cNvSpPr txBox="1"/>
          <p:nvPr/>
        </p:nvSpPr>
        <p:spPr>
          <a:xfrm>
            <a:off x="792480" y="807720"/>
            <a:ext cx="9372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Submited</a:t>
            </a:r>
            <a:r>
              <a:rPr lang="en-GB" sz="4000" dirty="0"/>
              <a:t> By ,</a:t>
            </a:r>
          </a:p>
          <a:p>
            <a:r>
              <a:rPr lang="en-GB" sz="4000" dirty="0"/>
              <a:t>Effat Jahan Ema</a:t>
            </a:r>
          </a:p>
          <a:p>
            <a:r>
              <a:rPr lang="en-GB" sz="4000" dirty="0"/>
              <a:t>Department of English </a:t>
            </a:r>
          </a:p>
          <a:p>
            <a:r>
              <a:rPr lang="en-GB" sz="4000" dirty="0"/>
              <a:t>University of </a:t>
            </a:r>
            <a:r>
              <a:rPr lang="en-GB" sz="4000" dirty="0" err="1"/>
              <a:t>Barishal</a:t>
            </a:r>
            <a:endParaRPr lang="en-GB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DB50F-CBE3-18EF-D525-B6E16B473A9F}"/>
              </a:ext>
            </a:extLst>
          </p:cNvPr>
          <p:cNvSpPr txBox="1"/>
          <p:nvPr/>
        </p:nvSpPr>
        <p:spPr>
          <a:xfrm>
            <a:off x="807720" y="518160"/>
            <a:ext cx="1028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0" i="0" dirty="0">
                <a:effectLst/>
                <a:latin typeface="Georgia" panose="02040502050405020303" pitchFamily="18" charset="0"/>
              </a:rPr>
              <a:t>Introduction</a:t>
            </a:r>
            <a:r>
              <a:rPr lang="en-GB" b="0" i="0" dirty="0">
                <a:effectLst/>
                <a:latin typeface="Georgia" panose="02040502050405020303" pitchFamily="18" charset="0"/>
              </a:rPr>
              <a:t>:</a:t>
            </a:r>
          </a:p>
          <a:p>
            <a:pPr algn="l"/>
            <a:r>
              <a:rPr lang="en-GB" b="0" i="0" dirty="0">
                <a:effectLst/>
                <a:latin typeface="Georgia" panose="02040502050405020303" pitchFamily="18" charset="0"/>
              </a:rPr>
              <a:t> the body of written works produced in the English language by inhabitants of the </a:t>
            </a:r>
            <a:r>
              <a:rPr lang="en-GB" b="0" i="0" dirty="0"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British Isles</a:t>
            </a:r>
            <a:r>
              <a:rPr lang="en-GB" b="0" i="0" dirty="0">
                <a:effectLst/>
                <a:latin typeface="Georgia" panose="02040502050405020303" pitchFamily="18" charset="0"/>
              </a:rPr>
              <a:t> (including Ireland) from the 7th century to the present day. The major literatures written in English outside the British Isles are treated separately under </a:t>
            </a:r>
            <a:r>
              <a:rPr lang="en-GB" b="0" i="0" dirty="0"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literature</a:t>
            </a:r>
            <a:r>
              <a:rPr lang="en-GB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GB" b="0" i="0" dirty="0"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Australian literature</a:t>
            </a:r>
            <a:r>
              <a:rPr lang="en-GB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GB" b="0" i="0" dirty="0">
                <a:effectLst/>
                <a:latin typeface="Georgia" panose="020405020504050203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Canadian literature</a:t>
            </a:r>
            <a:r>
              <a:rPr lang="en-GB" b="0" i="0" dirty="0">
                <a:effectLst/>
                <a:latin typeface="Georgia" panose="02040502050405020303" pitchFamily="18" charset="0"/>
              </a:rPr>
              <a:t>, and New Zealand literature. English literature has sometimes been stigmatized as </a:t>
            </a:r>
            <a:r>
              <a:rPr lang="en-GB" b="0" i="0" dirty="0">
                <a:effectLst/>
                <a:latin typeface="Georgia" panose="020405020504050203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insular</a:t>
            </a:r>
            <a:r>
              <a:rPr lang="en-GB" b="0" i="0" dirty="0">
                <a:effectLst/>
                <a:latin typeface="Georgia" panose="02040502050405020303" pitchFamily="18" charset="0"/>
              </a:rPr>
              <a:t>.</a:t>
            </a:r>
            <a:br>
              <a:rPr lang="en-GB" b="0" i="0" dirty="0"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20008A-DCDE-D112-8FDA-14EF2A29E64F}"/>
              </a:ext>
            </a:extLst>
          </p:cNvPr>
          <p:cNvSpPr txBox="1"/>
          <p:nvPr/>
        </p:nvSpPr>
        <p:spPr>
          <a:xfrm>
            <a:off x="411480" y="670560"/>
            <a:ext cx="5684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Canadian literature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the body of written works produced by Canadians. Reflecting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2"/>
              </a:rPr>
              <a:t>the country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’s dual origin and its official bilingualism, the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3"/>
              </a:rPr>
              <a:t>literature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of Canada can be split into two major divisions: English and French. This article provides a brief historical account of each of these literatures. The earliest documents were unadorned narratives of travel and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7121-7024-8C51-2C6E-847574B2A197}"/>
              </a:ext>
            </a:extLst>
          </p:cNvPr>
          <p:cNvSpPr txBox="1"/>
          <p:nvPr/>
        </p:nvSpPr>
        <p:spPr>
          <a:xfrm>
            <a:off x="7162800" y="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  <a:t>Prose and poetry</a:t>
            </a:r>
          </a:p>
          <a:p>
            <a:r>
              <a:rPr lang="en-GB" b="1" dirty="0">
                <a:effectLst/>
                <a:latin typeface="var(--headings-font-family)"/>
              </a:rPr>
              <a:t>From settlement to 1900</a:t>
            </a:r>
          </a:p>
          <a:p>
            <a:r>
              <a:rPr lang="en-GB" dirty="0">
                <a:effectLst/>
                <a:latin typeface="Georgia" panose="02040502050405020303" pitchFamily="18" charset="0"/>
              </a:rPr>
              <a:t>The first writers of English in Canada were visitors—explorers, </a:t>
            </a:r>
            <a:r>
              <a:rPr lang="en-GB" u="sng" dirty="0" err="1">
                <a:effectLst/>
                <a:latin typeface="Georgia" panose="02040502050405020303" pitchFamily="18" charset="0"/>
                <a:hlinkClick r:id="rId4"/>
              </a:rPr>
              <a:t>travelers</a:t>
            </a:r>
            <a:r>
              <a:rPr lang="en-GB" dirty="0">
                <a:effectLst/>
                <a:latin typeface="Georgia" panose="02040502050405020303" pitchFamily="18" charset="0"/>
              </a:rPr>
              <a:t>, and British officers and their wives—who recorded their impressions of British </a:t>
            </a:r>
            <a:r>
              <a:rPr lang="en-GB" u="sng" dirty="0">
                <a:effectLst/>
                <a:latin typeface="Georgia" panose="02040502050405020303" pitchFamily="18" charset="0"/>
                <a:hlinkClick r:id="rId5"/>
              </a:rPr>
              <a:t>North America</a:t>
            </a:r>
            <a:r>
              <a:rPr lang="en-GB" dirty="0">
                <a:effectLst/>
                <a:latin typeface="Georgia" panose="02040502050405020303" pitchFamily="18" charset="0"/>
              </a:rPr>
              <a:t> in charts, diaries, journals, and letters..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E2024-D3D4-B738-4010-0C89DB626E93}"/>
              </a:ext>
            </a:extLst>
          </p:cNvPr>
          <p:cNvSpPr txBox="1"/>
          <p:nvPr/>
        </p:nvSpPr>
        <p:spPr>
          <a:xfrm rot="10800000" flipH="1" flipV="1">
            <a:off x="596211" y="933212"/>
            <a:ext cx="3488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Frances Brooke, the wife of a visiting British military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2"/>
              </a:rPr>
              <a:t>chaplain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in the conquered French garrison of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3"/>
              </a:rPr>
              <a:t>Quebec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wrote the first published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4"/>
              </a:rPr>
              <a:t>novel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with a Canadian setting. Her </a:t>
            </a:r>
            <a:r>
              <a:rPr lang="en-GB" b="0" i="1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History of Emily Montague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(1769) is an epistolary </a:t>
            </a:r>
            <a:r>
              <a:rPr lang="en-GB" b="0" i="0" u="sng" dirty="0">
                <a:effectLst/>
                <a:latin typeface="Georgia" panose="02040502050405020303" pitchFamily="18" charset="0"/>
                <a:hlinkClick r:id="rId5"/>
              </a:rPr>
              <a:t>romance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describing the sparkling winter scenery of Quebec and the life and manners of its residents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C1830-A9BD-8826-E86B-1BA488F42E4A}"/>
              </a:ext>
            </a:extLst>
          </p:cNvPr>
          <p:cNvSpPr/>
          <p:nvPr/>
        </p:nvSpPr>
        <p:spPr>
          <a:xfrm>
            <a:off x="5425440" y="492740"/>
            <a:ext cx="5958840" cy="595884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618FB-9088-05A7-4467-4BBDC2120BD2}"/>
              </a:ext>
            </a:extLst>
          </p:cNvPr>
          <p:cNvSpPr txBox="1"/>
          <p:nvPr/>
        </p:nvSpPr>
        <p:spPr>
          <a:xfrm>
            <a:off x="1264920" y="1112520"/>
            <a:ext cx="9022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Conclusion:</a:t>
            </a:r>
          </a:p>
          <a:p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Most of the earliest poems were patriotic songs and hymns (</a:t>
            </a:r>
            <a:r>
              <a:rPr lang="en-GB" b="0" i="1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The Loyal Verses of Joseph Stansbury and Doctor Jonathan Odell</a:t>
            </a:r>
            <a:r>
              <a:rPr lang="en-GB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1860) or topographical narratives, reflecting the first visitors’ concern with discovering and naming the new land and its inhabitants.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Georgia</vt:lpstr>
      <vt:lpstr>var(--headings-font-family)</vt:lpstr>
      <vt:lpstr>Office Theme</vt:lpstr>
      <vt:lpstr>A Journey Through English Literature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effat ema</dc:creator>
  <cp:lastModifiedBy>effat ema</cp:lastModifiedBy>
  <cp:revision>2</cp:revision>
  <dcterms:created xsi:type="dcterms:W3CDTF">2025-01-29T09:03:28Z</dcterms:created>
  <dcterms:modified xsi:type="dcterms:W3CDTF">2025-01-29T13:25:55Z</dcterms:modified>
</cp:coreProperties>
</file>