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2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3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7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ata.sandiego.gov/datasets/police-nibrs/" TargetMode="External"/><Relationship Id="rId3" Type="http://schemas.openxmlformats.org/officeDocument/2006/relationships/hyperlink" Target="https://www.zillow.com/research/data/" TargetMode="External"/><Relationship Id="rId4" Type="http://schemas.openxmlformats.org/officeDocument/2006/relationships/hyperlink" Target="https://drive.google.com/drive/u/0/folders/1Sna7kWpcQ1juWKs3-IFlJblj3M1k-r7f"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lides by Emily Chen          Lasted updated on July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Slides by Emily Chen          Lasted updated on July 2024</a:t>
            </a:r>
          </a:p>
        </p:txBody>
      </p:sp>
      <p:sp>
        <p:nvSpPr>
          <p:cNvPr id="172" name="A Perspective of Property Value and Police Proximity to Crime Rates"/>
          <p:cNvSpPr txBox="1"/>
          <p:nvPr>
            <p:ph type="ctrTitle"/>
          </p:nvPr>
        </p:nvSpPr>
        <p:spPr>
          <a:prstGeom prst="rect">
            <a:avLst/>
          </a:prstGeom>
        </p:spPr>
        <p:txBody>
          <a:bodyPr/>
          <a:lstStyle>
            <a:lvl1pPr defTabSz="2097023">
              <a:defRPr spc="-110" sz="11008"/>
            </a:lvl1pPr>
          </a:lstStyle>
          <a:p>
            <a:pPr/>
            <a:r>
              <a:t>A Perspective of Property Value and Police Proximity to Crime Rates</a:t>
            </a:r>
          </a:p>
        </p:txBody>
      </p:sp>
      <p:sp>
        <p:nvSpPr>
          <p:cNvPr id="173" name="At the San Diego Blue Line Trolley"/>
          <p:cNvSpPr txBox="1"/>
          <p:nvPr>
            <p:ph type="subTitle" sz="quarter" idx="1"/>
          </p:nvPr>
        </p:nvSpPr>
        <p:spPr>
          <a:prstGeom prst="rect">
            <a:avLst/>
          </a:prstGeom>
        </p:spPr>
        <p:txBody>
          <a:bodyPr/>
          <a:lstStyle/>
          <a:p>
            <a:pPr/>
            <a:r>
              <a:t>At the San Diego Blue Line Trolley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cknowledgement"/>
          <p:cNvSpPr txBox="1"/>
          <p:nvPr>
            <p:ph type="title"/>
          </p:nvPr>
        </p:nvSpPr>
        <p:spPr>
          <a:prstGeom prst="rect">
            <a:avLst/>
          </a:prstGeom>
        </p:spPr>
        <p:txBody>
          <a:bodyPr/>
          <a:lstStyle/>
          <a:p>
            <a:pPr/>
            <a:r>
              <a:t>Acknowledgement</a:t>
            </a:r>
          </a:p>
        </p:txBody>
      </p:sp>
      <p:sp>
        <p:nvSpPr>
          <p:cNvPr id="214" name="This was originally a final course project that I took at UCSD, and it was done alongside with four other group members. Some notable changes I’ve done afterward were the addition of this slide deck that serves to communicate a summary of what was accomp"/>
          <p:cNvSpPr txBox="1"/>
          <p:nvPr>
            <p:ph type="body" idx="1"/>
          </p:nvPr>
        </p:nvSpPr>
        <p:spPr>
          <a:xfrm>
            <a:off x="1219199" y="2816593"/>
            <a:ext cx="21948578" cy="9680207"/>
          </a:xfrm>
          <a:prstGeom prst="rect">
            <a:avLst/>
          </a:prstGeom>
        </p:spPr>
        <p:txBody>
          <a:bodyPr/>
          <a:lstStyle>
            <a:lvl1pPr marL="0" indent="0">
              <a:buSzTx/>
              <a:buNone/>
            </a:lvl1pPr>
          </a:lstStyle>
          <a:p>
            <a:pPr/>
            <a:r>
              <a:t>This was originally a final course project that I took at UCSD, and it was done alongside with four other group members. Some notable changes I’ve done afterward were the addition of this slide deck that serves to communicate a summary of what was accomplished and clarifying ideas in the Jupyter notebook.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References"/>
          <p:cNvSpPr txBox="1"/>
          <p:nvPr>
            <p:ph type="title"/>
          </p:nvPr>
        </p:nvSpPr>
        <p:spPr>
          <a:prstGeom prst="rect">
            <a:avLst/>
          </a:prstGeom>
        </p:spPr>
        <p:txBody>
          <a:bodyPr/>
          <a:lstStyle/>
          <a:p>
            <a:pPr/>
            <a:r>
              <a:t>References</a:t>
            </a:r>
          </a:p>
        </p:txBody>
      </p:sp>
      <p:sp>
        <p:nvSpPr>
          <p:cNvPr id="217" name="BLiggett, R., Loukaitou-Sideris, A., &amp; Iseki, H. (2003). Journeys to Crime: Assessing the Effects of a Light Rail Line on Crime in the Neighborhoods. Journal of Urban Affairs, 25(2), 165-184.…"/>
          <p:cNvSpPr txBox="1"/>
          <p:nvPr>
            <p:ph type="body" idx="1"/>
          </p:nvPr>
        </p:nvSpPr>
        <p:spPr>
          <a:xfrm>
            <a:off x="1219199" y="2645431"/>
            <a:ext cx="21948578" cy="9851369"/>
          </a:xfrm>
          <a:prstGeom prst="rect">
            <a:avLst/>
          </a:prstGeom>
        </p:spPr>
        <p:txBody>
          <a:bodyPr/>
          <a:lstStyle/>
          <a:p>
            <a:pPr marL="228600" indent="-228600">
              <a:buSzPct val="100000"/>
              <a:buAutoNum type="arabicParenBoth" startAt="1"/>
            </a:pPr>
            <a:r>
              <a:t> BLiggett, R., Loukaitou-Sideris, A., &amp; Iseki, H. (2003). Journeys to Crime: Assessing the Effects of a Light Rail Line on Crime in the Neighborhoods. Journal of Urban Affairs, 25(2), 165-184.</a:t>
            </a:r>
          </a:p>
          <a:p>
            <a:pPr marL="228600" indent="-228600">
              <a:buSzPct val="100000"/>
              <a:buAutoNum type="arabicParenBoth" startAt="1"/>
            </a:pPr>
            <a:r>
              <a:t> Block, R., &amp; Block, C. (2000). The Bronx and Chicago: Street Robbery in the Environs of Rapid Transit Stations. Journal of Transportation and Statistics, 3(3), 29-36.</a:t>
            </a:r>
          </a:p>
          <a:p>
            <a:pPr marL="228600" indent="-228600">
              <a:buSzPct val="100000"/>
              <a:buAutoNum type="arabicParenBoth" startAt="1"/>
            </a:pPr>
            <a:r>
              <a:t> Taylor, R. B. (1995). The Impact of Crime on Communities. The Annals of the American Academy of Political and Social Science, 539(1), 28-45.</a:t>
            </a:r>
          </a:p>
          <a:p>
            <a:pPr marL="228600" indent="-228600">
              <a:buSzPct val="100000"/>
              <a:buAutoNum type="arabicParenBoth" startAt="1"/>
            </a:pPr>
            <a:r>
              <a:t> Weatherburn, D. (2001). What causes crime?</a:t>
            </a:r>
          </a:p>
          <a:p>
            <a:pPr marL="228600" indent="-228600">
              <a:buSzPct val="100000"/>
              <a:buAutoNum type="arabicParenBoth" startAt="1"/>
            </a:pPr>
            <a:r>
              <a:t> MapsZipCode. (n.d.). </a:t>
            </a:r>
            <a:r>
              <a:rPr i="1"/>
              <a:t>ZIP code 92037 population</a:t>
            </a:r>
            <a:r>
              <a:t>. Zip Code 92037 Population.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Introduction"/>
          <p:cNvSpPr txBox="1"/>
          <p:nvPr>
            <p:ph type="title"/>
          </p:nvPr>
        </p:nvSpPr>
        <p:spPr>
          <a:prstGeom prst="rect">
            <a:avLst/>
          </a:prstGeom>
        </p:spPr>
        <p:txBody>
          <a:bodyPr/>
          <a:lstStyle/>
          <a:p>
            <a:pPr/>
            <a:r>
              <a:t>Introduction</a:t>
            </a:r>
          </a:p>
        </p:txBody>
      </p:sp>
      <p:sp>
        <p:nvSpPr>
          <p:cNvPr id="176" name="The San Diego blue line trolley station opened on November of 2021, and it became well known for its speedy and reliable method of transportation. With the University of California San Diego hosting multiple blue line trolley stops on its campus and La J"/>
          <p:cNvSpPr txBox="1"/>
          <p:nvPr>
            <p:ph type="body" idx="1"/>
          </p:nvPr>
        </p:nvSpPr>
        <p:spPr>
          <a:prstGeom prst="rect">
            <a:avLst/>
          </a:prstGeom>
        </p:spPr>
        <p:txBody>
          <a:bodyPr/>
          <a:lstStyle/>
          <a:p>
            <a:pPr marL="0" indent="0">
              <a:buSzTx/>
              <a:buNone/>
            </a:pPr>
            <a:r>
              <a:t>The San Diego blue line trolley station opened on November of 2021, and it became well known for its speedy and reliable method of transportation. With the University of California San Diego hosting multiple blue line trolley stops on its campus and La Jolla being known as an affluent neighborhood, we were curious and wanted to investigate the crime rates around these stops. The two factors that we were particular interested in understanding crime rates around these stops were </a:t>
            </a:r>
            <a:r>
              <a:rPr>
                <a:latin typeface="Canela Text Bold"/>
                <a:ea typeface="Canela Text Bold"/>
                <a:cs typeface="Canela Text Bold"/>
                <a:sym typeface="Canela Text Bold"/>
              </a:rPr>
              <a:t>property value</a:t>
            </a:r>
            <a:r>
              <a:t> and </a:t>
            </a:r>
            <a:r>
              <a:rPr>
                <a:latin typeface="Canela Text Bold"/>
                <a:ea typeface="Canela Text Bold"/>
                <a:cs typeface="Canela Text Bold"/>
                <a:sym typeface="Canela Text Bold"/>
              </a:rPr>
              <a:t>police proximity</a:t>
            </a:r>
            <a:r>
              <a:t>.</a:t>
            </a:r>
          </a:p>
        </p:txBody>
      </p:sp>
      <p:sp>
        <p:nvSpPr>
          <p:cNvPr id="177" name="Why are we doing this pro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are we doing this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e believe that using property and police proximity will be an interesting and useful investigation because of the following prior works. One study have found that crime, housing prices, neighborhood satisfaction and desire to move have a relationship33."/>
          <p:cNvSpPr txBox="1"/>
          <p:nvPr>
            <p:ph type="body" idx="1"/>
          </p:nvPr>
        </p:nvSpPr>
        <p:spPr>
          <a:prstGeom prst="rect">
            <a:avLst/>
          </a:prstGeom>
        </p:spPr>
        <p:txBody>
          <a:bodyPr/>
          <a:lstStyle/>
          <a:p>
            <a:pPr marL="0" indent="0">
              <a:buSzTx/>
              <a:buNone/>
            </a:pPr>
            <a:r>
              <a:t>We believe that using property and police proximity will be an interesting and useful investigation because of the following prior works. One study have found that </a:t>
            </a:r>
            <a:r>
              <a:rPr>
                <a:latin typeface="Canela Text Bold"/>
                <a:ea typeface="Canela Text Bold"/>
                <a:cs typeface="Canela Text Bold"/>
                <a:sym typeface="Canela Text Bold"/>
              </a:rPr>
              <a:t>crime, housing prices, neighborhood satisfaction and desire to move have a relationship</a:t>
            </a:r>
            <a:r>
              <a:rPr baseline="31999"/>
              <a:t>3</a:t>
            </a:r>
            <a:r>
              <a:rPr baseline="31999" sz="880"/>
              <a:t>3</a:t>
            </a:r>
            <a:r>
              <a:t>. Furthermore, there is evidence that when studies attempt to find causal relationship between arrest rates, they generally find that for crimes, </a:t>
            </a:r>
            <a:r>
              <a:rPr>
                <a:latin typeface="Canela Text Bold"/>
                <a:ea typeface="Canela Text Bold"/>
                <a:cs typeface="Canela Text Bold"/>
                <a:sym typeface="Canela Text Bold"/>
              </a:rPr>
              <a:t>higher level of police activity implies lower crime rate</a:t>
            </a:r>
            <a:r>
              <a:rPr baseline="31999"/>
              <a:t>4</a:t>
            </a:r>
            <a:r>
              <a:t>. Then, based on these studies, we believe that examining the relationship between crime rates, property values, and police proximities around these stops can advance our understanding of the crime patterns in the area of focus, the San Diego Blue Line trolley station.</a:t>
            </a:r>
          </a:p>
        </p:txBody>
      </p:sp>
      <p:sp>
        <p:nvSpPr>
          <p:cNvPr id="180" name="Background"/>
          <p:cNvSpPr txBox="1"/>
          <p:nvPr>
            <p:ph type="title"/>
          </p:nvPr>
        </p:nvSpPr>
        <p:spPr>
          <a:xfrm>
            <a:off x="1219200" y="770025"/>
            <a:ext cx="21945600" cy="1727201"/>
          </a:xfrm>
          <a:prstGeom prst="rect">
            <a:avLst/>
          </a:prstGeom>
        </p:spPr>
        <p:txBody>
          <a:bodyPr/>
          <a:lstStyle/>
          <a:p>
            <a:pPr/>
            <a:r>
              <a:t>Background</a:t>
            </a:r>
          </a:p>
        </p:txBody>
      </p:sp>
      <p:sp>
        <p:nvSpPr>
          <p:cNvPr id="181" name="Why property value and police proxim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property value and police proximity?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search Question"/>
          <p:cNvSpPr txBox="1"/>
          <p:nvPr>
            <p:ph type="title"/>
          </p:nvPr>
        </p:nvSpPr>
        <p:spPr>
          <a:prstGeom prst="rect">
            <a:avLst/>
          </a:prstGeom>
        </p:spPr>
        <p:txBody>
          <a:bodyPr/>
          <a:lstStyle/>
          <a:p>
            <a:pPr/>
            <a:r>
              <a:t>Research Question</a:t>
            </a:r>
          </a:p>
        </p:txBody>
      </p:sp>
      <p:sp>
        <p:nvSpPr>
          <p:cNvPr id="184" name="Do La Jolla trolley stops on the Blue Line experience higher rates of criminal incidents compared to non-La Jolla trolley stops within San Diego? If so, do property value and proximity to police stations correlate with these these patterns?"/>
          <p:cNvSpPr txBox="1"/>
          <p:nvPr>
            <p:ph type="body" idx="1"/>
          </p:nvPr>
        </p:nvSpPr>
        <p:spPr>
          <a:prstGeom prst="rect">
            <a:avLst/>
          </a:prstGeom>
        </p:spPr>
        <p:txBody>
          <a:bodyPr/>
          <a:lstStyle/>
          <a:p>
            <a:pPr marL="0" indent="0">
              <a:buSzTx/>
              <a:buNone/>
            </a:pPr>
            <a:r>
              <a:t>Do </a:t>
            </a:r>
            <a:r>
              <a:rPr>
                <a:latin typeface="Canela Text Bold"/>
                <a:ea typeface="Canela Text Bold"/>
                <a:cs typeface="Canela Text Bold"/>
                <a:sym typeface="Canela Text Bold"/>
              </a:rPr>
              <a:t>La Jolla trolley stops</a:t>
            </a:r>
            <a:r>
              <a:t> on the Blue Line experience higher rates of criminal incidents compared to</a:t>
            </a:r>
            <a:r>
              <a:rPr>
                <a:latin typeface="Canela Text Bold"/>
                <a:ea typeface="Canela Text Bold"/>
                <a:cs typeface="Canela Text Bold"/>
                <a:sym typeface="Canela Text Bold"/>
              </a:rPr>
              <a:t> non-La Jolla trolley stops</a:t>
            </a:r>
            <a:r>
              <a:t> within San Diego? If so, do </a:t>
            </a:r>
            <a:r>
              <a:rPr>
                <a:latin typeface="Canela Text Bold"/>
                <a:ea typeface="Canela Text Bold"/>
                <a:cs typeface="Canela Text Bold"/>
                <a:sym typeface="Canela Text Bold"/>
              </a:rPr>
              <a:t>property value</a:t>
            </a:r>
            <a:r>
              <a:t> and </a:t>
            </a:r>
            <a:r>
              <a:rPr>
                <a:latin typeface="Canela Text Bold"/>
                <a:ea typeface="Canela Text Bold"/>
                <a:cs typeface="Canela Text Bold"/>
                <a:sym typeface="Canela Text Bold"/>
              </a:rPr>
              <a:t>proximity to police stations</a:t>
            </a:r>
            <a:r>
              <a:t> correlate with these these patterns?</a:t>
            </a:r>
          </a:p>
          <a:p>
            <a:pPr marL="0" indent="0">
              <a:buSzTx/>
              <a:buNone/>
            </a:pPr>
          </a:p>
        </p:txBody>
      </p:sp>
      <p:sp>
        <p:nvSpPr>
          <p:cNvPr id="185" name="What are we trying to answ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are we trying to answer?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ata Collection"/>
          <p:cNvSpPr txBox="1"/>
          <p:nvPr>
            <p:ph type="title"/>
          </p:nvPr>
        </p:nvSpPr>
        <p:spPr>
          <a:prstGeom prst="rect">
            <a:avLst/>
          </a:prstGeom>
        </p:spPr>
        <p:txBody>
          <a:bodyPr/>
          <a:lstStyle/>
          <a:p>
            <a:pPr/>
            <a:r>
              <a:t>Data Collection</a:t>
            </a:r>
          </a:p>
        </p:txBody>
      </p:sp>
      <p:sp>
        <p:nvSpPr>
          <p:cNvPr id="188" name="1) San Diego crimes report, 2) Zillow home values 3) San Diego police station…"/>
          <p:cNvSpPr txBox="1"/>
          <p:nvPr>
            <p:ph type="body" idx="1"/>
          </p:nvPr>
        </p:nvSpPr>
        <p:spPr>
          <a:xfrm>
            <a:off x="1219199" y="2678441"/>
            <a:ext cx="21948578" cy="9818359"/>
          </a:xfrm>
          <a:prstGeom prst="rect">
            <a:avLst/>
          </a:prstGeom>
        </p:spPr>
        <p:txBody>
          <a:bodyPr/>
          <a:lstStyle/>
          <a:p>
            <a:pPr lvl="1" marL="774700" indent="-228600">
              <a:buSzPct val="100000"/>
            </a:pPr>
            <a:r>
              <a:t> 1) </a:t>
            </a:r>
            <a:r>
              <a:rPr u="sng">
                <a:hlinkClick r:id="rId2" invalidUrl="" action="" tgtFrame="" tooltip="" history="1" highlightClick="0" endSnd="0"/>
              </a:rPr>
              <a:t>San Diego crimes report</a:t>
            </a:r>
            <a:r>
              <a:t>, 2) </a:t>
            </a:r>
            <a:r>
              <a:rPr u="sng">
                <a:hlinkClick r:id="rId3" invalidUrl="" action="" tgtFrame="" tooltip="" history="1" highlightClick="0" endSnd="0"/>
              </a:rPr>
              <a:t>Zillow home values</a:t>
            </a:r>
            <a:r>
              <a:t> 3) </a:t>
            </a:r>
            <a:r>
              <a:rPr u="sng">
                <a:hlinkClick r:id="rId4" invalidUrl="" action="" tgtFrame="" tooltip="" history="1" highlightClick="0" endSnd="0"/>
              </a:rPr>
              <a:t>San Diego police station</a:t>
            </a:r>
          </a:p>
          <a:p>
            <a:pPr lvl="1" marL="774700" indent="-228600">
              <a:buSzPct val="100000"/>
            </a:pPr>
            <a:r>
              <a:t> All three data sets were publicly available from credible sources</a:t>
            </a:r>
          </a:p>
          <a:p>
            <a:pPr lvl="1" marL="774700" indent="-228600">
              <a:buSzPct val="100000"/>
            </a:pPr>
            <a:r>
              <a:t>Additionally, we used other publicly available files for plotting charts, and we acknowledge the purpose of our usage in our code.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itfalls and Obstacles"/>
          <p:cNvSpPr txBox="1"/>
          <p:nvPr>
            <p:ph type="title"/>
          </p:nvPr>
        </p:nvSpPr>
        <p:spPr>
          <a:prstGeom prst="rect">
            <a:avLst/>
          </a:prstGeom>
        </p:spPr>
        <p:txBody>
          <a:bodyPr/>
          <a:lstStyle/>
          <a:p>
            <a:pPr lvl="1"/>
            <a:r>
              <a:t>Pitfalls and Obstacles</a:t>
            </a:r>
          </a:p>
        </p:txBody>
      </p:sp>
      <p:sp>
        <p:nvSpPr>
          <p:cNvPr id="191" name="Zip codes itself did not serve as good proxy for locating crime rates.…"/>
          <p:cNvSpPr txBox="1"/>
          <p:nvPr>
            <p:ph type="body" idx="1"/>
          </p:nvPr>
        </p:nvSpPr>
        <p:spPr>
          <a:prstGeom prst="rect">
            <a:avLst/>
          </a:prstGeom>
        </p:spPr>
        <p:txBody>
          <a:bodyPr/>
          <a:lstStyle/>
          <a:p>
            <a:pPr marL="774700" indent="-228600">
              <a:buSzPct val="100000"/>
              <a:defRPr>
                <a:solidFill>
                  <a:schemeClr val="accent5"/>
                </a:solidFill>
              </a:defRPr>
            </a:pPr>
            <a:r>
              <a:t>Zip codes itself did not serve as good proxy for locating crime rates.</a:t>
            </a:r>
          </a:p>
          <a:p>
            <a:pPr marL="774700" indent="-228600">
              <a:buSzPct val="100000"/>
              <a:defRPr>
                <a:solidFill>
                  <a:schemeClr val="accent5"/>
                </a:solidFill>
              </a:defRPr>
            </a:pPr>
            <a:r>
              <a:t>Levels of details about crime locations were scattered among the datasets.</a:t>
            </a:r>
          </a:p>
          <a:p>
            <a:pPr marL="774700" indent="-228600">
              <a:buSzPct val="100000"/>
              <a:defRPr>
                <a:solidFill>
                  <a:schemeClr val="accent3"/>
                </a:solidFill>
              </a:defRPr>
            </a:pPr>
            <a:r>
              <a:t>Zip codes were replaced by San Diego neighborhoods</a:t>
            </a:r>
          </a:p>
          <a:p>
            <a:pPr marL="774700" indent="-228600">
              <a:buSzPct val="100000"/>
              <a:defRPr>
                <a:solidFill>
                  <a:schemeClr val="accent3"/>
                </a:solidFill>
              </a:defRPr>
            </a:pPr>
            <a:r>
              <a:t>Level of details were unified through defining San Diego neighborhoods</a:t>
            </a:r>
          </a:p>
          <a:p>
            <a:pPr marL="774700" indent="-228600">
              <a:buSzPct val="100000"/>
              <a:defRPr>
                <a:solidFill>
                  <a:schemeClr val="accent5"/>
                </a:solidFill>
              </a:defRPr>
            </a:pPr>
            <a:r>
              <a:t>Dataset did not include Chula Vista because it is not part of the San Diego County</a:t>
            </a:r>
          </a:p>
          <a:p>
            <a:pPr marL="774700" indent="-228600">
              <a:buSzPct val="100000"/>
              <a:defRPr>
                <a:solidFill>
                  <a:schemeClr val="accent3"/>
                </a:solidFill>
              </a:defRPr>
            </a:pPr>
            <a:r>
              <a:t>Make the most out of the publicly available data and resume understanding La Jolla versus non-La Jolla regions within the San Diego County instead</a:t>
            </a:r>
          </a:p>
        </p:txBody>
      </p:sp>
      <p:sp>
        <p:nvSpPr>
          <p:cNvPr id="192" name="What were the limitations and how did we address th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What were the limitations and how did we address them?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Methodology"/>
          <p:cNvSpPr txBox="1"/>
          <p:nvPr>
            <p:ph type="title"/>
          </p:nvPr>
        </p:nvSpPr>
        <p:spPr>
          <a:prstGeom prst="rect">
            <a:avLst/>
          </a:prstGeom>
        </p:spPr>
        <p:txBody>
          <a:bodyPr/>
          <a:lstStyle/>
          <a:p>
            <a:pPr/>
            <a:r>
              <a:t>Methodology</a:t>
            </a:r>
          </a:p>
        </p:txBody>
      </p:sp>
      <p:sp>
        <p:nvSpPr>
          <p:cNvPr id="195" name="Data cleaning, Exploratory Data Analysis, Statistical Inference, Geospatial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08990">
              <a:defRPr spc="-43" sz="4312"/>
            </a:lvl1pPr>
          </a:lstStyle>
          <a:p>
            <a:pPr/>
            <a:r>
              <a:t>Data cleaning, Exploratory Data Analysis, Statistical Inference, Geospatial Analysis </a:t>
            </a:r>
          </a:p>
        </p:txBody>
      </p:sp>
      <p:grpSp>
        <p:nvGrpSpPr>
          <p:cNvPr id="198" name="Group"/>
          <p:cNvGrpSpPr/>
          <p:nvPr/>
        </p:nvGrpSpPr>
        <p:grpSpPr>
          <a:xfrm>
            <a:off x="2263263" y="3444201"/>
            <a:ext cx="8706669" cy="6312822"/>
            <a:chOff x="0" y="0"/>
            <a:chExt cx="8706668" cy="6312820"/>
          </a:xfrm>
        </p:grpSpPr>
        <p:pic>
          <p:nvPicPr>
            <p:cNvPr id="196" name="Screenshot 2024-07-19 at 2.32.43 PM.png" descr="Screenshot 2024-07-19 at 2.32.43 PM.png"/>
            <p:cNvPicPr>
              <a:picLocks noChangeAspect="1"/>
            </p:cNvPicPr>
            <p:nvPr/>
          </p:nvPicPr>
          <p:blipFill>
            <a:blip r:embed="rId2">
              <a:extLst/>
            </a:blip>
            <a:srcRect l="0" t="0" r="0" b="0"/>
            <a:stretch>
              <a:fillRect/>
            </a:stretch>
          </p:blipFill>
          <p:spPr>
            <a:xfrm>
              <a:off x="64029" y="0"/>
              <a:ext cx="8447730" cy="5655458"/>
            </a:xfrm>
            <a:prstGeom prst="rect">
              <a:avLst/>
            </a:prstGeom>
            <a:ln w="12700" cap="flat">
              <a:noFill/>
              <a:miter lim="400000"/>
            </a:ln>
            <a:effectLst/>
          </p:spPr>
        </p:pic>
        <p:sp>
          <p:nvSpPr>
            <p:cNvPr id="197" name="Caption"/>
            <p:cNvSpPr/>
            <p:nvPr/>
          </p:nvSpPr>
          <p:spPr>
            <a:xfrm>
              <a:off x="0" y="5757068"/>
              <a:ext cx="8706669" cy="5557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2438400">
                <a:spcBef>
                  <a:spcPts val="0"/>
                </a:spcBef>
                <a:defRPr sz="2400"/>
              </a:lvl1pPr>
            </a:lstStyle>
            <a:p>
              <a:pPr/>
              <a:r>
                <a:t>12th &amp; imperial street seem to have over 3000 crime incidents</a:t>
              </a:r>
            </a:p>
          </p:txBody>
        </p:sp>
      </p:grpSp>
      <p:pic>
        <p:nvPicPr>
          <p:cNvPr id="199" name="Screenshot 2024-07-19 at 2.47.10 PM.png" descr="Screenshot 2024-07-19 at 2.47.10 PM.png"/>
          <p:cNvPicPr>
            <a:picLocks noChangeAspect="1"/>
          </p:cNvPicPr>
          <p:nvPr/>
        </p:nvPicPr>
        <p:blipFill>
          <a:blip r:embed="rId3">
            <a:extLst/>
          </a:blip>
          <a:srcRect l="0" t="0" r="0" b="0"/>
          <a:stretch>
            <a:fillRect/>
          </a:stretch>
        </p:blipFill>
        <p:spPr>
          <a:xfrm>
            <a:off x="12086181" y="3463950"/>
            <a:ext cx="5047906" cy="6286575"/>
          </a:xfrm>
          <a:prstGeom prst="rect">
            <a:avLst/>
          </a:prstGeom>
          <a:ln w="12700">
            <a:miter lim="400000"/>
          </a:ln>
        </p:spPr>
      </p:pic>
      <p:pic>
        <p:nvPicPr>
          <p:cNvPr id="200" name="Screenshot 2024-07-19 at 2.47.23 PM.png" descr="Screenshot 2024-07-19 at 2.47.23 PM.png"/>
          <p:cNvPicPr>
            <a:picLocks noChangeAspect="1"/>
          </p:cNvPicPr>
          <p:nvPr/>
        </p:nvPicPr>
        <p:blipFill>
          <a:blip r:embed="rId4">
            <a:extLst/>
          </a:blip>
          <a:srcRect l="2529" t="0" r="0" b="0"/>
          <a:stretch>
            <a:fillRect/>
          </a:stretch>
        </p:blipFill>
        <p:spPr>
          <a:xfrm>
            <a:off x="17963906" y="3518373"/>
            <a:ext cx="5380932" cy="6177785"/>
          </a:xfrm>
          <a:prstGeom prst="rect">
            <a:avLst/>
          </a:prstGeom>
          <a:ln w="12700">
            <a:miter lim="400000"/>
          </a:ln>
        </p:spPr>
      </p:pic>
      <p:grpSp>
        <p:nvGrpSpPr>
          <p:cNvPr id="203" name="Group"/>
          <p:cNvGrpSpPr/>
          <p:nvPr/>
        </p:nvGrpSpPr>
        <p:grpSpPr>
          <a:xfrm>
            <a:off x="16018654" y="10284514"/>
            <a:ext cx="7612858" cy="3231881"/>
            <a:chOff x="0" y="0"/>
            <a:chExt cx="7612856" cy="3231880"/>
          </a:xfrm>
        </p:grpSpPr>
        <p:pic>
          <p:nvPicPr>
            <p:cNvPr id="201" name="haversine_distance_formula.png" descr="haversine_distance_formula.png"/>
            <p:cNvPicPr>
              <a:picLocks noChangeAspect="1"/>
            </p:cNvPicPr>
            <p:nvPr/>
          </p:nvPicPr>
          <p:blipFill>
            <a:blip r:embed="rId5">
              <a:extLst/>
            </a:blip>
            <a:srcRect l="1655" t="0" r="1655" b="0"/>
            <a:stretch>
              <a:fillRect/>
            </a:stretch>
          </p:blipFill>
          <p:spPr>
            <a:xfrm>
              <a:off x="0" y="0"/>
              <a:ext cx="7612806" cy="2574398"/>
            </a:xfrm>
            <a:prstGeom prst="rect">
              <a:avLst/>
            </a:prstGeom>
            <a:ln w="12700" cap="flat">
              <a:noFill/>
              <a:miter lim="400000"/>
            </a:ln>
            <a:effectLst/>
          </p:spPr>
        </p:pic>
        <p:sp>
          <p:nvSpPr>
            <p:cNvPr id="202" name="Caption"/>
            <p:cNvSpPr/>
            <p:nvPr/>
          </p:nvSpPr>
          <p:spPr>
            <a:xfrm>
              <a:off x="0" y="2676128"/>
              <a:ext cx="7612858" cy="555753"/>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2438400">
                <a:spcBef>
                  <a:spcPts val="0"/>
                </a:spcBef>
                <a:defRPr sz="2400"/>
              </a:lvl1pPr>
            </a:lstStyle>
            <a:p>
              <a:pPr/>
              <a:r>
                <a:t>Haversine Distance Formula</a:t>
              </a:r>
            </a:p>
          </p:txBody>
        </p:sp>
      </p:grpSp>
      <p:pic>
        <p:nvPicPr>
          <p:cNvPr id="204" name="haversine2.png" descr="haversine2.png"/>
          <p:cNvPicPr>
            <a:picLocks noChangeAspect="1"/>
          </p:cNvPicPr>
          <p:nvPr/>
        </p:nvPicPr>
        <p:blipFill>
          <a:blip r:embed="rId6">
            <a:extLst/>
          </a:blip>
          <a:srcRect l="3224" t="0" r="3224" b="0"/>
          <a:stretch>
            <a:fillRect/>
          </a:stretch>
        </p:blipFill>
        <p:spPr>
          <a:xfrm>
            <a:off x="13159070" y="10446241"/>
            <a:ext cx="2199729" cy="2250885"/>
          </a:xfrm>
          <a:prstGeom prst="rect">
            <a:avLst/>
          </a:prstGeom>
          <a:ln w="12700">
            <a:miter lim="400000"/>
          </a:ln>
        </p:spPr>
      </p:pic>
      <p:pic>
        <p:nvPicPr>
          <p:cNvPr id="205" name="Screenshot 2024-07-19 at 4.14.24 PM.png" descr="Screenshot 2024-07-19 at 4.14.24 PM.png"/>
          <p:cNvPicPr>
            <a:picLocks noChangeAspect="1"/>
          </p:cNvPicPr>
          <p:nvPr/>
        </p:nvPicPr>
        <p:blipFill>
          <a:blip r:embed="rId7">
            <a:extLst/>
          </a:blip>
          <a:stretch>
            <a:fillRect/>
          </a:stretch>
        </p:blipFill>
        <p:spPr>
          <a:xfrm>
            <a:off x="2235978" y="9861048"/>
            <a:ext cx="9487052" cy="342132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ivacy and Ethics"/>
          <p:cNvSpPr txBox="1"/>
          <p:nvPr>
            <p:ph type="title"/>
          </p:nvPr>
        </p:nvSpPr>
        <p:spPr>
          <a:prstGeom prst="rect">
            <a:avLst/>
          </a:prstGeom>
        </p:spPr>
        <p:txBody>
          <a:bodyPr/>
          <a:lstStyle/>
          <a:p>
            <a:pPr/>
            <a:r>
              <a:t>Privacy and Ethics</a:t>
            </a:r>
          </a:p>
        </p:txBody>
      </p:sp>
      <p:sp>
        <p:nvSpPr>
          <p:cNvPr id="208" name="Data collection: Some potential ethical issues around this could be when we use “neighborhood” to merge crimes and homes value data together, there are potential mis-measurements and inconsistencies around how “near” we’re studying around the trolley sto"/>
          <p:cNvSpPr txBox="1"/>
          <p:nvPr>
            <p:ph type="body" idx="1"/>
          </p:nvPr>
        </p:nvSpPr>
        <p:spPr>
          <a:xfrm>
            <a:off x="1219199" y="2728809"/>
            <a:ext cx="21948578" cy="9767991"/>
          </a:xfrm>
          <a:prstGeom prst="rect">
            <a:avLst/>
          </a:prstGeom>
        </p:spPr>
        <p:txBody>
          <a:bodyPr/>
          <a:lstStyle/>
          <a:p>
            <a:pPr marL="0" indent="0" defTabSz="1950671">
              <a:spcBef>
                <a:spcPts val="1900"/>
              </a:spcBef>
              <a:buSzTx/>
              <a:buNone/>
              <a:defRPr sz="3520"/>
            </a:pPr>
            <a:r>
              <a:t>Data collection: Some potential ethical issues around this could be when we use “neighborhood” to merge crimes and homes value data together, there are potential mis-measurements and inconsistencies around how “near” we’re studying around the trolley stops. For attainability reasons, studying around La Jolla neighborhood which stretches approximately 7 miles (11 km) is a better choice then studying around zip codes 92037 which covers approximately 13 miles (20 km) of land</a:t>
            </a:r>
            <a:r>
              <a:rPr baseline="31999"/>
              <a:t>5</a:t>
            </a:r>
            <a:r>
              <a:t>. </a:t>
            </a:r>
          </a:p>
          <a:p>
            <a:pPr marL="0" indent="0" defTabSz="1950671">
              <a:spcBef>
                <a:spcPts val="1900"/>
              </a:spcBef>
              <a:buSzTx/>
              <a:buNone/>
              <a:defRPr sz="3520"/>
            </a:pPr>
            <a:r>
              <a:t>Data analysis: A handful of exploratory data analysis were conducted to find graphical relationships between variables and grow the diversity of viewpoints of our investigation.  We preserve fairness in our permutation test by refraining to make assumptions about the data. By creating random samples non-La Jolla crime rates and La Jolla crime rates, we could independently calculate each distribution’s statistic, and draw conclusions.    </a:t>
            </a:r>
          </a:p>
          <a:p>
            <a:pPr marL="0" indent="0" defTabSz="1950671">
              <a:spcBef>
                <a:spcPts val="1900"/>
              </a:spcBef>
              <a:buSzTx/>
              <a:buNone/>
              <a:defRPr sz="3520"/>
            </a:pPr>
            <a:r>
              <a:t>Use and revision:  The investigation serves to understand whether or not property value and police proximity were related to crime rates. Thus, we refrained from direct comparison crime rates and neighborhoods because we are aware that this could potentially abet the stigmatization around certain neighborhoods. Moreover, the variable “neighborhood” encompasses many factors that we have not yet understood in this context. Thus, it can give confounding conclusions if misapplied or misinterpreted.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nclusions"/>
          <p:cNvSpPr txBox="1"/>
          <p:nvPr>
            <p:ph type="title"/>
          </p:nvPr>
        </p:nvSpPr>
        <p:spPr>
          <a:prstGeom prst="rect">
            <a:avLst/>
          </a:prstGeom>
        </p:spPr>
        <p:txBody>
          <a:bodyPr/>
          <a:lstStyle/>
          <a:p>
            <a:pPr/>
            <a:r>
              <a:t>Conclusions</a:t>
            </a:r>
          </a:p>
        </p:txBody>
      </p:sp>
      <p:sp>
        <p:nvSpPr>
          <p:cNvPr id="211" name="The investigation of the research project attempts to use inferential analysis to determine whether property value and police proximity have a statistical significance to crime rates. From our findings, it seems to be that there is a relationship between"/>
          <p:cNvSpPr txBox="1"/>
          <p:nvPr>
            <p:ph type="body" idx="1"/>
          </p:nvPr>
        </p:nvSpPr>
        <p:spPr>
          <a:xfrm>
            <a:off x="1219199" y="2739062"/>
            <a:ext cx="21948578" cy="9757738"/>
          </a:xfrm>
          <a:prstGeom prst="rect">
            <a:avLst/>
          </a:prstGeom>
        </p:spPr>
        <p:txBody>
          <a:bodyPr/>
          <a:lstStyle>
            <a:lvl1pPr marL="0" indent="0">
              <a:buSzTx/>
              <a:buNone/>
            </a:lvl1pPr>
          </a:lstStyle>
          <a:p>
            <a:pPr/>
            <a:r>
              <a:t>The investigation of the research project attempts to use inferential analysis to determine whether property value and police proximity have a statistical significance to crime rates. From our findings, it seems to be that there is a relationship between property value and crime rates, but there does not seem to be evidence between police proximity and crime rates.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