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Bold"/>
        <a:ea typeface="Canela Bold"/>
        <a:cs typeface="Canela Bold"/>
        <a:sym typeface="Canela Bold"/>
      </a:defRPr>
    </a:lvl1pPr>
    <a:lvl2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Bold"/>
        <a:ea typeface="Canela Bold"/>
        <a:cs typeface="Canela Bold"/>
        <a:sym typeface="Canela Bold"/>
      </a:defRPr>
    </a:lvl2pPr>
    <a:lvl3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Bold"/>
        <a:ea typeface="Canela Bold"/>
        <a:cs typeface="Canela Bold"/>
        <a:sym typeface="Canela Bold"/>
      </a:defRPr>
    </a:lvl3pPr>
    <a:lvl4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Bold"/>
        <a:ea typeface="Canela Bold"/>
        <a:cs typeface="Canela Bold"/>
        <a:sym typeface="Canela Bold"/>
      </a:defRPr>
    </a:lvl4pPr>
    <a:lvl5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Bold"/>
        <a:ea typeface="Canela Bold"/>
        <a:cs typeface="Canela Bold"/>
        <a:sym typeface="Canela Bold"/>
      </a:defRPr>
    </a:lvl5pPr>
    <a:lvl6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Bold"/>
        <a:ea typeface="Canela Bold"/>
        <a:cs typeface="Canela Bold"/>
        <a:sym typeface="Canela Bold"/>
      </a:defRPr>
    </a:lvl6pPr>
    <a:lvl7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Bold"/>
        <a:ea typeface="Canela Bold"/>
        <a:cs typeface="Canela Bold"/>
        <a:sym typeface="Canela Bold"/>
      </a:defRPr>
    </a:lvl7pPr>
    <a:lvl8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Bold"/>
        <a:ea typeface="Canela Bold"/>
        <a:cs typeface="Canela Bold"/>
        <a:sym typeface="Canela Bold"/>
      </a:defRPr>
    </a:lvl8pPr>
    <a:lvl9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Bold"/>
        <a:ea typeface="Canela Bold"/>
        <a:cs typeface="Canela Bold"/>
        <a:sym typeface="Canela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5EE"/>
          </a:solidFill>
        </a:fill>
      </a:tcStyle>
    </a:wholeTbl>
    <a:band2H>
      <a:tcTxStyle b="def" i="def"/>
      <a:tcStyle>
        <a:tcBdr/>
        <a:fill>
          <a:solidFill>
            <a:srgbClr val="E8EBF7"/>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E5CD"/>
          </a:solidFill>
        </a:fill>
      </a:tcStyle>
    </a:wholeTbl>
    <a:band2H>
      <a:tcTxStyle b="def" i="def"/>
      <a:tcStyle>
        <a:tcBdr/>
        <a:fill>
          <a:solidFill>
            <a:srgbClr val="E8F2E7"/>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3E5"/>
          </a:solidFill>
        </a:fill>
      </a:tcStyle>
    </a:wholeTbl>
    <a:band2H>
      <a:tcTxStyle b="def" i="def"/>
      <a:tcStyle>
        <a:tcBdr/>
        <a:fill>
          <a:solidFill>
            <a:srgbClr val="ECEAF3"/>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
          <a:latin typeface="Canela Bold"/>
          <a:ea typeface="Canela Bold"/>
          <a:cs typeface="Canela Bold"/>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nela Bold"/>
          <a:ea typeface="Canela Bold"/>
          <a:cs typeface="Canela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nela Bold"/>
          <a:ea typeface="Canela Bold"/>
          <a:cs typeface="Canela Bol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nela Bold"/>
          <a:ea typeface="Canela Bold"/>
          <a:cs typeface="Canela Bold"/>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Body Level One…"/>
          <p:cNvSpPr txBox="1"/>
          <p:nvPr>
            <p:ph type="body" sz="quarter" idx="1" hasCustomPrompt="1"/>
          </p:nvPr>
        </p:nvSpPr>
        <p:spPr>
          <a:xfrm>
            <a:off x="1219200" y="11986162"/>
            <a:ext cx="21945599" cy="605792"/>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vl2pPr marL="918440" indent="-372340" algn="ctr" defTabSz="825500">
              <a:lnSpc>
                <a:spcPct val="100000"/>
              </a:lnSpc>
              <a:spcBef>
                <a:spcPts val="0"/>
              </a:spcBef>
              <a:defRPr spc="-29" sz="3000">
                <a:latin typeface="Graphik Medium"/>
                <a:ea typeface="Graphik Medium"/>
                <a:cs typeface="Graphik Medium"/>
                <a:sym typeface="Graphik Medium"/>
              </a:defRPr>
            </a:lvl2pPr>
            <a:lvl3pPr marL="1464540" indent="-372340" algn="ctr" defTabSz="825500">
              <a:lnSpc>
                <a:spcPct val="100000"/>
              </a:lnSpc>
              <a:spcBef>
                <a:spcPts val="0"/>
              </a:spcBef>
              <a:defRPr spc="-29" sz="3000">
                <a:latin typeface="Graphik Medium"/>
                <a:ea typeface="Graphik Medium"/>
                <a:cs typeface="Graphik Medium"/>
                <a:sym typeface="Graphik Medium"/>
              </a:defRPr>
            </a:lvl3pPr>
            <a:lvl4pPr marL="2010640" indent="-372340" algn="ctr" defTabSz="825500">
              <a:lnSpc>
                <a:spcPct val="100000"/>
              </a:lnSpc>
              <a:spcBef>
                <a:spcPts val="0"/>
              </a:spcBef>
              <a:defRPr spc="-29" sz="3000">
                <a:latin typeface="Graphik Medium"/>
                <a:ea typeface="Graphik Medium"/>
                <a:cs typeface="Graphik Medium"/>
                <a:sym typeface="Graphik Medium"/>
              </a:defRPr>
            </a:lvl4pPr>
            <a:lvl5pPr marL="2556740" indent="-372340" algn="ctr" defTabSz="825500">
              <a:lnSpc>
                <a:spcPct val="100000"/>
              </a:lnSpc>
              <a:spcBef>
                <a:spcPts val="0"/>
              </a:spcBef>
              <a:defRPr spc="-29" sz="3000">
                <a:latin typeface="Graphik Medium"/>
                <a:ea typeface="Graphik Medium"/>
                <a:cs typeface="Graphik Medium"/>
                <a:sym typeface="Graphik Medium"/>
              </a:defRPr>
            </a:lvl5pPr>
          </a:lstStyle>
          <a:p>
            <a:pPr/>
            <a:r>
              <a:t>Author and Date</a:t>
            </a:r>
          </a:p>
          <a:p>
            <a:pPr lvl="1"/>
            <a:r>
              <a:t/>
            </a:r>
          </a:p>
          <a:p>
            <a:pPr lvl="2"/>
            <a:r>
              <a:t/>
            </a:r>
          </a:p>
          <a:p>
            <a:pPr lvl="3"/>
            <a:r>
              <a:t/>
            </a:r>
          </a:p>
          <a:p>
            <a:pPr lvl="4"/>
            <a:r>
              <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21" hasCustomPrompt="1"/>
          </p:nvPr>
        </p:nvSpPr>
        <p:spPr>
          <a:xfrm>
            <a:off x="1219200" y="7567579"/>
            <a:ext cx="21945600" cy="2250594"/>
          </a:xfrm>
          <a:prstGeom prst="rect">
            <a:avLst/>
          </a:prstGeom>
        </p:spPr>
        <p:txBody>
          <a:bodyPr/>
          <a:lstStyle>
            <a:lvl1pPr marL="0" indent="0" algn="ctr" defTabSz="825500">
              <a:lnSpc>
                <a:spcPct val="100000"/>
              </a:lnSpc>
              <a:spcBef>
                <a:spcPts val="0"/>
              </a:spcBef>
              <a:buSzTx/>
              <a:buNone/>
              <a:defRPr spc="-100" sz="6000">
                <a:latin typeface="Graphik Semibold"/>
                <a:ea typeface="Graphik Semibold"/>
                <a:cs typeface="Graphik Semibold"/>
                <a:sym typeface="Graphik Semibold"/>
              </a:defRPr>
            </a:lvl1pPr>
          </a:lstStyle>
          <a:p>
            <a:pPr/>
            <a:r>
              <a:t>Presentation Subtitle</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prstGeom prst="rect">
            <a:avLst/>
          </a:prstGeom>
        </p:spPr>
        <p:txBody>
          <a:bodyPr/>
          <a:lstStyle/>
          <a:p>
            <a:pPr/>
            <a:r>
              <a:t>Slide Title</a:t>
            </a:r>
          </a:p>
        </p:txBody>
      </p:sp>
      <p:sp>
        <p:nvSpPr>
          <p:cNvPr id="100" name="Body Level One…"/>
          <p:cNvSpPr txBox="1"/>
          <p:nvPr>
            <p:ph type="body" sz="quarter" idx="1" hasCustomPrompt="1"/>
          </p:nvPr>
        </p:nvSpPr>
        <p:spPr>
          <a:xfrm>
            <a:off x="1219200" y="2384648"/>
            <a:ext cx="21945602" cy="832614"/>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10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prstGeom prst="rect">
            <a:avLst/>
          </a:prstGeom>
        </p:spPr>
        <p:txBody>
          <a:bodyPr/>
          <a:lstStyle/>
          <a:p>
            <a:pPr/>
            <a:r>
              <a:t>Agenda Title</a:t>
            </a:r>
          </a:p>
        </p:txBody>
      </p:sp>
      <p:sp>
        <p:nvSpPr>
          <p:cNvPr id="10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0" defTabSz="825500">
              <a:lnSpc>
                <a:spcPct val="100000"/>
              </a:lnSpc>
              <a:buSzTx/>
              <a:buNone/>
              <a:defRPr spc="-136" sz="6800">
                <a:latin typeface="Canela Deck Regular"/>
                <a:ea typeface="Canela Deck Regular"/>
                <a:cs typeface="Canela Deck Regular"/>
                <a:sym typeface="Canela Deck Regular"/>
              </a:defRPr>
            </a:lvl2pPr>
            <a:lvl3pPr marL="0" indent="0" defTabSz="825500">
              <a:lnSpc>
                <a:spcPct val="100000"/>
              </a:lnSpc>
              <a:buSzTx/>
              <a:buNone/>
              <a:defRPr spc="-136" sz="6800">
                <a:latin typeface="Canela Deck Regular"/>
                <a:ea typeface="Canela Deck Regular"/>
                <a:cs typeface="Canela Deck Regular"/>
                <a:sym typeface="Canela Deck Regular"/>
              </a:defRPr>
            </a:lvl3pPr>
            <a:lvl4pPr marL="0" indent="0" defTabSz="825500">
              <a:lnSpc>
                <a:spcPct val="100000"/>
              </a:lnSpc>
              <a:buSzTx/>
              <a:buNone/>
              <a:defRPr spc="-136" sz="6800">
                <a:latin typeface="Canela Deck Regular"/>
                <a:ea typeface="Canela Deck Regular"/>
                <a:cs typeface="Canela Deck Regular"/>
                <a:sym typeface="Canela Deck Regular"/>
              </a:defRPr>
            </a:lvl4pPr>
            <a:lvl5pPr marL="0" indent="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110" name="Agenda Subtitle"/>
          <p:cNvSpPr txBox="1"/>
          <p:nvPr>
            <p:ph type="body" sz="quarter" idx="21" hasCustomPrompt="1"/>
          </p:nvPr>
        </p:nvSpPr>
        <p:spPr>
          <a:xfrm>
            <a:off x="1219200" y="2387114"/>
            <a:ext cx="21945602" cy="832614"/>
          </a:xfrm>
          <a:prstGeom prst="rect">
            <a:avLst/>
          </a:prstGeom>
        </p:spPr>
        <p:txBody>
          <a:bodyPr/>
          <a:lstStyle>
            <a:lvl1pPr marL="0" indent="0" algn="ctr" defTabSz="825500">
              <a:lnSpc>
                <a:spcPct val="100000"/>
              </a:lnSpc>
              <a:spcBef>
                <a:spcPts val="0"/>
              </a:spcBef>
              <a:buSzTx/>
              <a:buNone/>
              <a:defRPr spc="-100">
                <a:latin typeface="Graphik Semibold"/>
                <a:ea typeface="Graphik Semibold"/>
                <a:cs typeface="Graphik Semibold"/>
                <a:sym typeface="Graphik Semibold"/>
              </a:defRPr>
            </a:lvl1pPr>
          </a:lstStyle>
          <a:p>
            <a:pPr/>
            <a:r>
              <a:t>Agenda Subtitle</a:t>
            </a:r>
          </a:p>
        </p:txBody>
      </p:sp>
      <p:sp>
        <p:nvSpPr>
          <p:cNvPr id="11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0" algn="ctr" defTabSz="2438400">
              <a:lnSpc>
                <a:spcPct val="80000"/>
              </a:lnSpc>
              <a:spcBef>
                <a:spcPts val="0"/>
              </a:spcBef>
              <a:buSzTx/>
              <a:buNone/>
              <a:defRPr sz="12800">
                <a:latin typeface="Canela Regular"/>
                <a:ea typeface="Canela Regular"/>
                <a:cs typeface="Canela Regular"/>
                <a:sym typeface="Canela Regular"/>
              </a:defRPr>
            </a:lvl2pPr>
            <a:lvl3pPr marL="0" indent="0" algn="ctr" defTabSz="2438400">
              <a:lnSpc>
                <a:spcPct val="80000"/>
              </a:lnSpc>
              <a:spcBef>
                <a:spcPts val="0"/>
              </a:spcBef>
              <a:buSzTx/>
              <a:buNone/>
              <a:defRPr sz="12800">
                <a:latin typeface="Canela Regular"/>
                <a:ea typeface="Canela Regular"/>
                <a:cs typeface="Canela Regular"/>
                <a:sym typeface="Canela Regular"/>
              </a:defRPr>
            </a:lvl3pPr>
            <a:lvl4pPr marL="0" indent="0" algn="ctr" defTabSz="2438400">
              <a:lnSpc>
                <a:spcPct val="80000"/>
              </a:lnSpc>
              <a:spcBef>
                <a:spcPts val="0"/>
              </a:spcBef>
              <a:buSzTx/>
              <a:buNone/>
              <a:defRPr sz="12800">
                <a:latin typeface="Canela Regular"/>
                <a:ea typeface="Canela Regular"/>
                <a:cs typeface="Canela Regular"/>
                <a:sym typeface="Canela Regular"/>
              </a:defRPr>
            </a:lvl4pPr>
            <a:lvl5pPr marL="0" indent="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sz="quarter" idx="1" hasCustomPrompt="1"/>
          </p:nvPr>
        </p:nvSpPr>
        <p:spPr>
          <a:xfrm>
            <a:off x="1219200" y="8462239"/>
            <a:ext cx="21945602" cy="832614"/>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Fact information</a:t>
            </a:r>
          </a:p>
          <a:p>
            <a:pPr lvl="1"/>
            <a:r>
              <a:t/>
            </a:r>
          </a:p>
          <a:p>
            <a:pPr lvl="2"/>
            <a:r>
              <a:t/>
            </a:r>
          </a:p>
          <a:p>
            <a:pPr lvl="3"/>
            <a:r>
              <a:t/>
            </a:r>
          </a:p>
          <a:p>
            <a:pPr lvl="4"/>
            <a:r>
              <a:t/>
            </a:r>
          </a:p>
        </p:txBody>
      </p:sp>
      <p:sp>
        <p:nvSpPr>
          <p:cNvPr id="127" name="Body Level One…"/>
          <p:cNvSpPr txBox="1"/>
          <p:nvPr>
            <p:ph type="body" sz="half" idx="21" hasCustomPrompt="1"/>
          </p:nvPr>
        </p:nvSpPr>
        <p:spPr>
          <a:xfrm>
            <a:off x="1219200" y="4214483"/>
            <a:ext cx="21945600" cy="4269709"/>
          </a:xfrm>
          <a:prstGeom prst="rect">
            <a:avLst/>
          </a:prstGeom>
        </p:spPr>
        <p:txBody>
          <a:bodyPr anchor="b"/>
          <a:lstStyle/>
          <a:p>
            <a:pPr lvl="4" marL="0" indent="1097280" algn="ctr" defTabSz="975360">
              <a:lnSpc>
                <a:spcPct val="80000"/>
              </a:lnSpc>
              <a:spcBef>
                <a:spcPts val="0"/>
              </a:spcBef>
              <a:buSzTx/>
              <a:buNone/>
              <a:defRPr sz="8960">
                <a:latin typeface="Canela Bold"/>
                <a:ea typeface="Canela Bold"/>
                <a:cs typeface="Canela Bold"/>
                <a:sym typeface="Canela Bold"/>
              </a:defRPr>
            </a:pPr>
            <a:r>
              <a:t>100%
</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Body Level One…"/>
          <p:cNvSpPr txBox="1"/>
          <p:nvPr>
            <p:ph type="body" sz="quarter" idx="1" hasCustomPrompt="1"/>
          </p:nvPr>
        </p:nvSpPr>
        <p:spPr>
          <a:xfrm>
            <a:off x="1219200" y="11100052"/>
            <a:ext cx="21945602" cy="832614"/>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Attribution</a:t>
            </a:r>
          </a:p>
          <a:p>
            <a:pPr lvl="1"/>
            <a:r>
              <a:t/>
            </a:r>
          </a:p>
          <a:p>
            <a:pPr lvl="2"/>
            <a:r>
              <a:t/>
            </a:r>
          </a:p>
          <a:p>
            <a:pPr lvl="3"/>
            <a:r>
              <a:t/>
            </a:r>
          </a:p>
          <a:p>
            <a:pPr lvl="4"/>
            <a:r>
              <a:t/>
            </a:r>
          </a:p>
        </p:txBody>
      </p:sp>
      <p:sp>
        <p:nvSpPr>
          <p:cNvPr id="136" name="Body Level One…"/>
          <p:cNvSpPr txBox="1"/>
          <p:nvPr>
            <p:ph type="body" sz="half" idx="21" hasCustomPrompt="1"/>
          </p:nvPr>
        </p:nvSpPr>
        <p:spPr>
          <a:xfrm>
            <a:off x="1219200" y="4178300"/>
            <a:ext cx="21945600" cy="4416425"/>
          </a:xfrm>
          <a:prstGeom prst="rect">
            <a:avLst/>
          </a:prstGeom>
        </p:spPr>
        <p:txBody>
          <a:bodyPr anchor="ctr"/>
          <a:lstStyle/>
          <a:p>
            <a:pPr lvl="4" marL="0" indent="1700783" algn="ctr" defTabSz="1511808">
              <a:lnSpc>
                <a:spcPct val="80000"/>
              </a:lnSpc>
              <a:spcBef>
                <a:spcPts val="0"/>
              </a:spcBef>
              <a:buSzTx/>
              <a:buNone/>
              <a:defRPr sz="5208">
                <a:latin typeface="Canela Bold"/>
                <a:ea typeface="Canela Bold"/>
                <a:cs typeface="Canela Bold"/>
                <a:sym typeface="Canela Bold"/>
              </a:defRPr>
            </a:pPr>
            <a:r>
              <a:t>“Notable Quote”
</a:t>
            </a:r>
          </a:p>
        </p:txBody>
      </p:sp>
      <p:sp>
        <p:nvSpPr>
          <p:cNvPr id="13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Sea against sky at sunset 2"/>
          <p:cNvSpPr/>
          <p:nvPr>
            <p:ph type="pic" sz="quarter" idx="21"/>
          </p:nvPr>
        </p:nvSpPr>
        <p:spPr>
          <a:xfrm>
            <a:off x="15744825" y="5581751"/>
            <a:ext cx="7365408" cy="8280402"/>
          </a:xfrm>
          <a:prstGeom prst="rect">
            <a:avLst/>
          </a:prstGeom>
        </p:spPr>
        <p:txBody>
          <a:bodyPr lIns="91439" tIns="45719" rIns="91439" bIns="45719">
            <a:noAutofit/>
          </a:bodyPr>
          <a:lstStyle/>
          <a:p>
            <a:pPr/>
          </a:p>
        </p:txBody>
      </p:sp>
      <p:sp>
        <p:nvSpPr>
          <p:cNvPr id="14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4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4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5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1pPr>
            <a:lvl2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2pPr>
            <a:lvl3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3pPr>
            <a:lvl4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4pPr>
            <a:lvl5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100"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4" y="4585101"/>
            <a:ext cx="9757339" cy="2540002"/>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0" algn="ctr" defTabSz="825500">
              <a:lnSpc>
                <a:spcPct val="100000"/>
              </a:lnSpc>
              <a:spcBef>
                <a:spcPts val="0"/>
              </a:spcBef>
              <a:buSzTx/>
              <a:buNone/>
              <a:defRPr spc="-44">
                <a:latin typeface="Graphik Semibold"/>
                <a:ea typeface="Graphik Semibold"/>
                <a:cs typeface="Graphik Semibold"/>
                <a:sym typeface="Graphik Semibold"/>
              </a:defRPr>
            </a:lvl2pPr>
            <a:lvl3pPr marL="0" indent="0" algn="ctr" defTabSz="825500">
              <a:lnSpc>
                <a:spcPct val="100000"/>
              </a:lnSpc>
              <a:spcBef>
                <a:spcPts val="0"/>
              </a:spcBef>
              <a:buSzTx/>
              <a:buNone/>
              <a:defRPr spc="-44">
                <a:latin typeface="Graphik Semibold"/>
                <a:ea typeface="Graphik Semibold"/>
                <a:cs typeface="Graphik Semibold"/>
                <a:sym typeface="Graphik Semibold"/>
              </a:defRPr>
            </a:lvl3pPr>
            <a:lvl4pPr marL="0" indent="0" algn="ctr" defTabSz="825500">
              <a:lnSpc>
                <a:spcPct val="100000"/>
              </a:lnSpc>
              <a:spcBef>
                <a:spcPts val="0"/>
              </a:spcBef>
              <a:buSzTx/>
              <a:buNone/>
              <a:defRPr spc="-44">
                <a:latin typeface="Graphik Semibold"/>
                <a:ea typeface="Graphik Semibold"/>
                <a:cs typeface="Graphik Semibold"/>
                <a:sym typeface="Graphik Semibold"/>
              </a:defRPr>
            </a:lvl4pPr>
            <a:lvl5pPr marL="0" indent="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100">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3"/>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5"/>
          </a:xfrm>
          <a:prstGeom prst="rect">
            <a:avLst/>
          </a:prstGeom>
        </p:spPr>
        <p:txBody>
          <a:bodyPr lIns="91439" tIns="45719" rIns="91439" bIns="45719">
            <a:noAutofit/>
          </a:bodyPr>
          <a:lstStyle/>
          <a:p>
            <a:pPr/>
          </a:p>
        </p:txBody>
      </p:sp>
      <p:sp>
        <p:nvSpPr>
          <p:cNvPr id="62" name="Body Level One…"/>
          <p:cNvSpPr txBox="1"/>
          <p:nvPr>
            <p:ph type="body" sz="quarter" idx="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63" name="Body Level One…"/>
          <p:cNvSpPr txBox="1"/>
          <p:nvPr>
            <p:ph type="body" sz="half" idx="22" hasCustomPrompt="1"/>
          </p:nvPr>
        </p:nvSpPr>
        <p:spPr>
          <a:xfrm>
            <a:off x="1219199" y="4023221"/>
            <a:ext cx="9757571" cy="8384679"/>
          </a:xfrm>
          <a:prstGeom prst="rect">
            <a:avLst/>
          </a:prstGeom>
        </p:spPr>
        <p:txBody>
          <a:bodyPr/>
          <a:lstStyle/>
          <a:p>
            <a:pPr/>
            <a:r>
              <a:t>Slide bullet text</a:t>
            </a:r>
          </a:p>
        </p:txBody>
      </p:sp>
      <p:sp>
        <p:nvSpPr>
          <p:cNvPr id="64" name="Slide Number"/>
          <p:cNvSpPr txBox="1"/>
          <p:nvPr>
            <p:ph type="sldNum" sz="quarter" idx="2"/>
          </p:nvPr>
        </p:nvSpPr>
        <p:spPr>
          <a:xfrm>
            <a:off x="12004040"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72" name="Body Level One…"/>
          <p:cNvSpPr txBox="1"/>
          <p:nvPr>
            <p:ph type="body" sz="quarter" idx="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73" name="Body Level One…"/>
          <p:cNvSpPr txBox="1"/>
          <p:nvPr>
            <p:ph type="body" sz="half" idx="21" hasCustomPrompt="1"/>
          </p:nvPr>
        </p:nvSpPr>
        <p:spPr>
          <a:xfrm>
            <a:off x="1219199" y="4023221"/>
            <a:ext cx="9757571" cy="8384679"/>
          </a:xfrm>
          <a:prstGeom prst="rect">
            <a:avLst/>
          </a:prstGeom>
        </p:spPr>
        <p:txBody>
          <a:bodyPr/>
          <a:lstStyle/>
          <a:p>
            <a:pPr/>
            <a:r>
              <a:t>Slide bullet text</a:t>
            </a:r>
          </a:p>
        </p:txBody>
      </p:sp>
      <p:sp>
        <p:nvSpPr>
          <p:cNvPr id="74" name="Slide Number"/>
          <p:cNvSpPr txBox="1"/>
          <p:nvPr>
            <p:ph type="sldNum" sz="quarter" idx="2"/>
          </p:nvPr>
        </p:nvSpPr>
        <p:spPr>
          <a:xfrm>
            <a:off x="12004040"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82" name="Body Level One…"/>
          <p:cNvSpPr txBox="1"/>
          <p:nvPr>
            <p:ph type="body" sz="quarter" idx="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83" name="Body Level One…"/>
          <p:cNvSpPr txBox="1"/>
          <p:nvPr>
            <p:ph type="body" sz="half" idx="21" hasCustomPrompt="1"/>
          </p:nvPr>
        </p:nvSpPr>
        <p:spPr>
          <a:xfrm>
            <a:off x="1219199" y="4023221"/>
            <a:ext cx="9757571" cy="8384679"/>
          </a:xfrm>
          <a:prstGeom prst="rect">
            <a:avLst/>
          </a:prstGeom>
        </p:spPr>
        <p:txBody>
          <a:bodyPr/>
          <a:lstStyle/>
          <a:p>
            <a:pPr/>
            <a:r>
              <a:t>Slide bullet text</a:t>
            </a:r>
          </a:p>
        </p:txBody>
      </p:sp>
      <p:sp>
        <p:nvSpPr>
          <p:cNvPr id="84" name="Slide Number"/>
          <p:cNvSpPr txBox="1"/>
          <p:nvPr>
            <p:ph type="sldNum" sz="quarter" idx="2"/>
          </p:nvPr>
        </p:nvSpPr>
        <p:spPr>
          <a:xfrm>
            <a:off x="12004040"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19200" y="3242269"/>
            <a:ext cx="21945600" cy="6604002"/>
          </a:xfrm>
          <a:prstGeom prst="rect">
            <a:avLst/>
          </a:prstGeom>
        </p:spPr>
        <p:txBody>
          <a:bodyPr anchor="ctr"/>
          <a:lstStyle>
            <a:lvl1pPr>
              <a:defRPr spc="0" sz="12800"/>
            </a:lvl1pPr>
          </a:lstStyle>
          <a:p>
            <a:pPr/>
            <a:r>
              <a:t>Section Title</a:t>
            </a:r>
          </a:p>
        </p:txBody>
      </p:sp>
      <p:sp>
        <p:nvSpPr>
          <p:cNvPr id="9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90" y="12700000"/>
            <a:ext cx="388621" cy="429261"/>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1pPr>
      <a:lvl2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2pPr>
      <a:lvl3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3pPr>
      <a:lvl4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4pPr>
      <a:lvl5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5pPr>
      <a:lvl6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6pPr>
      <a:lvl7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7pPr>
      <a:lvl8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8pPr>
      <a:lvl9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9pPr>
    </p:titleStyle>
    <p:bodyStyle>
      <a:lvl1pPr marL="5461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ata.sandiego.gov/datasets/police-nibrs/" TargetMode="External"/><Relationship Id="rId3" Type="http://schemas.openxmlformats.org/officeDocument/2006/relationships/hyperlink" Target="https://www.zillow.com/research/data/" TargetMode="External"/><Relationship Id="rId4" Type="http://schemas.openxmlformats.org/officeDocument/2006/relationships/hyperlink" Target="https://drive.google.com/drive/u/0/folders/1Sna7kWpcQ1juWKs3-IFlJblj3M1k-r7f"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lides by Emily Chen          Lasted updated on July 2024"/>
          <p:cNvSpPr txBox="1"/>
          <p:nvPr>
            <p:ph type="body" sz="quarter" idx="1"/>
          </p:nvPr>
        </p:nvSpPr>
        <p:spPr>
          <a:xfrm>
            <a:off x="1219199" y="11986162"/>
            <a:ext cx="21945600" cy="605792"/>
          </a:xfrm>
          <a:prstGeom prst="rect">
            <a:avLst/>
          </a:prstGeom>
        </p:spPr>
        <p:txBody>
          <a:bodyPr/>
          <a:lstStyle>
            <a:lvl1pPr>
              <a:defRPr spc="-100"/>
            </a:lvl1pPr>
          </a:lstStyle>
          <a:p>
            <a:pPr/>
            <a:r>
              <a:t>Slides by Emily Chen          Lasted updated on July 2024</a:t>
            </a:r>
          </a:p>
        </p:txBody>
      </p:sp>
      <p:sp>
        <p:nvSpPr>
          <p:cNvPr id="172" name="A Perspective of Property Value and Police Proximity to Crime Rates"/>
          <p:cNvSpPr txBox="1"/>
          <p:nvPr>
            <p:ph type="title"/>
          </p:nvPr>
        </p:nvSpPr>
        <p:spPr>
          <a:prstGeom prst="rect">
            <a:avLst/>
          </a:prstGeom>
        </p:spPr>
        <p:txBody>
          <a:bodyPr/>
          <a:lstStyle>
            <a:lvl1pPr defTabSz="2097022">
              <a:defRPr spc="-199" sz="11000"/>
            </a:lvl1pPr>
          </a:lstStyle>
          <a:p>
            <a:pPr/>
            <a:r>
              <a:t>A Perspective of Property Value and Police Proximity to Crime Rates</a:t>
            </a:r>
          </a:p>
        </p:txBody>
      </p:sp>
      <p:sp>
        <p:nvSpPr>
          <p:cNvPr id="173" name="At the San Diego Blue Line Trolley"/>
          <p:cNvSpPr txBox="1"/>
          <p:nvPr/>
        </p:nvSpPr>
        <p:spPr>
          <a:xfrm>
            <a:off x="1219200" y="7567579"/>
            <a:ext cx="21945600" cy="22505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825500">
              <a:lnSpc>
                <a:spcPct val="100000"/>
              </a:lnSpc>
              <a:spcBef>
                <a:spcPts val="0"/>
              </a:spcBef>
              <a:defRPr spc="-100" sz="6000">
                <a:latin typeface="Graphik Semibold"/>
                <a:ea typeface="Graphik Semibold"/>
                <a:cs typeface="Graphik Semibold"/>
                <a:sym typeface="Graphik Semibold"/>
              </a:defRPr>
            </a:lvl1pPr>
          </a:lstStyle>
          <a:p>
            <a:pPr/>
            <a:r>
              <a:t>At the San Diego Blue Line Trolley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Acknowledgement"/>
          <p:cNvSpPr txBox="1"/>
          <p:nvPr>
            <p:ph type="title"/>
          </p:nvPr>
        </p:nvSpPr>
        <p:spPr>
          <a:prstGeom prst="rect">
            <a:avLst/>
          </a:prstGeom>
        </p:spPr>
        <p:txBody>
          <a:bodyPr/>
          <a:lstStyle>
            <a:lvl1pPr>
              <a:defRPr spc="-100"/>
            </a:lvl1pPr>
          </a:lstStyle>
          <a:p>
            <a:pPr/>
            <a:r>
              <a:t>Acknowledgement</a:t>
            </a:r>
          </a:p>
        </p:txBody>
      </p:sp>
      <p:sp>
        <p:nvSpPr>
          <p:cNvPr id="214" name="This was originally a final course project that I took at UCSD, and it was done alongside with four other group members. Some notable changes I’ve done afterward were the addition of this slide deck that serves to communicate a summary of what was accomp"/>
          <p:cNvSpPr txBox="1"/>
          <p:nvPr>
            <p:ph type="body" idx="1"/>
          </p:nvPr>
        </p:nvSpPr>
        <p:spPr>
          <a:xfrm>
            <a:off x="1219198" y="2816593"/>
            <a:ext cx="21948580" cy="9680207"/>
          </a:xfrm>
          <a:prstGeom prst="rect">
            <a:avLst/>
          </a:prstGeom>
        </p:spPr>
        <p:txBody>
          <a:bodyPr/>
          <a:lstStyle>
            <a:lvl1pPr marL="0" indent="0">
              <a:buSzTx/>
              <a:buNone/>
            </a:lvl1pPr>
          </a:lstStyle>
          <a:p>
            <a:pPr/>
            <a:r>
              <a:t>This was originally a final course project that I took at UCSD, and it was done alongside with four other group members. Some notable changes I’ve done afterward were the addition of this slide deck that serves to communicate a summary of what was accomplished and clarifying ideas in the Jupyter notebook.</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References"/>
          <p:cNvSpPr txBox="1"/>
          <p:nvPr>
            <p:ph type="title"/>
          </p:nvPr>
        </p:nvSpPr>
        <p:spPr>
          <a:prstGeom prst="rect">
            <a:avLst/>
          </a:prstGeom>
        </p:spPr>
        <p:txBody>
          <a:bodyPr/>
          <a:lstStyle>
            <a:lvl1pPr>
              <a:defRPr spc="-100"/>
            </a:lvl1pPr>
          </a:lstStyle>
          <a:p>
            <a:pPr/>
            <a:r>
              <a:t>References</a:t>
            </a:r>
          </a:p>
        </p:txBody>
      </p:sp>
      <p:sp>
        <p:nvSpPr>
          <p:cNvPr id="217" name="BLiggett, R., Loukaitou-Sideris, A., &amp; Iseki, H. (2003). Journeys to Crime: Assessing the Effects of a Light Rail Line on Crime in the Neighborhoods. Journal of Urban Affairs, 25(2), 165-184.…"/>
          <p:cNvSpPr txBox="1"/>
          <p:nvPr>
            <p:ph type="body" idx="1"/>
          </p:nvPr>
        </p:nvSpPr>
        <p:spPr>
          <a:xfrm>
            <a:off x="1219198" y="2645430"/>
            <a:ext cx="21948580" cy="9851370"/>
          </a:xfrm>
          <a:prstGeom prst="rect">
            <a:avLst/>
          </a:prstGeom>
        </p:spPr>
        <p:txBody>
          <a:bodyPr/>
          <a:lstStyle/>
          <a:p>
            <a:pPr marL="228600" indent="-228600">
              <a:buSzPct val="100000"/>
              <a:buAutoNum type="arabicParenBoth" startAt="1"/>
            </a:pPr>
            <a:r>
              <a:t> BLiggett, R., Loukaitou-Sideris, A., &amp; Iseki, H. (2003). Journeys to Crime: Assessing the Effects of a Light Rail Line on Crime in the Neighborhoods. Journal of Urban Affairs, 25(2), 165-184.</a:t>
            </a:r>
          </a:p>
          <a:p>
            <a:pPr marL="228600" indent="-228600">
              <a:buSzPct val="100000"/>
              <a:buAutoNum type="arabicParenBoth" startAt="1"/>
            </a:pPr>
            <a:r>
              <a:t> Block, R., &amp; Block, C. (2000). The Bronx and Chicago: Street Robbery in the Environs of Rapid Transit Stations. Journal of Transportation and Statistics, 3(3), 29-36.</a:t>
            </a:r>
          </a:p>
          <a:p>
            <a:pPr marL="228600" indent="-228600">
              <a:buSzPct val="100000"/>
              <a:buAutoNum type="arabicParenBoth" startAt="1"/>
            </a:pPr>
            <a:r>
              <a:t> Taylor, R. B. (1995). The Impact of Crime on Communities. The Annals of the American Academy of Political and Social Science, 539(1), 28-45.</a:t>
            </a:r>
          </a:p>
          <a:p>
            <a:pPr marL="228600" indent="-228600">
              <a:buSzPct val="100000"/>
              <a:buAutoNum type="arabicParenBoth" startAt="1"/>
            </a:pPr>
            <a:r>
              <a:t> Weatherburn, D. (2001). What causes crime?</a:t>
            </a:r>
          </a:p>
          <a:p>
            <a:pPr marL="228600" indent="-228600">
              <a:buSzPct val="100000"/>
              <a:buAutoNum type="arabicParenBoth" startAt="1"/>
            </a:pPr>
            <a:r>
              <a:t> MapsZipCode. (n.d.). </a:t>
            </a:r>
            <a:r>
              <a:rPr i="1"/>
              <a:t>ZIP code 92037 population</a:t>
            </a:r>
            <a:r>
              <a:t>. Zip Code 92037 Population.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Introduction"/>
          <p:cNvSpPr txBox="1"/>
          <p:nvPr>
            <p:ph type="title"/>
          </p:nvPr>
        </p:nvSpPr>
        <p:spPr>
          <a:prstGeom prst="rect">
            <a:avLst/>
          </a:prstGeom>
        </p:spPr>
        <p:txBody>
          <a:bodyPr/>
          <a:lstStyle>
            <a:lvl1pPr>
              <a:defRPr spc="-100"/>
            </a:lvl1pPr>
          </a:lstStyle>
          <a:p>
            <a:pPr/>
            <a:r>
              <a:t>Introduction</a:t>
            </a:r>
          </a:p>
        </p:txBody>
      </p:sp>
      <p:sp>
        <p:nvSpPr>
          <p:cNvPr id="176" name="The San Diego blue line trolley station opened on November of 2021, and it became well known for its speedy and reliable method of transportation. With the University of California San Diego hosting multiple blue line trolley stops on its campus and La J"/>
          <p:cNvSpPr txBox="1"/>
          <p:nvPr>
            <p:ph type="body" idx="1"/>
          </p:nvPr>
        </p:nvSpPr>
        <p:spPr>
          <a:xfrm>
            <a:off x="1219199" y="4013200"/>
            <a:ext cx="21948578" cy="8483600"/>
          </a:xfrm>
          <a:prstGeom prst="rect">
            <a:avLst/>
          </a:prstGeom>
        </p:spPr>
        <p:txBody>
          <a:bodyPr/>
          <a:lstStyle/>
          <a:p>
            <a:pPr marL="0" indent="0">
              <a:buSzTx/>
              <a:buNone/>
            </a:pPr>
            <a:r>
              <a:t>The San Diego blue line trolley station opened on November of 2021, and it became well known for its speedy and reliable method of transportation. With the University of California San Diego hosting multiple blue line trolley stops on its campus and La Jolla being known as an affluent neighborhood, we were curious and wanted to investigate the crime rates around these stops. The two factors that we were particular interested in understanding crime rates around these stops were </a:t>
            </a:r>
            <a:r>
              <a:rPr>
                <a:latin typeface="Canela Text Bold"/>
                <a:ea typeface="Canela Text Bold"/>
                <a:cs typeface="Canela Text Bold"/>
                <a:sym typeface="Canela Text Bold"/>
              </a:rPr>
              <a:t>property value</a:t>
            </a:r>
            <a:r>
              <a:t> and </a:t>
            </a:r>
            <a:r>
              <a:rPr>
                <a:latin typeface="Canela Text Bold"/>
                <a:ea typeface="Canela Text Bold"/>
                <a:cs typeface="Canela Text Bold"/>
                <a:sym typeface="Canela Text Bold"/>
              </a:rPr>
              <a:t>police proximity</a:t>
            </a:r>
            <a:r>
              <a:t>.</a:t>
            </a:r>
          </a:p>
        </p:txBody>
      </p:sp>
      <p:sp>
        <p:nvSpPr>
          <p:cNvPr id="177" name="Why are we doing this projec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Why are we doing this project?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We believe that using property and police proximity will be an interesting and useful investigation because of the following prior works. One study have found that crime, housing prices, neighborhood satisfaction and desire to move have a relationship33."/>
          <p:cNvSpPr txBox="1"/>
          <p:nvPr>
            <p:ph type="body" idx="1"/>
          </p:nvPr>
        </p:nvSpPr>
        <p:spPr>
          <a:xfrm>
            <a:off x="1219199" y="4013200"/>
            <a:ext cx="21948578" cy="8483600"/>
          </a:xfrm>
          <a:prstGeom prst="rect">
            <a:avLst/>
          </a:prstGeom>
        </p:spPr>
        <p:txBody>
          <a:bodyPr/>
          <a:lstStyle/>
          <a:p>
            <a:pPr marL="0" indent="0">
              <a:buSzTx/>
              <a:buNone/>
            </a:pPr>
            <a:r>
              <a:t>We believe that using property and police proximity will be an interesting and useful investigation because of the following prior works. One study have found that </a:t>
            </a:r>
            <a:r>
              <a:rPr>
                <a:latin typeface="Canela Text Bold"/>
                <a:ea typeface="Canela Text Bold"/>
                <a:cs typeface="Canela Text Bold"/>
                <a:sym typeface="Canela Text Bold"/>
              </a:rPr>
              <a:t>crime, housing prices, neighborhood satisfaction and desire to move have a relationship</a:t>
            </a:r>
            <a:r>
              <a:rPr baseline="31999"/>
              <a:t>3</a:t>
            </a:r>
            <a:r>
              <a:rPr baseline="31999" sz="800"/>
              <a:t>3</a:t>
            </a:r>
            <a:r>
              <a:t>. Furthermore, there is evidence that when studies attempt to find causal relationship between arrest rates, they generally find that for crimes, </a:t>
            </a:r>
            <a:r>
              <a:rPr>
                <a:latin typeface="Canela Text Bold"/>
                <a:ea typeface="Canela Text Bold"/>
                <a:cs typeface="Canela Text Bold"/>
                <a:sym typeface="Canela Text Bold"/>
              </a:rPr>
              <a:t>higher level of police activity implies lower crime rate</a:t>
            </a:r>
            <a:r>
              <a:rPr baseline="31999"/>
              <a:t>4</a:t>
            </a:r>
            <a:r>
              <a:t>. Then, based on these studies, we believe that examining the relationship between crime rates, property values, and police proximities around these stops can advance our understanding of the crime patterns in the area of focus, the San Diego Blue Line trolley station.</a:t>
            </a:r>
          </a:p>
        </p:txBody>
      </p:sp>
      <p:sp>
        <p:nvSpPr>
          <p:cNvPr id="180" name="Background"/>
          <p:cNvSpPr txBox="1"/>
          <p:nvPr>
            <p:ph type="title"/>
          </p:nvPr>
        </p:nvSpPr>
        <p:spPr>
          <a:xfrm>
            <a:off x="1219200" y="770024"/>
            <a:ext cx="21945600" cy="1727202"/>
          </a:xfrm>
          <a:prstGeom prst="rect">
            <a:avLst/>
          </a:prstGeom>
        </p:spPr>
        <p:txBody>
          <a:bodyPr/>
          <a:lstStyle>
            <a:lvl1pPr>
              <a:defRPr spc="-100"/>
            </a:lvl1pPr>
          </a:lstStyle>
          <a:p>
            <a:pPr/>
            <a:r>
              <a:t>Background</a:t>
            </a:r>
          </a:p>
        </p:txBody>
      </p:sp>
      <p:sp>
        <p:nvSpPr>
          <p:cNvPr id="181" name="Why property value and police proximit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Why property value and police proximity?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Research Question"/>
          <p:cNvSpPr txBox="1"/>
          <p:nvPr>
            <p:ph type="title"/>
          </p:nvPr>
        </p:nvSpPr>
        <p:spPr>
          <a:prstGeom prst="rect">
            <a:avLst/>
          </a:prstGeom>
        </p:spPr>
        <p:txBody>
          <a:bodyPr/>
          <a:lstStyle>
            <a:lvl1pPr>
              <a:defRPr spc="-100"/>
            </a:lvl1pPr>
          </a:lstStyle>
          <a:p>
            <a:pPr/>
            <a:r>
              <a:t>Research Question</a:t>
            </a:r>
          </a:p>
        </p:txBody>
      </p:sp>
      <p:sp>
        <p:nvSpPr>
          <p:cNvPr id="184" name="Do La Jolla trolley stops on the Blue Line experience higher rates of criminal incidents compared to non-La Jolla trolley stops within San Diego? If so, do property value and proximity to police stations correlate with these these patterns?"/>
          <p:cNvSpPr txBox="1"/>
          <p:nvPr>
            <p:ph type="body" idx="1"/>
          </p:nvPr>
        </p:nvSpPr>
        <p:spPr>
          <a:xfrm>
            <a:off x="1219199" y="4013200"/>
            <a:ext cx="21948578" cy="8483600"/>
          </a:xfrm>
          <a:prstGeom prst="rect">
            <a:avLst/>
          </a:prstGeom>
        </p:spPr>
        <p:txBody>
          <a:bodyPr/>
          <a:lstStyle/>
          <a:p>
            <a:pPr marL="0" indent="0">
              <a:buSzTx/>
              <a:buNone/>
            </a:pPr>
            <a:r>
              <a:t>Do </a:t>
            </a:r>
            <a:r>
              <a:rPr>
                <a:latin typeface="Canela Text Bold"/>
                <a:ea typeface="Canela Text Bold"/>
                <a:cs typeface="Canela Text Bold"/>
                <a:sym typeface="Canela Text Bold"/>
              </a:rPr>
              <a:t>La Jolla trolley stops</a:t>
            </a:r>
            <a:r>
              <a:t> on the Blue Line experience higher rates of criminal incidents compared to</a:t>
            </a:r>
            <a:r>
              <a:rPr>
                <a:latin typeface="Canela Text Bold"/>
                <a:ea typeface="Canela Text Bold"/>
                <a:cs typeface="Canela Text Bold"/>
                <a:sym typeface="Canela Text Bold"/>
              </a:rPr>
              <a:t> non-La Jolla trolley stops</a:t>
            </a:r>
            <a:r>
              <a:t> within San Diego? If so, do </a:t>
            </a:r>
            <a:r>
              <a:rPr>
                <a:latin typeface="Canela Text Bold"/>
                <a:ea typeface="Canela Text Bold"/>
                <a:cs typeface="Canela Text Bold"/>
                <a:sym typeface="Canela Text Bold"/>
              </a:rPr>
              <a:t>property value</a:t>
            </a:r>
            <a:r>
              <a:t> and </a:t>
            </a:r>
            <a:r>
              <a:rPr>
                <a:latin typeface="Canela Text Bold"/>
                <a:ea typeface="Canela Text Bold"/>
                <a:cs typeface="Canela Text Bold"/>
                <a:sym typeface="Canela Text Bold"/>
              </a:rPr>
              <a:t>proximity to police stations</a:t>
            </a:r>
            <a:r>
              <a:t> correlate with these these patterns?</a:t>
            </a:r>
          </a:p>
        </p:txBody>
      </p:sp>
      <p:sp>
        <p:nvSpPr>
          <p:cNvPr id="185" name="What are we trying to answ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What are we trying to answer?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Data Collection"/>
          <p:cNvSpPr txBox="1"/>
          <p:nvPr>
            <p:ph type="title"/>
          </p:nvPr>
        </p:nvSpPr>
        <p:spPr>
          <a:prstGeom prst="rect">
            <a:avLst/>
          </a:prstGeom>
        </p:spPr>
        <p:txBody>
          <a:bodyPr/>
          <a:lstStyle>
            <a:lvl1pPr>
              <a:defRPr spc="-100"/>
            </a:lvl1pPr>
          </a:lstStyle>
          <a:p>
            <a:pPr/>
            <a:r>
              <a:t>Data Collection</a:t>
            </a:r>
          </a:p>
        </p:txBody>
      </p:sp>
      <p:sp>
        <p:nvSpPr>
          <p:cNvPr id="188" name="1) San Diego crimes report, 2) Zillow home values 3) San Diego police station…"/>
          <p:cNvSpPr txBox="1"/>
          <p:nvPr>
            <p:ph type="body" idx="1"/>
          </p:nvPr>
        </p:nvSpPr>
        <p:spPr>
          <a:xfrm>
            <a:off x="1219198" y="2678440"/>
            <a:ext cx="21948580" cy="9818360"/>
          </a:xfrm>
          <a:prstGeom prst="rect">
            <a:avLst/>
          </a:prstGeom>
        </p:spPr>
        <p:txBody>
          <a:bodyPr/>
          <a:lstStyle/>
          <a:p>
            <a:pPr lvl="1" marL="774700" indent="-228600">
              <a:buSzPct val="100000"/>
            </a:pPr>
            <a:r>
              <a:t> 1) </a:t>
            </a:r>
            <a:r>
              <a:rPr u="sng">
                <a:solidFill>
                  <a:srgbClr val="0000FF"/>
                </a:solidFill>
                <a:uFill>
                  <a:solidFill>
                    <a:srgbClr val="0000FF"/>
                  </a:solidFill>
                </a:uFill>
                <a:hlinkClick r:id="rId2" invalidUrl="" action="" tgtFrame="" tooltip="" history="1" highlightClick="0" endSnd="0"/>
              </a:rPr>
              <a:t>San Diego crimes report</a:t>
            </a:r>
            <a:r>
              <a:t>, 2) </a:t>
            </a:r>
            <a:r>
              <a:rPr u="sng">
                <a:solidFill>
                  <a:srgbClr val="0000FF"/>
                </a:solidFill>
                <a:uFill>
                  <a:solidFill>
                    <a:srgbClr val="0000FF"/>
                  </a:solidFill>
                </a:uFill>
                <a:hlinkClick r:id="rId3" invalidUrl="" action="" tgtFrame="" tooltip="" history="1" highlightClick="0" endSnd="0"/>
              </a:rPr>
              <a:t>Zillow home values</a:t>
            </a:r>
            <a:r>
              <a:t> 3) </a:t>
            </a:r>
            <a:r>
              <a:rPr u="sng">
                <a:solidFill>
                  <a:srgbClr val="0000FF"/>
                </a:solidFill>
                <a:uFill>
                  <a:solidFill>
                    <a:srgbClr val="0000FF"/>
                  </a:solidFill>
                </a:uFill>
                <a:hlinkClick r:id="rId4" invalidUrl="" action="" tgtFrame="" tooltip="" history="1" highlightClick="0" endSnd="0"/>
              </a:rPr>
              <a:t>San Diego police station</a:t>
            </a:r>
          </a:p>
          <a:p>
            <a:pPr lvl="1" marL="774700" indent="-228600">
              <a:buSzPct val="100000"/>
            </a:pPr>
            <a:r>
              <a:t> All three data sets were publicly available from credible sources</a:t>
            </a:r>
          </a:p>
          <a:p>
            <a:pPr lvl="1" marL="774700" indent="-228600">
              <a:buSzPct val="100000"/>
            </a:pPr>
            <a:r>
              <a:t>Additionally, we used other publicly available files for plotting charts, and we acknowledge the purpose of our usage in our code.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Pitfalls and Obstacles"/>
          <p:cNvSpPr txBox="1"/>
          <p:nvPr>
            <p:ph type="title"/>
          </p:nvPr>
        </p:nvSpPr>
        <p:spPr>
          <a:prstGeom prst="rect">
            <a:avLst/>
          </a:prstGeom>
        </p:spPr>
        <p:txBody>
          <a:bodyPr/>
          <a:lstStyle/>
          <a:p>
            <a:pPr lvl="1" indent="457200">
              <a:defRPr spc="-100"/>
            </a:pPr>
            <a:r>
              <a:t>Pitfalls and Obstacles</a:t>
            </a:r>
          </a:p>
        </p:txBody>
      </p:sp>
      <p:sp>
        <p:nvSpPr>
          <p:cNvPr id="191" name="Zip codes itself did not serve as good proxy for locating crime rates.…"/>
          <p:cNvSpPr txBox="1"/>
          <p:nvPr>
            <p:ph type="body" idx="1"/>
          </p:nvPr>
        </p:nvSpPr>
        <p:spPr>
          <a:xfrm>
            <a:off x="1219199" y="4013200"/>
            <a:ext cx="21948578" cy="8483600"/>
          </a:xfrm>
          <a:prstGeom prst="rect">
            <a:avLst/>
          </a:prstGeom>
        </p:spPr>
        <p:txBody>
          <a:bodyPr/>
          <a:lstStyle/>
          <a:p>
            <a:pPr marL="774700" indent="-228600">
              <a:buSzPct val="100000"/>
              <a:defRPr>
                <a:solidFill>
                  <a:schemeClr val="accent5"/>
                </a:solidFill>
              </a:defRPr>
            </a:pPr>
            <a:r>
              <a:t>Zip codes itself did not serve as good proxy for locating crime rates.</a:t>
            </a:r>
          </a:p>
          <a:p>
            <a:pPr marL="774700" indent="-228600">
              <a:buSzPct val="100000"/>
              <a:defRPr>
                <a:solidFill>
                  <a:schemeClr val="accent5"/>
                </a:solidFill>
              </a:defRPr>
            </a:pPr>
            <a:r>
              <a:t>Levels of details about crime locations were scattered among the datasets.</a:t>
            </a:r>
          </a:p>
          <a:p>
            <a:pPr marL="774700" indent="-228600">
              <a:buSzPct val="100000"/>
              <a:defRPr>
                <a:solidFill>
                  <a:schemeClr val="accent3"/>
                </a:solidFill>
              </a:defRPr>
            </a:pPr>
            <a:r>
              <a:t>Zip codes were replaced by San Diego neighborhoods</a:t>
            </a:r>
          </a:p>
          <a:p>
            <a:pPr marL="774700" indent="-228600">
              <a:buSzPct val="100000"/>
              <a:defRPr>
                <a:solidFill>
                  <a:schemeClr val="accent3"/>
                </a:solidFill>
              </a:defRPr>
            </a:pPr>
            <a:r>
              <a:t>Level of details were unified through defining San Diego neighborhoods</a:t>
            </a:r>
          </a:p>
          <a:p>
            <a:pPr marL="774700" indent="-228600">
              <a:buSzPct val="100000"/>
              <a:defRPr>
                <a:solidFill>
                  <a:schemeClr val="accent5"/>
                </a:solidFill>
              </a:defRPr>
            </a:pPr>
            <a:r>
              <a:t>Dataset did not include Chula Vista because it is not part of the San Diego County</a:t>
            </a:r>
          </a:p>
          <a:p>
            <a:pPr marL="774700" indent="-228600">
              <a:buSzPct val="100000"/>
              <a:defRPr>
                <a:solidFill>
                  <a:schemeClr val="accent3"/>
                </a:solidFill>
              </a:defRPr>
            </a:pPr>
            <a:r>
              <a:t>Make the most out of the publicly available data and resume understanding La Jolla versus non-La Jolla regions within the San Diego County instead</a:t>
            </a:r>
          </a:p>
        </p:txBody>
      </p:sp>
      <p:sp>
        <p:nvSpPr>
          <p:cNvPr id="192" name="What were the limitations and how did we address the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What were the limitations and how did we address them?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Methodology"/>
          <p:cNvSpPr txBox="1"/>
          <p:nvPr>
            <p:ph type="title"/>
          </p:nvPr>
        </p:nvSpPr>
        <p:spPr>
          <a:prstGeom prst="rect">
            <a:avLst/>
          </a:prstGeom>
        </p:spPr>
        <p:txBody>
          <a:bodyPr/>
          <a:lstStyle>
            <a:lvl1pPr>
              <a:defRPr spc="-100"/>
            </a:lvl1pPr>
          </a:lstStyle>
          <a:p>
            <a:pPr/>
            <a:r>
              <a:t>Methodology</a:t>
            </a:r>
          </a:p>
        </p:txBody>
      </p:sp>
      <p:sp>
        <p:nvSpPr>
          <p:cNvPr id="195" name="Data cleaning, Exploratory Data Analysis, Statistical Inference, Geospatial Analysis"/>
          <p:cNvSpPr txBox="1"/>
          <p:nvPr>
            <p:ph type="body" sz="quarter" idx="1"/>
          </p:nvPr>
        </p:nvSpPr>
        <p:spPr>
          <a:xfrm>
            <a:off x="1219200" y="2384648"/>
            <a:ext cx="21945602" cy="832613"/>
          </a:xfrm>
          <a:prstGeom prst="rect">
            <a:avLst/>
          </a:prstGeom>
        </p:spPr>
        <p:txBody>
          <a:bodyPr/>
          <a:lstStyle>
            <a:lvl1pPr marL="0" indent="0" algn="ctr" defTabSz="808990">
              <a:lnSpc>
                <a:spcPct val="100000"/>
              </a:lnSpc>
              <a:spcBef>
                <a:spcPts val="0"/>
              </a:spcBef>
              <a:buSzTx/>
              <a:buNone/>
              <a:defRPr spc="-100" sz="4300">
                <a:latin typeface="Graphik Semibold"/>
                <a:ea typeface="Graphik Semibold"/>
                <a:cs typeface="Graphik Semibold"/>
                <a:sym typeface="Graphik Semibold"/>
              </a:defRPr>
            </a:lvl1pPr>
          </a:lstStyle>
          <a:p>
            <a:pPr/>
            <a:r>
              <a:t>Data cleaning, Exploratory Data Analysis, Statistical Inference, Geospatial Analysis </a:t>
            </a:r>
          </a:p>
        </p:txBody>
      </p:sp>
      <p:grpSp>
        <p:nvGrpSpPr>
          <p:cNvPr id="198" name="Group"/>
          <p:cNvGrpSpPr/>
          <p:nvPr/>
        </p:nvGrpSpPr>
        <p:grpSpPr>
          <a:xfrm>
            <a:off x="2263263" y="3444200"/>
            <a:ext cx="8706671" cy="6312823"/>
            <a:chOff x="0" y="0"/>
            <a:chExt cx="8706670" cy="6312821"/>
          </a:xfrm>
        </p:grpSpPr>
        <p:pic>
          <p:nvPicPr>
            <p:cNvPr id="196" name="Screenshot 2024-07-19 at 2.32.43 PM.png" descr="Screenshot 2024-07-19 at 2.32.43 PM.png"/>
            <p:cNvPicPr>
              <a:picLocks noChangeAspect="1"/>
            </p:cNvPicPr>
            <p:nvPr/>
          </p:nvPicPr>
          <p:blipFill>
            <a:blip r:embed="rId2">
              <a:extLst/>
            </a:blip>
            <a:stretch>
              <a:fillRect/>
            </a:stretch>
          </p:blipFill>
          <p:spPr>
            <a:xfrm>
              <a:off x="64029" y="0"/>
              <a:ext cx="8447732" cy="5655460"/>
            </a:xfrm>
            <a:prstGeom prst="rect">
              <a:avLst/>
            </a:prstGeom>
            <a:ln w="12700" cap="flat">
              <a:noFill/>
              <a:miter lim="400000"/>
            </a:ln>
            <a:effectLst/>
          </p:spPr>
        </p:pic>
        <p:sp>
          <p:nvSpPr>
            <p:cNvPr id="197" name="Caption"/>
            <p:cNvSpPr txBox="1"/>
            <p:nvPr/>
          </p:nvSpPr>
          <p:spPr>
            <a:xfrm>
              <a:off x="0" y="5757069"/>
              <a:ext cx="8706671" cy="5557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400">
                <a:spcBef>
                  <a:spcPts val="0"/>
                </a:spcBef>
                <a:defRPr sz="2400">
                  <a:latin typeface="Canela Text Regular"/>
                  <a:ea typeface="Canela Text Regular"/>
                  <a:cs typeface="Canela Text Regular"/>
                  <a:sym typeface="Canela Text Regular"/>
                </a:defRPr>
              </a:lvl1pPr>
            </a:lstStyle>
            <a:p>
              <a:pPr/>
              <a:r>
                <a:t>12th &amp; imperial street seem to have over 3000 crime incidents</a:t>
              </a:r>
            </a:p>
          </p:txBody>
        </p:sp>
      </p:grpSp>
      <p:pic>
        <p:nvPicPr>
          <p:cNvPr id="199" name="Screenshot 2024-07-19 at 2.47.10 PM.png" descr="Screenshot 2024-07-19 at 2.47.10 PM.png"/>
          <p:cNvPicPr>
            <a:picLocks noChangeAspect="1"/>
          </p:cNvPicPr>
          <p:nvPr/>
        </p:nvPicPr>
        <p:blipFill>
          <a:blip r:embed="rId3">
            <a:extLst/>
          </a:blip>
          <a:stretch>
            <a:fillRect/>
          </a:stretch>
        </p:blipFill>
        <p:spPr>
          <a:xfrm>
            <a:off x="12086180" y="3463950"/>
            <a:ext cx="5047907" cy="6286576"/>
          </a:xfrm>
          <a:prstGeom prst="rect">
            <a:avLst/>
          </a:prstGeom>
          <a:ln w="12700">
            <a:miter lim="400000"/>
          </a:ln>
        </p:spPr>
      </p:pic>
      <p:pic>
        <p:nvPicPr>
          <p:cNvPr id="200" name="Screenshot 2024-07-19 at 2.47.23 PM.png" descr="Screenshot 2024-07-19 at 2.47.23 PM.png"/>
          <p:cNvPicPr>
            <a:picLocks noChangeAspect="1"/>
          </p:cNvPicPr>
          <p:nvPr/>
        </p:nvPicPr>
        <p:blipFill>
          <a:blip r:embed="rId4">
            <a:extLst/>
          </a:blip>
          <a:srcRect l="2529" t="0" r="0" b="0"/>
          <a:stretch>
            <a:fillRect/>
          </a:stretch>
        </p:blipFill>
        <p:spPr>
          <a:xfrm>
            <a:off x="17963906" y="3518372"/>
            <a:ext cx="5380933" cy="6177786"/>
          </a:xfrm>
          <a:prstGeom prst="rect">
            <a:avLst/>
          </a:prstGeom>
          <a:ln w="12700">
            <a:miter lim="400000"/>
          </a:ln>
        </p:spPr>
      </p:pic>
      <p:grpSp>
        <p:nvGrpSpPr>
          <p:cNvPr id="203" name="Group"/>
          <p:cNvGrpSpPr/>
          <p:nvPr/>
        </p:nvGrpSpPr>
        <p:grpSpPr>
          <a:xfrm>
            <a:off x="16018653" y="10284514"/>
            <a:ext cx="7612860" cy="3231881"/>
            <a:chOff x="0" y="0"/>
            <a:chExt cx="7612859" cy="3231880"/>
          </a:xfrm>
        </p:grpSpPr>
        <p:pic>
          <p:nvPicPr>
            <p:cNvPr id="201" name="haversine_distance_formula.png" descr="haversine_distance_formula.png"/>
            <p:cNvPicPr>
              <a:picLocks noChangeAspect="1"/>
            </p:cNvPicPr>
            <p:nvPr/>
          </p:nvPicPr>
          <p:blipFill>
            <a:blip r:embed="rId5">
              <a:extLst/>
            </a:blip>
            <a:srcRect l="1655" t="0" r="1655" b="0"/>
            <a:stretch>
              <a:fillRect/>
            </a:stretch>
          </p:blipFill>
          <p:spPr>
            <a:xfrm>
              <a:off x="0" y="0"/>
              <a:ext cx="7612808" cy="2574399"/>
            </a:xfrm>
            <a:prstGeom prst="rect">
              <a:avLst/>
            </a:prstGeom>
            <a:ln w="12700" cap="flat">
              <a:noFill/>
              <a:miter lim="400000"/>
            </a:ln>
            <a:effectLst/>
          </p:spPr>
        </p:pic>
        <p:sp>
          <p:nvSpPr>
            <p:cNvPr id="202" name="Caption"/>
            <p:cNvSpPr txBox="1"/>
            <p:nvPr/>
          </p:nvSpPr>
          <p:spPr>
            <a:xfrm>
              <a:off x="0" y="2676128"/>
              <a:ext cx="7612860" cy="5557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400">
                <a:spcBef>
                  <a:spcPts val="0"/>
                </a:spcBef>
                <a:defRPr sz="2400">
                  <a:latin typeface="Canela Text Regular"/>
                  <a:ea typeface="Canela Text Regular"/>
                  <a:cs typeface="Canela Text Regular"/>
                  <a:sym typeface="Canela Text Regular"/>
                </a:defRPr>
              </a:lvl1pPr>
            </a:lstStyle>
            <a:p>
              <a:pPr/>
              <a:r>
                <a:t>Haversine Distance Formula</a:t>
              </a:r>
            </a:p>
          </p:txBody>
        </p:sp>
      </p:grpSp>
      <p:pic>
        <p:nvPicPr>
          <p:cNvPr id="204" name="haversine2.png" descr="haversine2.png"/>
          <p:cNvPicPr>
            <a:picLocks noChangeAspect="1"/>
          </p:cNvPicPr>
          <p:nvPr/>
        </p:nvPicPr>
        <p:blipFill>
          <a:blip r:embed="rId6">
            <a:extLst/>
          </a:blip>
          <a:srcRect l="3224" t="0" r="3223" b="0"/>
          <a:stretch>
            <a:fillRect/>
          </a:stretch>
        </p:blipFill>
        <p:spPr>
          <a:xfrm>
            <a:off x="13159069" y="10446240"/>
            <a:ext cx="2199730" cy="2250886"/>
          </a:xfrm>
          <a:prstGeom prst="rect">
            <a:avLst/>
          </a:prstGeom>
          <a:ln w="12700">
            <a:miter lim="400000"/>
          </a:ln>
        </p:spPr>
      </p:pic>
      <p:pic>
        <p:nvPicPr>
          <p:cNvPr id="205" name="Screenshot 2024-07-19 at 4.14.24 PM.png" descr="Screenshot 2024-07-19 at 4.14.24 PM.png"/>
          <p:cNvPicPr>
            <a:picLocks noChangeAspect="1"/>
          </p:cNvPicPr>
          <p:nvPr/>
        </p:nvPicPr>
        <p:blipFill>
          <a:blip r:embed="rId7">
            <a:extLst/>
          </a:blip>
          <a:stretch>
            <a:fillRect/>
          </a:stretch>
        </p:blipFill>
        <p:spPr>
          <a:xfrm>
            <a:off x="2235978" y="9861047"/>
            <a:ext cx="9487052" cy="342132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Privacy and Ethics"/>
          <p:cNvSpPr txBox="1"/>
          <p:nvPr>
            <p:ph type="title"/>
          </p:nvPr>
        </p:nvSpPr>
        <p:spPr>
          <a:prstGeom prst="rect">
            <a:avLst/>
          </a:prstGeom>
        </p:spPr>
        <p:txBody>
          <a:bodyPr/>
          <a:lstStyle>
            <a:lvl1pPr>
              <a:defRPr spc="-100"/>
            </a:lvl1pPr>
          </a:lstStyle>
          <a:p>
            <a:pPr/>
            <a:r>
              <a:t>Privacy and Ethics</a:t>
            </a:r>
          </a:p>
        </p:txBody>
      </p:sp>
      <p:sp>
        <p:nvSpPr>
          <p:cNvPr id="208" name="Data collection: Some potential ethical issues around this could be when we use “neighborhood” to merge crimes and homes value data together, there are potential mis-measurements and inconsistencies around how “near” we’re studying around the trolley sto"/>
          <p:cNvSpPr txBox="1"/>
          <p:nvPr>
            <p:ph type="body" idx="1"/>
          </p:nvPr>
        </p:nvSpPr>
        <p:spPr>
          <a:xfrm>
            <a:off x="1219198" y="2728808"/>
            <a:ext cx="21948580" cy="9767993"/>
          </a:xfrm>
          <a:prstGeom prst="rect">
            <a:avLst/>
          </a:prstGeom>
        </p:spPr>
        <p:txBody>
          <a:bodyPr/>
          <a:lstStyle/>
          <a:p>
            <a:pPr marL="0" indent="0" defTabSz="1950671">
              <a:spcBef>
                <a:spcPts val="1900"/>
              </a:spcBef>
              <a:buSzTx/>
              <a:buNone/>
              <a:defRPr sz="3500"/>
            </a:pPr>
            <a:r>
              <a:t>Data collection: Some potential ethical issues around this could be when we use “neighborhood” to merge crimes and homes value data together, there are potential mis-measurements and inconsistencies around how “near” we’re studying around the trolley stops. For attainability reasons, studying around La Jolla neighborhood which stretches approximately 7 miles (11 km) is a better choice then studying around zip codes 92037 which covers approximately 13 miles (20 km) of land</a:t>
            </a:r>
            <a:r>
              <a:rPr baseline="31999"/>
              <a:t>5</a:t>
            </a:r>
            <a:r>
              <a:t>. </a:t>
            </a:r>
          </a:p>
          <a:p>
            <a:pPr marL="0" indent="0" defTabSz="1950671">
              <a:spcBef>
                <a:spcPts val="1900"/>
              </a:spcBef>
              <a:buSzTx/>
              <a:buNone/>
              <a:defRPr sz="3500"/>
            </a:pPr>
            <a:r>
              <a:t>Data analysis: A handful of exploratory data analysis were conducted to find graphical relationships between variables and grow the diversity of viewpoints of our investigation.  We preserve fairness in our permutation test by refraining to make assumptions about the data. By creating random samples non-La Jolla crime rates and La Jolla crime rates, we could independently calculate each distribution’s statistic, and draw conclusions.    </a:t>
            </a:r>
          </a:p>
          <a:p>
            <a:pPr marL="0" indent="0" defTabSz="1950671">
              <a:spcBef>
                <a:spcPts val="1900"/>
              </a:spcBef>
              <a:buSzTx/>
              <a:buNone/>
              <a:defRPr sz="3500"/>
            </a:pPr>
            <a:r>
              <a:t>Use and revision:  The investigation serves to understand whether or not property value and police proximity were related to crime rates. Thus, we refrained from direct comparison crime rates and neighborhoods because we are aware that this could potentially abet the stigmatization around certain neighborhoods. Moreover, the variable “neighborhood” encompasses many factors that we have not yet understood in this context. Thus, it can give confounding conclusions if misapplied or misinterpreted.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Conclusions"/>
          <p:cNvSpPr txBox="1"/>
          <p:nvPr>
            <p:ph type="title"/>
          </p:nvPr>
        </p:nvSpPr>
        <p:spPr>
          <a:prstGeom prst="rect">
            <a:avLst/>
          </a:prstGeom>
        </p:spPr>
        <p:txBody>
          <a:bodyPr/>
          <a:lstStyle>
            <a:lvl1pPr>
              <a:defRPr spc="-100"/>
            </a:lvl1pPr>
          </a:lstStyle>
          <a:p>
            <a:pPr/>
            <a:r>
              <a:t>Conclusions</a:t>
            </a:r>
          </a:p>
        </p:txBody>
      </p:sp>
      <p:sp>
        <p:nvSpPr>
          <p:cNvPr id="211" name="The investigation of the research project attempts to use inferential analysis to determine whether property value and police proximity have a statistical significance to crime rates. From our findings, it seems to be that there is a relationship between"/>
          <p:cNvSpPr txBox="1"/>
          <p:nvPr>
            <p:ph type="body" idx="1"/>
          </p:nvPr>
        </p:nvSpPr>
        <p:spPr>
          <a:xfrm>
            <a:off x="1219198" y="2739061"/>
            <a:ext cx="21948580" cy="9757740"/>
          </a:xfrm>
          <a:prstGeom prst="rect">
            <a:avLst/>
          </a:prstGeom>
        </p:spPr>
        <p:txBody>
          <a:bodyPr/>
          <a:lstStyle>
            <a:lvl1pPr marL="0" indent="0">
              <a:buSzTx/>
              <a:buNone/>
            </a:lvl1pPr>
          </a:lstStyle>
          <a:p>
            <a:pPr/>
            <a:r>
              <a:t>The investigation of the research project attempts to use inferential analysis to determine whether La Jolla property value and and crime rates have a statistical significance to compared to Non-La Jolla property value and crime rates. From our findings, it seems to be that the two distributions are statistically significantly different.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A7A7A7"/>
      </a:dk2>
      <a:lt2>
        <a:srgbClr val="535353"/>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Helvetica Neue"/>
        <a:ea typeface="Helvetica Neue"/>
        <a:cs typeface="Helvetica Neue"/>
      </a:majorFont>
      <a:minorFont>
        <a:latin typeface="Helvetica"/>
        <a:ea typeface="Helvetica"/>
        <a:cs typeface="Helvetica"/>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A7A7A7"/>
      </a:dk2>
      <a:lt2>
        <a:srgbClr val="535353"/>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Helvetica Neue"/>
        <a:ea typeface="Helvetica Neue"/>
        <a:cs typeface="Helvetica Neue"/>
      </a:majorFont>
      <a:minorFont>
        <a:latin typeface="Helvetica"/>
        <a:ea typeface="Helvetica"/>
        <a:cs typeface="Helvetica"/>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