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69" r:id="rId2"/>
    <p:sldId id="270" r:id="rId3"/>
    <p:sldId id="281" r:id="rId4"/>
    <p:sldId id="282" r:id="rId5"/>
    <p:sldId id="283" r:id="rId6"/>
    <p:sldId id="284" r:id="rId7"/>
    <p:sldId id="260" r:id="rId8"/>
    <p:sldId id="261" r:id="rId9"/>
    <p:sldId id="287" r:id="rId10"/>
    <p:sldId id="288" r:id="rId11"/>
    <p:sldId id="265" r:id="rId12"/>
    <p:sldId id="273" r:id="rId13"/>
    <p:sldId id="289" r:id="rId14"/>
    <p:sldId id="290" r:id="rId15"/>
    <p:sldId id="291" r:id="rId16"/>
    <p:sldId id="292" r:id="rId17"/>
    <p:sldId id="293" r:id="rId18"/>
    <p:sldId id="268" r:id="rId19"/>
    <p:sldId id="296" r:id="rId20"/>
    <p:sldId id="295" r:id="rId21"/>
    <p:sldId id="263" r:id="rId22"/>
    <p:sldId id="294" r:id="rId23"/>
    <p:sldId id="297"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7A7A7A"/>
    <a:srgbClr val="9398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6763" autoAdjust="0"/>
  </p:normalViewPr>
  <p:slideViewPr>
    <p:cSldViewPr snapToGrid="0" showGuides="1">
      <p:cViewPr varScale="1">
        <p:scale>
          <a:sx n="122" d="100"/>
          <a:sy n="122" d="100"/>
        </p:scale>
        <p:origin x="114"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howGuides="1">
      <p:cViewPr varScale="1">
        <p:scale>
          <a:sx n="96" d="100"/>
          <a:sy n="96" d="100"/>
        </p:scale>
        <p:origin x="4022"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_________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______________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______________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_______________Microsoft_Excel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5">
                <a:lumMod val="75000"/>
              </a:schemeClr>
            </a:solidFill>
            <a:ln>
              <a:noFill/>
            </a:ln>
            <a:effectLst/>
          </c:spPr>
          <c:invertIfNegative val="0"/>
          <c:cat>
            <c:strRef>
              <c:f>Sheet1!$A$2:$A$4</c:f>
              <c:strCache>
                <c:ptCount val="3"/>
                <c:pt idx="0">
                  <c:v>Desk-Computer</c:v>
                </c:pt>
                <c:pt idx="1">
                  <c:v>Sofa-Computer</c:v>
                </c:pt>
                <c:pt idx="2">
                  <c:v>Sofa-iPod</c:v>
                </c:pt>
              </c:strCache>
            </c:strRef>
          </c:cat>
          <c:val>
            <c:numRef>
              <c:f>Sheet1!$B$2:$B$4</c:f>
              <c:numCache>
                <c:formatCode>General</c:formatCode>
                <c:ptCount val="3"/>
                <c:pt idx="0">
                  <c:v>83</c:v>
                </c:pt>
                <c:pt idx="1">
                  <c:v>68</c:v>
                </c:pt>
                <c:pt idx="2">
                  <c:v>57</c:v>
                </c:pt>
              </c:numCache>
            </c:numRef>
          </c:val>
          <c:extLst>
            <c:ext xmlns:c16="http://schemas.microsoft.com/office/drawing/2014/chart" uri="{C3380CC4-5D6E-409C-BE32-E72D297353CC}">
              <c16:uniqueId val="{00000000-B7CF-4E27-849F-21A6B0692C1A}"/>
            </c:ext>
          </c:extLst>
        </c:ser>
        <c:ser>
          <c:idx val="1"/>
          <c:order val="1"/>
          <c:tx>
            <c:strRef>
              <c:f>Sheet1!$C$1</c:f>
              <c:strCache>
                <c:ptCount val="1"/>
                <c:pt idx="0">
                  <c:v>Series 3</c:v>
                </c:pt>
              </c:strCache>
            </c:strRef>
          </c:tx>
          <c:spPr>
            <a:solidFill>
              <a:schemeClr val="accent3">
                <a:lumMod val="75000"/>
              </a:schemeClr>
            </a:solidFill>
            <a:ln>
              <a:noFill/>
            </a:ln>
            <a:effectLst/>
          </c:spPr>
          <c:invertIfNegative val="0"/>
          <c:cat>
            <c:strRef>
              <c:f>Sheet1!$A$2:$A$4</c:f>
              <c:strCache>
                <c:ptCount val="3"/>
                <c:pt idx="0">
                  <c:v>Desk-Computer</c:v>
                </c:pt>
                <c:pt idx="1">
                  <c:v>Sofa-Computer</c:v>
                </c:pt>
                <c:pt idx="2">
                  <c:v>Sofa-iPod</c:v>
                </c:pt>
              </c:strCache>
            </c:strRef>
          </c:cat>
          <c:val>
            <c:numRef>
              <c:f>Sheet1!$C$2:$C$4</c:f>
              <c:numCache>
                <c:formatCode>General</c:formatCode>
                <c:ptCount val="3"/>
                <c:pt idx="0">
                  <c:v>63</c:v>
                </c:pt>
                <c:pt idx="1">
                  <c:v>55</c:v>
                </c:pt>
                <c:pt idx="2">
                  <c:v>44</c:v>
                </c:pt>
              </c:numCache>
            </c:numRef>
          </c:val>
          <c:extLst>
            <c:ext xmlns:c16="http://schemas.microsoft.com/office/drawing/2014/chart" uri="{C3380CC4-5D6E-409C-BE32-E72D297353CC}">
              <c16:uniqueId val="{00000001-B7CF-4E27-849F-21A6B0692C1A}"/>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6016"/>
        <c:crosses val="autoZero"/>
        <c:auto val="1"/>
        <c:lblAlgn val="ctr"/>
        <c:lblOffset val="100"/>
        <c:noMultiLvlLbl val="0"/>
      </c:catAx>
      <c:valAx>
        <c:axId val="14016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1"/>
            </a:solidFill>
            <a:ln>
              <a:noFill/>
            </a:ln>
            <a:effectLst/>
          </c:spPr>
          <c:invertIfNegative val="0"/>
          <c:cat>
            <c:strRef>
              <c:f>Sheet1!$A$2</c:f>
              <c:strCache>
                <c:ptCount val="1"/>
                <c:pt idx="0">
                  <c:v>Desk-Computer</c:v>
                </c:pt>
              </c:strCache>
            </c:strRef>
          </c:cat>
          <c:val>
            <c:numRef>
              <c:f>Sheet1!$B$2</c:f>
              <c:numCache>
                <c:formatCode>General</c:formatCode>
                <c:ptCount val="1"/>
                <c:pt idx="0">
                  <c:v>83</c:v>
                </c:pt>
              </c:numCache>
            </c:numRef>
          </c:val>
          <c:extLst>
            <c:ext xmlns:c16="http://schemas.microsoft.com/office/drawing/2014/chart" uri="{C3380CC4-5D6E-409C-BE32-E72D297353CC}">
              <c16:uniqueId val="{00000000-EC4F-47B4-A2C1-29BEF65E9B6F}"/>
            </c:ext>
          </c:extLst>
        </c:ser>
        <c:ser>
          <c:idx val="1"/>
          <c:order val="1"/>
          <c:tx>
            <c:strRef>
              <c:f>Sheet1!$C$1</c:f>
              <c:strCache>
                <c:ptCount val="1"/>
                <c:pt idx="0">
                  <c:v>Series 3</c:v>
                </c:pt>
              </c:strCache>
            </c:strRef>
          </c:tx>
          <c:spPr>
            <a:solidFill>
              <a:srgbClr val="0070C0"/>
            </a:solidFill>
            <a:ln>
              <a:noFill/>
            </a:ln>
            <a:effectLst/>
          </c:spPr>
          <c:invertIfNegative val="0"/>
          <c:cat>
            <c:strRef>
              <c:f>Sheet1!$A$2</c:f>
              <c:strCache>
                <c:ptCount val="1"/>
                <c:pt idx="0">
                  <c:v>Desk-Computer</c:v>
                </c:pt>
              </c:strCache>
            </c:strRef>
          </c:cat>
          <c:val>
            <c:numRef>
              <c:f>Sheet1!$C$2</c:f>
              <c:numCache>
                <c:formatCode>General</c:formatCode>
                <c:ptCount val="1"/>
                <c:pt idx="0">
                  <c:v>60</c:v>
                </c:pt>
              </c:numCache>
            </c:numRef>
          </c:val>
          <c:extLst>
            <c:ext xmlns:c16="http://schemas.microsoft.com/office/drawing/2014/chart" uri="{C3380CC4-5D6E-409C-BE32-E72D297353CC}">
              <c16:uniqueId val="{00000001-EC4F-47B4-A2C1-29BEF65E9B6F}"/>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1"/>
        <c:axPos val="b"/>
        <c:numFmt formatCode="General" sourceLinked="1"/>
        <c:majorTickMark val="none"/>
        <c:minorTickMark val="none"/>
        <c:tickLblPos val="nextTo"/>
        <c:crossAx val="14016016"/>
        <c:crosses val="autoZero"/>
        <c:auto val="1"/>
        <c:lblAlgn val="ctr"/>
        <c:lblOffset val="100"/>
        <c:noMultiLvlLbl val="0"/>
      </c:catAx>
      <c:valAx>
        <c:axId val="14016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r>
                  <a:rPr lang="en-US" sz="1100" kern="1200" dirty="0" smtClean="0">
                    <a:solidFill>
                      <a:schemeClr val="tx2"/>
                    </a:solidFill>
                    <a:latin typeface="+mn-lt"/>
                    <a:ea typeface="+mn-ea"/>
                    <a:cs typeface="+mn-cs"/>
                  </a:rPr>
                  <a:t>Likelihood of conducting Google search</a:t>
                </a:r>
                <a:endParaRPr lang="he-IL" sz="1100" kern="1200" dirty="0">
                  <a:solidFill>
                    <a:schemeClr val="tx2"/>
                  </a:solidFill>
                  <a:latin typeface="+mn-lt"/>
                  <a:ea typeface="+mn-ea"/>
                  <a:cs typeface="+mn-cs"/>
                </a:endParaRPr>
              </a:p>
            </c:rich>
          </c:tx>
          <c:layout>
            <c:manualLayout>
              <c:xMode val="edge"/>
              <c:yMode val="edge"/>
              <c:x val="5.8077219612154882E-2"/>
              <c:y val="0.12758701271706999"/>
            </c:manualLayout>
          </c:layout>
          <c:overlay val="0"/>
          <c:spPr>
            <a:noFill/>
            <a:ln>
              <a:noFill/>
            </a:ln>
            <a:effectLst/>
          </c:spPr>
          <c:txPr>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1"/>
            </a:solidFill>
            <a:ln>
              <a:noFill/>
            </a:ln>
            <a:effectLst/>
          </c:spPr>
          <c:invertIfNegative val="0"/>
          <c:cat>
            <c:strRef>
              <c:f>Sheet1!$A$2</c:f>
              <c:strCache>
                <c:ptCount val="1"/>
                <c:pt idx="0">
                  <c:v>Desk-Computer</c:v>
                </c:pt>
              </c:strCache>
            </c:strRef>
          </c:cat>
          <c:val>
            <c:numRef>
              <c:f>Sheet1!$B$2</c:f>
              <c:numCache>
                <c:formatCode>General</c:formatCode>
                <c:ptCount val="1"/>
                <c:pt idx="0">
                  <c:v>2.2200000000000002</c:v>
                </c:pt>
              </c:numCache>
            </c:numRef>
          </c:val>
          <c:extLst>
            <c:ext xmlns:c16="http://schemas.microsoft.com/office/drawing/2014/chart" uri="{C3380CC4-5D6E-409C-BE32-E72D297353CC}">
              <c16:uniqueId val="{00000000-0E1D-41F2-9F78-901EFF4F15E0}"/>
            </c:ext>
          </c:extLst>
        </c:ser>
        <c:ser>
          <c:idx val="1"/>
          <c:order val="1"/>
          <c:tx>
            <c:strRef>
              <c:f>Sheet1!$C$1</c:f>
              <c:strCache>
                <c:ptCount val="1"/>
                <c:pt idx="0">
                  <c:v>Series 3</c:v>
                </c:pt>
              </c:strCache>
            </c:strRef>
          </c:tx>
          <c:spPr>
            <a:solidFill>
              <a:srgbClr val="0070C0"/>
            </a:solidFill>
            <a:ln>
              <a:noFill/>
            </a:ln>
            <a:effectLst/>
          </c:spPr>
          <c:invertIfNegative val="0"/>
          <c:cat>
            <c:strRef>
              <c:f>Sheet1!$A$2</c:f>
              <c:strCache>
                <c:ptCount val="1"/>
                <c:pt idx="0">
                  <c:v>Desk-Computer</c:v>
                </c:pt>
              </c:strCache>
            </c:strRef>
          </c:cat>
          <c:val>
            <c:numRef>
              <c:f>Sheet1!$C$2</c:f>
              <c:numCache>
                <c:formatCode>General</c:formatCode>
                <c:ptCount val="1"/>
                <c:pt idx="0">
                  <c:v>3.76</c:v>
                </c:pt>
              </c:numCache>
            </c:numRef>
          </c:val>
          <c:extLst>
            <c:ext xmlns:c16="http://schemas.microsoft.com/office/drawing/2014/chart" uri="{C3380CC4-5D6E-409C-BE32-E72D297353CC}">
              <c16:uniqueId val="{00000001-0E1D-41F2-9F78-901EFF4F15E0}"/>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1"/>
        <c:axPos val="b"/>
        <c:numFmt formatCode="General" sourceLinked="1"/>
        <c:majorTickMark val="none"/>
        <c:minorTickMark val="none"/>
        <c:tickLblPos val="nextTo"/>
        <c:crossAx val="14016016"/>
        <c:crosses val="autoZero"/>
        <c:auto val="1"/>
        <c:lblAlgn val="ctr"/>
        <c:lblOffset val="100"/>
        <c:noMultiLvlLbl val="0"/>
      </c:catAx>
      <c:valAx>
        <c:axId val="14016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r>
                  <a:rPr lang="en-US" sz="1100" kern="1200" dirty="0" smtClean="0">
                    <a:solidFill>
                      <a:schemeClr val="tx2"/>
                    </a:solidFill>
                    <a:latin typeface="+mn-lt"/>
                    <a:ea typeface="+mn-ea"/>
                    <a:cs typeface="+mn-cs"/>
                  </a:rPr>
                  <a:t>Delay before begin Google search (s)</a:t>
                </a:r>
                <a:endParaRPr lang="he-IL" sz="1100" kern="1200" dirty="0">
                  <a:solidFill>
                    <a:schemeClr val="tx2"/>
                  </a:solidFill>
                  <a:latin typeface="+mn-lt"/>
                  <a:ea typeface="+mn-ea"/>
                  <a:cs typeface="+mn-cs"/>
                </a:endParaRPr>
              </a:p>
            </c:rich>
          </c:tx>
          <c:layout>
            <c:manualLayout>
              <c:xMode val="edge"/>
              <c:yMode val="edge"/>
              <c:x val="5.8077219612154882E-2"/>
              <c:y val="0.12758701271706999"/>
            </c:manualLayout>
          </c:layout>
          <c:overlay val="0"/>
          <c:spPr>
            <a:noFill/>
            <a:ln>
              <a:noFill/>
            </a:ln>
            <a:effectLst/>
          </c:spPr>
          <c:txPr>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1"/>
            </a:solidFill>
            <a:ln>
              <a:noFill/>
            </a:ln>
            <a:effectLst/>
          </c:spPr>
          <c:invertIfNegative val="0"/>
          <c:cat>
            <c:strRef>
              <c:f>Sheet1!$A$2</c:f>
              <c:strCache>
                <c:ptCount val="1"/>
                <c:pt idx="0">
                  <c:v>Desk-Computer</c:v>
                </c:pt>
              </c:strCache>
            </c:strRef>
          </c:cat>
          <c:val>
            <c:numRef>
              <c:f>Sheet1!$B$2</c:f>
              <c:numCache>
                <c:formatCode>General</c:formatCode>
                <c:ptCount val="1"/>
                <c:pt idx="0">
                  <c:v>3.2</c:v>
                </c:pt>
              </c:numCache>
            </c:numRef>
          </c:val>
          <c:extLst>
            <c:ext xmlns:c16="http://schemas.microsoft.com/office/drawing/2014/chart" uri="{C3380CC4-5D6E-409C-BE32-E72D297353CC}">
              <c16:uniqueId val="{00000000-CA5D-4D22-BF40-F7813BEA2A0B}"/>
            </c:ext>
          </c:extLst>
        </c:ser>
        <c:ser>
          <c:idx val="1"/>
          <c:order val="1"/>
          <c:tx>
            <c:strRef>
              <c:f>Sheet1!$C$1</c:f>
              <c:strCache>
                <c:ptCount val="1"/>
                <c:pt idx="0">
                  <c:v>Series 3</c:v>
                </c:pt>
              </c:strCache>
            </c:strRef>
          </c:tx>
          <c:spPr>
            <a:solidFill>
              <a:srgbClr val="0070C0"/>
            </a:solidFill>
            <a:ln>
              <a:noFill/>
            </a:ln>
            <a:effectLst/>
          </c:spPr>
          <c:invertIfNegative val="0"/>
          <c:cat>
            <c:strRef>
              <c:f>Sheet1!$A$2</c:f>
              <c:strCache>
                <c:ptCount val="1"/>
                <c:pt idx="0">
                  <c:v>Desk-Computer</c:v>
                </c:pt>
              </c:strCache>
            </c:strRef>
          </c:cat>
          <c:val>
            <c:numRef>
              <c:f>Sheet1!$C$2</c:f>
              <c:numCache>
                <c:formatCode>General</c:formatCode>
                <c:ptCount val="1"/>
                <c:pt idx="0">
                  <c:v>12.2</c:v>
                </c:pt>
              </c:numCache>
            </c:numRef>
          </c:val>
          <c:extLst>
            <c:ext xmlns:c16="http://schemas.microsoft.com/office/drawing/2014/chart" uri="{C3380CC4-5D6E-409C-BE32-E72D297353CC}">
              <c16:uniqueId val="{00000001-CA5D-4D22-BF40-F7813BEA2A0B}"/>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1"/>
        <c:axPos val="b"/>
        <c:numFmt formatCode="General" sourceLinked="1"/>
        <c:majorTickMark val="none"/>
        <c:minorTickMark val="none"/>
        <c:tickLblPos val="nextTo"/>
        <c:crossAx val="14016016"/>
        <c:crossesAt val="-36"/>
        <c:auto val="1"/>
        <c:lblAlgn val="ctr"/>
        <c:lblOffset val="100"/>
        <c:noMultiLvlLbl val="0"/>
      </c:catAx>
      <c:valAx>
        <c:axId val="14016016"/>
        <c:scaling>
          <c:orientation val="minMax"/>
          <c:min val="-3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r>
                  <a:rPr lang="en-US" sz="1100" kern="1200" dirty="0" smtClean="0">
                    <a:solidFill>
                      <a:schemeClr val="tx2"/>
                    </a:solidFill>
                    <a:latin typeface="+mn-lt"/>
                    <a:ea typeface="+mn-ea"/>
                    <a:cs typeface="+mn-cs"/>
                  </a:rPr>
                  <a:t>Need For</a:t>
                </a:r>
                <a:r>
                  <a:rPr lang="en-US" sz="1100" kern="1200" baseline="0" dirty="0" smtClean="0">
                    <a:solidFill>
                      <a:schemeClr val="tx2"/>
                    </a:solidFill>
                    <a:latin typeface="+mn-lt"/>
                    <a:ea typeface="+mn-ea"/>
                    <a:cs typeface="+mn-cs"/>
                  </a:rPr>
                  <a:t> Cognition (NFC)</a:t>
                </a:r>
                <a:endParaRPr lang="he-IL" sz="1100" kern="1200" dirty="0">
                  <a:solidFill>
                    <a:schemeClr val="tx2"/>
                  </a:solidFill>
                  <a:latin typeface="+mn-lt"/>
                  <a:ea typeface="+mn-ea"/>
                  <a:cs typeface="+mn-cs"/>
                </a:endParaRPr>
              </a:p>
            </c:rich>
          </c:tx>
          <c:layout>
            <c:manualLayout>
              <c:xMode val="edge"/>
              <c:yMode val="edge"/>
              <c:x val="6.8980126742081191E-2"/>
              <c:y val="0.24202802693478906"/>
            </c:manualLayout>
          </c:layout>
          <c:overlay val="0"/>
          <c:spPr>
            <a:noFill/>
            <a:ln>
              <a:noFill/>
            </a:ln>
            <a:effectLst/>
          </c:spPr>
          <c:txPr>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344A91-ED79-4EB1-A3A7-F0DDC60ECB5C}" type="datetimeFigureOut">
              <a:rPr lang="en-US" smtClean="0"/>
              <a:t>1/20/2021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7E7BBD-2323-4AB6-A2BA-51C5699B175C}" type="slidenum">
              <a:rPr lang="en-US" smtClean="0"/>
              <a:t>‹#›</a:t>
            </a:fld>
            <a:endParaRPr lang="en-US"/>
          </a:p>
        </p:txBody>
      </p:sp>
    </p:spTree>
    <p:extLst>
      <p:ext uri="{BB962C8B-B14F-4D97-AF65-F5344CB8AC3E}">
        <p14:creationId xmlns:p14="http://schemas.microsoft.com/office/powerpoint/2010/main" val="178147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58AE7-CDC9-46F6-A86E-CC9CD216C70C}"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6D8C3-94E2-45BD-AD06-2DF57D61584E}" type="slidenum">
              <a:rPr lang="en-US" smtClean="0"/>
              <a:t>‹#›</a:t>
            </a:fld>
            <a:endParaRPr lang="en-US"/>
          </a:p>
        </p:txBody>
      </p:sp>
    </p:spTree>
    <p:extLst>
      <p:ext uri="{BB962C8B-B14F-4D97-AF65-F5344CB8AC3E}">
        <p14:creationId xmlns:p14="http://schemas.microsoft.com/office/powerpoint/2010/main" val="310226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9860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766335"/>
            <a:ext cx="12191998" cy="2870052"/>
          </a:xfrm>
          <a:custGeom>
            <a:avLst/>
            <a:gdLst>
              <a:gd name="connsiteX0" fmla="*/ 0 w 12191998"/>
              <a:gd name="connsiteY0" fmla="*/ 0 h 2870052"/>
              <a:gd name="connsiteX1" fmla="*/ 12191998 w 12191998"/>
              <a:gd name="connsiteY1" fmla="*/ 0 h 2870052"/>
              <a:gd name="connsiteX2" fmla="*/ 12191998 w 12191998"/>
              <a:gd name="connsiteY2" fmla="*/ 2870052 h 2870052"/>
              <a:gd name="connsiteX3" fmla="*/ 0 w 12191998"/>
              <a:gd name="connsiteY3" fmla="*/ 2870052 h 2870052"/>
            </a:gdLst>
            <a:ahLst/>
            <a:cxnLst>
              <a:cxn ang="0">
                <a:pos x="connsiteX0" y="connsiteY0"/>
              </a:cxn>
              <a:cxn ang="0">
                <a:pos x="connsiteX1" y="connsiteY1"/>
              </a:cxn>
              <a:cxn ang="0">
                <a:pos x="connsiteX2" y="connsiteY2"/>
              </a:cxn>
              <a:cxn ang="0">
                <a:pos x="connsiteX3" y="connsiteY3"/>
              </a:cxn>
            </a:cxnLst>
            <a:rect l="l" t="t" r="r" b="b"/>
            <a:pathLst>
              <a:path w="12191998" h="2870052">
                <a:moveTo>
                  <a:pt x="0" y="0"/>
                </a:moveTo>
                <a:lnTo>
                  <a:pt x="12191998" y="0"/>
                </a:lnTo>
                <a:lnTo>
                  <a:pt x="12191998" y="2870052"/>
                </a:lnTo>
                <a:lnTo>
                  <a:pt x="0" y="2870052"/>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7476455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136534" y="2214693"/>
            <a:ext cx="1917720" cy="3402991"/>
          </a:xfrm>
          <a:custGeom>
            <a:avLst/>
            <a:gdLst>
              <a:gd name="connsiteX0" fmla="*/ 0 w 1917720"/>
              <a:gd name="connsiteY0" fmla="*/ 0 h 3402991"/>
              <a:gd name="connsiteX1" fmla="*/ 1917720 w 1917720"/>
              <a:gd name="connsiteY1" fmla="*/ 0 h 3402991"/>
              <a:gd name="connsiteX2" fmla="*/ 1917720 w 1917720"/>
              <a:gd name="connsiteY2" fmla="*/ 3402991 h 3402991"/>
              <a:gd name="connsiteX3" fmla="*/ 0 w 1917720"/>
              <a:gd name="connsiteY3" fmla="*/ 3402991 h 3402991"/>
            </a:gdLst>
            <a:ahLst/>
            <a:cxnLst>
              <a:cxn ang="0">
                <a:pos x="connsiteX0" y="connsiteY0"/>
              </a:cxn>
              <a:cxn ang="0">
                <a:pos x="connsiteX1" y="connsiteY1"/>
              </a:cxn>
              <a:cxn ang="0">
                <a:pos x="connsiteX2" y="connsiteY2"/>
              </a:cxn>
              <a:cxn ang="0">
                <a:pos x="connsiteX3" y="connsiteY3"/>
              </a:cxn>
            </a:cxnLst>
            <a:rect l="l" t="t" r="r" b="b"/>
            <a:pathLst>
              <a:path w="1917720" h="3402991">
                <a:moveTo>
                  <a:pt x="0" y="0"/>
                </a:moveTo>
                <a:lnTo>
                  <a:pt x="1917720" y="0"/>
                </a:lnTo>
                <a:lnTo>
                  <a:pt x="1917720" y="3402991"/>
                </a:lnTo>
                <a:lnTo>
                  <a:pt x="0" y="3402991"/>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309535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052917" y="2027293"/>
            <a:ext cx="4681777" cy="2639605"/>
          </a:xfrm>
          <a:custGeom>
            <a:avLst/>
            <a:gdLst>
              <a:gd name="connsiteX0" fmla="*/ 0 w 4681777"/>
              <a:gd name="connsiteY0" fmla="*/ 0 h 2639605"/>
              <a:gd name="connsiteX1" fmla="*/ 4681777 w 4681777"/>
              <a:gd name="connsiteY1" fmla="*/ 0 h 2639605"/>
              <a:gd name="connsiteX2" fmla="*/ 4681777 w 4681777"/>
              <a:gd name="connsiteY2" fmla="*/ 2639605 h 2639605"/>
              <a:gd name="connsiteX3" fmla="*/ 0 w 4681777"/>
              <a:gd name="connsiteY3" fmla="*/ 2639605 h 2639605"/>
            </a:gdLst>
            <a:ahLst/>
            <a:cxnLst>
              <a:cxn ang="0">
                <a:pos x="connsiteX0" y="connsiteY0"/>
              </a:cxn>
              <a:cxn ang="0">
                <a:pos x="connsiteX1" y="connsiteY1"/>
              </a:cxn>
              <a:cxn ang="0">
                <a:pos x="connsiteX2" y="connsiteY2"/>
              </a:cxn>
              <a:cxn ang="0">
                <a:pos x="connsiteX3" y="connsiteY3"/>
              </a:cxn>
            </a:cxnLst>
            <a:rect l="l" t="t" r="r" b="b"/>
            <a:pathLst>
              <a:path w="4681777" h="2639605">
                <a:moveTo>
                  <a:pt x="0" y="0"/>
                </a:moveTo>
                <a:lnTo>
                  <a:pt x="4681777" y="0"/>
                </a:lnTo>
                <a:lnTo>
                  <a:pt x="4681777" y="2639605"/>
                </a:lnTo>
                <a:lnTo>
                  <a:pt x="0" y="2639605"/>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33191866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613564" y="2010754"/>
            <a:ext cx="6740234" cy="3978679"/>
          </a:xfrm>
          <a:custGeom>
            <a:avLst/>
            <a:gdLst>
              <a:gd name="connsiteX0" fmla="*/ 0 w 6740234"/>
              <a:gd name="connsiteY0" fmla="*/ 0 h 3978679"/>
              <a:gd name="connsiteX1" fmla="*/ 6740234 w 6740234"/>
              <a:gd name="connsiteY1" fmla="*/ 0 h 3978679"/>
              <a:gd name="connsiteX2" fmla="*/ 6740234 w 6740234"/>
              <a:gd name="connsiteY2" fmla="*/ 3978679 h 3978679"/>
              <a:gd name="connsiteX3" fmla="*/ 0 w 6740234"/>
              <a:gd name="connsiteY3" fmla="*/ 3978679 h 3978679"/>
            </a:gdLst>
            <a:ahLst/>
            <a:cxnLst>
              <a:cxn ang="0">
                <a:pos x="connsiteX0" y="connsiteY0"/>
              </a:cxn>
              <a:cxn ang="0">
                <a:pos x="connsiteX1" y="connsiteY1"/>
              </a:cxn>
              <a:cxn ang="0">
                <a:pos x="connsiteX2" y="connsiteY2"/>
              </a:cxn>
              <a:cxn ang="0">
                <a:pos x="connsiteX3" y="connsiteY3"/>
              </a:cxn>
            </a:cxnLst>
            <a:rect l="l" t="t" r="r" b="b"/>
            <a:pathLst>
              <a:path w="6740234" h="3978679">
                <a:moveTo>
                  <a:pt x="0" y="0"/>
                </a:moveTo>
                <a:lnTo>
                  <a:pt x="6740234" y="0"/>
                </a:lnTo>
                <a:lnTo>
                  <a:pt x="6740234" y="3978679"/>
                </a:lnTo>
                <a:lnTo>
                  <a:pt x="0" y="3978679"/>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4008296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Oval 4"/>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 name="TextBox 5"/>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2903467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097381" y="1766335"/>
            <a:ext cx="1997241" cy="1997242"/>
          </a:xfrm>
          <a:custGeom>
            <a:avLst/>
            <a:gdLst>
              <a:gd name="connsiteX0" fmla="*/ 998620 w 1997241"/>
              <a:gd name="connsiteY0" fmla="*/ 0 h 1997242"/>
              <a:gd name="connsiteX1" fmla="*/ 1997241 w 1997241"/>
              <a:gd name="connsiteY1" fmla="*/ 998621 h 1997242"/>
              <a:gd name="connsiteX2" fmla="*/ 998620 w 1997241"/>
              <a:gd name="connsiteY2" fmla="*/ 1997242 h 1997242"/>
              <a:gd name="connsiteX3" fmla="*/ 0 w 1997241"/>
              <a:gd name="connsiteY3" fmla="*/ 998621 h 1997242"/>
              <a:gd name="connsiteX4" fmla="*/ 998620 w 1997241"/>
              <a:gd name="connsiteY4" fmla="*/ 0 h 199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1" h="1997242">
                <a:moveTo>
                  <a:pt x="998620" y="0"/>
                </a:moveTo>
                <a:cubicBezTo>
                  <a:pt x="1550143" y="0"/>
                  <a:pt x="1997241" y="447098"/>
                  <a:pt x="1997241" y="998621"/>
                </a:cubicBezTo>
                <a:cubicBezTo>
                  <a:pt x="1997241" y="1550144"/>
                  <a:pt x="1550143" y="1997242"/>
                  <a:pt x="998620" y="1997242"/>
                </a:cubicBezTo>
                <a:cubicBezTo>
                  <a:pt x="447097" y="1997242"/>
                  <a:pt x="0" y="1550144"/>
                  <a:pt x="0" y="998621"/>
                </a:cubicBezTo>
                <a:cubicBezTo>
                  <a:pt x="0" y="447098"/>
                  <a:pt x="447097" y="0"/>
                  <a:pt x="998620" y="0"/>
                </a:cubicBez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6" name="Oval 5"/>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 name="TextBox 6"/>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7670819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6095998" y="0"/>
            <a:ext cx="6096001" cy="6858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11375961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0" y="0"/>
            <a:ext cx="6096000" cy="6858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9588703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766335"/>
            <a:ext cx="12192000" cy="2870052"/>
          </a:xfrm>
          <a:custGeom>
            <a:avLst/>
            <a:gdLst>
              <a:gd name="connsiteX0" fmla="*/ 0 w 12192000"/>
              <a:gd name="connsiteY0" fmla="*/ 0 h 2870052"/>
              <a:gd name="connsiteX1" fmla="*/ 12192000 w 12192000"/>
              <a:gd name="connsiteY1" fmla="*/ 0 h 2870052"/>
              <a:gd name="connsiteX2" fmla="*/ 12192000 w 12192000"/>
              <a:gd name="connsiteY2" fmla="*/ 2870052 h 2870052"/>
              <a:gd name="connsiteX3" fmla="*/ 0 w 12192000"/>
              <a:gd name="connsiteY3" fmla="*/ 2870052 h 2870052"/>
            </a:gdLst>
            <a:ahLst/>
            <a:cxnLst>
              <a:cxn ang="0">
                <a:pos x="connsiteX0" y="connsiteY0"/>
              </a:cxn>
              <a:cxn ang="0">
                <a:pos x="connsiteX1" y="connsiteY1"/>
              </a:cxn>
              <a:cxn ang="0">
                <a:pos x="connsiteX2" y="connsiteY2"/>
              </a:cxn>
              <a:cxn ang="0">
                <a:pos x="connsiteX3" y="connsiteY3"/>
              </a:cxn>
            </a:cxnLst>
            <a:rect l="l" t="t" r="r" b="b"/>
            <a:pathLst>
              <a:path w="12192000" h="2870052">
                <a:moveTo>
                  <a:pt x="0" y="0"/>
                </a:moveTo>
                <a:lnTo>
                  <a:pt x="12192000" y="0"/>
                </a:lnTo>
                <a:lnTo>
                  <a:pt x="12192000" y="2870052"/>
                </a:lnTo>
                <a:lnTo>
                  <a:pt x="0" y="2870052"/>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1400668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 y="1915065"/>
            <a:ext cx="6095999" cy="3922938"/>
          </a:xfrm>
          <a:custGeom>
            <a:avLst/>
            <a:gdLst>
              <a:gd name="connsiteX0" fmla="*/ 0 w 6095999"/>
              <a:gd name="connsiteY0" fmla="*/ 0 h 3922938"/>
              <a:gd name="connsiteX1" fmla="*/ 6095999 w 6095999"/>
              <a:gd name="connsiteY1" fmla="*/ 0 h 3922938"/>
              <a:gd name="connsiteX2" fmla="*/ 6095999 w 6095999"/>
              <a:gd name="connsiteY2" fmla="*/ 3922938 h 3922938"/>
              <a:gd name="connsiteX3" fmla="*/ 0 w 6095999"/>
              <a:gd name="connsiteY3" fmla="*/ 3922938 h 3922938"/>
            </a:gdLst>
            <a:ahLst/>
            <a:cxnLst>
              <a:cxn ang="0">
                <a:pos x="connsiteX0" y="connsiteY0"/>
              </a:cxn>
              <a:cxn ang="0">
                <a:pos x="connsiteX1" y="connsiteY1"/>
              </a:cxn>
              <a:cxn ang="0">
                <a:pos x="connsiteX2" y="connsiteY2"/>
              </a:cxn>
              <a:cxn ang="0">
                <a:pos x="connsiteX3" y="connsiteY3"/>
              </a:cxn>
            </a:cxnLst>
            <a:rect l="l" t="t" r="r" b="b"/>
            <a:pathLst>
              <a:path w="6095999" h="3922938">
                <a:moveTo>
                  <a:pt x="0" y="0"/>
                </a:moveTo>
                <a:lnTo>
                  <a:pt x="6095999" y="0"/>
                </a:lnTo>
                <a:lnTo>
                  <a:pt x="6095999" y="3922938"/>
                </a:lnTo>
                <a:lnTo>
                  <a:pt x="0" y="392293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5989941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41524653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5006340" cy="6858000"/>
          </a:xfrm>
          <a:custGeom>
            <a:avLst/>
            <a:gdLst>
              <a:gd name="connsiteX0" fmla="*/ 0 w 5006340"/>
              <a:gd name="connsiteY0" fmla="*/ 0 h 6858000"/>
              <a:gd name="connsiteX1" fmla="*/ 5006340 w 5006340"/>
              <a:gd name="connsiteY1" fmla="*/ 0 h 6858000"/>
              <a:gd name="connsiteX2" fmla="*/ 5006340 w 5006340"/>
              <a:gd name="connsiteY2" fmla="*/ 6858000 h 6858000"/>
              <a:gd name="connsiteX3" fmla="*/ 0 w 50063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06340" h="6858000">
                <a:moveTo>
                  <a:pt x="0" y="0"/>
                </a:moveTo>
                <a:lnTo>
                  <a:pt x="5006340" y="0"/>
                </a:lnTo>
                <a:lnTo>
                  <a:pt x="5006340" y="6858000"/>
                </a:lnTo>
                <a:lnTo>
                  <a:pt x="0" y="6858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6806213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60443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chart" Target="../charts/chart1.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slideLayout" Target="../slideLayouts/slideLayout9.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6"/>
          <p:cNvGrpSpPr/>
          <p:nvPr/>
        </p:nvGrpSpPr>
        <p:grpSpPr>
          <a:xfrm>
            <a:off x="0" y="5685905"/>
            <a:ext cx="11222892" cy="290946"/>
            <a:chOff x="0" y="5685905"/>
            <a:chExt cx="14547274" cy="290946"/>
          </a:xfrm>
        </p:grpSpPr>
        <p:sp>
          <p:nvSpPr>
            <p:cNvPr id="5" name="Rectangle 4"/>
            <p:cNvSpPr/>
            <p:nvPr/>
          </p:nvSpPr>
          <p:spPr>
            <a:xfrm>
              <a:off x="0" y="5685905"/>
              <a:ext cx="3507971" cy="290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507972" y="5685905"/>
              <a:ext cx="2011680" cy="290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5519652" y="5685905"/>
              <a:ext cx="3507971" cy="2909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9027624" y="5685905"/>
              <a:ext cx="2011680" cy="2909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11039303" y="5685905"/>
              <a:ext cx="3507971" cy="2909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TextBox 19"/>
          <p:cNvSpPr txBox="1"/>
          <p:nvPr/>
        </p:nvSpPr>
        <p:spPr>
          <a:xfrm>
            <a:off x="601785" y="3523054"/>
            <a:ext cx="10752015" cy="1077218"/>
          </a:xfrm>
          <a:prstGeom prst="rect">
            <a:avLst/>
          </a:prstGeom>
          <a:noFill/>
        </p:spPr>
        <p:txBody>
          <a:bodyPr wrap="square" rtlCol="0">
            <a:spAutoFit/>
          </a:bodyPr>
          <a:lstStyle/>
          <a:p>
            <a:pPr algn="ctr"/>
            <a:r>
              <a:rPr lang="en-US" sz="3200" dirty="0"/>
              <a:t>Using the Internet to access information inflates future use of the </a:t>
            </a:r>
            <a:r>
              <a:rPr lang="en-US" sz="3200" dirty="0" smtClean="0"/>
              <a:t>Internet </a:t>
            </a:r>
            <a:r>
              <a:rPr lang="en-US" sz="3200" dirty="0"/>
              <a:t>to access other information </a:t>
            </a:r>
            <a:endParaRPr lang="en-US" sz="3200" b="1" dirty="0">
              <a:solidFill>
                <a:schemeClr val="tx2"/>
              </a:solidFill>
              <a:latin typeface="+mj-lt"/>
            </a:endParaRPr>
          </a:p>
        </p:txBody>
      </p:sp>
      <p:pic>
        <p:nvPicPr>
          <p:cNvPr id="1026" name="Picture 2" descr="Google Explains Neural Matching vs RankB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9" y="128099"/>
            <a:ext cx="6096000" cy="276225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809898" y="4771311"/>
            <a:ext cx="10543902" cy="1138773"/>
          </a:xfrm>
          <a:prstGeom prst="rect">
            <a:avLst/>
          </a:prstGeom>
          <a:noFill/>
        </p:spPr>
        <p:txBody>
          <a:bodyPr wrap="square" rtlCol="0">
            <a:spAutoFit/>
          </a:bodyPr>
          <a:lstStyle/>
          <a:p>
            <a:pPr algn="ctr"/>
            <a:r>
              <a:rPr lang="en-US" sz="1600" dirty="0"/>
              <a:t>Benjamin C. </a:t>
            </a:r>
            <a:r>
              <a:rPr lang="en-US" sz="1600" dirty="0" err="1"/>
              <a:t>Storma</a:t>
            </a:r>
            <a:r>
              <a:rPr lang="en-US" sz="1600" dirty="0"/>
              <a:t>, Sean M. </a:t>
            </a:r>
            <a:r>
              <a:rPr lang="en-US" sz="1600" dirty="0" err="1"/>
              <a:t>Stonea</a:t>
            </a:r>
            <a:r>
              <a:rPr lang="en-US" sz="1600" dirty="0"/>
              <a:t> and Aaron S. </a:t>
            </a:r>
            <a:r>
              <a:rPr lang="en-US" sz="1600" dirty="0" smtClean="0"/>
              <a:t>Benjamin</a:t>
            </a:r>
          </a:p>
          <a:p>
            <a:pPr algn="ctr"/>
            <a:r>
              <a:rPr lang="en-US" sz="1600" dirty="0" smtClean="0"/>
              <a:t> </a:t>
            </a:r>
            <a:r>
              <a:rPr lang="en-US" sz="1200" dirty="0"/>
              <a:t/>
            </a:r>
            <a:br>
              <a:rPr lang="en-US" sz="1200" dirty="0"/>
            </a:br>
            <a:r>
              <a:rPr lang="en-US" sz="1200" dirty="0"/>
              <a:t>Department of Psychology, University of California, Santa Cruz, CA, </a:t>
            </a:r>
            <a:r>
              <a:rPr lang="en-US" sz="1200" dirty="0" smtClean="0"/>
              <a:t>USA </a:t>
            </a:r>
            <a:r>
              <a:rPr lang="en-US" sz="1200" dirty="0"/>
              <a:t>,</a:t>
            </a:r>
            <a:r>
              <a:rPr lang="en-US" sz="1200" dirty="0" smtClean="0"/>
              <a:t>Department </a:t>
            </a:r>
            <a:r>
              <a:rPr lang="en-US" sz="1200" dirty="0"/>
              <a:t>of Psychology, University of Illinois, Urbana Champaign, IL, USA </a:t>
            </a:r>
            <a:br>
              <a:rPr lang="en-US" sz="1200" dirty="0"/>
            </a:br>
            <a:r>
              <a:rPr lang="en-US" sz="1200" dirty="0"/>
              <a:t/>
            </a:r>
            <a:br>
              <a:rPr lang="en-US" sz="1200" dirty="0"/>
            </a:br>
            <a:endParaRPr lang="en-US" sz="1200" b="1" dirty="0" smtClean="0">
              <a:solidFill>
                <a:schemeClr val="tx2"/>
              </a:solidFill>
            </a:endParaRPr>
          </a:p>
        </p:txBody>
      </p:sp>
    </p:spTree>
    <p:extLst>
      <p:ext uri="{BB962C8B-B14F-4D97-AF65-F5344CB8AC3E}">
        <p14:creationId xmlns:p14="http://schemas.microsoft.com/office/powerpoint/2010/main" val="325476548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667">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50667">
                                          <p:cBhvr additive="base">
                                            <p:cTn id="7" dur="750" fill="hold"/>
                                            <p:tgtEl>
                                              <p:spTgt spid="7"/>
                                            </p:tgtEl>
                                            <p:attrNameLst>
                                              <p:attrName>ppt_x</p:attrName>
                                            </p:attrNameLst>
                                          </p:cBhvr>
                                          <p:tavLst>
                                            <p:tav tm="0">
                                              <p:val>
                                                <p:strVal val="1+#ppt_w/2"/>
                                              </p:val>
                                            </p:tav>
                                            <p:tav tm="100000">
                                              <p:val>
                                                <p:strVal val="#ppt_x"/>
                                              </p:val>
                                            </p:tav>
                                          </p:tavLst>
                                        </p:anim>
                                        <p:anim calcmode="lin" valueType="num" p14:bounceEnd="50667">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a:t>
            </a:r>
            <a:r>
              <a:rPr lang="en-US" sz="3600" b="1" dirty="0" smtClean="0">
                <a:solidFill>
                  <a:schemeClr val="tx2"/>
                </a:solidFill>
              </a:rPr>
              <a:t>1b</a:t>
            </a:r>
            <a:endParaRPr lang="en-US" sz="3600" b="1" dirty="0">
              <a:solidFill>
                <a:schemeClr val="tx2"/>
              </a:solidFill>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0" name="Group 29"/>
          <p:cNvGrpSpPr/>
          <p:nvPr/>
        </p:nvGrpSpPr>
        <p:grpSpPr>
          <a:xfrm>
            <a:off x="878927" y="1575495"/>
            <a:ext cx="10206892" cy="1402375"/>
            <a:chOff x="9580446" y="2630663"/>
            <a:chExt cx="1766082" cy="3454554"/>
          </a:xfrm>
        </p:grpSpPr>
        <p:sp>
          <p:nvSpPr>
            <p:cNvPr id="31" name="TextBox 30"/>
            <p:cNvSpPr txBox="1"/>
            <p:nvPr/>
          </p:nvSpPr>
          <p:spPr>
            <a:xfrm>
              <a:off x="9580447" y="2630663"/>
              <a:ext cx="1766080" cy="307777"/>
            </a:xfrm>
            <a:prstGeom prst="rect">
              <a:avLst/>
            </a:prstGeom>
            <a:noFill/>
          </p:spPr>
          <p:txBody>
            <a:bodyPr wrap="square" rtlCol="0">
              <a:spAutoFit/>
            </a:bodyPr>
            <a:lstStyle/>
            <a:p>
              <a:pPr algn="ctr"/>
              <a:r>
                <a:rPr lang="en-US" sz="1400" b="1" dirty="0" smtClean="0">
                  <a:solidFill>
                    <a:schemeClr val="tx2"/>
                  </a:solidFill>
                </a:rPr>
                <a:t>Participants</a:t>
              </a:r>
              <a:endParaRPr lang="en-US" sz="1400" b="1" dirty="0">
                <a:solidFill>
                  <a:schemeClr val="tx2"/>
                </a:solidFill>
              </a:endParaRPr>
            </a:p>
          </p:txBody>
        </p:sp>
        <p:sp>
          <p:nvSpPr>
            <p:cNvPr id="32" name="Rectangle 31"/>
            <p:cNvSpPr/>
            <p:nvPr/>
          </p:nvSpPr>
          <p:spPr>
            <a:xfrm>
              <a:off x="9580446" y="3440012"/>
              <a:ext cx="1766082" cy="2645205"/>
            </a:xfrm>
            <a:prstGeom prst="rect">
              <a:avLst/>
            </a:prstGeom>
          </p:spPr>
          <p:txBody>
            <a:bodyPr wrap="square">
              <a:spAutoFit/>
            </a:bodyPr>
            <a:lstStyle/>
            <a:p>
              <a:pPr algn="ctr">
                <a:lnSpc>
                  <a:spcPct val="150000"/>
                </a:lnSpc>
              </a:pPr>
              <a:r>
                <a:rPr lang="en-US" sz="1600" dirty="0" smtClean="0">
                  <a:solidFill>
                    <a:schemeClr val="tx2"/>
                  </a:solidFill>
                </a:rPr>
                <a:t>Eighty </a:t>
              </a:r>
              <a:r>
                <a:rPr lang="en-US" sz="1600" dirty="0">
                  <a:solidFill>
                    <a:schemeClr val="tx2"/>
                  </a:solidFill>
                </a:rPr>
                <a:t>undergraduates from </a:t>
              </a:r>
              <a:r>
                <a:rPr lang="en-US" sz="1600" dirty="0" smtClean="0">
                  <a:solidFill>
                    <a:schemeClr val="tx2"/>
                  </a:solidFill>
                </a:rPr>
                <a:t>the UCSC </a:t>
              </a:r>
              <a:r>
                <a:rPr lang="en-US" sz="1600" dirty="0">
                  <a:solidFill>
                    <a:schemeClr val="tx2"/>
                  </a:solidFill>
                </a:rPr>
                <a:t> </a:t>
              </a:r>
              <a:r>
                <a:rPr lang="en-US" sz="1600" dirty="0" smtClean="0">
                  <a:solidFill>
                    <a:schemeClr val="tx2"/>
                  </a:solidFill>
                </a:rPr>
                <a:t>Randomly assigned </a:t>
              </a:r>
              <a:r>
                <a:rPr lang="en-US" sz="1600" dirty="0">
                  <a:solidFill>
                    <a:schemeClr val="tx2"/>
                  </a:solidFill>
                </a:rPr>
                <a:t>to one </a:t>
              </a:r>
              <a:r>
                <a:rPr lang="en-US" sz="1600" dirty="0" smtClean="0">
                  <a:solidFill>
                    <a:schemeClr val="tx2"/>
                  </a:solidFill>
                </a:rPr>
                <a:t>of four between subject </a:t>
              </a:r>
              <a:r>
                <a:rPr lang="en-US" sz="1600" dirty="0">
                  <a:solidFill>
                    <a:schemeClr val="tx2"/>
                  </a:solidFill>
                </a:rPr>
                <a:t>conditions (Internet-Computer, </a:t>
              </a:r>
              <a:r>
                <a:rPr lang="en-US" sz="1600" dirty="0" smtClean="0">
                  <a:solidFill>
                    <a:schemeClr val="tx2"/>
                  </a:solidFill>
                </a:rPr>
                <a:t>Internet-iPod, Memory-Computer</a:t>
              </a:r>
              <a:r>
                <a:rPr lang="en-US" sz="1600" dirty="0">
                  <a:solidFill>
                    <a:schemeClr val="tx2"/>
                  </a:solidFill>
                </a:rPr>
                <a:t>, and Memory-iPod) </a:t>
              </a:r>
              <a:r>
                <a:rPr lang="en-US" sz="1600" dirty="0"/>
                <a:t/>
              </a:r>
              <a:br>
                <a:rPr lang="en-US" sz="1600" dirty="0"/>
              </a:br>
              <a:endParaRPr lang="it-IT" sz="1200" dirty="0">
                <a:solidFill>
                  <a:schemeClr val="tx2"/>
                </a:solidFill>
              </a:endParaRPr>
            </a:p>
          </p:txBody>
        </p:sp>
      </p:grpSp>
      <p:grpSp>
        <p:nvGrpSpPr>
          <p:cNvPr id="33" name="Group 32"/>
          <p:cNvGrpSpPr/>
          <p:nvPr/>
        </p:nvGrpSpPr>
        <p:grpSpPr>
          <a:xfrm>
            <a:off x="284833" y="2888913"/>
            <a:ext cx="11395093" cy="4013467"/>
            <a:chOff x="9580448" y="2399664"/>
            <a:chExt cx="1766082" cy="11157675"/>
          </a:xfrm>
        </p:grpSpPr>
        <p:sp>
          <p:nvSpPr>
            <p:cNvPr id="34" name="TextBox 33"/>
            <p:cNvSpPr txBox="1"/>
            <p:nvPr/>
          </p:nvSpPr>
          <p:spPr>
            <a:xfrm>
              <a:off x="9580448" y="2399664"/>
              <a:ext cx="1766080" cy="494614"/>
            </a:xfrm>
            <a:prstGeom prst="rect">
              <a:avLst/>
            </a:prstGeom>
            <a:noFill/>
          </p:spPr>
          <p:txBody>
            <a:bodyPr wrap="square" rtlCol="0">
              <a:spAutoFit/>
            </a:bodyPr>
            <a:lstStyle/>
            <a:p>
              <a:pPr algn="ctr"/>
              <a:r>
                <a:rPr lang="en-US" sz="1400" b="1" dirty="0" smtClean="0">
                  <a:solidFill>
                    <a:schemeClr val="tx2"/>
                  </a:solidFill>
                </a:rPr>
                <a:t>Materials and Procedure</a:t>
              </a:r>
              <a:endParaRPr lang="en-US" sz="1400" b="1" dirty="0">
                <a:solidFill>
                  <a:schemeClr val="tx2"/>
                </a:solidFill>
              </a:endParaRPr>
            </a:p>
          </p:txBody>
        </p:sp>
        <p:sp>
          <p:nvSpPr>
            <p:cNvPr id="35" name="Rectangle 34"/>
            <p:cNvSpPr/>
            <p:nvPr/>
          </p:nvSpPr>
          <p:spPr>
            <a:xfrm>
              <a:off x="9580448" y="3159924"/>
              <a:ext cx="1766082" cy="10397415"/>
            </a:xfrm>
            <a:prstGeom prst="rect">
              <a:avLst/>
            </a:prstGeom>
          </p:spPr>
          <p:txBody>
            <a:bodyPr wrap="square">
              <a:spAutoFit/>
            </a:bodyPr>
            <a:lstStyle/>
            <a:p>
              <a:pPr algn="just">
                <a:lnSpc>
                  <a:spcPct val="150000"/>
                </a:lnSpc>
              </a:pPr>
              <a:r>
                <a:rPr lang="en-US" sz="1600" dirty="0">
                  <a:solidFill>
                    <a:schemeClr val="tx2"/>
                  </a:solidFill>
                </a:rPr>
                <a:t>The </a:t>
              </a:r>
              <a:r>
                <a:rPr lang="en-US" sz="1600" dirty="0" smtClean="0">
                  <a:solidFill>
                    <a:schemeClr val="tx2"/>
                  </a:solidFill>
                </a:rPr>
                <a:t>phase 1 was </a:t>
              </a:r>
              <a:r>
                <a:rPr lang="en-US" sz="1600" dirty="0">
                  <a:solidFill>
                    <a:schemeClr val="tx2"/>
                  </a:solidFill>
                </a:rPr>
                <a:t>identical to that of Experiment 1a. </a:t>
              </a:r>
              <a:r>
                <a:rPr lang="en-US" sz="1600" dirty="0" smtClean="0">
                  <a:solidFill>
                    <a:schemeClr val="tx2"/>
                  </a:solidFill>
                </a:rPr>
                <a:t>Participants were </a:t>
              </a:r>
              <a:r>
                <a:rPr lang="en-US" sz="1600" dirty="0">
                  <a:solidFill>
                    <a:schemeClr val="tx2"/>
                  </a:solidFill>
                </a:rPr>
                <a:t>seated in front of a computer and asked to </a:t>
              </a:r>
              <a:r>
                <a:rPr lang="en-US" sz="1600" dirty="0" smtClean="0">
                  <a:solidFill>
                    <a:schemeClr val="tx2"/>
                  </a:solidFill>
                </a:rPr>
                <a:t>answer eight </a:t>
              </a:r>
              <a:r>
                <a:rPr lang="en-US" sz="1600" dirty="0">
                  <a:solidFill>
                    <a:schemeClr val="tx2"/>
                  </a:solidFill>
                </a:rPr>
                <a:t>difficult questions without feedback either </a:t>
              </a:r>
              <a:r>
                <a:rPr lang="en-US" sz="1600" dirty="0" smtClean="0">
                  <a:solidFill>
                    <a:schemeClr val="tx2"/>
                  </a:solidFill>
                </a:rPr>
                <a:t>from memory </a:t>
              </a:r>
              <a:r>
                <a:rPr lang="en-US" sz="1600" dirty="0">
                  <a:solidFill>
                    <a:schemeClr val="tx2"/>
                  </a:solidFill>
                </a:rPr>
                <a:t>(Memory condition) or by using Google (</a:t>
              </a:r>
              <a:r>
                <a:rPr lang="en-US" sz="1600" dirty="0" smtClean="0">
                  <a:solidFill>
                    <a:schemeClr val="tx2"/>
                  </a:solidFill>
                </a:rPr>
                <a:t>Internet condition</a:t>
              </a:r>
              <a:r>
                <a:rPr lang="en-US" sz="1600" dirty="0">
                  <a:solidFill>
                    <a:schemeClr val="tx2"/>
                  </a:solidFill>
                </a:rPr>
                <a:t>). Before beginning the second phase of </a:t>
              </a:r>
              <a:r>
                <a:rPr lang="en-US" sz="1600" dirty="0" smtClean="0">
                  <a:solidFill>
                    <a:schemeClr val="tx2"/>
                  </a:solidFill>
                </a:rPr>
                <a:t>the experiment</a:t>
              </a:r>
              <a:r>
                <a:rPr lang="en-US" sz="1600" dirty="0">
                  <a:solidFill>
                    <a:schemeClr val="tx2"/>
                  </a:solidFill>
                </a:rPr>
                <a:t>, participants were seated on a sofa </a:t>
              </a:r>
              <a:r>
                <a:rPr lang="en-US" sz="1600" dirty="0" smtClean="0">
                  <a:solidFill>
                    <a:schemeClr val="tx2"/>
                  </a:solidFill>
                </a:rPr>
                <a:t>located approximately </a:t>
              </a:r>
              <a:r>
                <a:rPr lang="en-US" sz="1600" dirty="0">
                  <a:solidFill>
                    <a:schemeClr val="tx2"/>
                  </a:solidFill>
                </a:rPr>
                <a:t>two </a:t>
              </a:r>
              <a:r>
                <a:rPr lang="en-US" sz="1600" dirty="0" smtClean="0">
                  <a:solidFill>
                    <a:schemeClr val="tx2"/>
                  </a:solidFill>
                </a:rPr>
                <a:t>meters </a:t>
              </a:r>
              <a:r>
                <a:rPr lang="en-US" sz="1600" dirty="0">
                  <a:solidFill>
                    <a:schemeClr val="tx2"/>
                  </a:solidFill>
                </a:rPr>
                <a:t>from the computer. As in Experiment 1a, all participants were then given </a:t>
              </a:r>
              <a:r>
                <a:rPr lang="en-US" sz="1600" dirty="0" smtClean="0">
                  <a:solidFill>
                    <a:schemeClr val="tx2"/>
                  </a:solidFill>
                </a:rPr>
                <a:t>the option of using </a:t>
              </a:r>
              <a:r>
                <a:rPr lang="en-US" sz="1600" dirty="0">
                  <a:solidFill>
                    <a:schemeClr val="tx2"/>
                  </a:solidFill>
                </a:rPr>
                <a:t>Google to answer the eight easy </a:t>
              </a:r>
              <a:r>
                <a:rPr lang="en-US" sz="1600" dirty="0" smtClean="0">
                  <a:solidFill>
                    <a:schemeClr val="tx2"/>
                  </a:solidFill>
                </a:rPr>
                <a:t>questions. Participants </a:t>
              </a:r>
              <a:r>
                <a:rPr lang="en-US" sz="1600" dirty="0">
                  <a:solidFill>
                    <a:schemeClr val="tx2"/>
                  </a:solidFill>
                </a:rPr>
                <a:t>in the Computer condition were told that if </a:t>
              </a:r>
              <a:r>
                <a:rPr lang="en-US" sz="1600" dirty="0" smtClean="0">
                  <a:solidFill>
                    <a:schemeClr val="tx2"/>
                  </a:solidFill>
                </a:rPr>
                <a:t>they wanted </a:t>
              </a:r>
              <a:r>
                <a:rPr lang="en-US" sz="1600" dirty="0">
                  <a:solidFill>
                    <a:schemeClr val="tx2"/>
                  </a:solidFill>
                </a:rPr>
                <a:t>to conduct a Google Search they would have </a:t>
              </a:r>
              <a:r>
                <a:rPr lang="en-US" sz="1600" dirty="0" smtClean="0">
                  <a:solidFill>
                    <a:schemeClr val="tx2"/>
                  </a:solidFill>
                </a:rPr>
                <a:t>to stand </a:t>
              </a:r>
              <a:r>
                <a:rPr lang="en-US" sz="1600" dirty="0">
                  <a:solidFill>
                    <a:schemeClr val="tx2"/>
                  </a:solidFill>
                </a:rPr>
                <a:t>up, walk over to the computer, and perform </a:t>
              </a:r>
              <a:r>
                <a:rPr lang="en-US" sz="1600" dirty="0" smtClean="0">
                  <a:solidFill>
                    <a:schemeClr val="tx2"/>
                  </a:solidFill>
                </a:rPr>
                <a:t>their search </a:t>
              </a:r>
              <a:r>
                <a:rPr lang="en-US" sz="1600" dirty="0">
                  <a:solidFill>
                    <a:schemeClr val="tx2"/>
                  </a:solidFill>
                </a:rPr>
                <a:t>there. Participants in the iPod condition were </a:t>
              </a:r>
              <a:r>
                <a:rPr lang="en-US" sz="1600" dirty="0" smtClean="0">
                  <a:solidFill>
                    <a:schemeClr val="tx2"/>
                  </a:solidFill>
                </a:rPr>
                <a:t>told that </a:t>
              </a:r>
              <a:r>
                <a:rPr lang="en-US" sz="1600" dirty="0">
                  <a:solidFill>
                    <a:schemeClr val="tx2"/>
                  </a:solidFill>
                </a:rPr>
                <a:t>they would have to stand up, walk over the </a:t>
              </a:r>
              <a:r>
                <a:rPr lang="en-US" sz="1600" dirty="0" smtClean="0">
                  <a:solidFill>
                    <a:schemeClr val="tx2"/>
                  </a:solidFill>
                </a:rPr>
                <a:t>same location</a:t>
              </a:r>
              <a:r>
                <a:rPr lang="en-US" sz="1600" dirty="0">
                  <a:solidFill>
                    <a:schemeClr val="tx2"/>
                  </a:solidFill>
                </a:rPr>
                <a:t>, but then perform their search using an </a:t>
              </a:r>
              <a:r>
                <a:rPr lang="en-US" sz="1600" dirty="0" smtClean="0">
                  <a:solidFill>
                    <a:schemeClr val="tx2"/>
                  </a:solidFill>
                </a:rPr>
                <a:t>iPod touch </a:t>
              </a:r>
              <a:r>
                <a:rPr lang="en-US" sz="1600" dirty="0">
                  <a:solidFill>
                    <a:schemeClr val="tx2"/>
                  </a:solidFill>
                </a:rPr>
                <a:t>which was placed adjacent to the computer. </a:t>
              </a:r>
              <a:r>
                <a:rPr lang="en-US" sz="1600" dirty="0" smtClean="0">
                  <a:solidFill>
                    <a:schemeClr val="tx2"/>
                  </a:solidFill>
                </a:rPr>
                <a:t>In both </a:t>
              </a:r>
              <a:r>
                <a:rPr lang="en-US" sz="1600" dirty="0">
                  <a:solidFill>
                    <a:schemeClr val="tx2"/>
                  </a:solidFill>
                </a:rPr>
                <a:t>conditions, if a participant did use Google Search </a:t>
              </a:r>
              <a:r>
                <a:rPr lang="en-US" sz="1600" dirty="0" smtClean="0">
                  <a:solidFill>
                    <a:schemeClr val="tx2"/>
                  </a:solidFill>
                </a:rPr>
                <a:t>to answer </a:t>
              </a:r>
              <a:r>
                <a:rPr lang="en-US" sz="1600" dirty="0">
                  <a:solidFill>
                    <a:schemeClr val="tx2"/>
                  </a:solidFill>
                </a:rPr>
                <a:t>a given question, they were </a:t>
              </a:r>
              <a:r>
                <a:rPr lang="en-US" sz="1600" dirty="0" smtClean="0">
                  <a:solidFill>
                    <a:schemeClr val="tx2"/>
                  </a:solidFill>
                </a:rPr>
                <a:t>then </a:t>
              </a:r>
              <a:r>
                <a:rPr lang="en-US" sz="1600" dirty="0">
                  <a:solidFill>
                    <a:schemeClr val="tx2"/>
                  </a:solidFill>
                </a:rPr>
                <a:t>instructed </a:t>
              </a:r>
              <a:r>
                <a:rPr lang="en-US" sz="1600" dirty="0" smtClean="0">
                  <a:solidFill>
                    <a:schemeClr val="tx2"/>
                  </a:solidFill>
                </a:rPr>
                <a:t>to return </a:t>
              </a:r>
              <a:r>
                <a:rPr lang="en-US" sz="1600" dirty="0">
                  <a:solidFill>
                    <a:schemeClr val="tx2"/>
                  </a:solidFill>
                </a:rPr>
                <a:t>to the sofa and wait for the next question, </a:t>
              </a:r>
              <a:r>
                <a:rPr lang="en-US" sz="1600" dirty="0" smtClean="0">
                  <a:solidFill>
                    <a:schemeClr val="tx2"/>
                  </a:solidFill>
                </a:rPr>
                <a:t>thereby requiring </a:t>
              </a:r>
              <a:r>
                <a:rPr lang="en-US" sz="1600" dirty="0">
                  <a:solidFill>
                    <a:schemeClr val="tx2"/>
                  </a:solidFill>
                </a:rPr>
                <a:t>them to have to get up again to use </a:t>
              </a:r>
              <a:r>
                <a:rPr lang="en-US" sz="1600" dirty="0" smtClean="0">
                  <a:solidFill>
                    <a:schemeClr val="tx2"/>
                  </a:solidFill>
                </a:rPr>
                <a:t>Google Search </a:t>
              </a:r>
              <a:r>
                <a:rPr lang="en-US" sz="1600" dirty="0">
                  <a:solidFill>
                    <a:schemeClr val="tx2"/>
                  </a:solidFill>
                </a:rPr>
                <a:t>on any subsequent trial</a:t>
              </a:r>
              <a:r>
                <a:rPr lang="en-US" sz="1600" dirty="0" smtClean="0">
                  <a:solidFill>
                    <a:schemeClr val="tx2"/>
                  </a:solidFill>
                </a:rPr>
                <a:t>.</a:t>
              </a:r>
              <a:endParaRPr lang="it-IT" sz="1600" dirty="0">
                <a:solidFill>
                  <a:schemeClr val="tx2"/>
                </a:solidFill>
              </a:endParaRPr>
            </a:p>
          </p:txBody>
        </p:sp>
      </p:grpSp>
    </p:spTree>
    <p:extLst>
      <p:ext uri="{BB962C8B-B14F-4D97-AF65-F5344CB8AC3E}">
        <p14:creationId xmlns:p14="http://schemas.microsoft.com/office/powerpoint/2010/main" val="181864231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14:bounceEnd="50667">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14:bounceEnd="50667">
                                          <p:cBhvr additive="base">
                                            <p:cTn id="11"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0" y="614904"/>
            <a:ext cx="6096000" cy="646331"/>
          </a:xfrm>
          <a:prstGeom prst="rect">
            <a:avLst/>
          </a:prstGeom>
          <a:noFill/>
        </p:spPr>
        <p:txBody>
          <a:bodyPr wrap="square" rtlCol="0">
            <a:spAutoFit/>
          </a:bodyPr>
          <a:lstStyle/>
          <a:p>
            <a:r>
              <a:rPr lang="en-US" sz="3600" b="1" dirty="0" smtClean="0">
                <a:solidFill>
                  <a:schemeClr val="tx2"/>
                </a:solidFill>
                <a:latin typeface="+mj-lt"/>
              </a:rPr>
              <a:t>Results</a:t>
            </a:r>
            <a:endParaRPr lang="en-US" sz="3600" b="1" dirty="0">
              <a:solidFill>
                <a:schemeClr val="tx2"/>
              </a:solidFill>
              <a:latin typeface="+mj-lt"/>
            </a:endParaRPr>
          </a:p>
        </p:txBody>
      </p:sp>
      <p:sp>
        <p:nvSpPr>
          <p:cNvPr id="5" name="TextBox 4"/>
          <p:cNvSpPr txBox="1"/>
          <p:nvPr/>
        </p:nvSpPr>
        <p:spPr>
          <a:xfrm>
            <a:off x="6096000" y="422810"/>
            <a:ext cx="6096001" cy="307777"/>
          </a:xfrm>
          <a:prstGeom prst="rect">
            <a:avLst/>
          </a:prstGeom>
          <a:noFill/>
        </p:spPr>
        <p:txBody>
          <a:bodyPr wrap="square" rtlCol="0">
            <a:spAutoFit/>
          </a:bodyPr>
          <a:lstStyle/>
          <a:p>
            <a:r>
              <a:rPr lang="en-US" sz="1400" b="1" dirty="0" smtClean="0">
                <a:solidFill>
                  <a:schemeClr val="tx2"/>
                </a:solidFill>
                <a:latin typeface="Roboto" pitchFamily="2" charset="0"/>
                <a:ea typeface="Roboto" pitchFamily="2" charset="0"/>
              </a:rPr>
              <a:t>Experiment 1a and 1b</a:t>
            </a:r>
            <a:endParaRPr lang="en-US" sz="1400" b="1" dirty="0">
              <a:solidFill>
                <a:schemeClr val="tx2"/>
              </a:solidFill>
              <a:latin typeface="Roboto" pitchFamily="2" charset="0"/>
              <a:ea typeface="Roboto" pitchFamily="2" charset="0"/>
            </a:endParaRPr>
          </a:p>
        </p:txBody>
      </p:sp>
      <p:grpSp>
        <p:nvGrpSpPr>
          <p:cNvPr id="6" name="Group 5"/>
          <p:cNvGrpSpPr/>
          <p:nvPr/>
        </p:nvGrpSpPr>
        <p:grpSpPr>
          <a:xfrm>
            <a:off x="6247080" y="1235687"/>
            <a:ext cx="715736" cy="87086"/>
            <a:chOff x="5738133" y="1142444"/>
            <a:chExt cx="715736" cy="87086"/>
          </a:xfrm>
        </p:grpSpPr>
        <p:sp>
          <p:nvSpPr>
            <p:cNvPr id="7" name="Oval 6"/>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2" name="Rectangle 11"/>
          <p:cNvSpPr/>
          <p:nvPr/>
        </p:nvSpPr>
        <p:spPr>
          <a:xfrm>
            <a:off x="6096000" y="2015982"/>
            <a:ext cx="5257800" cy="335156"/>
          </a:xfrm>
          <a:prstGeom prst="rect">
            <a:avLst/>
          </a:prstGeom>
        </p:spPr>
        <p:txBody>
          <a:bodyPr wrap="square">
            <a:spAutoFit/>
          </a:bodyPr>
          <a:lstStyle/>
          <a:p>
            <a:pPr algn="ctr">
              <a:lnSpc>
                <a:spcPct val="150000"/>
              </a:lnSpc>
            </a:pPr>
            <a:r>
              <a:rPr lang="en-US" sz="1200" dirty="0">
                <a:solidFill>
                  <a:schemeClr val="tx2"/>
                </a:solidFill>
              </a:rPr>
              <a:t>Likelihood of conducting Google search</a:t>
            </a:r>
          </a:p>
        </p:txBody>
      </p:sp>
      <p:graphicFrame>
        <p:nvGraphicFramePr>
          <p:cNvPr id="14" name="Chart 13"/>
          <p:cNvGraphicFramePr/>
          <p:nvPr>
            <p:extLst>
              <p:ext uri="{D42A27DB-BD31-4B8C-83A1-F6EECF244321}">
                <p14:modId xmlns:p14="http://schemas.microsoft.com/office/powerpoint/2010/main" val="198374502"/>
              </p:ext>
            </p:extLst>
          </p:nvPr>
        </p:nvGraphicFramePr>
        <p:xfrm>
          <a:off x="5799221" y="2351138"/>
          <a:ext cx="5815263" cy="3145159"/>
        </p:xfrm>
        <a:graphic>
          <a:graphicData uri="http://schemas.openxmlformats.org/drawingml/2006/chart">
            <c:chart xmlns:c="http://schemas.openxmlformats.org/drawingml/2006/chart" xmlns:r="http://schemas.openxmlformats.org/officeDocument/2006/relationships" r:id="rId2"/>
          </a:graphicData>
        </a:graphic>
      </p:graphicFrame>
      <p:grpSp>
        <p:nvGrpSpPr>
          <p:cNvPr id="29" name="Group 28"/>
          <p:cNvGrpSpPr/>
          <p:nvPr/>
        </p:nvGrpSpPr>
        <p:grpSpPr>
          <a:xfrm>
            <a:off x="6247080" y="5839854"/>
            <a:ext cx="1669540" cy="276999"/>
            <a:chOff x="6247080" y="5679433"/>
            <a:chExt cx="1488566" cy="276999"/>
          </a:xfrm>
        </p:grpSpPr>
        <p:sp>
          <p:nvSpPr>
            <p:cNvPr id="16" name="TextBox 15"/>
            <p:cNvSpPr txBox="1"/>
            <p:nvPr/>
          </p:nvSpPr>
          <p:spPr>
            <a:xfrm>
              <a:off x="6518740" y="5679433"/>
              <a:ext cx="1216906" cy="276999"/>
            </a:xfrm>
            <a:prstGeom prst="rect">
              <a:avLst/>
            </a:prstGeom>
            <a:noFill/>
          </p:spPr>
          <p:txBody>
            <a:bodyPr wrap="square" rtlCol="0">
              <a:spAutoFit/>
            </a:bodyPr>
            <a:lstStyle/>
            <a:p>
              <a:r>
                <a:rPr lang="en-US" sz="1200" b="1" dirty="0" smtClean="0">
                  <a:solidFill>
                    <a:schemeClr val="tx2"/>
                  </a:solidFill>
                </a:rPr>
                <a:t>Internet</a:t>
              </a:r>
              <a:endParaRPr lang="en-US" sz="1200" b="1" dirty="0">
                <a:solidFill>
                  <a:schemeClr val="tx2"/>
                </a:solidFill>
              </a:endParaRPr>
            </a:p>
          </p:txBody>
        </p:sp>
        <p:sp>
          <p:nvSpPr>
            <p:cNvPr id="17" name="Oval 16"/>
            <p:cNvSpPr/>
            <p:nvPr/>
          </p:nvSpPr>
          <p:spPr>
            <a:xfrm>
              <a:off x="6247080" y="5751871"/>
              <a:ext cx="132122" cy="13212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28" name="Group 27"/>
          <p:cNvGrpSpPr/>
          <p:nvPr/>
        </p:nvGrpSpPr>
        <p:grpSpPr>
          <a:xfrm>
            <a:off x="8056158" y="5839854"/>
            <a:ext cx="1666180" cy="276999"/>
            <a:chOff x="8056157" y="5679433"/>
            <a:chExt cx="1488566" cy="276999"/>
          </a:xfrm>
        </p:grpSpPr>
        <p:sp>
          <p:nvSpPr>
            <p:cNvPr id="21" name="TextBox 20"/>
            <p:cNvSpPr txBox="1"/>
            <p:nvPr/>
          </p:nvSpPr>
          <p:spPr>
            <a:xfrm>
              <a:off x="8327817" y="5679433"/>
              <a:ext cx="1216906" cy="276999"/>
            </a:xfrm>
            <a:prstGeom prst="rect">
              <a:avLst/>
            </a:prstGeom>
            <a:noFill/>
          </p:spPr>
          <p:txBody>
            <a:bodyPr wrap="square" rtlCol="0">
              <a:spAutoFit/>
            </a:bodyPr>
            <a:lstStyle/>
            <a:p>
              <a:r>
                <a:rPr lang="en-US" sz="1200" b="1" dirty="0" smtClean="0">
                  <a:solidFill>
                    <a:schemeClr val="tx2"/>
                  </a:solidFill>
                </a:rPr>
                <a:t>Memory</a:t>
              </a:r>
              <a:endParaRPr lang="en-US" sz="1200" b="1" dirty="0">
                <a:solidFill>
                  <a:schemeClr val="tx2"/>
                </a:solidFill>
              </a:endParaRPr>
            </a:p>
          </p:txBody>
        </p:sp>
        <p:sp>
          <p:nvSpPr>
            <p:cNvPr id="22" name="Oval 21"/>
            <p:cNvSpPr/>
            <p:nvPr/>
          </p:nvSpPr>
          <p:spPr>
            <a:xfrm>
              <a:off x="8056157" y="5751871"/>
              <a:ext cx="132122" cy="13212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pic>
        <p:nvPicPr>
          <p:cNvPr id="20" name="Picture 10" descr="Inspiron 3671 Desktop Computer | Dell Ca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3" y="3595471"/>
            <a:ext cx="2013521" cy="136299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tom Office &amp; Desk Chairs - Lifeform Chair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5439" y="1629740"/>
            <a:ext cx="2798641" cy="144279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2010 Apple iPad icon PNG, ICO or ICNS | Free vector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9235" y="3694011"/>
            <a:ext cx="1264459" cy="126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71727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 presetClass="entr" presetSubtype="4" fill="hold" nodeType="afterEffect" p14:presetBounceEnd="50667">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14:bounceEnd="50667">
                                          <p:cBhvr additive="base">
                                            <p:cTn id="15" dur="750" fill="hold"/>
                                            <p:tgtEl>
                                              <p:spTgt spid="29"/>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250"/>
                                      </p:stCondLst>
                                      <p:childTnLst>
                                        <p:set>
                                          <p:cBhvr>
                                            <p:cTn id="18" dur="1" fill="hold">
                                              <p:stCondLst>
                                                <p:cond delay="0"/>
                                              </p:stCondLst>
                                            </p:cTn>
                                            <p:tgtEl>
                                              <p:spTgt spid="28"/>
                                            </p:tgtEl>
                                            <p:attrNameLst>
                                              <p:attrName>style.visibility</p:attrName>
                                            </p:attrNameLst>
                                          </p:cBhvr>
                                          <p:to>
                                            <p:strVal val="visible"/>
                                          </p:to>
                                        </p:set>
                                        <p:anim calcmode="lin" valueType="num" p14:bounceEnd="50667">
                                          <p:cBhvr additive="base">
                                            <p:cTn id="19" dur="750" fill="hold"/>
                                            <p:tgtEl>
                                              <p:spTgt spid="28"/>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14"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14" grpId="0">
            <p:bldAsOne/>
          </p:bldGraphic>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8201" y="479854"/>
            <a:ext cx="10515600" cy="646331"/>
          </a:xfrm>
          <a:prstGeom prst="rect">
            <a:avLst/>
          </a:prstGeom>
          <a:noFill/>
        </p:spPr>
        <p:txBody>
          <a:bodyPr wrap="square" rtlCol="0">
            <a:spAutoFit/>
          </a:bodyPr>
          <a:lstStyle/>
          <a:p>
            <a:pPr algn="ctr"/>
            <a:r>
              <a:rPr lang="en-US" sz="3600" b="1" dirty="0" smtClean="0">
                <a:solidFill>
                  <a:schemeClr val="tx2"/>
                </a:solidFill>
                <a:latin typeface="+mj-lt"/>
              </a:rPr>
              <a:t>Intermediate Conclusion</a:t>
            </a:r>
            <a:endParaRPr lang="en-US" sz="3600" b="1" dirty="0">
              <a:solidFill>
                <a:schemeClr val="tx2"/>
              </a:solidFill>
              <a:latin typeface="+mj-lt"/>
            </a:endParaRPr>
          </a:p>
        </p:txBody>
      </p:sp>
      <p:grpSp>
        <p:nvGrpSpPr>
          <p:cNvPr id="12" name="Group 11"/>
          <p:cNvGrpSpPr/>
          <p:nvPr/>
        </p:nvGrpSpPr>
        <p:grpSpPr>
          <a:xfrm>
            <a:off x="5738132" y="1235687"/>
            <a:ext cx="715736" cy="87086"/>
            <a:chOff x="5738133" y="1142444"/>
            <a:chExt cx="715736" cy="87086"/>
          </a:xfrm>
        </p:grpSpPr>
        <p:sp>
          <p:nvSpPr>
            <p:cNvPr id="13" name="Oval 12"/>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6695" y="1453329"/>
            <a:ext cx="2518610" cy="4920188"/>
          </a:xfrm>
          <a:prstGeom prst="rect">
            <a:avLst/>
          </a:prstGeom>
        </p:spPr>
      </p:pic>
      <p:grpSp>
        <p:nvGrpSpPr>
          <p:cNvPr id="5" name="Group 4"/>
          <p:cNvGrpSpPr/>
          <p:nvPr/>
        </p:nvGrpSpPr>
        <p:grpSpPr>
          <a:xfrm>
            <a:off x="1644551" y="1501694"/>
            <a:ext cx="3044067" cy="2552142"/>
            <a:chOff x="1570773" y="3429298"/>
            <a:chExt cx="2255269" cy="2552142"/>
          </a:xfrm>
        </p:grpSpPr>
        <p:sp>
          <p:nvSpPr>
            <p:cNvPr id="29" name="TextBox 28"/>
            <p:cNvSpPr txBox="1"/>
            <p:nvPr/>
          </p:nvSpPr>
          <p:spPr>
            <a:xfrm>
              <a:off x="1570773" y="3429298"/>
              <a:ext cx="2255269" cy="307777"/>
            </a:xfrm>
            <a:prstGeom prst="rect">
              <a:avLst/>
            </a:prstGeom>
            <a:noFill/>
          </p:spPr>
          <p:txBody>
            <a:bodyPr wrap="square" rtlCol="0">
              <a:spAutoFit/>
            </a:bodyPr>
            <a:lstStyle/>
            <a:p>
              <a:r>
                <a:rPr lang="en-US" sz="1400" b="1" dirty="0" smtClean="0">
                  <a:solidFill>
                    <a:schemeClr val="tx2"/>
                  </a:solidFill>
                </a:rPr>
                <a:t>Experiment 1a</a:t>
              </a:r>
              <a:endParaRPr lang="en-US" sz="1400" b="1" dirty="0">
                <a:solidFill>
                  <a:schemeClr val="tx2"/>
                </a:solidFill>
              </a:endParaRPr>
            </a:p>
          </p:txBody>
        </p:sp>
        <p:sp>
          <p:nvSpPr>
            <p:cNvPr id="30" name="Rectangle 29"/>
            <p:cNvSpPr/>
            <p:nvPr/>
          </p:nvSpPr>
          <p:spPr>
            <a:xfrm>
              <a:off x="1570773" y="3707291"/>
              <a:ext cx="2255269" cy="2274149"/>
            </a:xfrm>
            <a:prstGeom prst="rect">
              <a:avLst/>
            </a:prstGeom>
          </p:spPr>
          <p:txBody>
            <a:bodyPr wrap="square">
              <a:spAutoFit/>
            </a:bodyPr>
            <a:lstStyle/>
            <a:p>
              <a:pPr algn="just">
                <a:lnSpc>
                  <a:spcPct val="150000"/>
                </a:lnSpc>
              </a:pPr>
              <a:r>
                <a:rPr lang="en-US" sz="1200" dirty="0" smtClean="0"/>
                <a:t>Using </a:t>
              </a:r>
              <a:r>
                <a:rPr lang="en-US" sz="1200" dirty="0"/>
                <a:t>the Internet to answer an initial set</a:t>
              </a:r>
              <a:br>
                <a:rPr lang="en-US" sz="1200" dirty="0"/>
              </a:br>
              <a:r>
                <a:rPr lang="en-US" sz="1200" dirty="0"/>
                <a:t>of questions made participants more likely to use the Internet to answer a new set of questions than they would have</a:t>
              </a:r>
              <a:br>
                <a:rPr lang="en-US" sz="1200" dirty="0"/>
              </a:br>
              <a:r>
                <a:rPr lang="en-US" sz="1200" dirty="0"/>
                <a:t>been had they (1) not been asked to answer any </a:t>
              </a:r>
              <a:r>
                <a:rPr lang="en-US" sz="1200" dirty="0" smtClean="0"/>
                <a:t>initial questions </a:t>
              </a:r>
              <a:r>
                <a:rPr lang="en-US" sz="1200" dirty="0"/>
                <a:t>or (2) </a:t>
              </a:r>
              <a:r>
                <a:rPr lang="en-US" sz="1200" dirty="0" smtClean="0"/>
                <a:t>been asked </a:t>
              </a:r>
              <a:r>
                <a:rPr lang="en-US" sz="1200" dirty="0"/>
                <a:t>to answer initial </a:t>
              </a:r>
              <a:r>
                <a:rPr lang="en-US" sz="1200" dirty="0" smtClean="0"/>
                <a:t>questions from </a:t>
              </a:r>
              <a:r>
                <a:rPr lang="en-US" sz="1200" dirty="0"/>
                <a:t>memory </a:t>
              </a:r>
              <a:endParaRPr lang="it-IT" sz="1200" dirty="0" smtClean="0">
                <a:solidFill>
                  <a:schemeClr val="tx2"/>
                </a:solidFill>
              </a:endParaRPr>
            </a:p>
          </p:txBody>
        </p:sp>
      </p:grpSp>
      <p:pic>
        <p:nvPicPr>
          <p:cNvPr id="19" name="Picture Placeholder 1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89" r="1789"/>
          <a:stretch>
            <a:fillRect/>
          </a:stretch>
        </p:blipFill>
        <p:spPr/>
      </p:pic>
      <p:pic>
        <p:nvPicPr>
          <p:cNvPr id="37" name="Picture 6" descr="אבטחת מידע | כיצד Google שומרת על בטיחות הנתונים שלכם"/>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425" y="1454860"/>
            <a:ext cx="649654" cy="64965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אבטחת מידע | כיצד Google שומרת על בטיחות הנתונים שלכם"/>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5144" y="1501694"/>
            <a:ext cx="649654" cy="649654"/>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p:cNvGrpSpPr/>
          <p:nvPr/>
        </p:nvGrpSpPr>
        <p:grpSpPr>
          <a:xfrm>
            <a:off x="8452875" y="1501694"/>
            <a:ext cx="3176417" cy="4730555"/>
            <a:chOff x="1570773" y="3429298"/>
            <a:chExt cx="2255269" cy="5469957"/>
          </a:xfrm>
        </p:grpSpPr>
        <p:sp>
          <p:nvSpPr>
            <p:cNvPr id="51" name="TextBox 50"/>
            <p:cNvSpPr txBox="1"/>
            <p:nvPr/>
          </p:nvSpPr>
          <p:spPr>
            <a:xfrm>
              <a:off x="1570773" y="3429298"/>
              <a:ext cx="2255269" cy="307777"/>
            </a:xfrm>
            <a:prstGeom prst="rect">
              <a:avLst/>
            </a:prstGeom>
            <a:noFill/>
          </p:spPr>
          <p:txBody>
            <a:bodyPr wrap="square" rtlCol="0">
              <a:spAutoFit/>
            </a:bodyPr>
            <a:lstStyle/>
            <a:p>
              <a:r>
                <a:rPr lang="en-US" sz="1400" b="1" dirty="0" smtClean="0">
                  <a:solidFill>
                    <a:schemeClr val="tx2"/>
                  </a:solidFill>
                </a:rPr>
                <a:t>Experiment 1b</a:t>
              </a:r>
              <a:endParaRPr lang="en-US" sz="1400" b="1" dirty="0">
                <a:solidFill>
                  <a:schemeClr val="tx2"/>
                </a:solidFill>
              </a:endParaRPr>
            </a:p>
          </p:txBody>
        </p:sp>
        <p:sp>
          <p:nvSpPr>
            <p:cNvPr id="52" name="Rectangle 51"/>
            <p:cNvSpPr/>
            <p:nvPr/>
          </p:nvSpPr>
          <p:spPr>
            <a:xfrm>
              <a:off x="1570773" y="3707291"/>
              <a:ext cx="2255269" cy="5191964"/>
            </a:xfrm>
            <a:prstGeom prst="rect">
              <a:avLst/>
            </a:prstGeom>
          </p:spPr>
          <p:txBody>
            <a:bodyPr wrap="square">
              <a:spAutoFit/>
            </a:bodyPr>
            <a:lstStyle/>
            <a:p>
              <a:pPr algn="just">
                <a:lnSpc>
                  <a:spcPct val="150000"/>
                </a:lnSpc>
              </a:pPr>
              <a:r>
                <a:rPr lang="en-US" sz="1200" dirty="0"/>
                <a:t>Consistent with the idea that we made using the Internet less convenient or appealing for participants by </a:t>
              </a:r>
              <a:r>
                <a:rPr lang="en-US" sz="1200" dirty="0" smtClean="0"/>
                <a:t>having them </a:t>
              </a:r>
              <a:r>
                <a:rPr lang="en-US" sz="1200" dirty="0"/>
                <a:t>sit on the sofa, participants used Google </a:t>
              </a:r>
              <a:r>
                <a:rPr lang="en-US" sz="1200" dirty="0" smtClean="0"/>
                <a:t>significantly less </a:t>
              </a:r>
              <a:r>
                <a:rPr lang="en-US" sz="1200" dirty="0"/>
                <a:t>often in </a:t>
              </a:r>
              <a:r>
                <a:rPr lang="en-US" sz="1200" dirty="0" smtClean="0"/>
                <a:t>this experiment </a:t>
              </a:r>
              <a:r>
                <a:rPr lang="en-US" sz="1200" dirty="0"/>
                <a:t>than they did in </a:t>
              </a:r>
              <a:r>
                <a:rPr lang="en-US" sz="1200" dirty="0" smtClean="0"/>
                <a:t>the comparable </a:t>
              </a:r>
              <a:r>
                <a:rPr lang="en-US" sz="1200" dirty="0"/>
                <a:t>conditions of Experiment </a:t>
              </a:r>
              <a:r>
                <a:rPr lang="en-US" sz="1200" dirty="0" smtClean="0"/>
                <a:t>1a. Moreover</a:t>
              </a:r>
              <a:r>
                <a:rPr lang="en-US" sz="1200" dirty="0"/>
                <a:t>, participants used Google significantly less often in the iPod </a:t>
              </a:r>
              <a:r>
                <a:rPr lang="en-US" sz="1200" dirty="0" smtClean="0"/>
                <a:t>condition</a:t>
              </a:r>
              <a:r>
                <a:rPr lang="en-US" sz="1200" dirty="0"/>
                <a:t> </a:t>
              </a:r>
              <a:r>
                <a:rPr lang="en-US" sz="1200" dirty="0" smtClean="0"/>
                <a:t>than </a:t>
              </a:r>
              <a:r>
                <a:rPr lang="en-US" sz="1200" dirty="0"/>
                <a:t>they did in the </a:t>
              </a:r>
              <a:r>
                <a:rPr lang="en-US" sz="1200" dirty="0" smtClean="0"/>
                <a:t>Computer condition.</a:t>
              </a:r>
              <a:r>
                <a:rPr lang="en-US" sz="1200" dirty="0"/>
                <a:t> </a:t>
              </a:r>
              <a:r>
                <a:rPr lang="en-US" sz="1200" dirty="0" smtClean="0"/>
                <a:t>These </a:t>
              </a:r>
              <a:r>
                <a:rPr lang="en-US" sz="1200" dirty="0"/>
                <a:t>results replicate the </a:t>
              </a:r>
              <a:r>
                <a:rPr lang="en-US" sz="1200" dirty="0" smtClean="0"/>
                <a:t>results of </a:t>
              </a:r>
              <a:r>
                <a:rPr lang="en-US" sz="1200" dirty="0"/>
                <a:t>Experiment 1a while showing that the use of the </a:t>
              </a:r>
              <a:r>
                <a:rPr lang="en-US" sz="1200" dirty="0" smtClean="0"/>
                <a:t>Internet as </a:t>
              </a:r>
              <a:r>
                <a:rPr lang="en-US" sz="1200" dirty="0"/>
                <a:t>an information source can influence </a:t>
              </a:r>
              <a:r>
                <a:rPr lang="en-US" sz="1200" dirty="0" smtClean="0"/>
                <a:t>the future </a:t>
              </a:r>
              <a:r>
                <a:rPr lang="en-US" sz="1200" dirty="0"/>
                <a:t>use of </a:t>
              </a:r>
              <a:r>
                <a:rPr lang="en-US" sz="1200" dirty="0" smtClean="0"/>
                <a:t>the Internet </a:t>
              </a:r>
              <a:r>
                <a:rPr lang="en-US" sz="1200" dirty="0"/>
                <a:t>as an information source even when using </a:t>
              </a:r>
              <a:r>
                <a:rPr lang="en-US" sz="1200" dirty="0" smtClean="0"/>
                <a:t>the Internet </a:t>
              </a:r>
              <a:r>
                <a:rPr lang="en-US" sz="1200" dirty="0"/>
                <a:t>is made </a:t>
              </a:r>
              <a:r>
                <a:rPr lang="en-US" sz="1200" dirty="0" smtClean="0"/>
                <a:t>increasingly inconvenient.</a:t>
              </a:r>
              <a:r>
                <a:rPr lang="en-US" sz="1200" dirty="0"/>
                <a:t/>
              </a:r>
              <a:br>
                <a:rPr lang="en-US" sz="1200" dirty="0"/>
              </a:br>
              <a:endParaRPr lang="it-IT" sz="1200" dirty="0"/>
            </a:p>
          </p:txBody>
        </p:sp>
      </p:grpSp>
    </p:spTree>
    <p:extLst>
      <p:ext uri="{BB962C8B-B14F-4D97-AF65-F5344CB8AC3E}">
        <p14:creationId xmlns:p14="http://schemas.microsoft.com/office/powerpoint/2010/main" val="234786721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50667">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50"/>
                                            </p:tgtEl>
                                            <p:attrNameLst>
                                              <p:attrName>style.visibility</p:attrName>
                                            </p:attrNameLst>
                                          </p:cBhvr>
                                          <p:to>
                                            <p:strVal val="visible"/>
                                          </p:to>
                                        </p:set>
                                        <p:anim calcmode="lin" valueType="num" p14:bounceEnd="50667">
                                          <p:cBhvr additive="base">
                                            <p:cTn id="11" dur="750" fill="hold"/>
                                            <p:tgtEl>
                                              <p:spTgt spid="50"/>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750" fill="hold"/>
                                            <p:tgtEl>
                                              <p:spTgt spid="50"/>
                                            </p:tgtEl>
                                            <p:attrNameLst>
                                              <p:attrName>ppt_x</p:attrName>
                                            </p:attrNameLst>
                                          </p:cBhvr>
                                          <p:tavLst>
                                            <p:tav tm="0">
                                              <p:val>
                                                <p:strVal val="#ppt_x"/>
                                              </p:val>
                                            </p:tav>
                                            <p:tav tm="100000">
                                              <p:val>
                                                <p:strVal val="#ppt_x"/>
                                              </p:val>
                                            </p:tav>
                                          </p:tavLst>
                                        </p:anim>
                                        <p:anim calcmode="lin" valueType="num">
                                          <p:cBhvr additive="base">
                                            <p:cTn id="12" dur="75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Experiment 2 </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3365024"/>
          </a:xfrm>
          <a:prstGeom prst="rect">
            <a:avLst/>
          </a:prstGeom>
        </p:spPr>
        <p:txBody>
          <a:bodyPr wrap="square">
            <a:spAutoFit/>
          </a:bodyPr>
          <a:lstStyle/>
          <a:p>
            <a:pPr>
              <a:lnSpc>
                <a:spcPct val="150000"/>
              </a:lnSpc>
            </a:pPr>
            <a:r>
              <a:rPr lang="en-US" dirty="0"/>
              <a:t>Accessing information via the Internet may not only affect </a:t>
            </a:r>
            <a:r>
              <a:rPr lang="en-US" dirty="0" smtClean="0"/>
              <a:t>a person’s </a:t>
            </a:r>
            <a:r>
              <a:rPr lang="en-US" dirty="0"/>
              <a:t>likelihood of relying on the Internet to access </a:t>
            </a:r>
            <a:r>
              <a:rPr lang="en-US" dirty="0" smtClean="0"/>
              <a:t>other information</a:t>
            </a:r>
            <a:r>
              <a:rPr lang="en-US" dirty="0"/>
              <a:t>, it may also affect the speed with which </a:t>
            </a:r>
            <a:r>
              <a:rPr lang="en-US" dirty="0" smtClean="0"/>
              <a:t>one makes </a:t>
            </a:r>
            <a:r>
              <a:rPr lang="en-US" dirty="0"/>
              <a:t>the decision to rely on the Internet to access information. We explored this possibility in Experiment 2 </a:t>
            </a:r>
            <a:r>
              <a:rPr lang="en-US" dirty="0" smtClean="0"/>
              <a:t>by measuring </a:t>
            </a:r>
            <a:r>
              <a:rPr lang="en-US" dirty="0"/>
              <a:t>the amount </a:t>
            </a:r>
            <a:r>
              <a:rPr lang="en-US" dirty="0" smtClean="0"/>
              <a:t>of time </a:t>
            </a:r>
            <a:r>
              <a:rPr lang="en-US" dirty="0"/>
              <a:t>participants allowed </a:t>
            </a:r>
            <a:r>
              <a:rPr lang="en-US" dirty="0" smtClean="0"/>
              <a:t>to pass </a:t>
            </a:r>
            <a:r>
              <a:rPr lang="en-US" dirty="0"/>
              <a:t>between when they heard a given question </a:t>
            </a:r>
            <a:r>
              <a:rPr lang="en-US" dirty="0" smtClean="0"/>
              <a:t>and when </a:t>
            </a:r>
            <a:r>
              <a:rPr lang="en-US" dirty="0"/>
              <a:t>they began their Google Search. Presumably, participants who take longer to begin their Google Search do </a:t>
            </a:r>
            <a:r>
              <a:rPr lang="en-US" dirty="0" smtClean="0"/>
              <a:t>so because </a:t>
            </a:r>
            <a:r>
              <a:rPr lang="en-US" dirty="0"/>
              <a:t>they are first attempting to search their </a:t>
            </a:r>
            <a:r>
              <a:rPr lang="en-US" dirty="0" smtClean="0"/>
              <a:t>own memory</a:t>
            </a:r>
            <a:r>
              <a:rPr lang="en-US" dirty="0"/>
              <a:t>. We predicted that participants in the </a:t>
            </a:r>
            <a:r>
              <a:rPr lang="en-US" dirty="0" smtClean="0"/>
              <a:t>Internet condition </a:t>
            </a:r>
            <a:r>
              <a:rPr lang="en-US" dirty="0"/>
              <a:t>would spend less time searching their own </a:t>
            </a:r>
            <a:r>
              <a:rPr lang="en-US" dirty="0" smtClean="0"/>
              <a:t>memory before </a:t>
            </a:r>
            <a:r>
              <a:rPr lang="en-US" dirty="0"/>
              <a:t>using Google Search than would participants in </a:t>
            </a:r>
            <a:r>
              <a:rPr lang="en-US" dirty="0" smtClean="0"/>
              <a:t>the Memory </a:t>
            </a:r>
            <a:r>
              <a:rPr lang="en-US" dirty="0"/>
              <a:t>condition. </a:t>
            </a:r>
            <a:endParaRPr lang="en-US" sz="1200" dirty="0"/>
          </a:p>
        </p:txBody>
      </p:sp>
    </p:spTree>
    <p:extLst>
      <p:ext uri="{BB962C8B-B14F-4D97-AF65-F5344CB8AC3E}">
        <p14:creationId xmlns:p14="http://schemas.microsoft.com/office/powerpoint/2010/main" val="17745907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Experiment 2 cont’d </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3365024"/>
          </a:xfrm>
          <a:prstGeom prst="rect">
            <a:avLst/>
          </a:prstGeom>
        </p:spPr>
        <p:txBody>
          <a:bodyPr wrap="square">
            <a:spAutoFit/>
          </a:bodyPr>
          <a:lstStyle/>
          <a:p>
            <a:pPr algn="just">
              <a:lnSpc>
                <a:spcPct val="150000"/>
              </a:lnSpc>
            </a:pPr>
            <a:r>
              <a:rPr lang="en-US" dirty="0"/>
              <a:t>This hypothesis was further explored by administering a Need for Cognition (NFC) scale at the end of the experiment to assess each participant’s reported propensity to seek out challenging cognitive </a:t>
            </a:r>
            <a:r>
              <a:rPr lang="en-US" dirty="0" err="1"/>
              <a:t>endeavours</a:t>
            </a:r>
            <a:r>
              <a:rPr lang="en-US" dirty="0"/>
              <a:t> (</a:t>
            </a:r>
            <a:r>
              <a:rPr lang="en-US" dirty="0" err="1"/>
              <a:t>Cacioppo</a:t>
            </a:r>
            <a:r>
              <a:rPr lang="en-US" dirty="0"/>
              <a:t>, Petty, &amp; Kao, 1984). Although typically </a:t>
            </a:r>
            <a:r>
              <a:rPr lang="en-US" dirty="0" smtClean="0"/>
              <a:t>employed as </a:t>
            </a:r>
            <a:r>
              <a:rPr lang="en-US" dirty="0"/>
              <a:t>a trait measure, the experience of relying on the Internet could (at least temporarily) reduce the extent to which participants feel the desire </a:t>
            </a:r>
            <a:r>
              <a:rPr lang="en-US" dirty="0" smtClean="0"/>
              <a:t>to challenge </a:t>
            </a:r>
            <a:r>
              <a:rPr lang="en-US" dirty="0"/>
              <a:t>themselves cognitively – which in this context could be one of the factors responsible for reducing the extent to which they bother to try to remember information without the help of the Internet. Thus, we predicted that participants in the Internet condition would report lower post-experimental NFC scores than participants in the Memory condition. </a:t>
            </a:r>
            <a:endParaRPr lang="en-US" sz="1200" dirty="0"/>
          </a:p>
        </p:txBody>
      </p:sp>
    </p:spTree>
    <p:extLst>
      <p:ext uri="{BB962C8B-B14F-4D97-AF65-F5344CB8AC3E}">
        <p14:creationId xmlns:p14="http://schemas.microsoft.com/office/powerpoint/2010/main" val="42483252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2</a:t>
            </a: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0" name="Group 29"/>
          <p:cNvGrpSpPr/>
          <p:nvPr/>
        </p:nvGrpSpPr>
        <p:grpSpPr>
          <a:xfrm>
            <a:off x="878927" y="1575495"/>
            <a:ext cx="10206892" cy="1079210"/>
            <a:chOff x="9580446" y="2630663"/>
            <a:chExt cx="1766082" cy="2658482"/>
          </a:xfrm>
        </p:grpSpPr>
        <p:sp>
          <p:nvSpPr>
            <p:cNvPr id="31" name="TextBox 30"/>
            <p:cNvSpPr txBox="1"/>
            <p:nvPr/>
          </p:nvSpPr>
          <p:spPr>
            <a:xfrm>
              <a:off x="9580447" y="2630663"/>
              <a:ext cx="1766080" cy="307777"/>
            </a:xfrm>
            <a:prstGeom prst="rect">
              <a:avLst/>
            </a:prstGeom>
            <a:noFill/>
          </p:spPr>
          <p:txBody>
            <a:bodyPr wrap="square" rtlCol="0">
              <a:spAutoFit/>
            </a:bodyPr>
            <a:lstStyle/>
            <a:p>
              <a:pPr algn="ctr"/>
              <a:r>
                <a:rPr lang="en-US" sz="1400" b="1" dirty="0" smtClean="0">
                  <a:solidFill>
                    <a:schemeClr val="tx2"/>
                  </a:solidFill>
                </a:rPr>
                <a:t>Participants</a:t>
              </a:r>
              <a:endParaRPr lang="en-US" sz="1400" b="1" dirty="0">
                <a:solidFill>
                  <a:schemeClr val="tx2"/>
                </a:solidFill>
              </a:endParaRPr>
            </a:p>
          </p:txBody>
        </p:sp>
        <p:sp>
          <p:nvSpPr>
            <p:cNvPr id="32" name="Rectangle 31"/>
            <p:cNvSpPr/>
            <p:nvPr/>
          </p:nvSpPr>
          <p:spPr>
            <a:xfrm>
              <a:off x="9580446" y="3440012"/>
              <a:ext cx="1766082" cy="1849133"/>
            </a:xfrm>
            <a:prstGeom prst="rect">
              <a:avLst/>
            </a:prstGeom>
          </p:spPr>
          <p:txBody>
            <a:bodyPr wrap="square">
              <a:spAutoFit/>
            </a:bodyPr>
            <a:lstStyle/>
            <a:p>
              <a:pPr algn="ctr">
                <a:lnSpc>
                  <a:spcPct val="150000"/>
                </a:lnSpc>
              </a:pPr>
              <a:r>
                <a:rPr lang="en-US" dirty="0"/>
                <a:t>Forty undergraduates from the UCSC</a:t>
              </a:r>
              <a:r>
                <a:rPr lang="en-US" sz="1600" dirty="0"/>
                <a:t/>
              </a:r>
              <a:br>
                <a:rPr lang="en-US" sz="1600" dirty="0"/>
              </a:br>
              <a:endParaRPr lang="it-IT" sz="1200" dirty="0">
                <a:solidFill>
                  <a:schemeClr val="tx2"/>
                </a:solidFill>
              </a:endParaRPr>
            </a:p>
          </p:txBody>
        </p:sp>
      </p:grpSp>
      <p:grpSp>
        <p:nvGrpSpPr>
          <p:cNvPr id="33" name="Group 32"/>
          <p:cNvGrpSpPr/>
          <p:nvPr/>
        </p:nvGrpSpPr>
        <p:grpSpPr>
          <a:xfrm>
            <a:off x="354909" y="2608538"/>
            <a:ext cx="11395093" cy="4105287"/>
            <a:chOff x="9580448" y="2399664"/>
            <a:chExt cx="1766082" cy="11412939"/>
          </a:xfrm>
        </p:grpSpPr>
        <p:sp>
          <p:nvSpPr>
            <p:cNvPr id="34" name="TextBox 33"/>
            <p:cNvSpPr txBox="1"/>
            <p:nvPr/>
          </p:nvSpPr>
          <p:spPr>
            <a:xfrm>
              <a:off x="9580448" y="2399664"/>
              <a:ext cx="1766080" cy="494614"/>
            </a:xfrm>
            <a:prstGeom prst="rect">
              <a:avLst/>
            </a:prstGeom>
            <a:noFill/>
          </p:spPr>
          <p:txBody>
            <a:bodyPr wrap="square" rtlCol="0">
              <a:spAutoFit/>
            </a:bodyPr>
            <a:lstStyle/>
            <a:p>
              <a:pPr algn="ctr"/>
              <a:r>
                <a:rPr lang="en-US" sz="1400" b="1" dirty="0" smtClean="0">
                  <a:solidFill>
                    <a:schemeClr val="tx2"/>
                  </a:solidFill>
                </a:rPr>
                <a:t>Materials and Procedure</a:t>
              </a:r>
              <a:endParaRPr lang="en-US" sz="1400" b="1" dirty="0">
                <a:solidFill>
                  <a:schemeClr val="tx2"/>
                </a:solidFill>
              </a:endParaRPr>
            </a:p>
          </p:txBody>
        </p:sp>
        <p:sp>
          <p:nvSpPr>
            <p:cNvPr id="35" name="Rectangle 34"/>
            <p:cNvSpPr/>
            <p:nvPr/>
          </p:nvSpPr>
          <p:spPr>
            <a:xfrm>
              <a:off x="9580448" y="3159924"/>
              <a:ext cx="1766082" cy="10652679"/>
            </a:xfrm>
            <a:prstGeom prst="rect">
              <a:avLst/>
            </a:prstGeom>
          </p:spPr>
          <p:txBody>
            <a:bodyPr wrap="square">
              <a:spAutoFit/>
            </a:bodyPr>
            <a:lstStyle/>
            <a:p>
              <a:pPr algn="just">
                <a:lnSpc>
                  <a:spcPct val="150000"/>
                </a:lnSpc>
              </a:pPr>
              <a:r>
                <a:rPr lang="en-US" dirty="0"/>
                <a:t>Participants were initially questioned with a set of 10 difficult trivia questions. As in the previous experiments, the questions were presented by the experimenter, with participants instructed to respond as quickly and as accurately as possible. Participants in the Internet condition were given the same instructions as in Experiments 1a and 1b – namely, to use Google Search to answer each question. Participants in the Memory condition were told to answer each question from memory.</a:t>
              </a:r>
            </a:p>
            <a:p>
              <a:pPr algn="just">
                <a:lnSpc>
                  <a:spcPct val="150000"/>
                </a:lnSpc>
              </a:pPr>
              <a:r>
                <a:rPr lang="en-US" dirty="0"/>
                <a:t>A 5-min interval was placed between the first </a:t>
              </a:r>
              <a:r>
                <a:rPr lang="en-US" dirty="0" smtClean="0"/>
                <a:t>and second </a:t>
              </a:r>
              <a:r>
                <a:rPr lang="en-US" dirty="0"/>
                <a:t>sets of trivia questions during which </a:t>
              </a:r>
              <a:r>
                <a:rPr lang="en-US" dirty="0" smtClean="0"/>
                <a:t>participants played </a:t>
              </a:r>
              <a:r>
                <a:rPr lang="en-US" dirty="0"/>
                <a:t>Tetris. As in the previous experiments, the second</a:t>
              </a:r>
              <a:r>
                <a:rPr lang="en-US" sz="1600" dirty="0"/>
                <a:t> </a:t>
              </a:r>
              <a:r>
                <a:rPr lang="en-US" dirty="0"/>
                <a:t>phase was identical for all participants. Ten </a:t>
              </a:r>
              <a:r>
                <a:rPr lang="en-US" dirty="0" smtClean="0"/>
                <a:t>relatively easy</a:t>
              </a:r>
              <a:r>
                <a:rPr lang="en-US" dirty="0"/>
                <a:t> </a:t>
              </a:r>
              <a:r>
                <a:rPr lang="en-US" dirty="0" smtClean="0"/>
                <a:t>questions </a:t>
              </a:r>
              <a:r>
                <a:rPr lang="en-US" dirty="0"/>
                <a:t>were read out loud one at a time and participants were instructed to answer each question </a:t>
              </a:r>
              <a:r>
                <a:rPr lang="en-US" dirty="0" smtClean="0"/>
                <a:t>as quickly</a:t>
              </a:r>
              <a:r>
                <a:rPr lang="en-US" dirty="0"/>
                <a:t> </a:t>
              </a:r>
              <a:r>
                <a:rPr lang="en-US" dirty="0" smtClean="0"/>
                <a:t>and </a:t>
              </a:r>
              <a:r>
                <a:rPr lang="en-US" dirty="0"/>
                <a:t>as accurately as possible</a:t>
              </a:r>
              <a:r>
                <a:rPr lang="en-US" dirty="0" smtClean="0"/>
                <a:t>.</a:t>
              </a:r>
              <a:endParaRPr lang="it-IT" sz="1600" dirty="0">
                <a:solidFill>
                  <a:schemeClr val="tx2"/>
                </a:solidFill>
              </a:endParaRPr>
            </a:p>
          </p:txBody>
        </p:sp>
      </p:grpSp>
    </p:spTree>
    <p:extLst>
      <p:ext uri="{BB962C8B-B14F-4D97-AF65-F5344CB8AC3E}">
        <p14:creationId xmlns:p14="http://schemas.microsoft.com/office/powerpoint/2010/main" val="39580554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14:bounceEnd="50667">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14:bounceEnd="50667">
                                          <p:cBhvr additive="base">
                                            <p:cTn id="11"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2</a:t>
            </a: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3" name="Group 32"/>
          <p:cNvGrpSpPr/>
          <p:nvPr/>
        </p:nvGrpSpPr>
        <p:grpSpPr>
          <a:xfrm>
            <a:off x="284820" y="1943556"/>
            <a:ext cx="11395093" cy="3763694"/>
            <a:chOff x="9580446" y="2399664"/>
            <a:chExt cx="1766082" cy="10463290"/>
          </a:xfrm>
        </p:grpSpPr>
        <p:sp>
          <p:nvSpPr>
            <p:cNvPr id="34" name="TextBox 33"/>
            <p:cNvSpPr txBox="1"/>
            <p:nvPr/>
          </p:nvSpPr>
          <p:spPr>
            <a:xfrm>
              <a:off x="9580448" y="2399664"/>
              <a:ext cx="1766080" cy="494614"/>
            </a:xfrm>
            <a:prstGeom prst="rect">
              <a:avLst/>
            </a:prstGeom>
            <a:noFill/>
          </p:spPr>
          <p:txBody>
            <a:bodyPr wrap="square" rtlCol="0">
              <a:spAutoFit/>
            </a:bodyPr>
            <a:lstStyle/>
            <a:p>
              <a:pPr algn="ctr"/>
              <a:r>
                <a:rPr lang="en-US" sz="1400" b="1" dirty="0" smtClean="0">
                  <a:solidFill>
                    <a:schemeClr val="tx2"/>
                  </a:solidFill>
                </a:rPr>
                <a:t>Materials and Procedure</a:t>
              </a:r>
              <a:endParaRPr lang="en-US" sz="1400" b="1" dirty="0">
                <a:solidFill>
                  <a:schemeClr val="tx2"/>
                </a:solidFill>
              </a:endParaRPr>
            </a:p>
          </p:txBody>
        </p:sp>
        <p:sp>
          <p:nvSpPr>
            <p:cNvPr id="35" name="Rectangle 34"/>
            <p:cNvSpPr/>
            <p:nvPr/>
          </p:nvSpPr>
          <p:spPr>
            <a:xfrm>
              <a:off x="9580446" y="3493731"/>
              <a:ext cx="1766082" cy="9369223"/>
            </a:xfrm>
            <a:prstGeom prst="rect">
              <a:avLst/>
            </a:prstGeom>
          </p:spPr>
          <p:txBody>
            <a:bodyPr wrap="square">
              <a:spAutoFit/>
            </a:bodyPr>
            <a:lstStyle/>
            <a:p>
              <a:pPr algn="just">
                <a:lnSpc>
                  <a:spcPct val="150000"/>
                </a:lnSpc>
              </a:pPr>
              <a:r>
                <a:rPr lang="en-US" dirty="0"/>
                <a:t>Participants were told </a:t>
              </a:r>
              <a:r>
                <a:rPr lang="en-US" dirty="0" smtClean="0"/>
                <a:t>that although </a:t>
              </a:r>
              <a:r>
                <a:rPr lang="en-US" dirty="0"/>
                <a:t>they were allowed to use Google Search to </a:t>
              </a:r>
              <a:r>
                <a:rPr lang="en-US" dirty="0" smtClean="0"/>
                <a:t>find answers</a:t>
              </a:r>
              <a:r>
                <a:rPr lang="en-US" dirty="0"/>
                <a:t>, they were not required to do so. As in </a:t>
              </a:r>
              <a:r>
                <a:rPr lang="en-US" dirty="0" smtClean="0"/>
                <a:t>Experiment 1a</a:t>
              </a:r>
              <a:r>
                <a:rPr lang="en-US" dirty="0"/>
                <a:t>, participants remained in the same seat they were </a:t>
              </a:r>
              <a:r>
                <a:rPr lang="en-US" dirty="0" smtClean="0"/>
                <a:t>in while answering the </a:t>
              </a:r>
              <a:r>
                <a:rPr lang="en-US" dirty="0"/>
                <a:t>first set of questions and were </a:t>
              </a:r>
              <a:r>
                <a:rPr lang="en-US" dirty="0" smtClean="0"/>
                <a:t>given the </a:t>
              </a:r>
              <a:r>
                <a:rPr lang="en-US" dirty="0"/>
                <a:t>opportunity to use the computer to conduct </a:t>
              </a:r>
              <a:r>
                <a:rPr lang="en-US" dirty="0" smtClean="0"/>
                <a:t>their searches</a:t>
              </a:r>
              <a:r>
                <a:rPr lang="en-US" dirty="0"/>
                <a:t>. </a:t>
              </a:r>
              <a:r>
                <a:rPr lang="en-US" dirty="0" smtClean="0"/>
                <a:t>In addition </a:t>
              </a:r>
              <a:r>
                <a:rPr lang="en-US" dirty="0"/>
                <a:t>to recording the use of </a:t>
              </a:r>
              <a:r>
                <a:rPr lang="en-US" dirty="0" smtClean="0"/>
                <a:t>Google Search</a:t>
              </a:r>
              <a:r>
                <a:rPr lang="en-US" dirty="0"/>
                <a:t>, we also recorded the time participants took </a:t>
              </a:r>
              <a:r>
                <a:rPr lang="en-US" dirty="0" smtClean="0"/>
                <a:t>to either </a:t>
              </a:r>
              <a:r>
                <a:rPr lang="en-US" dirty="0"/>
                <a:t>respond with an answer or touch the mouse/keyboard to commence a Google Search. Participants </a:t>
              </a:r>
              <a:r>
                <a:rPr lang="en-US" dirty="0" smtClean="0"/>
                <a:t>were instructed to keep </a:t>
              </a:r>
              <a:r>
                <a:rPr lang="en-US" dirty="0"/>
                <a:t>their hands away from the mouse </a:t>
              </a:r>
              <a:r>
                <a:rPr lang="en-US" dirty="0" smtClean="0"/>
                <a:t>and keyboard </a:t>
              </a:r>
              <a:r>
                <a:rPr lang="en-US" dirty="0"/>
                <a:t>while listening to each question, thus </a:t>
              </a:r>
              <a:r>
                <a:rPr lang="en-US" dirty="0" smtClean="0"/>
                <a:t>allowing us to measure </a:t>
              </a:r>
              <a:r>
                <a:rPr lang="en-US" dirty="0"/>
                <a:t>the amount of time between the end </a:t>
              </a:r>
              <a:r>
                <a:rPr lang="en-US" dirty="0" smtClean="0"/>
                <a:t>of each </a:t>
              </a:r>
              <a:r>
                <a:rPr lang="en-US" dirty="0"/>
                <a:t>question and the beginning of a Google </a:t>
              </a:r>
              <a:r>
                <a:rPr lang="en-US" dirty="0" smtClean="0"/>
                <a:t>Search.</a:t>
              </a:r>
              <a:r>
                <a:rPr lang="en-US" dirty="0"/>
                <a:t/>
              </a:r>
              <a:br>
                <a:rPr lang="en-US" dirty="0"/>
              </a:br>
              <a:endParaRPr lang="it-IT" sz="1600" dirty="0">
                <a:solidFill>
                  <a:schemeClr val="tx2"/>
                </a:solidFill>
              </a:endParaRPr>
            </a:p>
          </p:txBody>
        </p:sp>
      </p:grpSp>
    </p:spTree>
    <p:extLst>
      <p:ext uri="{BB962C8B-B14F-4D97-AF65-F5344CB8AC3E}">
        <p14:creationId xmlns:p14="http://schemas.microsoft.com/office/powerpoint/2010/main" val="41173692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14:bounceEnd="50667">
                                          <p:cBhvr additive="base">
                                            <p:cTn id="7"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750" fill="hold"/>
                                            <p:tgtEl>
                                              <p:spTgt spid="33"/>
                                            </p:tgtEl>
                                            <p:attrNameLst>
                                              <p:attrName>ppt_x</p:attrName>
                                            </p:attrNameLst>
                                          </p:cBhvr>
                                          <p:tavLst>
                                            <p:tav tm="0">
                                              <p:val>
                                                <p:strVal val="#ppt_x"/>
                                              </p:val>
                                            </p:tav>
                                            <p:tav tm="100000">
                                              <p:val>
                                                <p:strVal val="#ppt_x"/>
                                              </p:val>
                                            </p:tav>
                                          </p:tavLst>
                                        </p:anim>
                                        <p:anim calcmode="lin" valueType="num">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2</a:t>
            </a: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3" name="Group 32"/>
          <p:cNvGrpSpPr/>
          <p:nvPr/>
        </p:nvGrpSpPr>
        <p:grpSpPr>
          <a:xfrm>
            <a:off x="284820" y="1943556"/>
            <a:ext cx="11395093" cy="2978864"/>
            <a:chOff x="9580446" y="2399664"/>
            <a:chExt cx="1766082" cy="8281416"/>
          </a:xfrm>
        </p:grpSpPr>
        <p:sp>
          <p:nvSpPr>
            <p:cNvPr id="34" name="TextBox 33"/>
            <p:cNvSpPr txBox="1"/>
            <p:nvPr/>
          </p:nvSpPr>
          <p:spPr>
            <a:xfrm>
              <a:off x="9580448" y="2399664"/>
              <a:ext cx="1766080" cy="494614"/>
            </a:xfrm>
            <a:prstGeom prst="rect">
              <a:avLst/>
            </a:prstGeom>
            <a:noFill/>
          </p:spPr>
          <p:txBody>
            <a:bodyPr wrap="square" rtlCol="0">
              <a:spAutoFit/>
            </a:bodyPr>
            <a:lstStyle/>
            <a:p>
              <a:pPr algn="ctr"/>
              <a:r>
                <a:rPr lang="en-US" sz="1400" b="1" dirty="0" smtClean="0">
                  <a:solidFill>
                    <a:schemeClr val="tx2"/>
                  </a:solidFill>
                </a:rPr>
                <a:t>Materials and Procedure</a:t>
              </a:r>
              <a:endParaRPr lang="en-US" sz="1400" b="1" dirty="0">
                <a:solidFill>
                  <a:schemeClr val="tx2"/>
                </a:solidFill>
              </a:endParaRPr>
            </a:p>
          </p:txBody>
        </p:sp>
        <p:sp>
          <p:nvSpPr>
            <p:cNvPr id="35" name="Rectangle 34"/>
            <p:cNvSpPr/>
            <p:nvPr/>
          </p:nvSpPr>
          <p:spPr>
            <a:xfrm>
              <a:off x="9580446" y="3493731"/>
              <a:ext cx="1766082" cy="7187349"/>
            </a:xfrm>
            <a:prstGeom prst="rect">
              <a:avLst/>
            </a:prstGeom>
          </p:spPr>
          <p:txBody>
            <a:bodyPr wrap="square">
              <a:spAutoFit/>
            </a:bodyPr>
            <a:lstStyle/>
            <a:p>
              <a:pPr algn="just">
                <a:lnSpc>
                  <a:spcPct val="150000"/>
                </a:lnSpc>
              </a:pPr>
              <a:r>
                <a:rPr lang="en-US" dirty="0"/>
                <a:t>Finally, after completing the second set of trivia </a:t>
              </a:r>
              <a:r>
                <a:rPr lang="en-US" dirty="0" smtClean="0"/>
                <a:t>questions, participants </a:t>
              </a:r>
              <a:r>
                <a:rPr lang="en-US" dirty="0"/>
                <a:t>were administered the NFC scale (</a:t>
              </a:r>
              <a:r>
                <a:rPr lang="en-US" dirty="0" err="1" smtClean="0"/>
                <a:t>Cacioppo</a:t>
              </a:r>
              <a:r>
                <a:rPr lang="en-US" dirty="0"/>
                <a:t> </a:t>
              </a:r>
              <a:r>
                <a:rPr lang="en-US" dirty="0" smtClean="0"/>
                <a:t>et </a:t>
              </a:r>
              <a:r>
                <a:rPr lang="en-US" dirty="0"/>
                <a:t>al., 1984) to assess each individual’s tendency to </a:t>
              </a:r>
              <a:r>
                <a:rPr lang="en-US" dirty="0" smtClean="0"/>
                <a:t>seek out </a:t>
              </a:r>
              <a:r>
                <a:rPr lang="en-US" dirty="0"/>
                <a:t>and enjoy challenging cognitive </a:t>
              </a:r>
              <a:r>
                <a:rPr lang="en-US" dirty="0" err="1"/>
                <a:t>endeavours</a:t>
              </a:r>
              <a:r>
                <a:rPr lang="en-US" dirty="0"/>
                <a:t>. A total </a:t>
              </a:r>
              <a:r>
                <a:rPr lang="en-US" dirty="0" smtClean="0"/>
                <a:t>of 18 </a:t>
              </a:r>
              <a:r>
                <a:rPr lang="en-US" dirty="0"/>
                <a:t>items were rated on a scale of 1–5 (extremely uncharacteristic to </a:t>
              </a:r>
              <a:r>
                <a:rPr lang="en-US" dirty="0" smtClean="0"/>
                <a:t>extremely characteristic</a:t>
              </a:r>
              <a:r>
                <a:rPr lang="en-US" dirty="0"/>
                <a:t>), with half of the items </a:t>
              </a:r>
              <a:r>
                <a:rPr lang="en-US" dirty="0" smtClean="0"/>
                <a:t>reverse coded</a:t>
              </a:r>
              <a:r>
                <a:rPr lang="en-US" dirty="0"/>
                <a:t>. Positive scores indicate a high amount of </a:t>
              </a:r>
              <a:r>
                <a:rPr lang="en-US" dirty="0" smtClean="0"/>
                <a:t>NFC, whereas negative </a:t>
              </a:r>
              <a:r>
                <a:rPr lang="en-US" dirty="0"/>
                <a:t>scores indicate a low amount of </a:t>
              </a:r>
              <a:r>
                <a:rPr lang="en-US" dirty="0" smtClean="0"/>
                <a:t>NFC. After </a:t>
              </a:r>
              <a:r>
                <a:rPr lang="en-US" dirty="0"/>
                <a:t>completing the scale, participants were debriefed </a:t>
              </a:r>
              <a:r>
                <a:rPr lang="en-US" dirty="0" smtClean="0"/>
                <a:t>and granted </a:t>
              </a:r>
              <a:r>
                <a:rPr lang="en-US" dirty="0"/>
                <a:t>credit for their participation. </a:t>
              </a:r>
              <a:endParaRPr lang="it-IT" sz="1600" dirty="0">
                <a:solidFill>
                  <a:schemeClr val="tx2"/>
                </a:solidFill>
              </a:endParaRPr>
            </a:p>
          </p:txBody>
        </p:sp>
      </p:grpSp>
    </p:spTree>
    <p:extLst>
      <p:ext uri="{BB962C8B-B14F-4D97-AF65-F5344CB8AC3E}">
        <p14:creationId xmlns:p14="http://schemas.microsoft.com/office/powerpoint/2010/main" val="104726600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14:bounceEnd="50667">
                                          <p:cBhvr additive="base">
                                            <p:cTn id="7"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750" fill="hold"/>
                                            <p:tgtEl>
                                              <p:spTgt spid="33"/>
                                            </p:tgtEl>
                                            <p:attrNameLst>
                                              <p:attrName>ppt_x</p:attrName>
                                            </p:attrNameLst>
                                          </p:cBhvr>
                                          <p:tavLst>
                                            <p:tav tm="0">
                                              <p:val>
                                                <p:strVal val="#ppt_x"/>
                                              </p:val>
                                            </p:tav>
                                            <p:tav tm="100000">
                                              <p:val>
                                                <p:strVal val="#ppt_x"/>
                                              </p:val>
                                            </p:tav>
                                          </p:tavLst>
                                        </p:anim>
                                        <p:anim calcmode="lin" valueType="num">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0" y="614904"/>
            <a:ext cx="2586182" cy="646331"/>
          </a:xfrm>
          <a:prstGeom prst="rect">
            <a:avLst/>
          </a:prstGeom>
          <a:noFill/>
        </p:spPr>
        <p:txBody>
          <a:bodyPr wrap="square" rtlCol="0">
            <a:spAutoFit/>
          </a:bodyPr>
          <a:lstStyle/>
          <a:p>
            <a:r>
              <a:rPr lang="en-US" sz="3600" b="1" dirty="0">
                <a:solidFill>
                  <a:schemeClr val="tx2"/>
                </a:solidFill>
              </a:rPr>
              <a:t>Results</a:t>
            </a:r>
          </a:p>
        </p:txBody>
      </p:sp>
      <p:sp>
        <p:nvSpPr>
          <p:cNvPr id="5" name="TextBox 4"/>
          <p:cNvSpPr txBox="1"/>
          <p:nvPr/>
        </p:nvSpPr>
        <p:spPr>
          <a:xfrm>
            <a:off x="6096000" y="422810"/>
            <a:ext cx="6096001" cy="307777"/>
          </a:xfrm>
          <a:prstGeom prst="rect">
            <a:avLst/>
          </a:prstGeom>
          <a:noFill/>
        </p:spPr>
        <p:txBody>
          <a:bodyPr wrap="square" rtlCol="0">
            <a:spAutoFit/>
          </a:bodyPr>
          <a:lstStyle/>
          <a:p>
            <a:r>
              <a:rPr lang="en-US" sz="1400" b="1" dirty="0" smtClean="0">
                <a:solidFill>
                  <a:schemeClr val="tx2"/>
                </a:solidFill>
                <a:latin typeface="Roboto" pitchFamily="2" charset="0"/>
                <a:ea typeface="Roboto" pitchFamily="2" charset="0"/>
              </a:rPr>
              <a:t>Experiment 2</a:t>
            </a:r>
          </a:p>
        </p:txBody>
      </p:sp>
      <p:grpSp>
        <p:nvGrpSpPr>
          <p:cNvPr id="6" name="Group 5"/>
          <p:cNvGrpSpPr/>
          <p:nvPr/>
        </p:nvGrpSpPr>
        <p:grpSpPr>
          <a:xfrm>
            <a:off x="6247080" y="1235687"/>
            <a:ext cx="715736" cy="87086"/>
            <a:chOff x="5738133" y="1142444"/>
            <a:chExt cx="715736" cy="87086"/>
          </a:xfrm>
        </p:grpSpPr>
        <p:sp>
          <p:nvSpPr>
            <p:cNvPr id="7" name="Oval 6"/>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2" name="Group 31"/>
          <p:cNvGrpSpPr/>
          <p:nvPr/>
        </p:nvGrpSpPr>
        <p:grpSpPr>
          <a:xfrm>
            <a:off x="6247080" y="5839854"/>
            <a:ext cx="1488566" cy="276999"/>
            <a:chOff x="6247080" y="5679433"/>
            <a:chExt cx="1488566" cy="276999"/>
          </a:xfrm>
        </p:grpSpPr>
        <p:sp>
          <p:nvSpPr>
            <p:cNvPr id="33" name="TextBox 32"/>
            <p:cNvSpPr txBox="1"/>
            <p:nvPr/>
          </p:nvSpPr>
          <p:spPr>
            <a:xfrm>
              <a:off x="6518740" y="5679433"/>
              <a:ext cx="1216906" cy="276999"/>
            </a:xfrm>
            <a:prstGeom prst="rect">
              <a:avLst/>
            </a:prstGeom>
            <a:noFill/>
          </p:spPr>
          <p:txBody>
            <a:bodyPr wrap="square" rtlCol="0">
              <a:spAutoFit/>
            </a:bodyPr>
            <a:lstStyle/>
            <a:p>
              <a:r>
                <a:rPr lang="en-US" sz="1200" b="1" dirty="0">
                  <a:solidFill>
                    <a:schemeClr val="tx2"/>
                  </a:solidFill>
                </a:rPr>
                <a:t>Internet</a:t>
              </a:r>
            </a:p>
          </p:txBody>
        </p:sp>
        <p:sp>
          <p:nvSpPr>
            <p:cNvPr id="34" name="Oval 33"/>
            <p:cNvSpPr/>
            <p:nvPr/>
          </p:nvSpPr>
          <p:spPr>
            <a:xfrm>
              <a:off x="6247080" y="5751871"/>
              <a:ext cx="132122" cy="1321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35" name="Group 34"/>
          <p:cNvGrpSpPr/>
          <p:nvPr/>
        </p:nvGrpSpPr>
        <p:grpSpPr>
          <a:xfrm>
            <a:off x="8056158" y="5839854"/>
            <a:ext cx="1488566" cy="276999"/>
            <a:chOff x="8056157" y="5679433"/>
            <a:chExt cx="1488566" cy="276999"/>
          </a:xfrm>
        </p:grpSpPr>
        <p:sp>
          <p:nvSpPr>
            <p:cNvPr id="36" name="TextBox 35"/>
            <p:cNvSpPr txBox="1"/>
            <p:nvPr/>
          </p:nvSpPr>
          <p:spPr>
            <a:xfrm>
              <a:off x="8327817" y="5679433"/>
              <a:ext cx="1216906" cy="276999"/>
            </a:xfrm>
            <a:prstGeom prst="rect">
              <a:avLst/>
            </a:prstGeom>
            <a:noFill/>
          </p:spPr>
          <p:txBody>
            <a:bodyPr wrap="square" rtlCol="0">
              <a:spAutoFit/>
            </a:bodyPr>
            <a:lstStyle/>
            <a:p>
              <a:r>
                <a:rPr lang="en-US" sz="1200" b="1" dirty="0">
                  <a:solidFill>
                    <a:schemeClr val="tx2"/>
                  </a:solidFill>
                </a:rPr>
                <a:t>Memory</a:t>
              </a:r>
            </a:p>
          </p:txBody>
        </p:sp>
        <p:sp>
          <p:nvSpPr>
            <p:cNvPr id="37" name="Oval 36"/>
            <p:cNvSpPr/>
            <p:nvPr/>
          </p:nvSpPr>
          <p:spPr>
            <a:xfrm>
              <a:off x="8056157" y="5751871"/>
              <a:ext cx="132122" cy="1321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aphicFrame>
        <p:nvGraphicFramePr>
          <p:cNvPr id="22" name="Chart 21"/>
          <p:cNvGraphicFramePr/>
          <p:nvPr>
            <p:extLst>
              <p:ext uri="{D42A27DB-BD31-4B8C-83A1-F6EECF244321}">
                <p14:modId xmlns:p14="http://schemas.microsoft.com/office/powerpoint/2010/main" val="969128912"/>
              </p:ext>
            </p:extLst>
          </p:nvPr>
        </p:nvGraphicFramePr>
        <p:xfrm>
          <a:off x="3808084" y="2351138"/>
          <a:ext cx="2667761" cy="3329226"/>
        </p:xfrm>
        <a:graphic>
          <a:graphicData uri="http://schemas.openxmlformats.org/drawingml/2006/chart">
            <c:chart xmlns:c="http://schemas.openxmlformats.org/drawingml/2006/chart" xmlns:r="http://schemas.openxmlformats.org/officeDocument/2006/relationships" r:id="rId2"/>
          </a:graphicData>
        </a:graphic>
      </p:graphicFrame>
      <p:pic>
        <p:nvPicPr>
          <p:cNvPr id="23" name="Picture 8" descr="2010 Apple iPad icon PNG, ICO or ICNS | Free vector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836" y="938069"/>
            <a:ext cx="2272690" cy="227269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2" descr="e Foundation - deGoogled unGoogled smartphone operating systems and online  services - your data is your dat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860" y="3545731"/>
            <a:ext cx="2067952" cy="18582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Chart 24"/>
          <p:cNvGraphicFramePr/>
          <p:nvPr>
            <p:extLst>
              <p:ext uri="{D42A27DB-BD31-4B8C-83A1-F6EECF244321}">
                <p14:modId xmlns:p14="http://schemas.microsoft.com/office/powerpoint/2010/main" val="1772195465"/>
              </p:ext>
            </p:extLst>
          </p:nvPr>
        </p:nvGraphicFramePr>
        <p:xfrm>
          <a:off x="6491328" y="2351138"/>
          <a:ext cx="2789868" cy="33292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p:cNvGraphicFramePr/>
          <p:nvPr>
            <p:extLst>
              <p:ext uri="{D42A27DB-BD31-4B8C-83A1-F6EECF244321}">
                <p14:modId xmlns:p14="http://schemas.microsoft.com/office/powerpoint/2010/main" val="1872174094"/>
              </p:ext>
            </p:extLst>
          </p:nvPr>
        </p:nvGraphicFramePr>
        <p:xfrm>
          <a:off x="9281196" y="2351138"/>
          <a:ext cx="2736445" cy="332922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50870966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50667">
                                          <p:cBhvr additive="base">
                                            <p:cTn id="7" dur="750" fill="hold"/>
                                            <p:tgtEl>
                                              <p:spTgt spid="3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5"/>
                                            </p:tgtEl>
                                            <p:attrNameLst>
                                              <p:attrName>style.visibility</p:attrName>
                                            </p:attrNameLst>
                                          </p:cBhvr>
                                          <p:to>
                                            <p:strVal val="visible"/>
                                          </p:to>
                                        </p:set>
                                        <p:anim calcmode="lin" valueType="num" p14:bounceEnd="50667">
                                          <p:cBhvr additive="base">
                                            <p:cTn id="11" dur="750" fill="hold"/>
                                            <p:tgtEl>
                                              <p:spTgt spid="35"/>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25" grpId="0">
            <p:bldAsOne/>
          </p:bldGraphic>
          <p:bldGraphic spid="26"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750" fill="hold"/>
                                            <p:tgtEl>
                                              <p:spTgt spid="35"/>
                                            </p:tgtEl>
                                            <p:attrNameLst>
                                              <p:attrName>ppt_x</p:attrName>
                                            </p:attrNameLst>
                                          </p:cBhvr>
                                          <p:tavLst>
                                            <p:tav tm="0">
                                              <p:val>
                                                <p:strVal val="#ppt_x"/>
                                              </p:val>
                                            </p:tav>
                                            <p:tav tm="100000">
                                              <p:val>
                                                <p:strVal val="#ppt_x"/>
                                              </p:val>
                                            </p:tav>
                                          </p:tavLst>
                                        </p:anim>
                                        <p:anim calcmode="lin" valueType="num">
                                          <p:cBhvr additive="base">
                                            <p:cTn id="12" dur="750" fill="hold"/>
                                            <p:tgtEl>
                                              <p:spTgt spid="3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25" grpId="0">
            <p:bldAsOne/>
          </p:bldGraphic>
          <p:bldGraphic spid="26" grpId="0">
            <p:bldAsOne/>
          </p:bldGraphic>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8201" y="479854"/>
            <a:ext cx="10515600" cy="646331"/>
          </a:xfrm>
          <a:prstGeom prst="rect">
            <a:avLst/>
          </a:prstGeom>
          <a:noFill/>
        </p:spPr>
        <p:txBody>
          <a:bodyPr wrap="square" rtlCol="0">
            <a:spAutoFit/>
          </a:bodyPr>
          <a:lstStyle/>
          <a:p>
            <a:pPr algn="ctr"/>
            <a:r>
              <a:rPr lang="en-US" sz="3600" b="1" dirty="0" smtClean="0">
                <a:solidFill>
                  <a:schemeClr val="tx2"/>
                </a:solidFill>
                <a:latin typeface="+mj-lt"/>
              </a:rPr>
              <a:t>Intermediate Conclusion</a:t>
            </a:r>
            <a:endParaRPr lang="en-US" sz="3600" b="1" dirty="0">
              <a:solidFill>
                <a:schemeClr val="tx2"/>
              </a:solidFill>
              <a:latin typeface="+mj-lt"/>
            </a:endParaRPr>
          </a:p>
        </p:txBody>
      </p:sp>
      <p:grpSp>
        <p:nvGrpSpPr>
          <p:cNvPr id="12" name="Group 11"/>
          <p:cNvGrpSpPr/>
          <p:nvPr/>
        </p:nvGrpSpPr>
        <p:grpSpPr>
          <a:xfrm>
            <a:off x="5738132" y="1235687"/>
            <a:ext cx="715736" cy="87086"/>
            <a:chOff x="5738133" y="1142444"/>
            <a:chExt cx="715736" cy="87086"/>
          </a:xfrm>
        </p:grpSpPr>
        <p:sp>
          <p:nvSpPr>
            <p:cNvPr id="13" name="Oval 12"/>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7218" y="1449104"/>
            <a:ext cx="2518610" cy="4920188"/>
          </a:xfrm>
          <a:prstGeom prst="rect">
            <a:avLst/>
          </a:prstGeom>
        </p:spPr>
      </p:pic>
      <p:grpSp>
        <p:nvGrpSpPr>
          <p:cNvPr id="5" name="Group 4"/>
          <p:cNvGrpSpPr/>
          <p:nvPr/>
        </p:nvGrpSpPr>
        <p:grpSpPr>
          <a:xfrm>
            <a:off x="1644551" y="1501691"/>
            <a:ext cx="6301455" cy="4913521"/>
            <a:chOff x="1570773" y="3429298"/>
            <a:chExt cx="2255269" cy="1422240"/>
          </a:xfrm>
        </p:grpSpPr>
        <p:sp>
          <p:nvSpPr>
            <p:cNvPr id="29" name="TextBox 28"/>
            <p:cNvSpPr txBox="1"/>
            <p:nvPr/>
          </p:nvSpPr>
          <p:spPr>
            <a:xfrm>
              <a:off x="1570773" y="3429298"/>
              <a:ext cx="2255269" cy="307777"/>
            </a:xfrm>
            <a:prstGeom prst="rect">
              <a:avLst/>
            </a:prstGeom>
            <a:noFill/>
          </p:spPr>
          <p:txBody>
            <a:bodyPr wrap="square" rtlCol="0">
              <a:spAutoFit/>
            </a:bodyPr>
            <a:lstStyle/>
            <a:p>
              <a:r>
                <a:rPr lang="en-US" sz="1400" b="1" dirty="0" smtClean="0">
                  <a:solidFill>
                    <a:schemeClr val="tx2"/>
                  </a:solidFill>
                </a:rPr>
                <a:t>Experiment 2</a:t>
              </a:r>
              <a:endParaRPr lang="en-US" sz="1400" b="1" dirty="0">
                <a:solidFill>
                  <a:schemeClr val="tx2"/>
                </a:solidFill>
              </a:endParaRPr>
            </a:p>
          </p:txBody>
        </p:sp>
        <p:sp>
          <p:nvSpPr>
            <p:cNvPr id="30" name="Rectangle 29"/>
            <p:cNvSpPr/>
            <p:nvPr/>
          </p:nvSpPr>
          <p:spPr>
            <a:xfrm>
              <a:off x="1570773" y="3622134"/>
              <a:ext cx="2255269" cy="1229404"/>
            </a:xfrm>
            <a:prstGeom prst="rect">
              <a:avLst/>
            </a:prstGeom>
          </p:spPr>
          <p:txBody>
            <a:bodyPr wrap="square">
              <a:spAutoFit/>
            </a:bodyPr>
            <a:lstStyle/>
            <a:p>
              <a:pPr algn="just">
                <a:lnSpc>
                  <a:spcPct val="150000"/>
                </a:lnSpc>
              </a:pPr>
              <a:r>
                <a:rPr lang="en-US" sz="1200" i="1" u="sng" dirty="0"/>
                <a:t>Likelihood of conducting a Google </a:t>
              </a:r>
              <a:r>
                <a:rPr lang="en-US" sz="1200" i="1" u="sng" dirty="0" smtClean="0"/>
                <a:t>Search</a:t>
              </a:r>
              <a:r>
                <a:rPr lang="en-US" sz="1200" dirty="0" smtClean="0"/>
                <a:t>: A significant effect </a:t>
              </a:r>
              <a:r>
                <a:rPr lang="en-US" sz="1200" dirty="0"/>
                <a:t>was observed such that participants in the </a:t>
              </a:r>
              <a:r>
                <a:rPr lang="en-US" sz="1200" dirty="0" smtClean="0"/>
                <a:t>Internet condition used </a:t>
              </a:r>
              <a:r>
                <a:rPr lang="en-US" sz="1200" dirty="0"/>
                <a:t>Google </a:t>
              </a:r>
              <a:r>
                <a:rPr lang="en-US" sz="1200" dirty="0" smtClean="0"/>
                <a:t>significantly more </a:t>
              </a:r>
              <a:r>
                <a:rPr lang="en-US" sz="1200" dirty="0"/>
                <a:t>often than participants in the Memory </a:t>
              </a:r>
              <a:r>
                <a:rPr lang="en-US" sz="1200" dirty="0" smtClean="0"/>
                <a:t>condition.</a:t>
              </a:r>
            </a:p>
            <a:p>
              <a:pPr algn="just">
                <a:lnSpc>
                  <a:spcPct val="150000"/>
                </a:lnSpc>
              </a:pPr>
              <a:r>
                <a:rPr lang="en-US" sz="1200" i="1" u="sng" dirty="0"/>
                <a:t>Time between hearing a question and conducting </a:t>
              </a:r>
              <a:r>
                <a:rPr lang="en-US" sz="1200" i="1" u="sng" dirty="0" smtClean="0"/>
                <a:t>a Search:</a:t>
              </a:r>
              <a:r>
                <a:rPr lang="en-US" sz="1200" dirty="0" smtClean="0"/>
                <a:t> Participants </a:t>
              </a:r>
              <a:r>
                <a:rPr lang="en-US" sz="1200" dirty="0"/>
                <a:t>in the Internet </a:t>
              </a:r>
              <a:r>
                <a:rPr lang="en-US" sz="1200" dirty="0" smtClean="0"/>
                <a:t>condition touched </a:t>
              </a:r>
              <a:r>
                <a:rPr lang="en-US" sz="1200" dirty="0"/>
                <a:t>the keyboard/mouse </a:t>
              </a:r>
              <a:r>
                <a:rPr lang="en-US" sz="1200" dirty="0" smtClean="0"/>
                <a:t>significantly faster </a:t>
              </a:r>
              <a:r>
                <a:rPr lang="en-US" sz="1200" dirty="0"/>
                <a:t>than participants in the Memory </a:t>
              </a:r>
              <a:r>
                <a:rPr lang="en-US" sz="1200" dirty="0" smtClean="0"/>
                <a:t>condition. </a:t>
              </a:r>
              <a:r>
                <a:rPr lang="en-US" sz="1200" dirty="0"/>
                <a:t>This finding suggests that participants </a:t>
              </a:r>
              <a:r>
                <a:rPr lang="en-US" sz="1200" dirty="0" smtClean="0"/>
                <a:t>in the </a:t>
              </a:r>
              <a:r>
                <a:rPr lang="en-US" sz="1200" dirty="0"/>
                <a:t>Internet condition were not only more likely to </a:t>
              </a:r>
              <a:r>
                <a:rPr lang="en-US" sz="1200" dirty="0" smtClean="0"/>
                <a:t>use Google </a:t>
              </a:r>
              <a:r>
                <a:rPr lang="en-US" sz="1200" dirty="0"/>
                <a:t>than participants in the Memory condition, </a:t>
              </a:r>
              <a:r>
                <a:rPr lang="en-US" sz="1200" dirty="0" smtClean="0"/>
                <a:t>but that </a:t>
              </a:r>
              <a:r>
                <a:rPr lang="en-US" sz="1200" dirty="0"/>
                <a:t>they chose to do so more quickly than </a:t>
              </a:r>
              <a:r>
                <a:rPr lang="en-US" sz="1200" dirty="0" smtClean="0"/>
                <a:t>participants in </a:t>
              </a:r>
              <a:r>
                <a:rPr lang="en-US" sz="1200" dirty="0"/>
                <a:t>the Memory condition, suggesting that they took </a:t>
              </a:r>
              <a:r>
                <a:rPr lang="en-US" sz="1200" dirty="0" smtClean="0"/>
                <a:t>less time </a:t>
              </a:r>
              <a:r>
                <a:rPr lang="en-US" sz="1200" dirty="0"/>
                <a:t>consulting their own memory before opting to </a:t>
              </a:r>
              <a:r>
                <a:rPr lang="en-US" sz="1200" dirty="0" smtClean="0"/>
                <a:t>rely on </a:t>
              </a:r>
              <a:r>
                <a:rPr lang="en-US" sz="1200" dirty="0"/>
                <a:t>Google</a:t>
              </a:r>
              <a:r>
                <a:rPr lang="en-US" sz="1200" dirty="0" smtClean="0"/>
                <a:t>.</a:t>
              </a:r>
            </a:p>
            <a:p>
              <a:pPr algn="just">
                <a:lnSpc>
                  <a:spcPct val="150000"/>
                </a:lnSpc>
              </a:pPr>
              <a:r>
                <a:rPr lang="en-US" sz="1200" i="1" u="sng" dirty="0"/>
                <a:t>NFC</a:t>
              </a:r>
              <a:r>
                <a:rPr lang="en-US" sz="1200" dirty="0" smtClean="0"/>
                <a:t>: </a:t>
              </a:r>
              <a:r>
                <a:rPr lang="en-US" sz="1200" dirty="0"/>
                <a:t>Participants in the Internet condition </a:t>
              </a:r>
              <a:r>
                <a:rPr lang="en-US" sz="1200" dirty="0" smtClean="0"/>
                <a:t>exhibited significantly lower </a:t>
              </a:r>
              <a:r>
                <a:rPr lang="en-US" sz="1200" dirty="0"/>
                <a:t>NFC scores than participants in the Memory </a:t>
              </a:r>
              <a:r>
                <a:rPr lang="en-US" sz="1200" dirty="0" smtClean="0"/>
                <a:t>condition. </a:t>
              </a:r>
              <a:r>
                <a:rPr lang="en-US" sz="1200" dirty="0"/>
                <a:t>Because NFC is believed to reflect </a:t>
              </a:r>
              <a:r>
                <a:rPr lang="en-US" sz="1200" dirty="0" smtClean="0"/>
                <a:t>a relatively </a:t>
              </a:r>
              <a:r>
                <a:rPr lang="en-US" sz="1200" dirty="0"/>
                <a:t>stable trait variable, this difference seems </a:t>
              </a:r>
              <a:r>
                <a:rPr lang="en-US" sz="1200" dirty="0" smtClean="0"/>
                <a:t>more likely </a:t>
              </a:r>
              <a:r>
                <a:rPr lang="en-US" sz="1200" dirty="0"/>
                <a:t>attributable to a temporary or context-specific </a:t>
              </a:r>
              <a:r>
                <a:rPr lang="en-US" sz="1200" dirty="0" smtClean="0"/>
                <a:t>shift in </a:t>
              </a:r>
              <a:r>
                <a:rPr lang="en-US" sz="1200" dirty="0"/>
                <a:t>motivation for engaging in difficult cognitive tasks (</a:t>
              </a:r>
              <a:r>
                <a:rPr lang="en-US" sz="1200" dirty="0" smtClean="0"/>
                <a:t>as a </a:t>
              </a:r>
              <a:r>
                <a:rPr lang="en-US" sz="1200" dirty="0"/>
                <a:t>consequence of relying on the Internet to access information) than to a long-lasting or general change </a:t>
              </a:r>
              <a:r>
                <a:rPr lang="en-US" sz="1200" dirty="0" smtClean="0"/>
                <a:t>in NFC. </a:t>
              </a:r>
              <a:endParaRPr lang="it-IT" sz="1200" dirty="0"/>
            </a:p>
          </p:txBody>
        </p:sp>
      </p:grpSp>
      <p:pic>
        <p:nvPicPr>
          <p:cNvPr id="19" name="Picture Placeholder 1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89" r="1789"/>
          <a:stretch>
            <a:fillRect/>
          </a:stretch>
        </p:blipFill>
        <p:spPr>
          <a:xfrm>
            <a:off x="8247057" y="2210468"/>
            <a:ext cx="1917720" cy="3402991"/>
          </a:xfrm>
        </p:spPr>
      </p:pic>
      <p:pic>
        <p:nvPicPr>
          <p:cNvPr id="37" name="Picture 6" descr="אבטחת מידע | כיצד Google שומרת על בטיחות הנתונים שלכם"/>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425" y="1454860"/>
            <a:ext cx="649654" cy="649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29024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50667">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Our Research</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3365024"/>
          </a:xfrm>
          <a:prstGeom prst="rect">
            <a:avLst/>
          </a:prstGeom>
        </p:spPr>
        <p:txBody>
          <a:bodyPr wrap="square">
            <a:spAutoFit/>
          </a:bodyPr>
          <a:lstStyle/>
          <a:p>
            <a:pPr algn="just">
              <a:lnSpc>
                <a:spcPct val="150000"/>
              </a:lnSpc>
            </a:pPr>
            <a:r>
              <a:rPr lang="en-US" dirty="0"/>
              <a:t>The ways in which people learn, remember, and solve problems have all been impacted by </a:t>
            </a:r>
            <a:r>
              <a:rPr lang="en-US" dirty="0" smtClean="0"/>
              <a:t>the Internet</a:t>
            </a:r>
            <a:r>
              <a:rPr lang="en-US" dirty="0"/>
              <a:t>. </a:t>
            </a:r>
            <a:endParaRPr lang="en-US" dirty="0" smtClean="0"/>
          </a:p>
          <a:p>
            <a:pPr algn="just">
              <a:lnSpc>
                <a:spcPct val="150000"/>
              </a:lnSpc>
            </a:pPr>
            <a:r>
              <a:rPr lang="en-US" dirty="0" smtClean="0"/>
              <a:t>The </a:t>
            </a:r>
            <a:r>
              <a:rPr lang="en-US" dirty="0"/>
              <a:t>present research explored how people become primed to use the Internet as </a:t>
            </a:r>
            <a:r>
              <a:rPr lang="en-US" dirty="0" smtClean="0"/>
              <a:t>a form </a:t>
            </a:r>
            <a:r>
              <a:rPr lang="en-US" dirty="0"/>
              <a:t>of </a:t>
            </a:r>
            <a:r>
              <a:rPr lang="en-US" dirty="0" smtClean="0"/>
              <a:t>cognitive offloading</a:t>
            </a:r>
            <a:r>
              <a:rPr lang="en-US" dirty="0"/>
              <a:t>. In three experiments, we show that using the Internet </a:t>
            </a:r>
            <a:r>
              <a:rPr lang="en-US" dirty="0" smtClean="0"/>
              <a:t>to retrieve </a:t>
            </a:r>
            <a:r>
              <a:rPr lang="en-US" dirty="0"/>
              <a:t>information alters a person’s propensity to use the Internet to retrieve </a:t>
            </a:r>
            <a:r>
              <a:rPr lang="en-US" dirty="0" smtClean="0"/>
              <a:t>other information</a:t>
            </a:r>
            <a:r>
              <a:rPr lang="en-US" dirty="0"/>
              <a:t>. Specifically, participants who used Google to answer an initial set of </a:t>
            </a:r>
            <a:r>
              <a:rPr lang="en-US" dirty="0" smtClean="0"/>
              <a:t>difficult trivia </a:t>
            </a:r>
            <a:r>
              <a:rPr lang="en-US" dirty="0"/>
              <a:t>questions were more likely to decide to use Google when answering a new set </a:t>
            </a:r>
            <a:r>
              <a:rPr lang="en-US" dirty="0" smtClean="0"/>
              <a:t>of relatively </a:t>
            </a:r>
            <a:r>
              <a:rPr lang="en-US" dirty="0"/>
              <a:t>easy trivia questions than were participants who answered the initial questions</a:t>
            </a:r>
            <a:br>
              <a:rPr lang="en-US" dirty="0"/>
            </a:br>
            <a:r>
              <a:rPr lang="en-US" dirty="0"/>
              <a:t>from memory. These results suggest that relying on the Internet to access information </a:t>
            </a:r>
            <a:r>
              <a:rPr lang="en-US" dirty="0" smtClean="0"/>
              <a:t>makes one </a:t>
            </a:r>
            <a:r>
              <a:rPr lang="en-US" dirty="0"/>
              <a:t>more likely to rely on the Internet to access other information.</a:t>
            </a:r>
            <a:r>
              <a:rPr lang="en-US" sz="1200" dirty="0"/>
              <a:t> </a:t>
            </a:r>
          </a:p>
        </p:txBody>
      </p:sp>
    </p:spTree>
    <p:extLst>
      <p:ext uri="{BB962C8B-B14F-4D97-AF65-F5344CB8AC3E}">
        <p14:creationId xmlns:p14="http://schemas.microsoft.com/office/powerpoint/2010/main" val="34929088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22919" y="1509001"/>
            <a:ext cx="7409695" cy="4616648"/>
          </a:xfrm>
          <a:prstGeom prst="rect">
            <a:avLst/>
          </a:prstGeom>
        </p:spPr>
        <p:txBody>
          <a:bodyPr wrap="square">
            <a:spAutoFit/>
          </a:bodyPr>
          <a:lstStyle/>
          <a:p>
            <a:pPr algn="just" fontAlgn="base">
              <a:lnSpc>
                <a:spcPct val="150000"/>
              </a:lnSpc>
            </a:pPr>
            <a:r>
              <a:rPr lang="en-US" sz="1400" dirty="0"/>
              <a:t>The Need for Cognition Scale is an assessment instrument that quantitatively measures “the tendency for an individual to engage in and enjoy thinking” (</a:t>
            </a:r>
            <a:r>
              <a:rPr lang="en-US" sz="1400" dirty="0" err="1"/>
              <a:t>Cacioppo</a:t>
            </a:r>
            <a:r>
              <a:rPr lang="en-US" sz="1400" dirty="0"/>
              <a:t> &amp; Petty, 1982, p. 116). </a:t>
            </a:r>
            <a:r>
              <a:rPr lang="en-US" sz="1400" dirty="0" err="1" smtClean="0"/>
              <a:t>Cacioppo</a:t>
            </a:r>
            <a:r>
              <a:rPr lang="en-US" sz="1400" dirty="0" smtClean="0"/>
              <a:t> </a:t>
            </a:r>
            <a:r>
              <a:rPr lang="en-US" sz="1400" dirty="0"/>
              <a:t>and Petty collaborated with </a:t>
            </a:r>
            <a:r>
              <a:rPr lang="en-US" sz="1400" dirty="0" err="1"/>
              <a:t>Chuan</a:t>
            </a:r>
            <a:r>
              <a:rPr lang="en-US" sz="1400" dirty="0"/>
              <a:t> Feng Kao to </a:t>
            </a:r>
            <a:r>
              <a:rPr lang="en-US" sz="1400" dirty="0" smtClean="0"/>
              <a:t>create </a:t>
            </a:r>
            <a:r>
              <a:rPr lang="en-US" sz="1400" dirty="0"/>
              <a:t>the scale </a:t>
            </a:r>
            <a:r>
              <a:rPr lang="en-US" sz="1400" dirty="0" smtClean="0"/>
              <a:t>of </a:t>
            </a:r>
            <a:r>
              <a:rPr lang="en-US" sz="1400" dirty="0"/>
              <a:t>the 18-item </a:t>
            </a:r>
            <a:r>
              <a:rPr lang="en-US" sz="1400" dirty="0" smtClean="0"/>
              <a:t>format. The Need </a:t>
            </a:r>
            <a:r>
              <a:rPr lang="en-US" sz="1400" dirty="0"/>
              <a:t>for Cognition Scale asks individuals to rate the extent to which they agree with each of 18 statements about the satisfaction they gain from thinking. Sample statements include “I find satisfaction in deliberating hard and for long </a:t>
            </a:r>
            <a:r>
              <a:rPr lang="en-US" sz="1400" dirty="0" smtClean="0"/>
              <a:t>hours. The </a:t>
            </a:r>
            <a:r>
              <a:rPr lang="en-US" sz="1400" dirty="0"/>
              <a:t>scale asks participants to describe the extent to which they agree with each statement using a 9-point scale with the following values:</a:t>
            </a:r>
          </a:p>
          <a:p>
            <a:pPr algn="just" fontAlgn="base">
              <a:lnSpc>
                <a:spcPct val="150000"/>
              </a:lnSpc>
            </a:pPr>
            <a:r>
              <a:rPr lang="en-US" sz="1400" dirty="0"/>
              <a:t> </a:t>
            </a:r>
          </a:p>
          <a:p>
            <a:pPr fontAlgn="base">
              <a:lnSpc>
                <a:spcPct val="150000"/>
              </a:lnSpc>
            </a:pPr>
            <a:r>
              <a:rPr lang="en-US" sz="1400" dirty="0"/>
              <a:t>+4 = very strong agreement</a:t>
            </a:r>
          </a:p>
          <a:p>
            <a:pPr fontAlgn="base">
              <a:lnSpc>
                <a:spcPct val="150000"/>
              </a:lnSpc>
            </a:pPr>
            <a:r>
              <a:rPr lang="en-US" sz="1400" dirty="0"/>
              <a:t>+3 = strong agreement</a:t>
            </a:r>
          </a:p>
          <a:p>
            <a:pPr fontAlgn="base">
              <a:lnSpc>
                <a:spcPct val="150000"/>
              </a:lnSpc>
            </a:pPr>
            <a:r>
              <a:rPr lang="en-US" sz="1400" dirty="0"/>
              <a:t>+2 = moderate agreement</a:t>
            </a:r>
          </a:p>
          <a:p>
            <a:pPr fontAlgn="base">
              <a:lnSpc>
                <a:spcPct val="150000"/>
              </a:lnSpc>
            </a:pPr>
            <a:r>
              <a:rPr lang="en-US" sz="1400" dirty="0"/>
              <a:t>+1 = slight agreement</a:t>
            </a:r>
          </a:p>
          <a:p>
            <a:pPr fontAlgn="base">
              <a:lnSpc>
                <a:spcPct val="150000"/>
              </a:lnSpc>
            </a:pPr>
            <a:r>
              <a:rPr lang="en-US" sz="1400" dirty="0"/>
              <a:t> 0 = neither agreement nor </a:t>
            </a:r>
            <a:r>
              <a:rPr lang="en-US" sz="1400" dirty="0" smtClean="0"/>
              <a:t>disagreement</a:t>
            </a:r>
            <a:endParaRPr lang="en-US" sz="1400" dirty="0"/>
          </a:p>
        </p:txBody>
      </p:sp>
      <p:sp>
        <p:nvSpPr>
          <p:cNvPr id="37" name="TextBox 36"/>
          <p:cNvSpPr txBox="1"/>
          <p:nvPr/>
        </p:nvSpPr>
        <p:spPr>
          <a:xfrm>
            <a:off x="838198" y="490152"/>
            <a:ext cx="10515600" cy="646331"/>
          </a:xfrm>
          <a:prstGeom prst="rect">
            <a:avLst/>
          </a:prstGeom>
          <a:noFill/>
        </p:spPr>
        <p:txBody>
          <a:bodyPr wrap="square" rtlCol="0">
            <a:spAutoFit/>
          </a:bodyPr>
          <a:lstStyle/>
          <a:p>
            <a:r>
              <a:rPr lang="en-US" sz="3600" b="1" dirty="0" smtClean="0">
                <a:solidFill>
                  <a:schemeClr val="tx2"/>
                </a:solidFill>
                <a:latin typeface="+mj-lt"/>
              </a:rPr>
              <a:t>NFC</a:t>
            </a:r>
          </a:p>
        </p:txBody>
      </p:sp>
      <p:grpSp>
        <p:nvGrpSpPr>
          <p:cNvPr id="39" name="Group 38"/>
          <p:cNvGrpSpPr/>
          <p:nvPr/>
        </p:nvGrpSpPr>
        <p:grpSpPr>
          <a:xfrm>
            <a:off x="989279" y="1235687"/>
            <a:ext cx="715736" cy="87086"/>
            <a:chOff x="5738133" y="1142444"/>
            <a:chExt cx="715736" cy="87086"/>
          </a:xfrm>
        </p:grpSpPr>
        <p:sp>
          <p:nvSpPr>
            <p:cNvPr id="40" name="Oval 39"/>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Oval 40"/>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Oval 41"/>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Oval 42"/>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Oval 43"/>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1028" name="Picture 4" descr="Need for Cognition - IResearchNet"/>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2439" r="12439"/>
          <a:stretch>
            <a:fillRect/>
          </a:stretch>
        </p:blipFill>
        <p:spPr bwMode="auto">
          <a:xfrm>
            <a:off x="8451035" y="1924048"/>
            <a:ext cx="2638563" cy="296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39998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750"/>
                                      </p:stCondLst>
                                      <p:childTnLst>
                                        <p:set>
                                          <p:cBhvr>
                                            <p:cTn id="6" dur="1" fill="hold">
                                              <p:stCondLst>
                                                <p:cond delay="0"/>
                                              </p:stCondLst>
                                            </p:cTn>
                                            <p:tgtEl>
                                              <p:spTgt spid="16"/>
                                            </p:tgtEl>
                                            <p:attrNameLst>
                                              <p:attrName>style.visibility</p:attrName>
                                            </p:attrNameLst>
                                          </p:cBhvr>
                                          <p:to>
                                            <p:strVal val="visible"/>
                                          </p:to>
                                        </p:set>
                                        <p:anim calcmode="lin" valueType="num" p14:bounceEnd="50667">
                                          <p:cBhvr additive="base">
                                            <p:cTn id="7" dur="750" fill="hold"/>
                                            <p:tgtEl>
                                              <p:spTgt spid="1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7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838200" y="614904"/>
            <a:ext cx="10515600" cy="646331"/>
          </a:xfrm>
          <a:prstGeom prst="rect">
            <a:avLst/>
          </a:prstGeom>
          <a:noFill/>
        </p:spPr>
        <p:txBody>
          <a:bodyPr wrap="square" rtlCol="0">
            <a:spAutoFit/>
          </a:bodyPr>
          <a:lstStyle/>
          <a:p>
            <a:pPr algn="ctr"/>
            <a:r>
              <a:rPr lang="en-US" sz="3600" b="1" dirty="0" smtClean="0">
                <a:solidFill>
                  <a:schemeClr val="tx2"/>
                </a:solidFill>
                <a:latin typeface="+mj-lt"/>
              </a:rPr>
              <a:t>Conclusion</a:t>
            </a:r>
            <a:endParaRPr lang="en-US" sz="3600" b="1" dirty="0">
              <a:solidFill>
                <a:schemeClr val="tx2"/>
              </a:solidFill>
              <a:latin typeface="+mj-lt"/>
            </a:endParaRPr>
          </a:p>
        </p:txBody>
      </p:sp>
      <p:grpSp>
        <p:nvGrpSpPr>
          <p:cNvPr id="41" name="Group 40"/>
          <p:cNvGrpSpPr/>
          <p:nvPr/>
        </p:nvGrpSpPr>
        <p:grpSpPr>
          <a:xfrm>
            <a:off x="5738132" y="1235687"/>
            <a:ext cx="715736" cy="87086"/>
            <a:chOff x="5738133" y="1142444"/>
            <a:chExt cx="715736" cy="87086"/>
          </a:xfrm>
        </p:grpSpPr>
        <p:sp>
          <p:nvSpPr>
            <p:cNvPr id="42" name="Oval 4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p:cNvGrpSpPr/>
          <p:nvPr/>
        </p:nvGrpSpPr>
        <p:grpSpPr>
          <a:xfrm>
            <a:off x="3962399" y="1970408"/>
            <a:ext cx="7906330" cy="4539580"/>
            <a:chOff x="7141678" y="2286741"/>
            <a:chExt cx="4212122" cy="4409669"/>
          </a:xfrm>
        </p:grpSpPr>
        <p:sp>
          <p:nvSpPr>
            <p:cNvPr id="25" name="Rectangle 24"/>
            <p:cNvSpPr/>
            <p:nvPr/>
          </p:nvSpPr>
          <p:spPr>
            <a:xfrm>
              <a:off x="7335909" y="2301570"/>
              <a:ext cx="4017891" cy="4394840"/>
            </a:xfrm>
            <a:prstGeom prst="rect">
              <a:avLst/>
            </a:prstGeom>
          </p:spPr>
          <p:txBody>
            <a:bodyPr wrap="square">
              <a:spAutoFit/>
            </a:bodyPr>
            <a:lstStyle/>
            <a:p>
              <a:pPr algn="just">
                <a:lnSpc>
                  <a:spcPct val="150000"/>
                </a:lnSpc>
              </a:pPr>
              <a:r>
                <a:rPr lang="en-US" dirty="0"/>
                <a:t>The present results suggest that using the Internet as </a:t>
              </a:r>
              <a:r>
                <a:rPr lang="en-US" dirty="0" smtClean="0"/>
                <a:t>an information source </a:t>
              </a:r>
              <a:r>
                <a:rPr lang="en-US" dirty="0"/>
                <a:t>influences the extent to which </a:t>
              </a:r>
              <a:r>
                <a:rPr lang="en-US" dirty="0" smtClean="0"/>
                <a:t>a person </a:t>
              </a:r>
              <a:r>
                <a:rPr lang="en-US" dirty="0"/>
                <a:t>uses the Internet as an information source in </a:t>
              </a:r>
              <a:r>
                <a:rPr lang="en-US" dirty="0" smtClean="0"/>
                <a:t>the future</a:t>
              </a:r>
              <a:r>
                <a:rPr lang="en-US" dirty="0"/>
                <a:t>. Participants instructed to answer one set of </a:t>
              </a:r>
              <a:r>
                <a:rPr lang="en-US" dirty="0" smtClean="0"/>
                <a:t>trivia questions </a:t>
              </a:r>
              <a:r>
                <a:rPr lang="en-US" dirty="0"/>
                <a:t>with the help of the Internet were significantly</a:t>
              </a:r>
              <a:br>
                <a:rPr lang="en-US" dirty="0"/>
              </a:br>
              <a:r>
                <a:rPr lang="en-US" dirty="0"/>
                <a:t>more likely to answer a new, relatively easier, set of </a:t>
              </a:r>
              <a:r>
                <a:rPr lang="en-US" dirty="0" smtClean="0"/>
                <a:t>trivia questions </a:t>
              </a:r>
              <a:r>
                <a:rPr lang="en-US" dirty="0"/>
                <a:t>with the help of the Internet than were participants instructed to answer the first set from </a:t>
              </a:r>
              <a:r>
                <a:rPr lang="en-US" dirty="0" smtClean="0"/>
                <a:t>memory. This </a:t>
              </a:r>
              <a:r>
                <a:rPr lang="en-US" dirty="0"/>
                <a:t>effect was observed in multiple conditions, an </a:t>
              </a:r>
              <a:r>
                <a:rPr lang="en-US" dirty="0" smtClean="0"/>
                <a:t>effect which </a:t>
              </a:r>
              <a:r>
                <a:rPr lang="en-US" dirty="0"/>
                <a:t>persisted across a short delay and even in </a:t>
              </a:r>
              <a:r>
                <a:rPr lang="en-US" dirty="0" smtClean="0"/>
                <a:t>situations where </a:t>
              </a:r>
              <a:r>
                <a:rPr lang="en-US" dirty="0"/>
                <a:t>using Google was relatively inconvenient (i.e., </a:t>
              </a:r>
              <a:r>
                <a:rPr lang="en-US" dirty="0" smtClean="0"/>
                <a:t>when participants </a:t>
              </a:r>
              <a:r>
                <a:rPr lang="en-US" dirty="0"/>
                <a:t>had to get up off a sofa and use an old </a:t>
              </a:r>
              <a:r>
                <a:rPr lang="en-US" dirty="0" smtClean="0"/>
                <a:t>iPod instead </a:t>
              </a:r>
              <a:r>
                <a:rPr lang="en-US" dirty="0"/>
                <a:t>of a desktop computer)</a:t>
              </a:r>
              <a:r>
                <a:rPr lang="en-US" sz="1200" dirty="0"/>
                <a:t> </a:t>
              </a:r>
              <a:br>
                <a:rPr lang="en-US" sz="1200" dirty="0"/>
              </a:br>
              <a:endParaRPr lang="it-IT" sz="1200" dirty="0" smtClean="0">
                <a:solidFill>
                  <a:schemeClr val="tx2"/>
                </a:solidFill>
              </a:endParaRPr>
            </a:p>
          </p:txBody>
        </p:sp>
        <p:sp>
          <p:nvSpPr>
            <p:cNvPr id="38" name="Freeform 119"/>
            <p:cNvSpPr>
              <a:spLocks noEditPoints="1"/>
            </p:cNvSpPr>
            <p:nvPr/>
          </p:nvSpPr>
          <p:spPr bwMode="auto">
            <a:xfrm>
              <a:off x="7141678" y="2286741"/>
              <a:ext cx="194230" cy="240059"/>
            </a:xfrm>
            <a:custGeom>
              <a:avLst/>
              <a:gdLst>
                <a:gd name="T0" fmla="*/ 141288 w 41"/>
                <a:gd name="T1" fmla="*/ 160929 h 51"/>
                <a:gd name="T2" fmla="*/ 127504 w 41"/>
                <a:gd name="T3" fmla="*/ 174625 h 51"/>
                <a:gd name="T4" fmla="*/ 10338 w 41"/>
                <a:gd name="T5" fmla="*/ 174625 h 51"/>
                <a:gd name="T6" fmla="*/ 0 w 41"/>
                <a:gd name="T7" fmla="*/ 160929 h 51"/>
                <a:gd name="T8" fmla="*/ 0 w 41"/>
                <a:gd name="T9" fmla="*/ 92449 h 51"/>
                <a:gd name="T10" fmla="*/ 10338 w 41"/>
                <a:gd name="T11" fmla="*/ 78752 h 51"/>
                <a:gd name="T12" fmla="*/ 13784 w 41"/>
                <a:gd name="T13" fmla="*/ 78752 h 51"/>
                <a:gd name="T14" fmla="*/ 13784 w 41"/>
                <a:gd name="T15" fmla="*/ 54784 h 51"/>
                <a:gd name="T16" fmla="*/ 68921 w 41"/>
                <a:gd name="T17" fmla="*/ 0 h 51"/>
                <a:gd name="T18" fmla="*/ 124058 w 41"/>
                <a:gd name="T19" fmla="*/ 54784 h 51"/>
                <a:gd name="T20" fmla="*/ 124058 w 41"/>
                <a:gd name="T21" fmla="*/ 78752 h 51"/>
                <a:gd name="T22" fmla="*/ 127504 w 41"/>
                <a:gd name="T23" fmla="*/ 78752 h 51"/>
                <a:gd name="T24" fmla="*/ 141288 w 41"/>
                <a:gd name="T25" fmla="*/ 92449 h 51"/>
                <a:gd name="T26" fmla="*/ 141288 w 41"/>
                <a:gd name="T27" fmla="*/ 160929 h 51"/>
                <a:gd name="T28" fmla="*/ 99935 w 41"/>
                <a:gd name="T29" fmla="*/ 78752 h 51"/>
                <a:gd name="T30" fmla="*/ 99935 w 41"/>
                <a:gd name="T31" fmla="*/ 54784 h 51"/>
                <a:gd name="T32" fmla="*/ 68921 w 41"/>
                <a:gd name="T33" fmla="*/ 23968 h 51"/>
                <a:gd name="T34" fmla="*/ 37907 w 41"/>
                <a:gd name="T35" fmla="*/ 54784 h 51"/>
                <a:gd name="T36" fmla="*/ 37907 w 41"/>
                <a:gd name="T37" fmla="*/ 78752 h 51"/>
                <a:gd name="T38" fmla="*/ 99935 w 41"/>
                <a:gd name="T39" fmla="*/ 78752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1" h="51">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chemeClr val="bg1"/>
            </a:solidFill>
            <a:ln>
              <a:noFill/>
            </a:ln>
            <a:extLst/>
          </p:spPr>
          <p:txBody>
            <a:bodyPr/>
            <a:lstStyle/>
            <a:p>
              <a:endParaRPr lang="en-US"/>
            </a:p>
          </p:txBody>
        </p:sp>
      </p:grpSp>
      <p:pic>
        <p:nvPicPr>
          <p:cNvPr id="7174" name="Picture 6" descr="Cognitive Offloading: Memory and Internet"/>
          <p:cNvPicPr>
            <a:picLocks noGrp="1" noChangeAspect="1" noChangeArrowheads="1"/>
          </p:cNvPicPr>
          <p:nvPr>
            <p:ph type="pic" sz="quarter" idx="10"/>
          </p:nvPr>
        </p:nvPicPr>
        <p:blipFill>
          <a:blip r:embed="rId2" cstate="print">
            <a:extLst>
              <a:ext uri="{28A0092B-C50C-407E-A947-70E740481C1C}">
                <a14:useLocalDpi xmlns:a14="http://schemas.microsoft.com/office/drawing/2010/main" val="0"/>
              </a:ext>
            </a:extLst>
          </a:blip>
          <a:srcRect l="3379" r="3379"/>
          <a:stretch>
            <a:fillRect/>
          </a:stretch>
        </p:blipFill>
        <p:spPr bwMode="auto">
          <a:xfrm>
            <a:off x="357380" y="2177465"/>
            <a:ext cx="3518925" cy="226452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Google's New Logo: The Reason Behind It - ABC Ne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6488"/>
            <a:ext cx="1750647" cy="98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15007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667">
                                          <p:cBhvr additive="base">
                                            <p:cTn id="7"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838200" y="614904"/>
            <a:ext cx="10515600" cy="646331"/>
          </a:xfrm>
          <a:prstGeom prst="rect">
            <a:avLst/>
          </a:prstGeom>
          <a:noFill/>
        </p:spPr>
        <p:txBody>
          <a:bodyPr wrap="square" rtlCol="0">
            <a:spAutoFit/>
          </a:bodyPr>
          <a:lstStyle/>
          <a:p>
            <a:pPr algn="ctr"/>
            <a:r>
              <a:rPr lang="en-US" sz="3600" b="1" dirty="0" smtClean="0">
                <a:solidFill>
                  <a:schemeClr val="tx2"/>
                </a:solidFill>
                <a:latin typeface="+mj-lt"/>
              </a:rPr>
              <a:t>Conclusion</a:t>
            </a:r>
            <a:endParaRPr lang="en-US" sz="3600" b="1" dirty="0">
              <a:solidFill>
                <a:schemeClr val="tx2"/>
              </a:solidFill>
              <a:latin typeface="+mj-lt"/>
            </a:endParaRPr>
          </a:p>
        </p:txBody>
      </p:sp>
      <p:grpSp>
        <p:nvGrpSpPr>
          <p:cNvPr id="41" name="Group 40"/>
          <p:cNvGrpSpPr/>
          <p:nvPr/>
        </p:nvGrpSpPr>
        <p:grpSpPr>
          <a:xfrm>
            <a:off x="5738132" y="1235687"/>
            <a:ext cx="715736" cy="87086"/>
            <a:chOff x="5738133" y="1142444"/>
            <a:chExt cx="715736" cy="87086"/>
          </a:xfrm>
        </p:grpSpPr>
        <p:sp>
          <p:nvSpPr>
            <p:cNvPr id="42" name="Oval 4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p:cNvGrpSpPr/>
          <p:nvPr/>
        </p:nvGrpSpPr>
        <p:grpSpPr>
          <a:xfrm>
            <a:off x="367322" y="1632010"/>
            <a:ext cx="8167077" cy="4878206"/>
            <a:chOff x="7141678" y="2286741"/>
            <a:chExt cx="4212122" cy="3787531"/>
          </a:xfrm>
        </p:grpSpPr>
        <p:sp>
          <p:nvSpPr>
            <p:cNvPr id="25" name="Rectangle 24"/>
            <p:cNvSpPr/>
            <p:nvPr/>
          </p:nvSpPr>
          <p:spPr>
            <a:xfrm>
              <a:off x="7335909" y="2301570"/>
              <a:ext cx="4017891" cy="3772702"/>
            </a:xfrm>
            <a:prstGeom prst="rect">
              <a:avLst/>
            </a:prstGeom>
          </p:spPr>
          <p:txBody>
            <a:bodyPr wrap="square">
              <a:spAutoFit/>
            </a:bodyPr>
            <a:lstStyle/>
            <a:p>
              <a:pPr algn="just">
                <a:lnSpc>
                  <a:spcPct val="150000"/>
                </a:lnSpc>
              </a:pPr>
              <a:r>
                <a:rPr lang="en-US" dirty="0"/>
                <a:t>A similar effect was also observed in the way of </a:t>
              </a:r>
              <a:r>
                <a:rPr lang="en-US" dirty="0" smtClean="0"/>
                <a:t>reaction times</a:t>
              </a:r>
              <a:r>
                <a:rPr lang="en-US" dirty="0"/>
                <a:t>. The time between being asked a question and pressing the mouse or keyboard </a:t>
              </a:r>
              <a:r>
                <a:rPr lang="en-US" dirty="0" smtClean="0"/>
                <a:t>to begin </a:t>
              </a:r>
              <a:r>
                <a:rPr lang="en-US" dirty="0"/>
                <a:t>a Google Search </a:t>
              </a:r>
              <a:r>
                <a:rPr lang="en-US" dirty="0" smtClean="0"/>
                <a:t>was significantly </a:t>
              </a:r>
              <a:r>
                <a:rPr lang="en-US" dirty="0"/>
                <a:t>shorter in the Internet condition that it was </a:t>
              </a:r>
              <a:r>
                <a:rPr lang="en-US" dirty="0" smtClean="0"/>
                <a:t>in the </a:t>
              </a:r>
              <a:r>
                <a:rPr lang="en-US" dirty="0"/>
                <a:t>Memory condition. This result suggests that using </a:t>
              </a:r>
              <a:r>
                <a:rPr lang="en-US" dirty="0" smtClean="0"/>
                <a:t>the Internet </a:t>
              </a:r>
              <a:r>
                <a:rPr lang="en-US" dirty="0"/>
                <a:t>to access information not only makes </a:t>
              </a:r>
              <a:r>
                <a:rPr lang="en-US" dirty="0" smtClean="0"/>
                <a:t>someone more </a:t>
              </a:r>
              <a:r>
                <a:rPr lang="en-US" dirty="0"/>
                <a:t>likely to rely on the Internet to access </a:t>
              </a:r>
              <a:r>
                <a:rPr lang="en-US" dirty="0" smtClean="0"/>
                <a:t>information in </a:t>
              </a:r>
              <a:r>
                <a:rPr lang="en-US" dirty="0"/>
                <a:t>the future than they would have been otherwise, </a:t>
              </a:r>
              <a:r>
                <a:rPr lang="en-US" dirty="0" smtClean="0"/>
                <a:t>but that </a:t>
              </a:r>
              <a:r>
                <a:rPr lang="en-US" dirty="0"/>
                <a:t>the decision to do so is made more quickly than </a:t>
              </a:r>
              <a:r>
                <a:rPr lang="en-US" dirty="0" smtClean="0"/>
                <a:t>it would </a:t>
              </a:r>
              <a:r>
                <a:rPr lang="en-US" dirty="0"/>
                <a:t>have been otherwise. Participants </a:t>
              </a:r>
              <a:r>
                <a:rPr lang="en-US" dirty="0" smtClean="0"/>
                <a:t>commenced their </a:t>
              </a:r>
              <a:r>
                <a:rPr lang="en-US" dirty="0"/>
                <a:t>Google Search almost twice as fast in the </a:t>
              </a:r>
              <a:r>
                <a:rPr lang="en-US" dirty="0" smtClean="0"/>
                <a:t>Internet condition </a:t>
              </a:r>
              <a:r>
                <a:rPr lang="en-US" dirty="0"/>
                <a:t>than in the Memory condition, suggesting </a:t>
              </a:r>
              <a:r>
                <a:rPr lang="en-US" dirty="0" smtClean="0"/>
                <a:t>that they </a:t>
              </a:r>
              <a:r>
                <a:rPr lang="en-US" dirty="0"/>
                <a:t>were less likely to conduct a </a:t>
              </a:r>
              <a:r>
                <a:rPr lang="en-US" dirty="0" smtClean="0"/>
                <a:t>through </a:t>
              </a:r>
              <a:r>
                <a:rPr lang="en-US" dirty="0"/>
                <a:t>search of their own memory before opting to rely on Google </a:t>
              </a:r>
              <a:r>
                <a:rPr lang="en-US" dirty="0" smtClean="0"/>
                <a:t>to retrieve </a:t>
              </a:r>
              <a:r>
                <a:rPr lang="en-US" dirty="0"/>
                <a:t>the </a:t>
              </a:r>
              <a:r>
                <a:rPr lang="en-US" dirty="0" smtClean="0"/>
                <a:t>answer</a:t>
              </a:r>
              <a:endParaRPr lang="it-IT" sz="1200" dirty="0" smtClean="0">
                <a:solidFill>
                  <a:schemeClr val="tx2"/>
                </a:solidFill>
              </a:endParaRPr>
            </a:p>
          </p:txBody>
        </p:sp>
        <p:sp>
          <p:nvSpPr>
            <p:cNvPr id="38" name="Freeform 119"/>
            <p:cNvSpPr>
              <a:spLocks noEditPoints="1"/>
            </p:cNvSpPr>
            <p:nvPr/>
          </p:nvSpPr>
          <p:spPr bwMode="auto">
            <a:xfrm>
              <a:off x="7141678" y="2286741"/>
              <a:ext cx="194230" cy="240059"/>
            </a:xfrm>
            <a:custGeom>
              <a:avLst/>
              <a:gdLst>
                <a:gd name="T0" fmla="*/ 141288 w 41"/>
                <a:gd name="T1" fmla="*/ 160929 h 51"/>
                <a:gd name="T2" fmla="*/ 127504 w 41"/>
                <a:gd name="T3" fmla="*/ 174625 h 51"/>
                <a:gd name="T4" fmla="*/ 10338 w 41"/>
                <a:gd name="T5" fmla="*/ 174625 h 51"/>
                <a:gd name="T6" fmla="*/ 0 w 41"/>
                <a:gd name="T7" fmla="*/ 160929 h 51"/>
                <a:gd name="T8" fmla="*/ 0 w 41"/>
                <a:gd name="T9" fmla="*/ 92449 h 51"/>
                <a:gd name="T10" fmla="*/ 10338 w 41"/>
                <a:gd name="T11" fmla="*/ 78752 h 51"/>
                <a:gd name="T12" fmla="*/ 13784 w 41"/>
                <a:gd name="T13" fmla="*/ 78752 h 51"/>
                <a:gd name="T14" fmla="*/ 13784 w 41"/>
                <a:gd name="T15" fmla="*/ 54784 h 51"/>
                <a:gd name="T16" fmla="*/ 68921 w 41"/>
                <a:gd name="T17" fmla="*/ 0 h 51"/>
                <a:gd name="T18" fmla="*/ 124058 w 41"/>
                <a:gd name="T19" fmla="*/ 54784 h 51"/>
                <a:gd name="T20" fmla="*/ 124058 w 41"/>
                <a:gd name="T21" fmla="*/ 78752 h 51"/>
                <a:gd name="T22" fmla="*/ 127504 w 41"/>
                <a:gd name="T23" fmla="*/ 78752 h 51"/>
                <a:gd name="T24" fmla="*/ 141288 w 41"/>
                <a:gd name="T25" fmla="*/ 92449 h 51"/>
                <a:gd name="T26" fmla="*/ 141288 w 41"/>
                <a:gd name="T27" fmla="*/ 160929 h 51"/>
                <a:gd name="T28" fmla="*/ 99935 w 41"/>
                <a:gd name="T29" fmla="*/ 78752 h 51"/>
                <a:gd name="T30" fmla="*/ 99935 w 41"/>
                <a:gd name="T31" fmla="*/ 54784 h 51"/>
                <a:gd name="T32" fmla="*/ 68921 w 41"/>
                <a:gd name="T33" fmla="*/ 23968 h 51"/>
                <a:gd name="T34" fmla="*/ 37907 w 41"/>
                <a:gd name="T35" fmla="*/ 54784 h 51"/>
                <a:gd name="T36" fmla="*/ 37907 w 41"/>
                <a:gd name="T37" fmla="*/ 78752 h 51"/>
                <a:gd name="T38" fmla="*/ 99935 w 41"/>
                <a:gd name="T39" fmla="*/ 78752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1" h="51">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chemeClr val="bg1"/>
            </a:solidFill>
            <a:ln>
              <a:noFill/>
            </a:ln>
            <a:extLst/>
          </p:spPr>
          <p:txBody>
            <a:bodyPr/>
            <a:lstStyle/>
            <a:p>
              <a:endParaRPr lang="en-US"/>
            </a:p>
          </p:txBody>
        </p:sp>
      </p:grpSp>
      <p:pic>
        <p:nvPicPr>
          <p:cNvPr id="27" name="Picture 2" descr="Google's New Logo: The Reason Behind It - ABC Ne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488"/>
            <a:ext cx="1750647" cy="9847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ain And Keyboard Draw Icon. Big Idea Creativity Imagination.. Royalty  Free Cliparts, Vectors, And Stock Illustration. Image 655817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9743" y="2559594"/>
            <a:ext cx="2868979" cy="286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4117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667">
                                          <p:cBhvr additive="base">
                                            <p:cTn id="7"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838200" y="614904"/>
            <a:ext cx="10515600" cy="646331"/>
          </a:xfrm>
          <a:prstGeom prst="rect">
            <a:avLst/>
          </a:prstGeom>
          <a:noFill/>
        </p:spPr>
        <p:txBody>
          <a:bodyPr wrap="square" rtlCol="0">
            <a:spAutoFit/>
          </a:bodyPr>
          <a:lstStyle/>
          <a:p>
            <a:pPr algn="ctr"/>
            <a:r>
              <a:rPr lang="en-US" sz="3600" b="1" dirty="0" smtClean="0">
                <a:solidFill>
                  <a:schemeClr val="tx2"/>
                </a:solidFill>
                <a:latin typeface="+mj-lt"/>
              </a:rPr>
              <a:t>Conclusion</a:t>
            </a:r>
            <a:endParaRPr lang="en-US" sz="3600" b="1" dirty="0">
              <a:solidFill>
                <a:schemeClr val="tx2"/>
              </a:solidFill>
              <a:latin typeface="+mj-lt"/>
            </a:endParaRPr>
          </a:p>
        </p:txBody>
      </p:sp>
      <p:grpSp>
        <p:nvGrpSpPr>
          <p:cNvPr id="41" name="Group 40"/>
          <p:cNvGrpSpPr/>
          <p:nvPr/>
        </p:nvGrpSpPr>
        <p:grpSpPr>
          <a:xfrm>
            <a:off x="5738132" y="1235687"/>
            <a:ext cx="715736" cy="87086"/>
            <a:chOff x="5738133" y="1142444"/>
            <a:chExt cx="715736" cy="87086"/>
          </a:xfrm>
        </p:grpSpPr>
        <p:sp>
          <p:nvSpPr>
            <p:cNvPr id="42" name="Oval 4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p:cNvGrpSpPr/>
          <p:nvPr/>
        </p:nvGrpSpPr>
        <p:grpSpPr>
          <a:xfrm>
            <a:off x="273538" y="1632009"/>
            <a:ext cx="11160370" cy="1716257"/>
            <a:chOff x="7141678" y="2286741"/>
            <a:chExt cx="4212122" cy="1924184"/>
          </a:xfrm>
        </p:grpSpPr>
        <p:sp>
          <p:nvSpPr>
            <p:cNvPr id="25" name="Rectangle 24"/>
            <p:cNvSpPr/>
            <p:nvPr/>
          </p:nvSpPr>
          <p:spPr>
            <a:xfrm>
              <a:off x="7335909" y="2301570"/>
              <a:ext cx="4017891" cy="1909355"/>
            </a:xfrm>
            <a:prstGeom prst="rect">
              <a:avLst/>
            </a:prstGeom>
          </p:spPr>
          <p:txBody>
            <a:bodyPr wrap="square">
              <a:spAutoFit/>
            </a:bodyPr>
            <a:lstStyle/>
            <a:p>
              <a:pPr algn="just">
                <a:lnSpc>
                  <a:spcPct val="150000"/>
                </a:lnSpc>
              </a:pPr>
              <a:r>
                <a:rPr lang="en-US" dirty="0" smtClean="0"/>
                <a:t>Consistent </a:t>
              </a:r>
              <a:r>
                <a:rPr lang="en-US" dirty="0"/>
                <a:t>with this possibility is </a:t>
              </a:r>
              <a:r>
                <a:rPr lang="en-US" dirty="0" smtClean="0"/>
                <a:t>the observation </a:t>
              </a:r>
              <a:r>
                <a:rPr lang="en-US" dirty="0"/>
                <a:t>that participants in the Internet </a:t>
              </a:r>
              <a:r>
                <a:rPr lang="en-US" dirty="0" smtClean="0"/>
                <a:t>condition reported </a:t>
              </a:r>
              <a:r>
                <a:rPr lang="en-US" dirty="0"/>
                <a:t>significantly lower post-experiment NFC </a:t>
              </a:r>
              <a:r>
                <a:rPr lang="en-US" dirty="0" smtClean="0"/>
                <a:t>scores than </a:t>
              </a:r>
              <a:r>
                <a:rPr lang="en-US" dirty="0"/>
                <a:t>participants in the Memory condition. It </a:t>
              </a:r>
              <a:r>
                <a:rPr lang="en-US" dirty="0" smtClean="0"/>
                <a:t>appears that </a:t>
              </a:r>
              <a:r>
                <a:rPr lang="en-US" dirty="0"/>
                <a:t>being instructed to conduct only a handful </a:t>
              </a:r>
              <a:r>
                <a:rPr lang="en-US" dirty="0" smtClean="0"/>
                <a:t>of Google </a:t>
              </a:r>
              <a:r>
                <a:rPr lang="en-US" dirty="0"/>
                <a:t>Searches can be sufficient to temporarily </a:t>
              </a:r>
              <a:r>
                <a:rPr lang="en-US" dirty="0" smtClean="0"/>
                <a:t>reduce a </a:t>
              </a:r>
              <a:r>
                <a:rPr lang="en-US" dirty="0"/>
                <a:t>person’s desire to engage in challenging </a:t>
              </a:r>
              <a:r>
                <a:rPr lang="en-US" dirty="0" smtClean="0"/>
                <a:t>cognitive behaviors.</a:t>
              </a:r>
              <a:endParaRPr lang="it-IT" sz="1200" dirty="0" smtClean="0">
                <a:solidFill>
                  <a:schemeClr val="tx2"/>
                </a:solidFill>
              </a:endParaRPr>
            </a:p>
          </p:txBody>
        </p:sp>
        <p:sp>
          <p:nvSpPr>
            <p:cNvPr id="38" name="Freeform 119"/>
            <p:cNvSpPr>
              <a:spLocks noEditPoints="1"/>
            </p:cNvSpPr>
            <p:nvPr/>
          </p:nvSpPr>
          <p:spPr bwMode="auto">
            <a:xfrm>
              <a:off x="7141678" y="2286741"/>
              <a:ext cx="194230" cy="240059"/>
            </a:xfrm>
            <a:custGeom>
              <a:avLst/>
              <a:gdLst>
                <a:gd name="T0" fmla="*/ 141288 w 41"/>
                <a:gd name="T1" fmla="*/ 160929 h 51"/>
                <a:gd name="T2" fmla="*/ 127504 w 41"/>
                <a:gd name="T3" fmla="*/ 174625 h 51"/>
                <a:gd name="T4" fmla="*/ 10338 w 41"/>
                <a:gd name="T5" fmla="*/ 174625 h 51"/>
                <a:gd name="T6" fmla="*/ 0 w 41"/>
                <a:gd name="T7" fmla="*/ 160929 h 51"/>
                <a:gd name="T8" fmla="*/ 0 w 41"/>
                <a:gd name="T9" fmla="*/ 92449 h 51"/>
                <a:gd name="T10" fmla="*/ 10338 w 41"/>
                <a:gd name="T11" fmla="*/ 78752 h 51"/>
                <a:gd name="T12" fmla="*/ 13784 w 41"/>
                <a:gd name="T13" fmla="*/ 78752 h 51"/>
                <a:gd name="T14" fmla="*/ 13784 w 41"/>
                <a:gd name="T15" fmla="*/ 54784 h 51"/>
                <a:gd name="T16" fmla="*/ 68921 w 41"/>
                <a:gd name="T17" fmla="*/ 0 h 51"/>
                <a:gd name="T18" fmla="*/ 124058 w 41"/>
                <a:gd name="T19" fmla="*/ 54784 h 51"/>
                <a:gd name="T20" fmla="*/ 124058 w 41"/>
                <a:gd name="T21" fmla="*/ 78752 h 51"/>
                <a:gd name="T22" fmla="*/ 127504 w 41"/>
                <a:gd name="T23" fmla="*/ 78752 h 51"/>
                <a:gd name="T24" fmla="*/ 141288 w 41"/>
                <a:gd name="T25" fmla="*/ 92449 h 51"/>
                <a:gd name="T26" fmla="*/ 141288 w 41"/>
                <a:gd name="T27" fmla="*/ 160929 h 51"/>
                <a:gd name="T28" fmla="*/ 99935 w 41"/>
                <a:gd name="T29" fmla="*/ 78752 h 51"/>
                <a:gd name="T30" fmla="*/ 99935 w 41"/>
                <a:gd name="T31" fmla="*/ 54784 h 51"/>
                <a:gd name="T32" fmla="*/ 68921 w 41"/>
                <a:gd name="T33" fmla="*/ 23968 h 51"/>
                <a:gd name="T34" fmla="*/ 37907 w 41"/>
                <a:gd name="T35" fmla="*/ 54784 h 51"/>
                <a:gd name="T36" fmla="*/ 37907 w 41"/>
                <a:gd name="T37" fmla="*/ 78752 h 51"/>
                <a:gd name="T38" fmla="*/ 99935 w 41"/>
                <a:gd name="T39" fmla="*/ 78752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1" h="51">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chemeClr val="bg1"/>
            </a:solidFill>
            <a:ln>
              <a:noFill/>
            </a:ln>
            <a:extLst/>
          </p:spPr>
          <p:txBody>
            <a:bodyPr/>
            <a:lstStyle/>
            <a:p>
              <a:endParaRPr lang="en-US"/>
            </a:p>
          </p:txBody>
        </p:sp>
      </p:grpSp>
      <p:pic>
        <p:nvPicPr>
          <p:cNvPr id="27" name="Picture 2" descr="Google's New Logo: The Reason Behind It - ABC Ne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488"/>
            <a:ext cx="1750647" cy="98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71607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667">
                                          <p:cBhvr additive="base">
                                            <p:cTn id="7"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5685905"/>
            <a:ext cx="11353800" cy="290946"/>
            <a:chOff x="0" y="5685905"/>
            <a:chExt cx="14547274" cy="290946"/>
          </a:xfrm>
        </p:grpSpPr>
        <p:sp>
          <p:nvSpPr>
            <p:cNvPr id="5" name="Rectangle 4"/>
            <p:cNvSpPr/>
            <p:nvPr/>
          </p:nvSpPr>
          <p:spPr>
            <a:xfrm>
              <a:off x="0" y="5685905"/>
              <a:ext cx="3507971" cy="290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507972" y="5685905"/>
              <a:ext cx="2011680" cy="290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5519652" y="5685905"/>
              <a:ext cx="3507971" cy="2909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9027624" y="5685905"/>
              <a:ext cx="2011680" cy="2909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11039303" y="5685905"/>
              <a:ext cx="3507971" cy="2909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TextBox 19"/>
          <p:cNvSpPr txBox="1"/>
          <p:nvPr/>
        </p:nvSpPr>
        <p:spPr>
          <a:xfrm>
            <a:off x="2737888" y="4182412"/>
            <a:ext cx="7705901" cy="830997"/>
          </a:xfrm>
          <a:prstGeom prst="rect">
            <a:avLst/>
          </a:prstGeom>
          <a:noFill/>
        </p:spPr>
        <p:txBody>
          <a:bodyPr wrap="square" rtlCol="0">
            <a:spAutoFit/>
          </a:bodyPr>
          <a:lstStyle/>
          <a:p>
            <a:r>
              <a:rPr lang="en-US" sz="4800" b="1" dirty="0" smtClean="0">
                <a:solidFill>
                  <a:schemeClr val="tx2"/>
                </a:solidFill>
                <a:latin typeface="+mj-lt"/>
              </a:rPr>
              <a:t>Eliyahu Mintz</a:t>
            </a:r>
            <a:endParaRPr lang="en-US" sz="4800" b="1" dirty="0">
              <a:solidFill>
                <a:schemeClr val="tx2"/>
              </a:solidFill>
              <a:latin typeface="+mj-lt"/>
            </a:endParaRPr>
          </a:p>
        </p:txBody>
      </p:sp>
      <p:sp>
        <p:nvSpPr>
          <p:cNvPr id="15" name="TextBox 14"/>
          <p:cNvSpPr txBox="1"/>
          <p:nvPr/>
        </p:nvSpPr>
        <p:spPr>
          <a:xfrm>
            <a:off x="0" y="-27710"/>
            <a:ext cx="8651759" cy="2611566"/>
          </a:xfrm>
          <a:custGeom>
            <a:avLst/>
            <a:gdLst/>
            <a:ahLst/>
            <a:cxnLst/>
            <a:rect l="l" t="t" r="r" b="b"/>
            <a:pathLst>
              <a:path w="8651759" h="2611566">
                <a:moveTo>
                  <a:pt x="3550415" y="481546"/>
                </a:moveTo>
                <a:lnTo>
                  <a:pt x="3357130" y="1772965"/>
                </a:lnTo>
                <a:lnTo>
                  <a:pt x="3743702" y="1772965"/>
                </a:lnTo>
                <a:close/>
                <a:moveTo>
                  <a:pt x="6022238" y="29185"/>
                </a:moveTo>
                <a:lnTo>
                  <a:pt x="6423070" y="29185"/>
                </a:lnTo>
                <a:lnTo>
                  <a:pt x="6423070" y="1141655"/>
                </a:lnTo>
                <a:lnTo>
                  <a:pt x="6948393" y="29185"/>
                </a:lnTo>
                <a:lnTo>
                  <a:pt x="7349681" y="29185"/>
                </a:lnTo>
                <a:lnTo>
                  <a:pt x="6791526" y="1167187"/>
                </a:lnTo>
                <a:lnTo>
                  <a:pt x="7349681" y="2582381"/>
                </a:lnTo>
                <a:lnTo>
                  <a:pt x="6937449" y="2582381"/>
                </a:lnTo>
                <a:lnTo>
                  <a:pt x="6547105" y="1564755"/>
                </a:lnTo>
                <a:lnTo>
                  <a:pt x="6423070" y="1798189"/>
                </a:lnTo>
                <a:lnTo>
                  <a:pt x="6423070" y="2582381"/>
                </a:lnTo>
                <a:lnTo>
                  <a:pt x="6022238" y="2582381"/>
                </a:lnTo>
                <a:close/>
                <a:moveTo>
                  <a:pt x="4456490" y="29185"/>
                </a:moveTo>
                <a:lnTo>
                  <a:pt x="4959585" y="29185"/>
                </a:lnTo>
                <a:lnTo>
                  <a:pt x="5372157" y="1557460"/>
                </a:lnTo>
                <a:lnTo>
                  <a:pt x="5372157" y="29185"/>
                </a:lnTo>
                <a:lnTo>
                  <a:pt x="5729212" y="29185"/>
                </a:lnTo>
                <a:lnTo>
                  <a:pt x="5729212" y="2582381"/>
                </a:lnTo>
                <a:lnTo>
                  <a:pt x="5317391" y="2582381"/>
                </a:lnTo>
                <a:lnTo>
                  <a:pt x="4817194" y="733146"/>
                </a:lnTo>
                <a:lnTo>
                  <a:pt x="4817194" y="2582381"/>
                </a:lnTo>
                <a:lnTo>
                  <a:pt x="4456490" y="2582381"/>
                </a:lnTo>
                <a:close/>
                <a:moveTo>
                  <a:pt x="3276897" y="29185"/>
                </a:moveTo>
                <a:lnTo>
                  <a:pt x="3864050" y="29185"/>
                </a:lnTo>
                <a:lnTo>
                  <a:pt x="4272497" y="2582381"/>
                </a:lnTo>
                <a:lnTo>
                  <a:pt x="3867697" y="2582381"/>
                </a:lnTo>
                <a:lnTo>
                  <a:pt x="3798406" y="2119076"/>
                </a:lnTo>
                <a:lnTo>
                  <a:pt x="3306073" y="2119076"/>
                </a:lnTo>
                <a:lnTo>
                  <a:pt x="3236782" y="2582381"/>
                </a:lnTo>
                <a:lnTo>
                  <a:pt x="2868444" y="2582381"/>
                </a:lnTo>
                <a:close/>
                <a:moveTo>
                  <a:pt x="1412138" y="29185"/>
                </a:moveTo>
                <a:lnTo>
                  <a:pt x="1812971" y="29185"/>
                </a:lnTo>
                <a:lnTo>
                  <a:pt x="1812971" y="1123607"/>
                </a:lnTo>
                <a:lnTo>
                  <a:pt x="2269436" y="1123607"/>
                </a:lnTo>
                <a:lnTo>
                  <a:pt x="2269436" y="29185"/>
                </a:lnTo>
                <a:lnTo>
                  <a:pt x="2677564" y="29185"/>
                </a:lnTo>
                <a:lnTo>
                  <a:pt x="2677564" y="2582381"/>
                </a:lnTo>
                <a:lnTo>
                  <a:pt x="2269436" y="2582381"/>
                </a:lnTo>
                <a:lnTo>
                  <a:pt x="2269436" y="1487959"/>
                </a:lnTo>
                <a:lnTo>
                  <a:pt x="1812971" y="1487959"/>
                </a:lnTo>
                <a:lnTo>
                  <a:pt x="1812971" y="2582381"/>
                </a:lnTo>
                <a:lnTo>
                  <a:pt x="1412138" y="2582381"/>
                </a:lnTo>
                <a:close/>
                <a:moveTo>
                  <a:pt x="0" y="29185"/>
                </a:moveTo>
                <a:lnTo>
                  <a:pt x="1239889" y="29185"/>
                </a:lnTo>
                <a:lnTo>
                  <a:pt x="1239889" y="393536"/>
                </a:lnTo>
                <a:lnTo>
                  <a:pt x="820361" y="393536"/>
                </a:lnTo>
                <a:lnTo>
                  <a:pt x="820361" y="2582381"/>
                </a:lnTo>
                <a:lnTo>
                  <a:pt x="419528" y="2582381"/>
                </a:lnTo>
                <a:lnTo>
                  <a:pt x="419528" y="393536"/>
                </a:lnTo>
                <a:lnTo>
                  <a:pt x="0" y="393536"/>
                </a:lnTo>
                <a:close/>
                <a:moveTo>
                  <a:pt x="8057347" y="0"/>
                </a:moveTo>
                <a:cubicBezTo>
                  <a:pt x="8252743" y="1206"/>
                  <a:pt x="8399998" y="57090"/>
                  <a:pt x="8499114" y="167653"/>
                </a:cubicBezTo>
                <a:cubicBezTo>
                  <a:pt x="8598230" y="278216"/>
                  <a:pt x="8647898" y="436222"/>
                  <a:pt x="8648118" y="641670"/>
                </a:cubicBezTo>
                <a:lnTo>
                  <a:pt x="8648118" y="721948"/>
                </a:lnTo>
                <a:lnTo>
                  <a:pt x="8269146" y="721948"/>
                </a:lnTo>
                <a:lnTo>
                  <a:pt x="8269146" y="616127"/>
                </a:lnTo>
                <a:cubicBezTo>
                  <a:pt x="8268767" y="525816"/>
                  <a:pt x="8251274" y="461047"/>
                  <a:pt x="8216666" y="421821"/>
                </a:cubicBezTo>
                <a:cubicBezTo>
                  <a:pt x="8182058" y="382596"/>
                  <a:pt x="8132611" y="363439"/>
                  <a:pt x="8068323" y="364351"/>
                </a:cubicBezTo>
                <a:cubicBezTo>
                  <a:pt x="8004031" y="363439"/>
                  <a:pt x="7954575" y="382596"/>
                  <a:pt x="7919957" y="421821"/>
                </a:cubicBezTo>
                <a:cubicBezTo>
                  <a:pt x="7885339" y="461047"/>
                  <a:pt x="7867839" y="525816"/>
                  <a:pt x="7867458" y="616127"/>
                </a:cubicBezTo>
                <a:cubicBezTo>
                  <a:pt x="7871544" y="744735"/>
                  <a:pt x="7912392" y="854926"/>
                  <a:pt x="7990005" y="946701"/>
                </a:cubicBezTo>
                <a:cubicBezTo>
                  <a:pt x="8067618" y="1038476"/>
                  <a:pt x="8157486" y="1128370"/>
                  <a:pt x="8259608" y="1216382"/>
                </a:cubicBezTo>
                <a:cubicBezTo>
                  <a:pt x="8361730" y="1304395"/>
                  <a:pt x="8451598" y="1407060"/>
                  <a:pt x="8529211" y="1524378"/>
                </a:cubicBezTo>
                <a:cubicBezTo>
                  <a:pt x="8606825" y="1641696"/>
                  <a:pt x="8647673" y="1790201"/>
                  <a:pt x="8651759" y="1969894"/>
                </a:cubicBezTo>
                <a:cubicBezTo>
                  <a:pt x="8651464" y="2175342"/>
                  <a:pt x="8601037" y="2333347"/>
                  <a:pt x="8500478" y="2443911"/>
                </a:cubicBezTo>
                <a:cubicBezTo>
                  <a:pt x="8399919" y="2554475"/>
                  <a:pt x="8250991" y="2610360"/>
                  <a:pt x="8053695" y="2611566"/>
                </a:cubicBezTo>
                <a:cubicBezTo>
                  <a:pt x="7856412" y="2610360"/>
                  <a:pt x="7707490" y="2554475"/>
                  <a:pt x="7606930" y="2443911"/>
                </a:cubicBezTo>
                <a:cubicBezTo>
                  <a:pt x="7506369" y="2333347"/>
                  <a:pt x="7455941" y="2175342"/>
                  <a:pt x="7455646" y="1969894"/>
                </a:cubicBezTo>
                <a:lnTo>
                  <a:pt x="7455646" y="1812988"/>
                </a:lnTo>
                <a:lnTo>
                  <a:pt x="7834630" y="1812988"/>
                </a:lnTo>
                <a:lnTo>
                  <a:pt x="7834630" y="1995436"/>
                </a:lnTo>
                <a:cubicBezTo>
                  <a:pt x="7835310" y="2085601"/>
                  <a:pt x="7854016" y="2149753"/>
                  <a:pt x="7890748" y="2187891"/>
                </a:cubicBezTo>
                <a:cubicBezTo>
                  <a:pt x="7927479" y="2226029"/>
                  <a:pt x="7978150" y="2244512"/>
                  <a:pt x="8042758" y="2243338"/>
                </a:cubicBezTo>
                <a:cubicBezTo>
                  <a:pt x="8107283" y="2244402"/>
                  <a:pt x="8157901" y="2225858"/>
                  <a:pt x="8194609" y="2187705"/>
                </a:cubicBezTo>
                <a:cubicBezTo>
                  <a:pt x="8231318" y="2149552"/>
                  <a:pt x="8250014" y="2085407"/>
                  <a:pt x="8250698" y="1995269"/>
                </a:cubicBezTo>
                <a:cubicBezTo>
                  <a:pt x="8246613" y="1866693"/>
                  <a:pt x="8205762" y="1756529"/>
                  <a:pt x="8128146" y="1664776"/>
                </a:cubicBezTo>
                <a:cubicBezTo>
                  <a:pt x="8050529" y="1573023"/>
                  <a:pt x="7960657" y="1483151"/>
                  <a:pt x="7858531" y="1395161"/>
                </a:cubicBezTo>
                <a:cubicBezTo>
                  <a:pt x="7756403" y="1307170"/>
                  <a:pt x="7666531" y="1204530"/>
                  <a:pt x="7588915" y="1087240"/>
                </a:cubicBezTo>
                <a:cubicBezTo>
                  <a:pt x="7511298" y="969951"/>
                  <a:pt x="7470447" y="821482"/>
                  <a:pt x="7466362" y="641833"/>
                </a:cubicBezTo>
                <a:lnTo>
                  <a:pt x="7466591" y="641670"/>
                </a:lnTo>
                <a:cubicBezTo>
                  <a:pt x="7466809" y="436222"/>
                  <a:pt x="7516476" y="278216"/>
                  <a:pt x="7615591" y="167653"/>
                </a:cubicBezTo>
                <a:cubicBezTo>
                  <a:pt x="7714707" y="57090"/>
                  <a:pt x="7861959" y="1206"/>
                  <a:pt x="8057347" y="0"/>
                </a:cubicBezTo>
                <a:close/>
              </a:path>
            </a:pathLst>
          </a:custGeom>
          <a:solidFill>
            <a:srgbClr val="F2F2F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700">
              <a:latin typeface="Bebas Neue Bold" panose="020B0606020202050201" pitchFamily="34" charset="0"/>
            </a:endParaRPr>
          </a:p>
        </p:txBody>
      </p:sp>
    </p:spTree>
    <p:extLst>
      <p:ext uri="{BB962C8B-B14F-4D97-AF65-F5344CB8AC3E}">
        <p14:creationId xmlns:p14="http://schemas.microsoft.com/office/powerpoint/2010/main" val="315375879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50667">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50667">
                                          <p:cBhvr additive="base">
                                            <p:cTn id="7" dur="750" fill="hold"/>
                                            <p:tgtEl>
                                              <p:spTgt spid="15"/>
                                            </p:tgtEl>
                                            <p:attrNameLst>
                                              <p:attrName>ppt_x</p:attrName>
                                            </p:attrNameLst>
                                          </p:cBhvr>
                                          <p:tavLst>
                                            <p:tav tm="0">
                                              <p:val>
                                                <p:strVal val="1+#ppt_w/2"/>
                                              </p:val>
                                            </p:tav>
                                            <p:tav tm="100000">
                                              <p:val>
                                                <p:strVal val="#ppt_x"/>
                                              </p:val>
                                            </p:tav>
                                          </p:tavLst>
                                        </p:anim>
                                        <p:anim calcmode="lin" valueType="num" p14:bounceEnd="50667">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667">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14:bounceEnd="50667">
                                          <p:cBhvr additive="base">
                                            <p:cTn id="11" dur="750" fill="hold"/>
                                            <p:tgtEl>
                                              <p:spTgt spid="7"/>
                                            </p:tgtEl>
                                            <p:attrNameLst>
                                              <p:attrName>ppt_x</p:attrName>
                                            </p:attrNameLst>
                                          </p:cBhvr>
                                          <p:tavLst>
                                            <p:tav tm="0">
                                              <p:val>
                                                <p:strVal val="1+#ppt_w/2"/>
                                              </p:val>
                                            </p:tav>
                                            <p:tav tm="100000">
                                              <p:val>
                                                <p:strVal val="#ppt_x"/>
                                              </p:val>
                                            </p:tav>
                                          </p:tavLst>
                                        </p:anim>
                                        <p:anim calcmode="lin" valueType="num" p14:bounceEnd="50667">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Terms</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2534027"/>
          </a:xfrm>
          <a:prstGeom prst="rect">
            <a:avLst/>
          </a:prstGeom>
        </p:spPr>
        <p:txBody>
          <a:bodyPr wrap="square">
            <a:spAutoFit/>
          </a:bodyPr>
          <a:lstStyle/>
          <a:p>
            <a:pPr algn="just">
              <a:lnSpc>
                <a:spcPct val="150000"/>
              </a:lnSpc>
            </a:pPr>
            <a:r>
              <a:rPr lang="en-US" b="1" i="1" u="sng" dirty="0" smtClean="0"/>
              <a:t>Cognition</a:t>
            </a:r>
            <a:r>
              <a:rPr lang="en-US" dirty="0" smtClean="0"/>
              <a:t> - refers </a:t>
            </a:r>
            <a:r>
              <a:rPr lang="en-US" dirty="0"/>
              <a:t>to "the mental action or process of acquiring knowledge and understanding through thought, experience, and the senses</a:t>
            </a:r>
            <a:r>
              <a:rPr lang="en-US" dirty="0" smtClean="0"/>
              <a:t>".</a:t>
            </a:r>
            <a:r>
              <a:rPr lang="en-US" dirty="0"/>
              <a:t> It encompasses many aspects of intellectual functions and processes such as: attention, the formation of knowledge, memory and working memory, judgment and evaluation, reasoning and "computation", problem solving and decision making, comprehension and production of language. Cognitive processes use existing knowledge and generate new knowledge.</a:t>
            </a:r>
            <a:endParaRPr lang="en-US" sz="1200" dirty="0"/>
          </a:p>
        </p:txBody>
      </p:sp>
      <p:sp>
        <p:nvSpPr>
          <p:cNvPr id="10" name="Rectangle 9"/>
          <p:cNvSpPr/>
          <p:nvPr/>
        </p:nvSpPr>
        <p:spPr>
          <a:xfrm>
            <a:off x="679937" y="4312370"/>
            <a:ext cx="10433540" cy="507831"/>
          </a:xfrm>
          <a:prstGeom prst="rect">
            <a:avLst/>
          </a:prstGeom>
        </p:spPr>
        <p:txBody>
          <a:bodyPr wrap="square">
            <a:spAutoFit/>
          </a:bodyPr>
          <a:lstStyle/>
          <a:p>
            <a:pPr algn="just">
              <a:lnSpc>
                <a:spcPct val="150000"/>
              </a:lnSpc>
            </a:pPr>
            <a:r>
              <a:rPr lang="en-US" b="1" i="1" u="sng" dirty="0"/>
              <a:t>Cognitive </a:t>
            </a:r>
            <a:r>
              <a:rPr lang="en-US" b="1" i="1" u="sng" dirty="0" smtClean="0"/>
              <a:t>offloading</a:t>
            </a:r>
            <a:r>
              <a:rPr lang="en-US" dirty="0" smtClean="0"/>
              <a:t> is </a:t>
            </a:r>
            <a:r>
              <a:rPr lang="en-US" dirty="0"/>
              <a:t>the use of physical action to reduce the cognitive demands of a task.</a:t>
            </a:r>
            <a:endParaRPr lang="en-US" sz="1200" dirty="0"/>
          </a:p>
        </p:txBody>
      </p:sp>
      <p:sp>
        <p:nvSpPr>
          <p:cNvPr id="13" name="Rectangle 12"/>
          <p:cNvSpPr/>
          <p:nvPr/>
        </p:nvSpPr>
        <p:spPr>
          <a:xfrm>
            <a:off x="678524" y="5117355"/>
            <a:ext cx="10433540" cy="872034"/>
          </a:xfrm>
          <a:prstGeom prst="rect">
            <a:avLst/>
          </a:prstGeom>
        </p:spPr>
        <p:txBody>
          <a:bodyPr wrap="square">
            <a:spAutoFit/>
          </a:bodyPr>
          <a:lstStyle/>
          <a:p>
            <a:pPr algn="just">
              <a:lnSpc>
                <a:spcPct val="150000"/>
              </a:lnSpc>
            </a:pPr>
            <a:r>
              <a:rPr lang="en-US" b="1" i="1" u="sng" dirty="0" smtClean="0"/>
              <a:t>Need For Cognition</a:t>
            </a:r>
            <a:r>
              <a:rPr lang="en-US" dirty="0"/>
              <a:t> (</a:t>
            </a:r>
            <a:r>
              <a:rPr lang="en-US" b="1" dirty="0"/>
              <a:t>NFC</a:t>
            </a:r>
            <a:r>
              <a:rPr lang="en-US" dirty="0"/>
              <a:t>), in psychology, is a personality variable reflecting the extent to which individuals are inclined towards effortful cognitive activities.</a:t>
            </a:r>
            <a:endParaRPr lang="en-US" sz="1200" dirty="0"/>
          </a:p>
        </p:txBody>
      </p:sp>
    </p:spTree>
    <p:extLst>
      <p:ext uri="{BB962C8B-B14F-4D97-AF65-F5344CB8AC3E}">
        <p14:creationId xmlns:p14="http://schemas.microsoft.com/office/powerpoint/2010/main" val="410180537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667">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14:bounceEnd="50667">
                                          <p:cBhvr additive="base">
                                            <p:cTn id="11" dur="750" fill="hold"/>
                                            <p:tgtEl>
                                              <p:spTgt spid="10"/>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667">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14:bounceEnd="50667">
                                          <p:cBhvr additive="base">
                                            <p:cTn id="15" dur="750" fill="hold"/>
                                            <p:tgtEl>
                                              <p:spTgt spid="13"/>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P spid="1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Background</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4074642"/>
          </a:xfrm>
          <a:prstGeom prst="rect">
            <a:avLst/>
          </a:prstGeom>
        </p:spPr>
        <p:txBody>
          <a:bodyPr wrap="square">
            <a:spAutoFit/>
          </a:bodyPr>
          <a:lstStyle/>
          <a:p>
            <a:pPr>
              <a:lnSpc>
                <a:spcPct val="150000"/>
              </a:lnSpc>
            </a:pPr>
            <a:r>
              <a:rPr lang="en-US" dirty="0"/>
              <a:t>Participants are often asked to turn off their cell </a:t>
            </a:r>
            <a:r>
              <a:rPr lang="en-US" dirty="0" smtClean="0"/>
              <a:t>phones before </a:t>
            </a:r>
            <a:r>
              <a:rPr lang="en-US" dirty="0"/>
              <a:t>beginning a memory experiment. There are </a:t>
            </a:r>
            <a:r>
              <a:rPr lang="en-US" dirty="0" smtClean="0"/>
              <a:t>good reasons </a:t>
            </a:r>
            <a:r>
              <a:rPr lang="en-US" dirty="0"/>
              <a:t>for this policy, but one might argue that what participants are being asked to do is effectively turn off part </a:t>
            </a:r>
            <a:r>
              <a:rPr lang="en-US" dirty="0" smtClean="0"/>
              <a:t>of their </a:t>
            </a:r>
            <a:r>
              <a:rPr lang="en-US" dirty="0"/>
              <a:t>minds (Clark &amp; Chalmers, 1998). Functions that </a:t>
            </a:r>
            <a:r>
              <a:rPr lang="en-US" dirty="0" smtClean="0"/>
              <a:t>used to </a:t>
            </a:r>
            <a:r>
              <a:rPr lang="en-US" dirty="0"/>
              <a:t>be accomplished solely in our heads are now accomplished with the help of technology. We no longer </a:t>
            </a:r>
            <a:r>
              <a:rPr lang="en-US" dirty="0" smtClean="0"/>
              <a:t>need to </a:t>
            </a:r>
            <a:r>
              <a:rPr lang="en-US" dirty="0"/>
              <a:t>remember phone numbers, directions, birthdays, </a:t>
            </a:r>
            <a:r>
              <a:rPr lang="en-US" dirty="0" smtClean="0"/>
              <a:t>or medical </a:t>
            </a:r>
            <a:r>
              <a:rPr lang="en-US" dirty="0"/>
              <a:t>information; the value of accumulating a </a:t>
            </a:r>
            <a:r>
              <a:rPr lang="en-US" dirty="0" smtClean="0"/>
              <a:t>vast knowledge </a:t>
            </a:r>
            <a:r>
              <a:rPr lang="en-US" dirty="0"/>
              <a:t>base to ensure access to some specific bit </a:t>
            </a:r>
            <a:r>
              <a:rPr lang="en-US" dirty="0" smtClean="0"/>
              <a:t>of knowledge </a:t>
            </a:r>
            <a:r>
              <a:rPr lang="en-US" dirty="0"/>
              <a:t>has never been less. The information </a:t>
            </a:r>
            <a:r>
              <a:rPr lang="en-US" dirty="0" smtClean="0"/>
              <a:t>we desire </a:t>
            </a:r>
            <a:r>
              <a:rPr lang="en-US" dirty="0"/>
              <a:t>is often just a Google Search away, a </a:t>
            </a:r>
            <a:r>
              <a:rPr lang="en-US" dirty="0" smtClean="0"/>
              <a:t>development which </a:t>
            </a:r>
            <a:r>
              <a:rPr lang="en-US" dirty="0"/>
              <a:t>has begun to profoundly alter the ways in which</a:t>
            </a:r>
            <a:br>
              <a:rPr lang="en-US" dirty="0"/>
            </a:br>
            <a:r>
              <a:rPr lang="en-US" dirty="0"/>
              <a:t>we think and remember. Indeed, to study memory exclusively in the absence of the Internet would provide </a:t>
            </a:r>
            <a:r>
              <a:rPr lang="en-US" dirty="0" smtClean="0"/>
              <a:t>a necessarily </a:t>
            </a:r>
            <a:r>
              <a:rPr lang="en-US" dirty="0"/>
              <a:t>limited view of how we store, access, and </a:t>
            </a:r>
            <a:r>
              <a:rPr lang="en-US" dirty="0" smtClean="0"/>
              <a:t>use knowledge </a:t>
            </a:r>
            <a:r>
              <a:rPr lang="en-US" dirty="0"/>
              <a:t>in the modern world </a:t>
            </a:r>
            <a:br>
              <a:rPr lang="en-US" dirty="0"/>
            </a:br>
            <a:endParaRPr lang="en-US" sz="1200" dirty="0"/>
          </a:p>
        </p:txBody>
      </p:sp>
    </p:spTree>
    <p:extLst>
      <p:ext uri="{BB962C8B-B14F-4D97-AF65-F5344CB8AC3E}">
        <p14:creationId xmlns:p14="http://schemas.microsoft.com/office/powerpoint/2010/main" val="99249482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Background</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4196020"/>
          </a:xfrm>
          <a:prstGeom prst="rect">
            <a:avLst/>
          </a:prstGeom>
        </p:spPr>
        <p:txBody>
          <a:bodyPr wrap="square">
            <a:spAutoFit/>
          </a:bodyPr>
          <a:lstStyle/>
          <a:p>
            <a:pPr algn="just">
              <a:lnSpc>
                <a:spcPct val="150000"/>
              </a:lnSpc>
            </a:pPr>
            <a:r>
              <a:rPr lang="en-US" dirty="0"/>
              <a:t>The Internet functions as a </a:t>
            </a:r>
            <a:r>
              <a:rPr lang="en-US" dirty="0" err="1"/>
              <a:t>transactive</a:t>
            </a:r>
            <a:r>
              <a:rPr lang="en-US" dirty="0"/>
              <a:t> memory </a:t>
            </a:r>
            <a:r>
              <a:rPr lang="en-US" dirty="0" smtClean="0"/>
              <a:t>partner (Sparrow</a:t>
            </a:r>
            <a:r>
              <a:rPr lang="en-US" dirty="0"/>
              <a:t>, Liu, &amp; Wegner, 2011; Ward, 2013a; Wegner, 1987</a:t>
            </a:r>
            <a:r>
              <a:rPr lang="en-US" dirty="0" smtClean="0"/>
              <a:t>). Rather </a:t>
            </a:r>
            <a:r>
              <a:rPr lang="en-US" dirty="0"/>
              <a:t>than retain information internally, we </a:t>
            </a:r>
            <a:r>
              <a:rPr lang="en-US" dirty="0" smtClean="0"/>
              <a:t>remember where </a:t>
            </a:r>
            <a:r>
              <a:rPr lang="en-US" dirty="0"/>
              <a:t>information can </a:t>
            </a:r>
            <a:r>
              <a:rPr lang="en-US" dirty="0" smtClean="0"/>
              <a:t>be accessed</a:t>
            </a:r>
            <a:r>
              <a:rPr lang="en-US" dirty="0"/>
              <a:t>. Research by </a:t>
            </a:r>
            <a:r>
              <a:rPr lang="en-US" dirty="0" smtClean="0"/>
              <a:t>Sparrow and </a:t>
            </a:r>
            <a:r>
              <a:rPr lang="en-US" dirty="0"/>
              <a:t>colleagues, as well as </a:t>
            </a:r>
            <a:r>
              <a:rPr lang="en-US" dirty="0" smtClean="0"/>
              <a:t>others, </a:t>
            </a:r>
            <a:r>
              <a:rPr lang="en-US" dirty="0"/>
              <a:t>has shown </a:t>
            </a:r>
            <a:r>
              <a:rPr lang="en-US" dirty="0" smtClean="0"/>
              <a:t>that we </a:t>
            </a:r>
            <a:r>
              <a:rPr lang="en-US" dirty="0"/>
              <a:t>use digital technology as a form of cognitive </a:t>
            </a:r>
            <a:r>
              <a:rPr lang="en-US" dirty="0" smtClean="0"/>
              <a:t>offloading. If </a:t>
            </a:r>
            <a:r>
              <a:rPr lang="en-US" dirty="0"/>
              <a:t>information is going to be available on </a:t>
            </a:r>
            <a:r>
              <a:rPr lang="en-US" dirty="0" smtClean="0"/>
              <a:t>a computer </a:t>
            </a:r>
            <a:r>
              <a:rPr lang="en-US" dirty="0"/>
              <a:t>or </a:t>
            </a:r>
            <a:r>
              <a:rPr lang="en-US" dirty="0" smtClean="0"/>
              <a:t>the Internet</a:t>
            </a:r>
            <a:r>
              <a:rPr lang="en-US" dirty="0"/>
              <a:t>, then there is less need to commit it to </a:t>
            </a:r>
            <a:r>
              <a:rPr lang="en-US" dirty="0" smtClean="0"/>
              <a:t>memory. Sparrow </a:t>
            </a:r>
            <a:r>
              <a:rPr lang="en-US" dirty="0"/>
              <a:t>et al., for </a:t>
            </a:r>
            <a:r>
              <a:rPr lang="en-US" dirty="0" smtClean="0"/>
              <a:t>example, showed </a:t>
            </a:r>
            <a:r>
              <a:rPr lang="en-US" dirty="0"/>
              <a:t>that difficult </a:t>
            </a:r>
            <a:r>
              <a:rPr lang="en-US" dirty="0" smtClean="0"/>
              <a:t>trivia questions </a:t>
            </a:r>
            <a:r>
              <a:rPr lang="en-US" dirty="0"/>
              <a:t>increase the accessibility of terms related </a:t>
            </a:r>
            <a:r>
              <a:rPr lang="en-US" dirty="0" smtClean="0"/>
              <a:t>to the </a:t>
            </a:r>
            <a:r>
              <a:rPr lang="en-US" dirty="0"/>
              <a:t>Internet (e.g</a:t>
            </a:r>
            <a:r>
              <a:rPr lang="en-US" dirty="0" smtClean="0"/>
              <a:t>., Google</a:t>
            </a:r>
            <a:r>
              <a:rPr lang="en-US" dirty="0"/>
              <a:t>, Yahoo), suggesting that </a:t>
            </a:r>
            <a:r>
              <a:rPr lang="en-US" dirty="0" smtClean="0"/>
              <a:t>people are </a:t>
            </a:r>
            <a:r>
              <a:rPr lang="en-US" dirty="0"/>
              <a:t>primed to think about the Internet when they </a:t>
            </a:r>
            <a:r>
              <a:rPr lang="en-US" dirty="0" smtClean="0"/>
              <a:t>encounter questions </a:t>
            </a:r>
            <a:r>
              <a:rPr lang="en-US" dirty="0"/>
              <a:t>to which they do not know the </a:t>
            </a:r>
            <a:r>
              <a:rPr lang="en-US" dirty="0" smtClean="0"/>
              <a:t>answers. Searching </a:t>
            </a:r>
            <a:r>
              <a:rPr lang="en-US" dirty="0"/>
              <a:t>the Internet has even been shown to lead to illusions of internal knowledge (Fisher, </a:t>
            </a:r>
            <a:r>
              <a:rPr lang="en-US" dirty="0" err="1"/>
              <a:t>Goddu</a:t>
            </a:r>
            <a:r>
              <a:rPr lang="en-US" dirty="0"/>
              <a:t>, &amp; </a:t>
            </a:r>
            <a:r>
              <a:rPr lang="en-US" dirty="0" err="1"/>
              <a:t>Keil</a:t>
            </a:r>
            <a:r>
              <a:rPr lang="en-US" dirty="0"/>
              <a:t>, </a:t>
            </a:r>
            <a:r>
              <a:rPr lang="en-US" dirty="0" smtClean="0"/>
              <a:t>2015; Ward</a:t>
            </a:r>
            <a:r>
              <a:rPr lang="en-US" dirty="0"/>
              <a:t>, 2013b). Having unfettered access to so much information makes it difficult to determine what is available </a:t>
            </a:r>
            <a:r>
              <a:rPr lang="en-US" dirty="0" smtClean="0"/>
              <a:t>in the </a:t>
            </a:r>
            <a:r>
              <a:rPr lang="en-US" dirty="0"/>
              <a:t>head versus what is available </a:t>
            </a:r>
            <a:r>
              <a:rPr lang="en-US" dirty="0" smtClean="0"/>
              <a:t>online. </a:t>
            </a:r>
            <a:endParaRPr lang="en-US" sz="1200" dirty="0"/>
          </a:p>
        </p:txBody>
      </p:sp>
    </p:spTree>
    <p:extLst>
      <p:ext uri="{BB962C8B-B14F-4D97-AF65-F5344CB8AC3E}">
        <p14:creationId xmlns:p14="http://schemas.microsoft.com/office/powerpoint/2010/main" val="418211590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Background</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4662815"/>
          </a:xfrm>
          <a:prstGeom prst="rect">
            <a:avLst/>
          </a:prstGeom>
        </p:spPr>
        <p:txBody>
          <a:bodyPr wrap="square">
            <a:spAutoFit/>
          </a:bodyPr>
          <a:lstStyle/>
          <a:p>
            <a:pPr algn="just">
              <a:lnSpc>
                <a:spcPct val="150000"/>
              </a:lnSpc>
            </a:pPr>
            <a:r>
              <a:rPr lang="en-US" dirty="0"/>
              <a:t>Research has only begun to investigate the ways </a:t>
            </a:r>
            <a:r>
              <a:rPr lang="en-US" dirty="0" smtClean="0"/>
              <a:t>in which </a:t>
            </a:r>
            <a:r>
              <a:rPr lang="en-US" dirty="0"/>
              <a:t>memory interacts with the Internet. In </a:t>
            </a:r>
            <a:r>
              <a:rPr lang="en-US" dirty="0" smtClean="0"/>
              <a:t>the current</a:t>
            </a:r>
            <a:r>
              <a:rPr lang="en-US" dirty="0"/>
              <a:t> </a:t>
            </a:r>
            <a:r>
              <a:rPr lang="en-US" dirty="0" smtClean="0"/>
              <a:t>study</a:t>
            </a:r>
            <a:r>
              <a:rPr lang="en-US" dirty="0"/>
              <a:t>, we explore the hypothesis that a person’s </a:t>
            </a:r>
            <a:r>
              <a:rPr lang="en-US" dirty="0" smtClean="0"/>
              <a:t>likelihood of </a:t>
            </a:r>
            <a:r>
              <a:rPr lang="en-US" dirty="0"/>
              <a:t>relying on the Internet as a </a:t>
            </a:r>
            <a:r>
              <a:rPr lang="en-US" dirty="0" err="1"/>
              <a:t>transactive</a:t>
            </a:r>
            <a:r>
              <a:rPr lang="en-US" dirty="0"/>
              <a:t> memory </a:t>
            </a:r>
            <a:r>
              <a:rPr lang="en-US" dirty="0" smtClean="0"/>
              <a:t>partner is </a:t>
            </a:r>
            <a:r>
              <a:rPr lang="en-US" dirty="0"/>
              <a:t>affected by their recent experiences with the </a:t>
            </a:r>
            <a:r>
              <a:rPr lang="en-US" dirty="0" smtClean="0"/>
              <a:t>Internet. Specifically</a:t>
            </a:r>
            <a:r>
              <a:rPr lang="en-US" dirty="0"/>
              <a:t>, does using the Internet to access </a:t>
            </a:r>
            <a:r>
              <a:rPr lang="en-US" dirty="0" smtClean="0"/>
              <a:t>information influence </a:t>
            </a:r>
            <a:r>
              <a:rPr lang="en-US" dirty="0"/>
              <a:t>a person’s propensity to use the Internet </a:t>
            </a:r>
            <a:r>
              <a:rPr lang="en-US" dirty="0" smtClean="0"/>
              <a:t>to access </a:t>
            </a:r>
            <a:r>
              <a:rPr lang="en-US" dirty="0"/>
              <a:t>other information? Research has shown </a:t>
            </a:r>
            <a:r>
              <a:rPr lang="en-US" dirty="0" smtClean="0"/>
              <a:t>that people </a:t>
            </a:r>
            <a:r>
              <a:rPr lang="en-US" dirty="0"/>
              <a:t>can become increasingly reliant on </a:t>
            </a:r>
            <a:r>
              <a:rPr lang="en-US" dirty="0" smtClean="0"/>
              <a:t>particular methods </a:t>
            </a:r>
            <a:r>
              <a:rPr lang="en-US" dirty="0"/>
              <a:t>of accessing information and solving </a:t>
            </a:r>
            <a:r>
              <a:rPr lang="en-US" dirty="0" smtClean="0"/>
              <a:t>problems (Smith</a:t>
            </a:r>
            <a:r>
              <a:rPr lang="en-US" dirty="0"/>
              <a:t>, 2008). They attempt to solve problems in </a:t>
            </a:r>
            <a:r>
              <a:rPr lang="en-US" dirty="0" smtClean="0"/>
              <a:t>the same </a:t>
            </a:r>
            <a:r>
              <a:rPr lang="en-US" dirty="0"/>
              <a:t>ways they did before, for example, often </a:t>
            </a:r>
            <a:r>
              <a:rPr lang="en-US" dirty="0" smtClean="0"/>
              <a:t>despite having </a:t>
            </a:r>
            <a:r>
              <a:rPr lang="en-US" dirty="0"/>
              <a:t>access to much simpler and more effective </a:t>
            </a:r>
            <a:r>
              <a:rPr lang="en-US" dirty="0" smtClean="0"/>
              <a:t>means of </a:t>
            </a:r>
            <a:r>
              <a:rPr lang="en-US" dirty="0"/>
              <a:t>achieving solutions (</a:t>
            </a:r>
            <a:r>
              <a:rPr lang="en-US" dirty="0" err="1"/>
              <a:t>Luchins</a:t>
            </a:r>
            <a:r>
              <a:rPr lang="en-US" dirty="0"/>
              <a:t>, 1942). Similar </a:t>
            </a:r>
            <a:r>
              <a:rPr lang="en-US" dirty="0" smtClean="0"/>
              <a:t>dynamics may </a:t>
            </a:r>
            <a:r>
              <a:rPr lang="en-US" dirty="0"/>
              <a:t>take place in the context </a:t>
            </a:r>
            <a:r>
              <a:rPr lang="en-US" dirty="0" smtClean="0"/>
              <a:t>of </a:t>
            </a:r>
            <a:r>
              <a:rPr lang="en-US" dirty="0" err="1" smtClean="0"/>
              <a:t>transactive</a:t>
            </a:r>
            <a:r>
              <a:rPr lang="en-US" dirty="0" smtClean="0"/>
              <a:t> memory. Namely</a:t>
            </a:r>
            <a:r>
              <a:rPr lang="en-US" dirty="0"/>
              <a:t>, using a particular information source, such </a:t>
            </a:r>
            <a:r>
              <a:rPr lang="en-US" dirty="0" smtClean="0"/>
              <a:t>as the </a:t>
            </a:r>
            <a:r>
              <a:rPr lang="en-US" dirty="0"/>
              <a:t>Internet, may make people more likely to rely on </a:t>
            </a:r>
            <a:r>
              <a:rPr lang="en-US" dirty="0" smtClean="0"/>
              <a:t>that information </a:t>
            </a:r>
            <a:r>
              <a:rPr lang="en-US" dirty="0"/>
              <a:t>source for accessing other information in </a:t>
            </a:r>
            <a:r>
              <a:rPr lang="en-US" dirty="0" smtClean="0"/>
              <a:t>the future </a:t>
            </a:r>
            <a:r>
              <a:rPr lang="en-US" dirty="0"/>
              <a:t>than they would have been otherwise</a:t>
            </a:r>
            <a:r>
              <a:rPr lang="en-US" dirty="0" smtClean="0"/>
              <a:t>.</a:t>
            </a:r>
            <a:endParaRPr lang="en-US" sz="1200" dirty="0"/>
          </a:p>
        </p:txBody>
      </p:sp>
    </p:spTree>
    <p:extLst>
      <p:ext uri="{BB962C8B-B14F-4D97-AF65-F5344CB8AC3E}">
        <p14:creationId xmlns:p14="http://schemas.microsoft.com/office/powerpoint/2010/main" val="313665837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4182" y="1596523"/>
            <a:ext cx="6487480" cy="4293483"/>
          </a:xfrm>
          <a:prstGeom prst="rect">
            <a:avLst/>
          </a:prstGeom>
        </p:spPr>
        <p:txBody>
          <a:bodyPr wrap="square">
            <a:spAutoFit/>
          </a:bodyPr>
          <a:lstStyle/>
          <a:p>
            <a:pPr algn="just">
              <a:lnSpc>
                <a:spcPct val="150000"/>
              </a:lnSpc>
            </a:pPr>
            <a:r>
              <a:rPr lang="en-US" sz="1400" dirty="0"/>
              <a:t>A paradigm was developed to explore this possibility.</a:t>
            </a:r>
            <a:br>
              <a:rPr lang="en-US" sz="1400" dirty="0"/>
            </a:br>
            <a:r>
              <a:rPr lang="en-US" sz="1400" dirty="0"/>
              <a:t>First, participants were given a set of difficult trivia questions. Some participants were asked to answer the questions from memory, whereas others were asked to answer the questions with the help of the Internet. All participants were then asked relatively easy trivia questions and given the option of using the Internet to find the answers. Specifically, participants were asked to answer</a:t>
            </a:r>
            <a:br>
              <a:rPr lang="en-US" sz="1400" dirty="0"/>
            </a:br>
            <a:r>
              <a:rPr lang="en-US" sz="1400" dirty="0"/>
              <a:t>each question by either searching their own memory or by conducting a Google Search. We predicted that participants who were instructed to use the Internet to answer the first set of questions would rely more on the Internet while answering the second set of questions than would participants who were instructed to answer the first set of questions from memory. Such a result would suggest that a person’s tendency to rely on the Internet to access information can be exacerbated by the recent use of the Internet to access other information.</a:t>
            </a:r>
          </a:p>
        </p:txBody>
      </p:sp>
      <p:sp>
        <p:nvSpPr>
          <p:cNvPr id="37" name="TextBox 36"/>
          <p:cNvSpPr txBox="1"/>
          <p:nvPr/>
        </p:nvSpPr>
        <p:spPr>
          <a:xfrm>
            <a:off x="838198" y="490152"/>
            <a:ext cx="10515600" cy="646331"/>
          </a:xfrm>
          <a:prstGeom prst="rect">
            <a:avLst/>
          </a:prstGeom>
          <a:noFill/>
        </p:spPr>
        <p:txBody>
          <a:bodyPr wrap="square" rtlCol="0">
            <a:spAutoFit/>
          </a:bodyPr>
          <a:lstStyle/>
          <a:p>
            <a:r>
              <a:rPr lang="en-US" sz="3600" b="1" dirty="0" smtClean="0">
                <a:solidFill>
                  <a:schemeClr val="tx2"/>
                </a:solidFill>
                <a:latin typeface="+mj-lt"/>
              </a:rPr>
              <a:t>Experiment description</a:t>
            </a:r>
          </a:p>
        </p:txBody>
      </p:sp>
      <p:grpSp>
        <p:nvGrpSpPr>
          <p:cNvPr id="39" name="Group 38"/>
          <p:cNvGrpSpPr/>
          <p:nvPr/>
        </p:nvGrpSpPr>
        <p:grpSpPr>
          <a:xfrm>
            <a:off x="989279" y="1235687"/>
            <a:ext cx="715736" cy="87086"/>
            <a:chOff x="5738133" y="1142444"/>
            <a:chExt cx="715736" cy="87086"/>
          </a:xfrm>
        </p:grpSpPr>
        <p:sp>
          <p:nvSpPr>
            <p:cNvPr id="40" name="Oval 39"/>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Oval 40"/>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Oval 41"/>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Oval 42"/>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Oval 43"/>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2058" name="Picture 10" descr="Please Ask Us Any Questions You May Have About The - Any Questions Clipart  Transparent, HD Png Download , Transparent Png Image - PNGitem"/>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8811" r="8811"/>
          <a:stretch>
            <a:fillRect/>
          </a:stretch>
        </p:blipFill>
        <p:spPr bwMode="auto">
          <a:xfrm>
            <a:off x="7596555" y="2063261"/>
            <a:ext cx="3118337" cy="3508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80570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750"/>
                                      </p:stCondLst>
                                      <p:childTnLst>
                                        <p:set>
                                          <p:cBhvr>
                                            <p:cTn id="6" dur="1" fill="hold">
                                              <p:stCondLst>
                                                <p:cond delay="0"/>
                                              </p:stCondLst>
                                            </p:cTn>
                                            <p:tgtEl>
                                              <p:spTgt spid="16"/>
                                            </p:tgtEl>
                                            <p:attrNameLst>
                                              <p:attrName>style.visibility</p:attrName>
                                            </p:attrNameLst>
                                          </p:cBhvr>
                                          <p:to>
                                            <p:strVal val="visible"/>
                                          </p:to>
                                        </p:set>
                                        <p:anim calcmode="lin" valueType="num" p14:bounceEnd="50667">
                                          <p:cBhvr additive="base">
                                            <p:cTn id="7" dur="750" fill="hold"/>
                                            <p:tgtEl>
                                              <p:spTgt spid="1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7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1a</a:t>
            </a: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9" name="Picture 6" descr="Cloud Storage for Work and Home - Google Dri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70051" y="2683204"/>
            <a:ext cx="607647" cy="616373"/>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1017724" y="2422822"/>
            <a:ext cx="4179506" cy="1840344"/>
            <a:chOff x="9580446" y="2630663"/>
            <a:chExt cx="1766082" cy="3742950"/>
          </a:xfrm>
        </p:grpSpPr>
        <p:sp>
          <p:nvSpPr>
            <p:cNvPr id="31" name="TextBox 30"/>
            <p:cNvSpPr txBox="1"/>
            <p:nvPr/>
          </p:nvSpPr>
          <p:spPr>
            <a:xfrm>
              <a:off x="9580447" y="2630663"/>
              <a:ext cx="1766080" cy="307777"/>
            </a:xfrm>
            <a:prstGeom prst="rect">
              <a:avLst/>
            </a:prstGeom>
            <a:noFill/>
          </p:spPr>
          <p:txBody>
            <a:bodyPr wrap="square" rtlCol="0">
              <a:spAutoFit/>
            </a:bodyPr>
            <a:lstStyle/>
            <a:p>
              <a:pPr algn="ctr"/>
              <a:r>
                <a:rPr lang="en-US" sz="1400" b="1" dirty="0" smtClean="0">
                  <a:solidFill>
                    <a:schemeClr val="tx2"/>
                  </a:solidFill>
                </a:rPr>
                <a:t>Participants</a:t>
              </a:r>
              <a:endParaRPr lang="en-US" sz="1400" b="1" dirty="0">
                <a:solidFill>
                  <a:schemeClr val="tx2"/>
                </a:solidFill>
              </a:endParaRPr>
            </a:p>
          </p:txBody>
        </p:sp>
        <p:sp>
          <p:nvSpPr>
            <p:cNvPr id="32" name="Rectangle 31"/>
            <p:cNvSpPr/>
            <p:nvPr/>
          </p:nvSpPr>
          <p:spPr>
            <a:xfrm>
              <a:off x="9580446" y="3274039"/>
              <a:ext cx="1766082" cy="3099574"/>
            </a:xfrm>
            <a:prstGeom prst="rect">
              <a:avLst/>
            </a:prstGeom>
          </p:spPr>
          <p:txBody>
            <a:bodyPr wrap="square">
              <a:spAutoFit/>
            </a:bodyPr>
            <a:lstStyle/>
            <a:p>
              <a:pPr algn="just">
                <a:lnSpc>
                  <a:spcPct val="150000"/>
                </a:lnSpc>
              </a:pPr>
              <a:r>
                <a:rPr lang="en-US" sz="1600" dirty="0"/>
                <a:t>Sixty undergraduates from the UCSC </a:t>
              </a:r>
              <a:br>
                <a:rPr lang="en-US" sz="1600" dirty="0"/>
              </a:br>
              <a:r>
                <a:rPr lang="en-US" sz="1600" dirty="0"/>
                <a:t>Randomly assigned to one of three between subject conditions (Internet, Memory, and Baseline). </a:t>
              </a:r>
              <a:endParaRPr lang="it-IT" sz="1600" dirty="0"/>
            </a:p>
          </p:txBody>
        </p:sp>
      </p:grpSp>
      <p:grpSp>
        <p:nvGrpSpPr>
          <p:cNvPr id="33" name="Group 32"/>
          <p:cNvGrpSpPr/>
          <p:nvPr/>
        </p:nvGrpSpPr>
        <p:grpSpPr>
          <a:xfrm>
            <a:off x="6575188" y="2422822"/>
            <a:ext cx="5103447" cy="3643657"/>
            <a:chOff x="9580448" y="2665310"/>
            <a:chExt cx="1766082" cy="4808976"/>
          </a:xfrm>
        </p:grpSpPr>
        <p:sp>
          <p:nvSpPr>
            <p:cNvPr id="34" name="TextBox 33"/>
            <p:cNvSpPr txBox="1"/>
            <p:nvPr/>
          </p:nvSpPr>
          <p:spPr>
            <a:xfrm>
              <a:off x="9580448" y="2665310"/>
              <a:ext cx="1766080" cy="414416"/>
            </a:xfrm>
            <a:prstGeom prst="rect">
              <a:avLst/>
            </a:prstGeom>
            <a:noFill/>
          </p:spPr>
          <p:txBody>
            <a:bodyPr wrap="square" rtlCol="0">
              <a:spAutoFit/>
            </a:bodyPr>
            <a:lstStyle/>
            <a:p>
              <a:pPr algn="ctr"/>
              <a:r>
                <a:rPr lang="en-US" sz="1400" b="1" dirty="0" smtClean="0">
                  <a:solidFill>
                    <a:schemeClr val="tx2"/>
                  </a:solidFill>
                </a:rPr>
                <a:t>Materials</a:t>
              </a:r>
              <a:endParaRPr lang="en-US" sz="1400" b="1" dirty="0">
                <a:solidFill>
                  <a:schemeClr val="tx2"/>
                </a:solidFill>
              </a:endParaRPr>
            </a:p>
          </p:txBody>
        </p:sp>
        <p:sp>
          <p:nvSpPr>
            <p:cNvPr id="35" name="Rectangle 34"/>
            <p:cNvSpPr/>
            <p:nvPr/>
          </p:nvSpPr>
          <p:spPr>
            <a:xfrm>
              <a:off x="9580448" y="3025609"/>
              <a:ext cx="1766082" cy="4448677"/>
            </a:xfrm>
            <a:prstGeom prst="rect">
              <a:avLst/>
            </a:prstGeom>
          </p:spPr>
          <p:txBody>
            <a:bodyPr wrap="square">
              <a:spAutoFit/>
            </a:bodyPr>
            <a:lstStyle/>
            <a:p>
              <a:pPr algn="just">
                <a:lnSpc>
                  <a:spcPct val="150000"/>
                </a:lnSpc>
              </a:pPr>
              <a:r>
                <a:rPr lang="en-US" sz="1600" dirty="0"/>
                <a:t>16 trivia questions on the topics of history, sports, and pop culture. Eight questions were chosen to be relatively difficult (answerable by some but not most participants without the help of the Internet; e.g., “What did King John sign in 1215?”), whereas the other eight were chosen to be relatively easy (answerable by most participants without the help of the Internet; “What is the center of a hurricane called?”). </a:t>
              </a:r>
              <a:endParaRPr lang="it-IT" sz="1600" dirty="0"/>
            </a:p>
          </p:txBody>
        </p:sp>
      </p:grpSp>
      <p:pic>
        <p:nvPicPr>
          <p:cNvPr id="2054" name="Picture 6" descr="Google Maps Now Warns If Your Destination Will Be Closed When You Arrive |  Technology Ne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7282" y="2736816"/>
            <a:ext cx="750348" cy="56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185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14:bounceEnd="50667">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14:bounceEnd="50667">
                                          <p:cBhvr additive="base">
                                            <p:cTn id="11"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1a</a:t>
            </a:r>
          </a:p>
        </p:txBody>
      </p:sp>
      <p:sp>
        <p:nvSpPr>
          <p:cNvPr id="70" name="TextBox 69"/>
          <p:cNvSpPr txBox="1"/>
          <p:nvPr/>
        </p:nvSpPr>
        <p:spPr>
          <a:xfrm>
            <a:off x="825124" y="1432173"/>
            <a:ext cx="10515602" cy="307777"/>
          </a:xfrm>
          <a:prstGeom prst="rect">
            <a:avLst/>
          </a:prstGeom>
          <a:noFill/>
        </p:spPr>
        <p:txBody>
          <a:bodyPr wrap="square" rtlCol="0">
            <a:spAutoFit/>
          </a:bodyPr>
          <a:lstStyle/>
          <a:p>
            <a:pPr algn="ctr"/>
            <a:r>
              <a:rPr lang="en-US" sz="1400" b="1" dirty="0">
                <a:solidFill>
                  <a:schemeClr val="tx2"/>
                </a:solidFill>
              </a:rPr>
              <a:t>Procedure</a:t>
            </a:r>
            <a:endParaRPr lang="en-US" sz="1400" b="1" dirty="0">
              <a:solidFill>
                <a:schemeClr val="tx2"/>
              </a:solidFill>
              <a:latin typeface="Roboto" pitchFamily="2" charset="0"/>
              <a:ea typeface="Roboto" pitchFamily="2" charset="0"/>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Rectangle 19"/>
          <p:cNvSpPr/>
          <p:nvPr/>
        </p:nvSpPr>
        <p:spPr>
          <a:xfrm>
            <a:off x="825124" y="2023039"/>
            <a:ext cx="4822057" cy="3970318"/>
          </a:xfrm>
          <a:prstGeom prst="rect">
            <a:avLst/>
          </a:prstGeom>
        </p:spPr>
        <p:txBody>
          <a:bodyPr wrap="square">
            <a:spAutoFit/>
          </a:bodyPr>
          <a:lstStyle/>
          <a:p>
            <a:pPr algn="just">
              <a:lnSpc>
                <a:spcPct val="150000"/>
              </a:lnSpc>
            </a:pPr>
            <a:r>
              <a:rPr lang="en-US" sz="1400" b="1" dirty="0" smtClean="0">
                <a:solidFill>
                  <a:schemeClr val="tx2"/>
                </a:solidFill>
              </a:rPr>
              <a:t>Phase 1</a:t>
            </a:r>
            <a:r>
              <a:rPr lang="en-US" sz="1400" dirty="0" smtClean="0">
                <a:solidFill>
                  <a:schemeClr val="tx2"/>
                </a:solidFill>
              </a:rPr>
              <a:t>: </a:t>
            </a:r>
            <a:r>
              <a:rPr lang="en-US" sz="1400" dirty="0"/>
              <a:t>Participants in the Internet and Memory</a:t>
            </a:r>
            <a:br>
              <a:rPr lang="en-US" sz="1400" dirty="0"/>
            </a:br>
            <a:r>
              <a:rPr lang="en-US" sz="1400" dirty="0"/>
              <a:t>conditions were asked the eight difficult trivia </a:t>
            </a:r>
            <a:r>
              <a:rPr lang="en-US" sz="1400" dirty="0" smtClean="0"/>
              <a:t>questions. Participants </a:t>
            </a:r>
            <a:r>
              <a:rPr lang="en-US" sz="1400" dirty="0"/>
              <a:t>in the Baseline condition were not asked </a:t>
            </a:r>
            <a:r>
              <a:rPr lang="en-US" sz="1400" dirty="0" smtClean="0"/>
              <a:t>any trivia </a:t>
            </a:r>
            <a:r>
              <a:rPr lang="en-US" sz="1400" dirty="0"/>
              <a:t>questions. The participants instructed to respond as quickly and as accurately as possible. Participants in the Internet condition were told to use Google Search to answer each question. They were told to do this even if they thought they knew the answer. Participants in the Memory condition were given the </a:t>
            </a:r>
            <a:r>
              <a:rPr lang="en-US" sz="1400" dirty="0" smtClean="0"/>
              <a:t>same instructions </a:t>
            </a:r>
            <a:r>
              <a:rPr lang="en-US" sz="1400" dirty="0"/>
              <a:t>except Google was not mentioned and </a:t>
            </a:r>
            <a:r>
              <a:rPr lang="en-US" sz="1400" dirty="0" smtClean="0"/>
              <a:t>they were </a:t>
            </a:r>
            <a:r>
              <a:rPr lang="en-US" sz="1400" dirty="0"/>
              <a:t>told to answer the questions from memory. No feedback was given </a:t>
            </a:r>
            <a:r>
              <a:rPr lang="en-US" sz="1400" dirty="0" smtClean="0"/>
              <a:t>in either condition. </a:t>
            </a:r>
            <a:endParaRPr lang="en-US" sz="1400" dirty="0"/>
          </a:p>
        </p:txBody>
      </p:sp>
      <p:sp>
        <p:nvSpPr>
          <p:cNvPr id="23" name="Rectangle 22"/>
          <p:cNvSpPr/>
          <p:nvPr/>
        </p:nvSpPr>
        <p:spPr>
          <a:xfrm>
            <a:off x="6732579" y="2079098"/>
            <a:ext cx="4822057" cy="3607207"/>
          </a:xfrm>
          <a:prstGeom prst="rect">
            <a:avLst/>
          </a:prstGeom>
        </p:spPr>
        <p:txBody>
          <a:bodyPr wrap="square">
            <a:spAutoFit/>
          </a:bodyPr>
          <a:lstStyle/>
          <a:p>
            <a:pPr algn="just">
              <a:lnSpc>
                <a:spcPct val="150000"/>
              </a:lnSpc>
            </a:pPr>
            <a:r>
              <a:rPr lang="en-US" sz="1400" b="1" dirty="0" smtClean="0">
                <a:solidFill>
                  <a:schemeClr val="tx2"/>
                </a:solidFill>
              </a:rPr>
              <a:t>Phase 2: </a:t>
            </a:r>
            <a:r>
              <a:rPr lang="en-US" sz="1400" dirty="0"/>
              <a:t>Followed immediately after the first,</a:t>
            </a:r>
            <a:br>
              <a:rPr lang="en-US" sz="1400" dirty="0"/>
            </a:br>
            <a:r>
              <a:rPr lang="en-US" sz="1400" dirty="0"/>
              <a:t>and was identical for participants in all three conditions.</a:t>
            </a:r>
            <a:br>
              <a:rPr lang="en-US" sz="1400" dirty="0"/>
            </a:br>
            <a:r>
              <a:rPr lang="en-US" sz="1400" dirty="0"/>
              <a:t>The experimenter read the eight easy trivia questions out</a:t>
            </a:r>
            <a:br>
              <a:rPr lang="en-US" sz="1400" dirty="0"/>
            </a:br>
            <a:r>
              <a:rPr lang="en-US" sz="1400" dirty="0"/>
              <a:t>loud and participants were instructed to answer each question as quickly and as accurately as possible. Unlike in the first phase, participants were now given the option of using Google to find the answer to each question. They were told that although they were allowed to use Google, they were not required to use Google. In other words, it was up to them to determine whether they would answer a given. </a:t>
            </a:r>
          </a:p>
        </p:txBody>
      </p:sp>
      <p:pic>
        <p:nvPicPr>
          <p:cNvPr id="4100" name="Picture 4" descr="תמונות Google - אפליקציות ב-Google Pl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258" y="2120351"/>
            <a:ext cx="736866" cy="7368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אבטחת מידע | כיצד Google שומרת על בטיחות הנתונים שלכם"/>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1955" y="2207563"/>
            <a:ext cx="649654" cy="649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627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
      <a:dk1>
        <a:sysClr val="windowText" lastClr="000000"/>
      </a:dk1>
      <a:lt1>
        <a:sysClr val="window" lastClr="FFFFFF"/>
      </a:lt1>
      <a:dk2>
        <a:srgbClr val="7A7A7A"/>
      </a:dk2>
      <a:lt2>
        <a:srgbClr val="E7E6E6"/>
      </a:lt2>
      <a:accent1>
        <a:srgbClr val="FF526D"/>
      </a:accent1>
      <a:accent2>
        <a:srgbClr val="FF8854"/>
      </a:accent2>
      <a:accent3>
        <a:srgbClr val="EED054"/>
      </a:accent3>
      <a:accent4>
        <a:srgbClr val="CBD84C"/>
      </a:accent4>
      <a:accent5>
        <a:srgbClr val="05BE82"/>
      </a:accent5>
      <a:accent6>
        <a:srgbClr val="439EB1"/>
      </a:accent6>
      <a:hlink>
        <a:srgbClr val="0563C1"/>
      </a:hlink>
      <a:folHlink>
        <a:srgbClr val="954F72"/>
      </a:folHlink>
    </a:clrScheme>
    <a:fontScheme name="Custom 5">
      <a:majorFont>
        <a:latin typeface="Bebas Neue Regular"/>
        <a:ea typeface=""/>
        <a:cs typeface=""/>
      </a:majorFont>
      <a:minorFont>
        <a:latin typeface="Roboto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TotalTime>
  <Words>2438</Words>
  <Application>Microsoft Office PowerPoint</Application>
  <PresentationFormat>Widescreen</PresentationFormat>
  <Paragraphs>85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Bebas Neue Bold</vt:lpstr>
      <vt:lpstr>Bebas Neue Regular</vt:lpstr>
      <vt:lpstr>Calibri</vt:lpstr>
      <vt:lpstr>Roboto</vt:lpstr>
      <vt:lpstr>Roboto Lt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GraphicBulb</dc:creator>
  <cp:lastModifiedBy>Eliyahu Mintz</cp:lastModifiedBy>
  <cp:revision>118</cp:revision>
  <dcterms:created xsi:type="dcterms:W3CDTF">2019-06-27T07:10:54Z</dcterms:created>
  <dcterms:modified xsi:type="dcterms:W3CDTF">2021-01-20T16:31:57Z</dcterms:modified>
</cp:coreProperties>
</file>