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69" r:id="rId2"/>
    <p:sldId id="270" r:id="rId3"/>
    <p:sldId id="281" r:id="rId4"/>
    <p:sldId id="282" r:id="rId5"/>
    <p:sldId id="283" r:id="rId6"/>
    <p:sldId id="284" r:id="rId7"/>
    <p:sldId id="260" r:id="rId8"/>
    <p:sldId id="261" r:id="rId9"/>
    <p:sldId id="287" r:id="rId10"/>
    <p:sldId id="288" r:id="rId11"/>
    <p:sldId id="286" r:id="rId12"/>
    <p:sldId id="263" r:id="rId13"/>
    <p:sldId id="264" r:id="rId14"/>
    <p:sldId id="257" r:id="rId15"/>
    <p:sldId id="265" r:id="rId16"/>
    <p:sldId id="268" r:id="rId17"/>
    <p:sldId id="259" r:id="rId18"/>
    <p:sldId id="279" r:id="rId19"/>
    <p:sldId id="273" r:id="rId20"/>
    <p:sldId id="274" r:id="rId21"/>
    <p:sldId id="276" r:id="rId22"/>
    <p:sldId id="275"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7A7A7A"/>
    <a:srgbClr val="9398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6763" autoAdjust="0"/>
  </p:normalViewPr>
  <p:slideViewPr>
    <p:cSldViewPr snapToGrid="0" showGuides="1">
      <p:cViewPr varScale="1">
        <p:scale>
          <a:sx n="122" d="100"/>
          <a:sy n="122" d="100"/>
        </p:scale>
        <p:origin x="114"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howGuides="1">
      <p:cViewPr varScale="1">
        <p:scale>
          <a:sx n="96" d="100"/>
          <a:sy n="96" d="100"/>
        </p:scale>
        <p:origin x="4022"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_________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_______________Microsoft_Excel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spPr>
            <a:solidFill>
              <a:schemeClr val="accent5">
                <a:lumMod val="75000"/>
              </a:schemeClr>
            </a:solidFill>
            <a:ln>
              <a:noFill/>
            </a:ln>
            <a:effectLst/>
          </c:spPr>
          <c:invertIfNegative val="0"/>
          <c:cat>
            <c:strRef>
              <c:f>Sheet1!$A$2:$A$4</c:f>
              <c:strCache>
                <c:ptCount val="3"/>
                <c:pt idx="0">
                  <c:v>Desk-Computer</c:v>
                </c:pt>
                <c:pt idx="1">
                  <c:v>Sofa-Computer</c:v>
                </c:pt>
                <c:pt idx="2">
                  <c:v>Sofa-iPod</c:v>
                </c:pt>
              </c:strCache>
            </c:strRef>
          </c:cat>
          <c:val>
            <c:numRef>
              <c:f>Sheet1!$B$2:$B$4</c:f>
              <c:numCache>
                <c:formatCode>General</c:formatCode>
                <c:ptCount val="3"/>
                <c:pt idx="0">
                  <c:v>83</c:v>
                </c:pt>
                <c:pt idx="1">
                  <c:v>4.4000000000000004</c:v>
                </c:pt>
                <c:pt idx="2">
                  <c:v>1.8</c:v>
                </c:pt>
              </c:numCache>
            </c:numRef>
          </c:val>
          <c:extLst>
            <c:ext xmlns:c16="http://schemas.microsoft.com/office/drawing/2014/chart" uri="{C3380CC4-5D6E-409C-BE32-E72D297353CC}">
              <c16:uniqueId val="{00000000-B7CF-4E27-849F-21A6B0692C1A}"/>
            </c:ext>
          </c:extLst>
        </c:ser>
        <c:ser>
          <c:idx val="1"/>
          <c:order val="1"/>
          <c:tx>
            <c:strRef>
              <c:f>Sheet1!$C$1</c:f>
              <c:strCache>
                <c:ptCount val="1"/>
                <c:pt idx="0">
                  <c:v>Series 3</c:v>
                </c:pt>
              </c:strCache>
            </c:strRef>
          </c:tx>
          <c:spPr>
            <a:solidFill>
              <a:schemeClr val="accent3">
                <a:lumMod val="75000"/>
              </a:schemeClr>
            </a:solidFill>
            <a:ln>
              <a:noFill/>
            </a:ln>
            <a:effectLst/>
          </c:spPr>
          <c:invertIfNegative val="0"/>
          <c:cat>
            <c:strRef>
              <c:f>Sheet1!$A$2:$A$4</c:f>
              <c:strCache>
                <c:ptCount val="3"/>
                <c:pt idx="0">
                  <c:v>Desk-Computer</c:v>
                </c:pt>
                <c:pt idx="1">
                  <c:v>Sofa-Computer</c:v>
                </c:pt>
                <c:pt idx="2">
                  <c:v>Sofa-iPod</c:v>
                </c:pt>
              </c:strCache>
            </c:strRef>
          </c:cat>
          <c:val>
            <c:numRef>
              <c:f>Sheet1!$C$2:$C$4</c:f>
              <c:numCache>
                <c:formatCode>General</c:formatCode>
                <c:ptCount val="3"/>
                <c:pt idx="0">
                  <c:v>63</c:v>
                </c:pt>
                <c:pt idx="1">
                  <c:v>2</c:v>
                </c:pt>
                <c:pt idx="2">
                  <c:v>3</c:v>
                </c:pt>
              </c:numCache>
            </c:numRef>
          </c:val>
          <c:extLst>
            <c:ext xmlns:c16="http://schemas.microsoft.com/office/drawing/2014/chart" uri="{C3380CC4-5D6E-409C-BE32-E72D297353CC}">
              <c16:uniqueId val="{00000001-B7CF-4E27-849F-21A6B0692C1A}"/>
            </c:ext>
          </c:extLst>
        </c:ser>
        <c:dLbls>
          <c:showLegendKey val="0"/>
          <c:showVal val="0"/>
          <c:showCatName val="0"/>
          <c:showSerName val="0"/>
          <c:showPercent val="0"/>
          <c:showBubbleSize val="0"/>
        </c:dLbls>
        <c:gapWidth val="219"/>
        <c:overlap val="-27"/>
        <c:axId val="14017000"/>
        <c:axId val="14016016"/>
      </c:barChart>
      <c:catAx>
        <c:axId val="14017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6016"/>
        <c:crosses val="autoZero"/>
        <c:auto val="1"/>
        <c:lblAlgn val="ctr"/>
        <c:lblOffset val="100"/>
        <c:noMultiLvlLbl val="0"/>
      </c:catAx>
      <c:valAx>
        <c:axId val="14016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spPr>
            <a:solidFill>
              <a:schemeClr val="accent1"/>
            </a:solidFill>
            <a:ln>
              <a:noFill/>
            </a:ln>
            <a:effectLst/>
          </c:spPr>
          <c:invertIfNegative val="0"/>
          <c:cat>
            <c:strRef>
              <c:f>Sheet1!$A$2:$A$4</c:f>
              <c:strCache>
                <c:ptCount val="3"/>
                <c:pt idx="0">
                  <c:v>Desk-Computer</c:v>
                </c:pt>
                <c:pt idx="1">
                  <c:v>Sofa-Computer</c:v>
                </c:pt>
                <c:pt idx="2">
                  <c:v>Sofa-iPod</c:v>
                </c:pt>
              </c:strCache>
            </c:strRef>
          </c:cat>
          <c:val>
            <c:numRef>
              <c:f>Sheet1!$B$2:$B$4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0-EC4F-47B4-A2C1-29BEF65E9B6F}"/>
            </c:ext>
          </c:extLst>
        </c:ser>
        <c:ser>
          <c:idx val="1"/>
          <c:order val="1"/>
          <c:tx>
            <c:strRef>
              <c:f>Sheet1!$C$1</c:f>
              <c:strCache>
                <c:ptCount val="1"/>
                <c:pt idx="0">
                  <c:v>Series 3</c:v>
                </c:pt>
              </c:strCache>
            </c:strRef>
          </c:tx>
          <c:spPr>
            <a:solidFill>
              <a:schemeClr val="accent2"/>
            </a:solidFill>
            <a:ln>
              <a:noFill/>
            </a:ln>
            <a:effectLst/>
          </c:spPr>
          <c:invertIfNegative val="0"/>
          <c:cat>
            <c:strRef>
              <c:f>Sheet1!$A$2:$A$4</c:f>
              <c:strCache>
                <c:ptCount val="3"/>
                <c:pt idx="0">
                  <c:v>Desk-Computer</c:v>
                </c:pt>
                <c:pt idx="1">
                  <c:v>Sofa-Computer</c:v>
                </c:pt>
                <c:pt idx="2">
                  <c:v>Sofa-iPod</c:v>
                </c:pt>
              </c:strCache>
            </c:strRef>
          </c:cat>
          <c:val>
            <c:numRef>
              <c:f>Sheet1!$C$2:$C$4</c:f>
              <c:numCache>
                <c:formatCode>General</c:formatCode>
                <c:ptCount val="3"/>
                <c:pt idx="0">
                  <c:v>2</c:v>
                </c:pt>
                <c:pt idx="1">
                  <c:v>2</c:v>
                </c:pt>
                <c:pt idx="2">
                  <c:v>3</c:v>
                </c:pt>
              </c:numCache>
            </c:numRef>
          </c:val>
          <c:extLst>
            <c:ext xmlns:c16="http://schemas.microsoft.com/office/drawing/2014/chart" uri="{C3380CC4-5D6E-409C-BE32-E72D297353CC}">
              <c16:uniqueId val="{00000001-EC4F-47B4-A2C1-29BEF65E9B6F}"/>
            </c:ext>
          </c:extLst>
        </c:ser>
        <c:dLbls>
          <c:showLegendKey val="0"/>
          <c:showVal val="0"/>
          <c:showCatName val="0"/>
          <c:showSerName val="0"/>
          <c:showPercent val="0"/>
          <c:showBubbleSize val="0"/>
        </c:dLbls>
        <c:gapWidth val="219"/>
        <c:overlap val="-27"/>
        <c:axId val="14017000"/>
        <c:axId val="14016016"/>
      </c:barChart>
      <c:catAx>
        <c:axId val="14017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6016"/>
        <c:crosses val="autoZero"/>
        <c:auto val="1"/>
        <c:lblAlgn val="ctr"/>
        <c:lblOffset val="100"/>
        <c:noMultiLvlLbl val="0"/>
      </c:catAx>
      <c:valAx>
        <c:axId val="14016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344A91-ED79-4EB1-A3A7-F0DDC60ECB5C}" type="datetimeFigureOut">
              <a:rPr lang="en-US" smtClean="0"/>
              <a:t>1/20/2021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7E7BBD-2323-4AB6-A2BA-51C5699B175C}" type="slidenum">
              <a:rPr lang="en-US" smtClean="0"/>
              <a:t>‹#›</a:t>
            </a:fld>
            <a:endParaRPr lang="en-US"/>
          </a:p>
        </p:txBody>
      </p:sp>
    </p:spTree>
    <p:extLst>
      <p:ext uri="{BB962C8B-B14F-4D97-AF65-F5344CB8AC3E}">
        <p14:creationId xmlns:p14="http://schemas.microsoft.com/office/powerpoint/2010/main" val="178147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58AE7-CDC9-46F6-A86E-CC9CD216C70C}"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6D8C3-94E2-45BD-AD06-2DF57D61584E}" type="slidenum">
              <a:rPr lang="en-US" smtClean="0"/>
              <a:t>‹#›</a:t>
            </a:fld>
            <a:endParaRPr lang="en-US"/>
          </a:p>
        </p:txBody>
      </p:sp>
    </p:spTree>
    <p:extLst>
      <p:ext uri="{BB962C8B-B14F-4D97-AF65-F5344CB8AC3E}">
        <p14:creationId xmlns:p14="http://schemas.microsoft.com/office/powerpoint/2010/main" val="310226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66D8C3-94E2-45BD-AD06-2DF57D61584E}" type="slidenum">
              <a:rPr lang="en-US" smtClean="0"/>
              <a:t>13</a:t>
            </a:fld>
            <a:endParaRPr lang="en-US"/>
          </a:p>
        </p:txBody>
      </p:sp>
    </p:spTree>
    <p:extLst>
      <p:ext uri="{BB962C8B-B14F-4D97-AF65-F5344CB8AC3E}">
        <p14:creationId xmlns:p14="http://schemas.microsoft.com/office/powerpoint/2010/main" val="1343157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66D8C3-94E2-45BD-AD06-2DF57D61584E}" type="slidenum">
              <a:rPr lang="en-US" smtClean="0"/>
              <a:t>14</a:t>
            </a:fld>
            <a:endParaRPr lang="en-US"/>
          </a:p>
        </p:txBody>
      </p:sp>
    </p:spTree>
    <p:extLst>
      <p:ext uri="{BB962C8B-B14F-4D97-AF65-F5344CB8AC3E}">
        <p14:creationId xmlns:p14="http://schemas.microsoft.com/office/powerpoint/2010/main" val="2420142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9860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766335"/>
            <a:ext cx="12191998" cy="2870052"/>
          </a:xfrm>
          <a:custGeom>
            <a:avLst/>
            <a:gdLst>
              <a:gd name="connsiteX0" fmla="*/ 0 w 12191998"/>
              <a:gd name="connsiteY0" fmla="*/ 0 h 2870052"/>
              <a:gd name="connsiteX1" fmla="*/ 12191998 w 12191998"/>
              <a:gd name="connsiteY1" fmla="*/ 0 h 2870052"/>
              <a:gd name="connsiteX2" fmla="*/ 12191998 w 12191998"/>
              <a:gd name="connsiteY2" fmla="*/ 2870052 h 2870052"/>
              <a:gd name="connsiteX3" fmla="*/ 0 w 12191998"/>
              <a:gd name="connsiteY3" fmla="*/ 2870052 h 2870052"/>
            </a:gdLst>
            <a:ahLst/>
            <a:cxnLst>
              <a:cxn ang="0">
                <a:pos x="connsiteX0" y="connsiteY0"/>
              </a:cxn>
              <a:cxn ang="0">
                <a:pos x="connsiteX1" y="connsiteY1"/>
              </a:cxn>
              <a:cxn ang="0">
                <a:pos x="connsiteX2" y="connsiteY2"/>
              </a:cxn>
              <a:cxn ang="0">
                <a:pos x="connsiteX3" y="connsiteY3"/>
              </a:cxn>
            </a:cxnLst>
            <a:rect l="l" t="t" r="r" b="b"/>
            <a:pathLst>
              <a:path w="12191998" h="2870052">
                <a:moveTo>
                  <a:pt x="0" y="0"/>
                </a:moveTo>
                <a:lnTo>
                  <a:pt x="12191998" y="0"/>
                </a:lnTo>
                <a:lnTo>
                  <a:pt x="12191998" y="2870052"/>
                </a:lnTo>
                <a:lnTo>
                  <a:pt x="0" y="2870052"/>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7476455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136534" y="2214693"/>
            <a:ext cx="1917720" cy="3402991"/>
          </a:xfrm>
          <a:custGeom>
            <a:avLst/>
            <a:gdLst>
              <a:gd name="connsiteX0" fmla="*/ 0 w 1917720"/>
              <a:gd name="connsiteY0" fmla="*/ 0 h 3402991"/>
              <a:gd name="connsiteX1" fmla="*/ 1917720 w 1917720"/>
              <a:gd name="connsiteY1" fmla="*/ 0 h 3402991"/>
              <a:gd name="connsiteX2" fmla="*/ 1917720 w 1917720"/>
              <a:gd name="connsiteY2" fmla="*/ 3402991 h 3402991"/>
              <a:gd name="connsiteX3" fmla="*/ 0 w 1917720"/>
              <a:gd name="connsiteY3" fmla="*/ 3402991 h 3402991"/>
            </a:gdLst>
            <a:ahLst/>
            <a:cxnLst>
              <a:cxn ang="0">
                <a:pos x="connsiteX0" y="connsiteY0"/>
              </a:cxn>
              <a:cxn ang="0">
                <a:pos x="connsiteX1" y="connsiteY1"/>
              </a:cxn>
              <a:cxn ang="0">
                <a:pos x="connsiteX2" y="connsiteY2"/>
              </a:cxn>
              <a:cxn ang="0">
                <a:pos x="connsiteX3" y="connsiteY3"/>
              </a:cxn>
            </a:cxnLst>
            <a:rect l="l" t="t" r="r" b="b"/>
            <a:pathLst>
              <a:path w="1917720" h="3402991">
                <a:moveTo>
                  <a:pt x="0" y="0"/>
                </a:moveTo>
                <a:lnTo>
                  <a:pt x="1917720" y="0"/>
                </a:lnTo>
                <a:lnTo>
                  <a:pt x="1917720" y="3402991"/>
                </a:lnTo>
                <a:lnTo>
                  <a:pt x="0" y="3402991"/>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309535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052917" y="2027293"/>
            <a:ext cx="4681777" cy="2639605"/>
          </a:xfrm>
          <a:custGeom>
            <a:avLst/>
            <a:gdLst>
              <a:gd name="connsiteX0" fmla="*/ 0 w 4681777"/>
              <a:gd name="connsiteY0" fmla="*/ 0 h 2639605"/>
              <a:gd name="connsiteX1" fmla="*/ 4681777 w 4681777"/>
              <a:gd name="connsiteY1" fmla="*/ 0 h 2639605"/>
              <a:gd name="connsiteX2" fmla="*/ 4681777 w 4681777"/>
              <a:gd name="connsiteY2" fmla="*/ 2639605 h 2639605"/>
              <a:gd name="connsiteX3" fmla="*/ 0 w 4681777"/>
              <a:gd name="connsiteY3" fmla="*/ 2639605 h 2639605"/>
            </a:gdLst>
            <a:ahLst/>
            <a:cxnLst>
              <a:cxn ang="0">
                <a:pos x="connsiteX0" y="connsiteY0"/>
              </a:cxn>
              <a:cxn ang="0">
                <a:pos x="connsiteX1" y="connsiteY1"/>
              </a:cxn>
              <a:cxn ang="0">
                <a:pos x="connsiteX2" y="connsiteY2"/>
              </a:cxn>
              <a:cxn ang="0">
                <a:pos x="connsiteX3" y="connsiteY3"/>
              </a:cxn>
            </a:cxnLst>
            <a:rect l="l" t="t" r="r" b="b"/>
            <a:pathLst>
              <a:path w="4681777" h="2639605">
                <a:moveTo>
                  <a:pt x="0" y="0"/>
                </a:moveTo>
                <a:lnTo>
                  <a:pt x="4681777" y="0"/>
                </a:lnTo>
                <a:lnTo>
                  <a:pt x="4681777" y="2639605"/>
                </a:lnTo>
                <a:lnTo>
                  <a:pt x="0" y="2639605"/>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33191866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613564" y="2010754"/>
            <a:ext cx="6740234" cy="3978679"/>
          </a:xfrm>
          <a:custGeom>
            <a:avLst/>
            <a:gdLst>
              <a:gd name="connsiteX0" fmla="*/ 0 w 6740234"/>
              <a:gd name="connsiteY0" fmla="*/ 0 h 3978679"/>
              <a:gd name="connsiteX1" fmla="*/ 6740234 w 6740234"/>
              <a:gd name="connsiteY1" fmla="*/ 0 h 3978679"/>
              <a:gd name="connsiteX2" fmla="*/ 6740234 w 6740234"/>
              <a:gd name="connsiteY2" fmla="*/ 3978679 h 3978679"/>
              <a:gd name="connsiteX3" fmla="*/ 0 w 6740234"/>
              <a:gd name="connsiteY3" fmla="*/ 3978679 h 3978679"/>
            </a:gdLst>
            <a:ahLst/>
            <a:cxnLst>
              <a:cxn ang="0">
                <a:pos x="connsiteX0" y="connsiteY0"/>
              </a:cxn>
              <a:cxn ang="0">
                <a:pos x="connsiteX1" y="connsiteY1"/>
              </a:cxn>
              <a:cxn ang="0">
                <a:pos x="connsiteX2" y="connsiteY2"/>
              </a:cxn>
              <a:cxn ang="0">
                <a:pos x="connsiteX3" y="connsiteY3"/>
              </a:cxn>
            </a:cxnLst>
            <a:rect l="l" t="t" r="r" b="b"/>
            <a:pathLst>
              <a:path w="6740234" h="3978679">
                <a:moveTo>
                  <a:pt x="0" y="0"/>
                </a:moveTo>
                <a:lnTo>
                  <a:pt x="6740234" y="0"/>
                </a:lnTo>
                <a:lnTo>
                  <a:pt x="6740234" y="3978679"/>
                </a:lnTo>
                <a:lnTo>
                  <a:pt x="0" y="3978679"/>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4008296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Oval 4"/>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 name="TextBox 5"/>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2903467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097381" y="1766335"/>
            <a:ext cx="1997241" cy="1997242"/>
          </a:xfrm>
          <a:custGeom>
            <a:avLst/>
            <a:gdLst>
              <a:gd name="connsiteX0" fmla="*/ 998620 w 1997241"/>
              <a:gd name="connsiteY0" fmla="*/ 0 h 1997242"/>
              <a:gd name="connsiteX1" fmla="*/ 1997241 w 1997241"/>
              <a:gd name="connsiteY1" fmla="*/ 998621 h 1997242"/>
              <a:gd name="connsiteX2" fmla="*/ 998620 w 1997241"/>
              <a:gd name="connsiteY2" fmla="*/ 1997242 h 1997242"/>
              <a:gd name="connsiteX3" fmla="*/ 0 w 1997241"/>
              <a:gd name="connsiteY3" fmla="*/ 998621 h 1997242"/>
              <a:gd name="connsiteX4" fmla="*/ 998620 w 1997241"/>
              <a:gd name="connsiteY4" fmla="*/ 0 h 1997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1" h="1997242">
                <a:moveTo>
                  <a:pt x="998620" y="0"/>
                </a:moveTo>
                <a:cubicBezTo>
                  <a:pt x="1550143" y="0"/>
                  <a:pt x="1997241" y="447098"/>
                  <a:pt x="1997241" y="998621"/>
                </a:cubicBezTo>
                <a:cubicBezTo>
                  <a:pt x="1997241" y="1550144"/>
                  <a:pt x="1550143" y="1997242"/>
                  <a:pt x="998620" y="1997242"/>
                </a:cubicBezTo>
                <a:cubicBezTo>
                  <a:pt x="447097" y="1997242"/>
                  <a:pt x="0" y="1550144"/>
                  <a:pt x="0" y="998621"/>
                </a:cubicBezTo>
                <a:cubicBezTo>
                  <a:pt x="0" y="447098"/>
                  <a:pt x="447097" y="0"/>
                  <a:pt x="998620" y="0"/>
                </a:cubicBez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6" name="Oval 5"/>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 name="TextBox 6"/>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7670819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6095998" y="0"/>
            <a:ext cx="6096001" cy="6858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11375961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0" y="0"/>
            <a:ext cx="6096000" cy="6858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9588703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766335"/>
            <a:ext cx="12192000" cy="2870052"/>
          </a:xfrm>
          <a:custGeom>
            <a:avLst/>
            <a:gdLst>
              <a:gd name="connsiteX0" fmla="*/ 0 w 12192000"/>
              <a:gd name="connsiteY0" fmla="*/ 0 h 2870052"/>
              <a:gd name="connsiteX1" fmla="*/ 12192000 w 12192000"/>
              <a:gd name="connsiteY1" fmla="*/ 0 h 2870052"/>
              <a:gd name="connsiteX2" fmla="*/ 12192000 w 12192000"/>
              <a:gd name="connsiteY2" fmla="*/ 2870052 h 2870052"/>
              <a:gd name="connsiteX3" fmla="*/ 0 w 12192000"/>
              <a:gd name="connsiteY3" fmla="*/ 2870052 h 2870052"/>
            </a:gdLst>
            <a:ahLst/>
            <a:cxnLst>
              <a:cxn ang="0">
                <a:pos x="connsiteX0" y="connsiteY0"/>
              </a:cxn>
              <a:cxn ang="0">
                <a:pos x="connsiteX1" y="connsiteY1"/>
              </a:cxn>
              <a:cxn ang="0">
                <a:pos x="connsiteX2" y="connsiteY2"/>
              </a:cxn>
              <a:cxn ang="0">
                <a:pos x="connsiteX3" y="connsiteY3"/>
              </a:cxn>
            </a:cxnLst>
            <a:rect l="l" t="t" r="r" b="b"/>
            <a:pathLst>
              <a:path w="12192000" h="2870052">
                <a:moveTo>
                  <a:pt x="0" y="0"/>
                </a:moveTo>
                <a:lnTo>
                  <a:pt x="12192000" y="0"/>
                </a:lnTo>
                <a:lnTo>
                  <a:pt x="12192000" y="2870052"/>
                </a:lnTo>
                <a:lnTo>
                  <a:pt x="0" y="2870052"/>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1400668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 y="1915065"/>
            <a:ext cx="6095999" cy="3922938"/>
          </a:xfrm>
          <a:custGeom>
            <a:avLst/>
            <a:gdLst>
              <a:gd name="connsiteX0" fmla="*/ 0 w 6095999"/>
              <a:gd name="connsiteY0" fmla="*/ 0 h 3922938"/>
              <a:gd name="connsiteX1" fmla="*/ 6095999 w 6095999"/>
              <a:gd name="connsiteY1" fmla="*/ 0 h 3922938"/>
              <a:gd name="connsiteX2" fmla="*/ 6095999 w 6095999"/>
              <a:gd name="connsiteY2" fmla="*/ 3922938 h 3922938"/>
              <a:gd name="connsiteX3" fmla="*/ 0 w 6095999"/>
              <a:gd name="connsiteY3" fmla="*/ 3922938 h 3922938"/>
            </a:gdLst>
            <a:ahLst/>
            <a:cxnLst>
              <a:cxn ang="0">
                <a:pos x="connsiteX0" y="connsiteY0"/>
              </a:cxn>
              <a:cxn ang="0">
                <a:pos x="connsiteX1" y="connsiteY1"/>
              </a:cxn>
              <a:cxn ang="0">
                <a:pos x="connsiteX2" y="connsiteY2"/>
              </a:cxn>
              <a:cxn ang="0">
                <a:pos x="connsiteX3" y="connsiteY3"/>
              </a:cxn>
            </a:cxnLst>
            <a:rect l="l" t="t" r="r" b="b"/>
            <a:pathLst>
              <a:path w="6095999" h="3922938">
                <a:moveTo>
                  <a:pt x="0" y="0"/>
                </a:moveTo>
                <a:lnTo>
                  <a:pt x="6095999" y="0"/>
                </a:lnTo>
                <a:lnTo>
                  <a:pt x="6095999" y="3922938"/>
                </a:lnTo>
                <a:lnTo>
                  <a:pt x="0" y="3922938"/>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5989941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3429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41524653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5006340" cy="6858000"/>
          </a:xfrm>
          <a:custGeom>
            <a:avLst/>
            <a:gdLst>
              <a:gd name="connsiteX0" fmla="*/ 0 w 5006340"/>
              <a:gd name="connsiteY0" fmla="*/ 0 h 6858000"/>
              <a:gd name="connsiteX1" fmla="*/ 5006340 w 5006340"/>
              <a:gd name="connsiteY1" fmla="*/ 0 h 6858000"/>
              <a:gd name="connsiteX2" fmla="*/ 5006340 w 5006340"/>
              <a:gd name="connsiteY2" fmla="*/ 6858000 h 6858000"/>
              <a:gd name="connsiteX3" fmla="*/ 0 w 50063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06340" h="6858000">
                <a:moveTo>
                  <a:pt x="0" y="0"/>
                </a:moveTo>
                <a:lnTo>
                  <a:pt x="5006340" y="0"/>
                </a:lnTo>
                <a:lnTo>
                  <a:pt x="5006340" y="6858000"/>
                </a:lnTo>
                <a:lnTo>
                  <a:pt x="0" y="6858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6806213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60443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2.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6"/>
          <p:cNvGrpSpPr/>
          <p:nvPr/>
        </p:nvGrpSpPr>
        <p:grpSpPr>
          <a:xfrm>
            <a:off x="0" y="5685905"/>
            <a:ext cx="11222892" cy="290946"/>
            <a:chOff x="0" y="5685905"/>
            <a:chExt cx="14547274" cy="290946"/>
          </a:xfrm>
        </p:grpSpPr>
        <p:sp>
          <p:nvSpPr>
            <p:cNvPr id="5" name="Rectangle 4"/>
            <p:cNvSpPr/>
            <p:nvPr/>
          </p:nvSpPr>
          <p:spPr>
            <a:xfrm>
              <a:off x="0" y="5685905"/>
              <a:ext cx="3507971" cy="2909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3507972" y="5685905"/>
              <a:ext cx="2011680" cy="2909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5519652" y="5685905"/>
              <a:ext cx="3507971" cy="2909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p:cNvSpPr/>
            <p:nvPr/>
          </p:nvSpPr>
          <p:spPr>
            <a:xfrm>
              <a:off x="9027624" y="5685905"/>
              <a:ext cx="2011680" cy="2909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11039303" y="5685905"/>
              <a:ext cx="3507971" cy="2909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TextBox 19"/>
          <p:cNvSpPr txBox="1"/>
          <p:nvPr/>
        </p:nvSpPr>
        <p:spPr>
          <a:xfrm>
            <a:off x="601785" y="3523054"/>
            <a:ext cx="10752015" cy="1077218"/>
          </a:xfrm>
          <a:prstGeom prst="rect">
            <a:avLst/>
          </a:prstGeom>
          <a:noFill/>
        </p:spPr>
        <p:txBody>
          <a:bodyPr wrap="square" rtlCol="0">
            <a:spAutoFit/>
          </a:bodyPr>
          <a:lstStyle/>
          <a:p>
            <a:pPr algn="ctr"/>
            <a:r>
              <a:rPr lang="en-US" sz="3200" dirty="0"/>
              <a:t>Using the Internet to access information inflates future use of the </a:t>
            </a:r>
            <a:r>
              <a:rPr lang="en-US" sz="3200" dirty="0" smtClean="0"/>
              <a:t>Internet </a:t>
            </a:r>
            <a:r>
              <a:rPr lang="en-US" sz="3200" dirty="0"/>
              <a:t>to access other information </a:t>
            </a:r>
            <a:endParaRPr lang="en-US" sz="3200" b="1" dirty="0">
              <a:solidFill>
                <a:schemeClr val="tx2"/>
              </a:solidFill>
              <a:latin typeface="+mj-lt"/>
            </a:endParaRPr>
          </a:p>
        </p:txBody>
      </p:sp>
      <p:pic>
        <p:nvPicPr>
          <p:cNvPr id="1026" name="Picture 2" descr="Google Explains Neural Matching vs RankB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9" y="128099"/>
            <a:ext cx="6096000" cy="276225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809898" y="4771311"/>
            <a:ext cx="10543902" cy="1138773"/>
          </a:xfrm>
          <a:prstGeom prst="rect">
            <a:avLst/>
          </a:prstGeom>
          <a:noFill/>
        </p:spPr>
        <p:txBody>
          <a:bodyPr wrap="square" rtlCol="0">
            <a:spAutoFit/>
          </a:bodyPr>
          <a:lstStyle/>
          <a:p>
            <a:pPr algn="ctr"/>
            <a:r>
              <a:rPr lang="en-US" sz="1600" dirty="0"/>
              <a:t>Benjamin C. </a:t>
            </a:r>
            <a:r>
              <a:rPr lang="en-US" sz="1600" dirty="0" err="1"/>
              <a:t>Storma</a:t>
            </a:r>
            <a:r>
              <a:rPr lang="en-US" sz="1600" dirty="0"/>
              <a:t>, Sean M. </a:t>
            </a:r>
            <a:r>
              <a:rPr lang="en-US" sz="1600" dirty="0" err="1"/>
              <a:t>Stonea</a:t>
            </a:r>
            <a:r>
              <a:rPr lang="en-US" sz="1600" dirty="0"/>
              <a:t> and Aaron S. </a:t>
            </a:r>
            <a:r>
              <a:rPr lang="en-US" sz="1600" dirty="0" smtClean="0"/>
              <a:t>Benjamin</a:t>
            </a:r>
          </a:p>
          <a:p>
            <a:pPr algn="ctr"/>
            <a:r>
              <a:rPr lang="en-US" sz="1600" dirty="0" smtClean="0"/>
              <a:t> </a:t>
            </a:r>
            <a:r>
              <a:rPr lang="en-US" sz="1200" dirty="0"/>
              <a:t/>
            </a:r>
            <a:br>
              <a:rPr lang="en-US" sz="1200" dirty="0"/>
            </a:br>
            <a:r>
              <a:rPr lang="en-US" sz="1200" dirty="0"/>
              <a:t>Department of Psychology, University of California, Santa Cruz, CA, </a:t>
            </a:r>
            <a:r>
              <a:rPr lang="en-US" sz="1200" dirty="0" smtClean="0"/>
              <a:t>USA </a:t>
            </a:r>
            <a:r>
              <a:rPr lang="en-US" sz="1200" dirty="0"/>
              <a:t>,</a:t>
            </a:r>
            <a:r>
              <a:rPr lang="en-US" sz="1200" dirty="0" smtClean="0"/>
              <a:t>Department </a:t>
            </a:r>
            <a:r>
              <a:rPr lang="en-US" sz="1200" dirty="0"/>
              <a:t>of Psychology, University of Illinois, Urbana Champaign, IL, USA </a:t>
            </a:r>
            <a:br>
              <a:rPr lang="en-US" sz="1200" dirty="0"/>
            </a:br>
            <a:r>
              <a:rPr lang="en-US" sz="1200" dirty="0"/>
              <a:t/>
            </a:r>
            <a:br>
              <a:rPr lang="en-US" sz="1200" dirty="0"/>
            </a:br>
            <a:endParaRPr lang="en-US" sz="1200" b="1" dirty="0" smtClean="0">
              <a:solidFill>
                <a:schemeClr val="tx2"/>
              </a:solidFill>
            </a:endParaRPr>
          </a:p>
        </p:txBody>
      </p:sp>
    </p:spTree>
    <p:extLst>
      <p:ext uri="{BB962C8B-B14F-4D97-AF65-F5344CB8AC3E}">
        <p14:creationId xmlns:p14="http://schemas.microsoft.com/office/powerpoint/2010/main" val="325476548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667">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50667">
                                          <p:cBhvr additive="base">
                                            <p:cTn id="7" dur="750" fill="hold"/>
                                            <p:tgtEl>
                                              <p:spTgt spid="7"/>
                                            </p:tgtEl>
                                            <p:attrNameLst>
                                              <p:attrName>ppt_x</p:attrName>
                                            </p:attrNameLst>
                                          </p:cBhvr>
                                          <p:tavLst>
                                            <p:tav tm="0">
                                              <p:val>
                                                <p:strVal val="1+#ppt_w/2"/>
                                              </p:val>
                                            </p:tav>
                                            <p:tav tm="100000">
                                              <p:val>
                                                <p:strVal val="#ppt_x"/>
                                              </p:val>
                                            </p:tav>
                                          </p:tavLst>
                                        </p:anim>
                                        <p:anim calcmode="lin" valueType="num" p14:bounceEnd="50667">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a:t>
            </a:r>
            <a:r>
              <a:rPr lang="en-US" sz="3600" b="1" dirty="0" smtClean="0">
                <a:solidFill>
                  <a:schemeClr val="tx2"/>
                </a:solidFill>
              </a:rPr>
              <a:t>1b</a:t>
            </a:r>
            <a:endParaRPr lang="en-US" sz="3600" b="1" dirty="0">
              <a:solidFill>
                <a:schemeClr val="tx2"/>
              </a:solidFill>
            </a:endParaRP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0" name="Group 29"/>
          <p:cNvGrpSpPr/>
          <p:nvPr/>
        </p:nvGrpSpPr>
        <p:grpSpPr>
          <a:xfrm>
            <a:off x="878927" y="1575495"/>
            <a:ext cx="10206892" cy="1402375"/>
            <a:chOff x="9580446" y="2630663"/>
            <a:chExt cx="1766082" cy="3454554"/>
          </a:xfrm>
        </p:grpSpPr>
        <p:sp>
          <p:nvSpPr>
            <p:cNvPr id="31" name="TextBox 30"/>
            <p:cNvSpPr txBox="1"/>
            <p:nvPr/>
          </p:nvSpPr>
          <p:spPr>
            <a:xfrm>
              <a:off x="9580447" y="2630663"/>
              <a:ext cx="1766080" cy="307777"/>
            </a:xfrm>
            <a:prstGeom prst="rect">
              <a:avLst/>
            </a:prstGeom>
            <a:noFill/>
          </p:spPr>
          <p:txBody>
            <a:bodyPr wrap="square" rtlCol="0">
              <a:spAutoFit/>
            </a:bodyPr>
            <a:lstStyle/>
            <a:p>
              <a:pPr algn="ctr"/>
              <a:r>
                <a:rPr lang="en-US" sz="1400" b="1" dirty="0" smtClean="0">
                  <a:solidFill>
                    <a:schemeClr val="tx2"/>
                  </a:solidFill>
                </a:rPr>
                <a:t>Participants</a:t>
              </a:r>
              <a:endParaRPr lang="en-US" sz="1400" b="1" dirty="0">
                <a:solidFill>
                  <a:schemeClr val="tx2"/>
                </a:solidFill>
              </a:endParaRPr>
            </a:p>
          </p:txBody>
        </p:sp>
        <p:sp>
          <p:nvSpPr>
            <p:cNvPr id="32" name="Rectangle 31"/>
            <p:cNvSpPr/>
            <p:nvPr/>
          </p:nvSpPr>
          <p:spPr>
            <a:xfrm>
              <a:off x="9580446" y="3440012"/>
              <a:ext cx="1766082" cy="2645205"/>
            </a:xfrm>
            <a:prstGeom prst="rect">
              <a:avLst/>
            </a:prstGeom>
          </p:spPr>
          <p:txBody>
            <a:bodyPr wrap="square">
              <a:spAutoFit/>
            </a:bodyPr>
            <a:lstStyle/>
            <a:p>
              <a:pPr algn="ctr">
                <a:lnSpc>
                  <a:spcPct val="150000"/>
                </a:lnSpc>
              </a:pPr>
              <a:r>
                <a:rPr lang="en-US" sz="1600" dirty="0" smtClean="0">
                  <a:solidFill>
                    <a:schemeClr val="tx2"/>
                  </a:solidFill>
                </a:rPr>
                <a:t>Eighty </a:t>
              </a:r>
              <a:r>
                <a:rPr lang="en-US" sz="1600" dirty="0">
                  <a:solidFill>
                    <a:schemeClr val="tx2"/>
                  </a:solidFill>
                </a:rPr>
                <a:t>undergraduates from </a:t>
              </a:r>
              <a:r>
                <a:rPr lang="en-US" sz="1600" dirty="0" smtClean="0">
                  <a:solidFill>
                    <a:schemeClr val="tx2"/>
                  </a:solidFill>
                </a:rPr>
                <a:t>the UCSC </a:t>
              </a:r>
              <a:r>
                <a:rPr lang="en-US" sz="1600" dirty="0">
                  <a:solidFill>
                    <a:schemeClr val="tx2"/>
                  </a:solidFill>
                </a:rPr>
                <a:t> </a:t>
              </a:r>
              <a:r>
                <a:rPr lang="en-US" sz="1600" dirty="0" smtClean="0">
                  <a:solidFill>
                    <a:schemeClr val="tx2"/>
                  </a:solidFill>
                </a:rPr>
                <a:t>Randomly assigned </a:t>
              </a:r>
              <a:r>
                <a:rPr lang="en-US" sz="1600" dirty="0">
                  <a:solidFill>
                    <a:schemeClr val="tx2"/>
                  </a:solidFill>
                </a:rPr>
                <a:t>to one </a:t>
              </a:r>
              <a:r>
                <a:rPr lang="en-US" sz="1600" dirty="0" smtClean="0">
                  <a:solidFill>
                    <a:schemeClr val="tx2"/>
                  </a:solidFill>
                </a:rPr>
                <a:t>of four between subject </a:t>
              </a:r>
              <a:r>
                <a:rPr lang="en-US" sz="1600" dirty="0">
                  <a:solidFill>
                    <a:schemeClr val="tx2"/>
                  </a:solidFill>
                </a:rPr>
                <a:t>conditions (Internet-Computer, </a:t>
              </a:r>
              <a:r>
                <a:rPr lang="en-US" sz="1600" dirty="0" smtClean="0">
                  <a:solidFill>
                    <a:schemeClr val="tx2"/>
                  </a:solidFill>
                </a:rPr>
                <a:t>Internet-iPod, Memory-Computer</a:t>
              </a:r>
              <a:r>
                <a:rPr lang="en-US" sz="1600" dirty="0">
                  <a:solidFill>
                    <a:schemeClr val="tx2"/>
                  </a:solidFill>
                </a:rPr>
                <a:t>, and Memory-iPod) </a:t>
              </a:r>
              <a:r>
                <a:rPr lang="en-US" sz="1600" dirty="0"/>
                <a:t/>
              </a:r>
              <a:br>
                <a:rPr lang="en-US" sz="1600" dirty="0"/>
              </a:br>
              <a:endParaRPr lang="it-IT" sz="1200" dirty="0">
                <a:solidFill>
                  <a:schemeClr val="tx2"/>
                </a:solidFill>
              </a:endParaRPr>
            </a:p>
          </p:txBody>
        </p:sp>
      </p:grpSp>
      <p:grpSp>
        <p:nvGrpSpPr>
          <p:cNvPr id="33" name="Group 32"/>
          <p:cNvGrpSpPr/>
          <p:nvPr/>
        </p:nvGrpSpPr>
        <p:grpSpPr>
          <a:xfrm>
            <a:off x="284833" y="2888913"/>
            <a:ext cx="11395093" cy="4013467"/>
            <a:chOff x="9580448" y="2399664"/>
            <a:chExt cx="1766082" cy="11157675"/>
          </a:xfrm>
        </p:grpSpPr>
        <p:sp>
          <p:nvSpPr>
            <p:cNvPr id="34" name="TextBox 33"/>
            <p:cNvSpPr txBox="1"/>
            <p:nvPr/>
          </p:nvSpPr>
          <p:spPr>
            <a:xfrm>
              <a:off x="9580448" y="2399664"/>
              <a:ext cx="1766080" cy="494614"/>
            </a:xfrm>
            <a:prstGeom prst="rect">
              <a:avLst/>
            </a:prstGeom>
            <a:noFill/>
          </p:spPr>
          <p:txBody>
            <a:bodyPr wrap="square" rtlCol="0">
              <a:spAutoFit/>
            </a:bodyPr>
            <a:lstStyle/>
            <a:p>
              <a:pPr algn="ctr"/>
              <a:r>
                <a:rPr lang="en-US" sz="1400" b="1" dirty="0" smtClean="0">
                  <a:solidFill>
                    <a:schemeClr val="tx2"/>
                  </a:solidFill>
                </a:rPr>
                <a:t>Materials and Procedure</a:t>
              </a:r>
              <a:endParaRPr lang="en-US" sz="1400" b="1" dirty="0">
                <a:solidFill>
                  <a:schemeClr val="tx2"/>
                </a:solidFill>
              </a:endParaRPr>
            </a:p>
          </p:txBody>
        </p:sp>
        <p:sp>
          <p:nvSpPr>
            <p:cNvPr id="35" name="Rectangle 34"/>
            <p:cNvSpPr/>
            <p:nvPr/>
          </p:nvSpPr>
          <p:spPr>
            <a:xfrm>
              <a:off x="9580448" y="3159924"/>
              <a:ext cx="1766082" cy="10397415"/>
            </a:xfrm>
            <a:prstGeom prst="rect">
              <a:avLst/>
            </a:prstGeom>
          </p:spPr>
          <p:txBody>
            <a:bodyPr wrap="square">
              <a:spAutoFit/>
            </a:bodyPr>
            <a:lstStyle/>
            <a:p>
              <a:pPr algn="just">
                <a:lnSpc>
                  <a:spcPct val="150000"/>
                </a:lnSpc>
              </a:pPr>
              <a:r>
                <a:rPr lang="en-US" sz="1600" dirty="0">
                  <a:solidFill>
                    <a:schemeClr val="tx2"/>
                  </a:solidFill>
                </a:rPr>
                <a:t>The </a:t>
              </a:r>
              <a:r>
                <a:rPr lang="en-US" sz="1600" dirty="0" smtClean="0">
                  <a:solidFill>
                    <a:schemeClr val="tx2"/>
                  </a:solidFill>
                </a:rPr>
                <a:t>phase 1 was </a:t>
              </a:r>
              <a:r>
                <a:rPr lang="en-US" sz="1600" dirty="0">
                  <a:solidFill>
                    <a:schemeClr val="tx2"/>
                  </a:solidFill>
                </a:rPr>
                <a:t>identical to that of Experiment 1a. </a:t>
              </a:r>
              <a:r>
                <a:rPr lang="en-US" sz="1600" dirty="0" smtClean="0">
                  <a:solidFill>
                    <a:schemeClr val="tx2"/>
                  </a:solidFill>
                </a:rPr>
                <a:t>Participants were </a:t>
              </a:r>
              <a:r>
                <a:rPr lang="en-US" sz="1600" dirty="0">
                  <a:solidFill>
                    <a:schemeClr val="tx2"/>
                  </a:solidFill>
                </a:rPr>
                <a:t>seated in front of a computer and asked to </a:t>
              </a:r>
              <a:r>
                <a:rPr lang="en-US" sz="1600" dirty="0" smtClean="0">
                  <a:solidFill>
                    <a:schemeClr val="tx2"/>
                  </a:solidFill>
                </a:rPr>
                <a:t>answer eight </a:t>
              </a:r>
              <a:r>
                <a:rPr lang="en-US" sz="1600" dirty="0">
                  <a:solidFill>
                    <a:schemeClr val="tx2"/>
                  </a:solidFill>
                </a:rPr>
                <a:t>difficult questions without feedback either </a:t>
              </a:r>
              <a:r>
                <a:rPr lang="en-US" sz="1600" dirty="0" smtClean="0">
                  <a:solidFill>
                    <a:schemeClr val="tx2"/>
                  </a:solidFill>
                </a:rPr>
                <a:t>from memory </a:t>
              </a:r>
              <a:r>
                <a:rPr lang="en-US" sz="1600" dirty="0">
                  <a:solidFill>
                    <a:schemeClr val="tx2"/>
                  </a:solidFill>
                </a:rPr>
                <a:t>(Memory condition) or by using Google (</a:t>
              </a:r>
              <a:r>
                <a:rPr lang="en-US" sz="1600" dirty="0" smtClean="0">
                  <a:solidFill>
                    <a:schemeClr val="tx2"/>
                  </a:solidFill>
                </a:rPr>
                <a:t>Internet condition</a:t>
              </a:r>
              <a:r>
                <a:rPr lang="en-US" sz="1600" dirty="0">
                  <a:solidFill>
                    <a:schemeClr val="tx2"/>
                  </a:solidFill>
                </a:rPr>
                <a:t>). Before beginning the second phase of </a:t>
              </a:r>
              <a:r>
                <a:rPr lang="en-US" sz="1600" dirty="0" smtClean="0">
                  <a:solidFill>
                    <a:schemeClr val="tx2"/>
                  </a:solidFill>
                </a:rPr>
                <a:t>the experiment</a:t>
              </a:r>
              <a:r>
                <a:rPr lang="en-US" sz="1600" dirty="0">
                  <a:solidFill>
                    <a:schemeClr val="tx2"/>
                  </a:solidFill>
                </a:rPr>
                <a:t>, participants were seated on a sofa </a:t>
              </a:r>
              <a:r>
                <a:rPr lang="en-US" sz="1600" dirty="0" smtClean="0">
                  <a:solidFill>
                    <a:schemeClr val="tx2"/>
                  </a:solidFill>
                </a:rPr>
                <a:t>located approximately </a:t>
              </a:r>
              <a:r>
                <a:rPr lang="en-US" sz="1600" dirty="0">
                  <a:solidFill>
                    <a:schemeClr val="tx2"/>
                  </a:solidFill>
                </a:rPr>
                <a:t>two </a:t>
              </a:r>
              <a:r>
                <a:rPr lang="en-US" sz="1600" dirty="0" smtClean="0">
                  <a:solidFill>
                    <a:schemeClr val="tx2"/>
                  </a:solidFill>
                </a:rPr>
                <a:t>meters </a:t>
              </a:r>
              <a:r>
                <a:rPr lang="en-US" sz="1600" dirty="0">
                  <a:solidFill>
                    <a:schemeClr val="tx2"/>
                  </a:solidFill>
                </a:rPr>
                <a:t>from the computer. As in Experiment 1a, all participants were then given </a:t>
              </a:r>
              <a:r>
                <a:rPr lang="en-US" sz="1600" dirty="0" smtClean="0">
                  <a:solidFill>
                    <a:schemeClr val="tx2"/>
                  </a:solidFill>
                </a:rPr>
                <a:t>the option of using </a:t>
              </a:r>
              <a:r>
                <a:rPr lang="en-US" sz="1600" dirty="0">
                  <a:solidFill>
                    <a:schemeClr val="tx2"/>
                  </a:solidFill>
                </a:rPr>
                <a:t>Google to answer the eight easy </a:t>
              </a:r>
              <a:r>
                <a:rPr lang="en-US" sz="1600" dirty="0" smtClean="0">
                  <a:solidFill>
                    <a:schemeClr val="tx2"/>
                  </a:solidFill>
                </a:rPr>
                <a:t>questions. Participants </a:t>
              </a:r>
              <a:r>
                <a:rPr lang="en-US" sz="1600" dirty="0">
                  <a:solidFill>
                    <a:schemeClr val="tx2"/>
                  </a:solidFill>
                </a:rPr>
                <a:t>in the Computer condition were told that if </a:t>
              </a:r>
              <a:r>
                <a:rPr lang="en-US" sz="1600" dirty="0" smtClean="0">
                  <a:solidFill>
                    <a:schemeClr val="tx2"/>
                  </a:solidFill>
                </a:rPr>
                <a:t>they wanted </a:t>
              </a:r>
              <a:r>
                <a:rPr lang="en-US" sz="1600" dirty="0">
                  <a:solidFill>
                    <a:schemeClr val="tx2"/>
                  </a:solidFill>
                </a:rPr>
                <a:t>to conduct a Google Search they would have </a:t>
              </a:r>
              <a:r>
                <a:rPr lang="en-US" sz="1600" dirty="0" smtClean="0">
                  <a:solidFill>
                    <a:schemeClr val="tx2"/>
                  </a:solidFill>
                </a:rPr>
                <a:t>to stand </a:t>
              </a:r>
              <a:r>
                <a:rPr lang="en-US" sz="1600" dirty="0">
                  <a:solidFill>
                    <a:schemeClr val="tx2"/>
                  </a:solidFill>
                </a:rPr>
                <a:t>up, walk over to the computer, and perform </a:t>
              </a:r>
              <a:r>
                <a:rPr lang="en-US" sz="1600" dirty="0" smtClean="0">
                  <a:solidFill>
                    <a:schemeClr val="tx2"/>
                  </a:solidFill>
                </a:rPr>
                <a:t>their search </a:t>
              </a:r>
              <a:r>
                <a:rPr lang="en-US" sz="1600" dirty="0">
                  <a:solidFill>
                    <a:schemeClr val="tx2"/>
                  </a:solidFill>
                </a:rPr>
                <a:t>there. Participants in the iPod condition were </a:t>
              </a:r>
              <a:r>
                <a:rPr lang="en-US" sz="1600" dirty="0" smtClean="0">
                  <a:solidFill>
                    <a:schemeClr val="tx2"/>
                  </a:solidFill>
                </a:rPr>
                <a:t>told that </a:t>
              </a:r>
              <a:r>
                <a:rPr lang="en-US" sz="1600" dirty="0">
                  <a:solidFill>
                    <a:schemeClr val="tx2"/>
                  </a:solidFill>
                </a:rPr>
                <a:t>they would have to stand up, walk over the </a:t>
              </a:r>
              <a:r>
                <a:rPr lang="en-US" sz="1600" dirty="0" smtClean="0">
                  <a:solidFill>
                    <a:schemeClr val="tx2"/>
                  </a:solidFill>
                </a:rPr>
                <a:t>same location</a:t>
              </a:r>
              <a:r>
                <a:rPr lang="en-US" sz="1600" dirty="0">
                  <a:solidFill>
                    <a:schemeClr val="tx2"/>
                  </a:solidFill>
                </a:rPr>
                <a:t>, but then perform their search using an </a:t>
              </a:r>
              <a:r>
                <a:rPr lang="en-US" sz="1600" dirty="0" smtClean="0">
                  <a:solidFill>
                    <a:schemeClr val="tx2"/>
                  </a:solidFill>
                </a:rPr>
                <a:t>iPod touch </a:t>
              </a:r>
              <a:r>
                <a:rPr lang="en-US" sz="1600" dirty="0">
                  <a:solidFill>
                    <a:schemeClr val="tx2"/>
                  </a:solidFill>
                </a:rPr>
                <a:t>which was placed adjacent to the computer. </a:t>
              </a:r>
              <a:r>
                <a:rPr lang="en-US" sz="1600" dirty="0" smtClean="0">
                  <a:solidFill>
                    <a:schemeClr val="tx2"/>
                  </a:solidFill>
                </a:rPr>
                <a:t>In both </a:t>
              </a:r>
              <a:r>
                <a:rPr lang="en-US" sz="1600" dirty="0">
                  <a:solidFill>
                    <a:schemeClr val="tx2"/>
                  </a:solidFill>
                </a:rPr>
                <a:t>conditions, if a participant did use Google Search </a:t>
              </a:r>
              <a:r>
                <a:rPr lang="en-US" sz="1600" dirty="0" smtClean="0">
                  <a:solidFill>
                    <a:schemeClr val="tx2"/>
                  </a:solidFill>
                </a:rPr>
                <a:t>to answer </a:t>
              </a:r>
              <a:r>
                <a:rPr lang="en-US" sz="1600" dirty="0">
                  <a:solidFill>
                    <a:schemeClr val="tx2"/>
                  </a:solidFill>
                </a:rPr>
                <a:t>a given question, they were </a:t>
              </a:r>
              <a:r>
                <a:rPr lang="en-US" sz="1600" dirty="0" smtClean="0">
                  <a:solidFill>
                    <a:schemeClr val="tx2"/>
                  </a:solidFill>
                </a:rPr>
                <a:t>then </a:t>
              </a:r>
              <a:r>
                <a:rPr lang="en-US" sz="1600" dirty="0">
                  <a:solidFill>
                    <a:schemeClr val="tx2"/>
                  </a:solidFill>
                </a:rPr>
                <a:t>instructed </a:t>
              </a:r>
              <a:r>
                <a:rPr lang="en-US" sz="1600" dirty="0" smtClean="0">
                  <a:solidFill>
                    <a:schemeClr val="tx2"/>
                  </a:solidFill>
                </a:rPr>
                <a:t>to return </a:t>
              </a:r>
              <a:r>
                <a:rPr lang="en-US" sz="1600" dirty="0">
                  <a:solidFill>
                    <a:schemeClr val="tx2"/>
                  </a:solidFill>
                </a:rPr>
                <a:t>to the sofa and wait for the next question, </a:t>
              </a:r>
              <a:r>
                <a:rPr lang="en-US" sz="1600" dirty="0" smtClean="0">
                  <a:solidFill>
                    <a:schemeClr val="tx2"/>
                  </a:solidFill>
                </a:rPr>
                <a:t>thereby requiring </a:t>
              </a:r>
              <a:r>
                <a:rPr lang="en-US" sz="1600" dirty="0">
                  <a:solidFill>
                    <a:schemeClr val="tx2"/>
                  </a:solidFill>
                </a:rPr>
                <a:t>them to have to get up again to use </a:t>
              </a:r>
              <a:r>
                <a:rPr lang="en-US" sz="1600" dirty="0" smtClean="0">
                  <a:solidFill>
                    <a:schemeClr val="tx2"/>
                  </a:solidFill>
                </a:rPr>
                <a:t>Google Search </a:t>
              </a:r>
              <a:r>
                <a:rPr lang="en-US" sz="1600" dirty="0">
                  <a:solidFill>
                    <a:schemeClr val="tx2"/>
                  </a:solidFill>
                </a:rPr>
                <a:t>on any subsequent trial</a:t>
              </a:r>
              <a:r>
                <a:rPr lang="en-US" sz="1600" dirty="0" smtClean="0">
                  <a:solidFill>
                    <a:schemeClr val="tx2"/>
                  </a:solidFill>
                </a:rPr>
                <a:t>.</a:t>
              </a:r>
              <a:endParaRPr lang="it-IT" sz="1600" dirty="0">
                <a:solidFill>
                  <a:schemeClr val="tx2"/>
                </a:solidFill>
              </a:endParaRPr>
            </a:p>
          </p:txBody>
        </p:sp>
      </p:grpSp>
    </p:spTree>
    <p:extLst>
      <p:ext uri="{BB962C8B-B14F-4D97-AF65-F5344CB8AC3E}">
        <p14:creationId xmlns:p14="http://schemas.microsoft.com/office/powerpoint/2010/main" val="181864231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14:bounceEnd="50667">
                                          <p:cBhvr additive="base">
                                            <p:cTn id="7" dur="750" fill="hold"/>
                                            <p:tgtEl>
                                              <p:spTgt spid="30"/>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14:bounceEnd="50667">
                                          <p:cBhvr additive="base">
                                            <p:cTn id="11"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750" fill="hold"/>
                                            <p:tgtEl>
                                              <p:spTgt spid="33"/>
                                            </p:tgtEl>
                                            <p:attrNameLst>
                                              <p:attrName>ppt_x</p:attrName>
                                            </p:attrNameLst>
                                          </p:cBhvr>
                                          <p:tavLst>
                                            <p:tav tm="0">
                                              <p:val>
                                                <p:strVal val="#ppt_x"/>
                                              </p:val>
                                            </p:tav>
                                            <p:tav tm="100000">
                                              <p:val>
                                                <p:strVal val="#ppt_x"/>
                                              </p:val>
                                            </p:tav>
                                          </p:tavLst>
                                        </p:anim>
                                        <p:anim calcmode="lin" valueType="num">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smtClean="0">
                <a:solidFill>
                  <a:schemeClr val="tx2"/>
                </a:solidFill>
                <a:latin typeface="+mj-lt"/>
              </a:rPr>
              <a:t>OUR VISIONS</a:t>
            </a:r>
            <a:endParaRPr lang="en-US" sz="3600" b="1">
              <a:solidFill>
                <a:schemeClr val="tx2"/>
              </a:solidFill>
              <a:latin typeface="+mj-lt"/>
            </a:endParaRPr>
          </a:p>
        </p:txBody>
      </p:sp>
      <p:sp>
        <p:nvSpPr>
          <p:cNvPr id="70" name="TextBox 69"/>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 name="Group 1"/>
          <p:cNvGrpSpPr/>
          <p:nvPr/>
        </p:nvGrpSpPr>
        <p:grpSpPr>
          <a:xfrm>
            <a:off x="923544" y="5141487"/>
            <a:ext cx="2987149" cy="924324"/>
            <a:chOff x="923544" y="5141487"/>
            <a:chExt cx="2987149" cy="924324"/>
          </a:xfrm>
        </p:grpSpPr>
        <p:sp>
          <p:nvSpPr>
            <p:cNvPr id="59" name="TextBox 58"/>
            <p:cNvSpPr txBox="1"/>
            <p:nvPr/>
          </p:nvSpPr>
          <p:spPr>
            <a:xfrm>
              <a:off x="1656117" y="5141487"/>
              <a:ext cx="2254576" cy="307777"/>
            </a:xfrm>
            <a:prstGeom prst="rect">
              <a:avLst/>
            </a:prstGeom>
            <a:noFill/>
          </p:spPr>
          <p:txBody>
            <a:bodyPr wrap="square" rtlCol="0">
              <a:spAutoFit/>
            </a:bodyPr>
            <a:lstStyle/>
            <a:p>
              <a:r>
                <a:rPr lang="en-US" sz="1400" b="1" smtClean="0">
                  <a:solidFill>
                    <a:schemeClr val="tx2"/>
                  </a:solidFill>
                </a:rPr>
                <a:t>DESCRIPTION</a:t>
              </a:r>
              <a:endParaRPr lang="en-US" sz="1400" b="1">
                <a:solidFill>
                  <a:schemeClr val="tx2"/>
                </a:solidFill>
              </a:endParaRPr>
            </a:p>
          </p:txBody>
        </p:sp>
        <p:sp>
          <p:nvSpPr>
            <p:cNvPr id="60" name="Rectangle 59"/>
            <p:cNvSpPr/>
            <p:nvPr/>
          </p:nvSpPr>
          <p:spPr>
            <a:xfrm>
              <a:off x="1656116" y="5419480"/>
              <a:ext cx="2254577"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61" name="Oval 60"/>
            <p:cNvSpPr/>
            <p:nvPr/>
          </p:nvSpPr>
          <p:spPr>
            <a:xfrm>
              <a:off x="923544" y="5205710"/>
              <a:ext cx="637940" cy="6379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23"/>
            <p:cNvSpPr>
              <a:spLocks noEditPoints="1"/>
            </p:cNvSpPr>
            <p:nvPr/>
          </p:nvSpPr>
          <p:spPr bwMode="auto">
            <a:xfrm>
              <a:off x="1082112" y="5373007"/>
              <a:ext cx="320805" cy="303347"/>
            </a:xfrm>
            <a:custGeom>
              <a:avLst/>
              <a:gdLst>
                <a:gd name="T0" fmla="*/ 233362 w 68"/>
                <a:gd name="T1" fmla="*/ 48270 h 64"/>
                <a:gd name="T2" fmla="*/ 233362 w 68"/>
                <a:gd name="T3" fmla="*/ 62061 h 64"/>
                <a:gd name="T4" fmla="*/ 219635 w 68"/>
                <a:gd name="T5" fmla="*/ 62061 h 64"/>
                <a:gd name="T6" fmla="*/ 209339 w 68"/>
                <a:gd name="T7" fmla="*/ 72405 h 64"/>
                <a:gd name="T8" fmla="*/ 24023 w 68"/>
                <a:gd name="T9" fmla="*/ 72405 h 64"/>
                <a:gd name="T10" fmla="*/ 13727 w 68"/>
                <a:gd name="T11" fmla="*/ 62061 h 64"/>
                <a:gd name="T12" fmla="*/ 0 w 68"/>
                <a:gd name="T13" fmla="*/ 62061 h 64"/>
                <a:gd name="T14" fmla="*/ 0 w 68"/>
                <a:gd name="T15" fmla="*/ 48270 h 64"/>
                <a:gd name="T16" fmla="*/ 116681 w 68"/>
                <a:gd name="T17" fmla="*/ 0 h 64"/>
                <a:gd name="T18" fmla="*/ 233362 w 68"/>
                <a:gd name="T19" fmla="*/ 48270 h 64"/>
                <a:gd name="T20" fmla="*/ 233362 w 68"/>
                <a:gd name="T21" fmla="*/ 206872 h 64"/>
                <a:gd name="T22" fmla="*/ 233362 w 68"/>
                <a:gd name="T23" fmla="*/ 220663 h 64"/>
                <a:gd name="T24" fmla="*/ 0 w 68"/>
                <a:gd name="T25" fmla="*/ 220663 h 64"/>
                <a:gd name="T26" fmla="*/ 0 w 68"/>
                <a:gd name="T27" fmla="*/ 206872 h 64"/>
                <a:gd name="T28" fmla="*/ 6864 w 68"/>
                <a:gd name="T29" fmla="*/ 196528 h 64"/>
                <a:gd name="T30" fmla="*/ 226498 w 68"/>
                <a:gd name="T31" fmla="*/ 196528 h 64"/>
                <a:gd name="T32" fmla="*/ 233362 w 68"/>
                <a:gd name="T33" fmla="*/ 206872 h 64"/>
                <a:gd name="T34" fmla="*/ 61772 w 68"/>
                <a:gd name="T35" fmla="*/ 79301 h 64"/>
                <a:gd name="T36" fmla="*/ 61772 w 68"/>
                <a:gd name="T37" fmla="*/ 172393 h 64"/>
                <a:gd name="T38" fmla="*/ 78931 w 68"/>
                <a:gd name="T39" fmla="*/ 172393 h 64"/>
                <a:gd name="T40" fmla="*/ 78931 w 68"/>
                <a:gd name="T41" fmla="*/ 79301 h 64"/>
                <a:gd name="T42" fmla="*/ 109817 w 68"/>
                <a:gd name="T43" fmla="*/ 79301 h 64"/>
                <a:gd name="T44" fmla="*/ 109817 w 68"/>
                <a:gd name="T45" fmla="*/ 172393 h 64"/>
                <a:gd name="T46" fmla="*/ 123545 w 68"/>
                <a:gd name="T47" fmla="*/ 172393 h 64"/>
                <a:gd name="T48" fmla="*/ 123545 w 68"/>
                <a:gd name="T49" fmla="*/ 79301 h 64"/>
                <a:gd name="T50" fmla="*/ 154431 w 68"/>
                <a:gd name="T51" fmla="*/ 79301 h 64"/>
                <a:gd name="T52" fmla="*/ 154431 w 68"/>
                <a:gd name="T53" fmla="*/ 172393 h 64"/>
                <a:gd name="T54" fmla="*/ 171590 w 68"/>
                <a:gd name="T55" fmla="*/ 172393 h 64"/>
                <a:gd name="T56" fmla="*/ 171590 w 68"/>
                <a:gd name="T57" fmla="*/ 79301 h 64"/>
                <a:gd name="T58" fmla="*/ 202476 w 68"/>
                <a:gd name="T59" fmla="*/ 79301 h 64"/>
                <a:gd name="T60" fmla="*/ 202476 w 68"/>
                <a:gd name="T61" fmla="*/ 172393 h 64"/>
                <a:gd name="T62" fmla="*/ 209339 w 68"/>
                <a:gd name="T63" fmla="*/ 172393 h 64"/>
                <a:gd name="T64" fmla="*/ 219635 w 68"/>
                <a:gd name="T65" fmla="*/ 182737 h 64"/>
                <a:gd name="T66" fmla="*/ 219635 w 68"/>
                <a:gd name="T67" fmla="*/ 189632 h 64"/>
                <a:gd name="T68" fmla="*/ 13727 w 68"/>
                <a:gd name="T69" fmla="*/ 189632 h 64"/>
                <a:gd name="T70" fmla="*/ 13727 w 68"/>
                <a:gd name="T71" fmla="*/ 182737 h 64"/>
                <a:gd name="T72" fmla="*/ 24023 w 68"/>
                <a:gd name="T73" fmla="*/ 172393 h 64"/>
                <a:gd name="T74" fmla="*/ 30886 w 68"/>
                <a:gd name="T75" fmla="*/ 172393 h 64"/>
                <a:gd name="T76" fmla="*/ 30886 w 68"/>
                <a:gd name="T77" fmla="*/ 79301 h 64"/>
                <a:gd name="T78" fmla="*/ 61772 w 68"/>
                <a:gd name="T79" fmla="*/ 79301 h 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a:noFill/>
            </a:ln>
            <a:extLst/>
          </p:spPr>
          <p:txBody>
            <a:bodyPr/>
            <a:lstStyle/>
            <a:p>
              <a:endParaRPr lang="en-US"/>
            </a:p>
          </p:txBody>
        </p:sp>
      </p:grpSp>
      <p:grpSp>
        <p:nvGrpSpPr>
          <p:cNvPr id="3" name="Group 2"/>
          <p:cNvGrpSpPr/>
          <p:nvPr/>
        </p:nvGrpSpPr>
        <p:grpSpPr>
          <a:xfrm>
            <a:off x="4645098" y="5141487"/>
            <a:ext cx="2987149" cy="924324"/>
            <a:chOff x="4645098" y="5141487"/>
            <a:chExt cx="2987149" cy="924324"/>
          </a:xfrm>
        </p:grpSpPr>
        <p:sp>
          <p:nvSpPr>
            <p:cNvPr id="62" name="TextBox 61"/>
            <p:cNvSpPr txBox="1"/>
            <p:nvPr/>
          </p:nvSpPr>
          <p:spPr>
            <a:xfrm>
              <a:off x="5377671" y="5141487"/>
              <a:ext cx="2254576" cy="307777"/>
            </a:xfrm>
            <a:prstGeom prst="rect">
              <a:avLst/>
            </a:prstGeom>
            <a:noFill/>
          </p:spPr>
          <p:txBody>
            <a:bodyPr wrap="square" rtlCol="0">
              <a:spAutoFit/>
            </a:bodyPr>
            <a:lstStyle/>
            <a:p>
              <a:r>
                <a:rPr lang="en-US" sz="1400" b="1" smtClean="0">
                  <a:solidFill>
                    <a:schemeClr val="tx2"/>
                  </a:solidFill>
                </a:rPr>
                <a:t>DESCRIPTION</a:t>
              </a:r>
              <a:endParaRPr lang="en-US" sz="1400" b="1">
                <a:solidFill>
                  <a:schemeClr val="tx2"/>
                </a:solidFill>
              </a:endParaRPr>
            </a:p>
          </p:txBody>
        </p:sp>
        <p:sp>
          <p:nvSpPr>
            <p:cNvPr id="63" name="Rectangle 62"/>
            <p:cNvSpPr/>
            <p:nvPr/>
          </p:nvSpPr>
          <p:spPr>
            <a:xfrm>
              <a:off x="5377670" y="5419480"/>
              <a:ext cx="2254577"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64" name="Oval 63"/>
            <p:cNvSpPr/>
            <p:nvPr/>
          </p:nvSpPr>
          <p:spPr>
            <a:xfrm>
              <a:off x="4645098" y="5205710"/>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53"/>
            <p:cNvSpPr>
              <a:spLocks/>
            </p:cNvSpPr>
            <p:nvPr/>
          </p:nvSpPr>
          <p:spPr bwMode="auto">
            <a:xfrm>
              <a:off x="4803666" y="5405743"/>
              <a:ext cx="320805" cy="237875"/>
            </a:xfrm>
            <a:custGeom>
              <a:avLst/>
              <a:gdLst>
                <a:gd name="T0" fmla="*/ 188749 w 68"/>
                <a:gd name="T1" fmla="*/ 173037 h 50"/>
                <a:gd name="T2" fmla="*/ 54909 w 68"/>
                <a:gd name="T3" fmla="*/ 173037 h 50"/>
                <a:gd name="T4" fmla="*/ 0 w 68"/>
                <a:gd name="T5" fmla="*/ 117665 h 50"/>
                <a:gd name="T6" fmla="*/ 30886 w 68"/>
                <a:gd name="T7" fmla="*/ 69215 h 50"/>
                <a:gd name="T8" fmla="*/ 30886 w 68"/>
                <a:gd name="T9" fmla="*/ 62293 h 50"/>
                <a:gd name="T10" fmla="*/ 92658 w 68"/>
                <a:gd name="T11" fmla="*/ 0 h 50"/>
                <a:gd name="T12" fmla="*/ 150999 w 68"/>
                <a:gd name="T13" fmla="*/ 38068 h 50"/>
                <a:gd name="T14" fmla="*/ 171590 w 68"/>
                <a:gd name="T15" fmla="*/ 31147 h 50"/>
                <a:gd name="T16" fmla="*/ 202476 w 68"/>
                <a:gd name="T17" fmla="*/ 62293 h 50"/>
                <a:gd name="T18" fmla="*/ 199044 w 68"/>
                <a:gd name="T19" fmla="*/ 79597 h 50"/>
                <a:gd name="T20" fmla="*/ 233362 w 68"/>
                <a:gd name="T21" fmla="*/ 124587 h 50"/>
                <a:gd name="T22" fmla="*/ 188749 w 68"/>
                <a:gd name="T23" fmla="*/ 173037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a:noFill/>
            </a:ln>
            <a:extLst/>
          </p:spPr>
          <p:txBody>
            <a:bodyPr/>
            <a:lstStyle/>
            <a:p>
              <a:endParaRPr lang="en-US"/>
            </a:p>
          </p:txBody>
        </p:sp>
      </p:grpSp>
      <p:grpSp>
        <p:nvGrpSpPr>
          <p:cNvPr id="5" name="Group 4"/>
          <p:cNvGrpSpPr/>
          <p:nvPr/>
        </p:nvGrpSpPr>
        <p:grpSpPr>
          <a:xfrm>
            <a:off x="8366651" y="5141487"/>
            <a:ext cx="2987149" cy="924324"/>
            <a:chOff x="8366651" y="5141487"/>
            <a:chExt cx="2987149" cy="924324"/>
          </a:xfrm>
        </p:grpSpPr>
        <p:sp>
          <p:nvSpPr>
            <p:cNvPr id="65" name="TextBox 64"/>
            <p:cNvSpPr txBox="1"/>
            <p:nvPr/>
          </p:nvSpPr>
          <p:spPr>
            <a:xfrm>
              <a:off x="9099224" y="5141487"/>
              <a:ext cx="2254576" cy="307777"/>
            </a:xfrm>
            <a:prstGeom prst="rect">
              <a:avLst/>
            </a:prstGeom>
            <a:noFill/>
          </p:spPr>
          <p:txBody>
            <a:bodyPr wrap="square" rtlCol="0">
              <a:spAutoFit/>
            </a:bodyPr>
            <a:lstStyle/>
            <a:p>
              <a:r>
                <a:rPr lang="en-US" sz="1400" b="1" smtClean="0">
                  <a:solidFill>
                    <a:schemeClr val="tx2"/>
                  </a:solidFill>
                </a:rPr>
                <a:t>DESCRIPTION</a:t>
              </a:r>
              <a:endParaRPr lang="en-US" sz="1400" b="1">
                <a:solidFill>
                  <a:schemeClr val="tx2"/>
                </a:solidFill>
              </a:endParaRPr>
            </a:p>
          </p:txBody>
        </p:sp>
        <p:sp>
          <p:nvSpPr>
            <p:cNvPr id="66" name="Rectangle 65"/>
            <p:cNvSpPr/>
            <p:nvPr/>
          </p:nvSpPr>
          <p:spPr>
            <a:xfrm>
              <a:off x="9099223" y="5419480"/>
              <a:ext cx="2254577"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a:t>
              </a:r>
              <a:endParaRPr lang="it-IT" sz="1200" smtClean="0">
                <a:solidFill>
                  <a:schemeClr val="tx2"/>
                </a:solidFill>
              </a:endParaRPr>
            </a:p>
          </p:txBody>
        </p:sp>
        <p:sp>
          <p:nvSpPr>
            <p:cNvPr id="67" name="Oval 66"/>
            <p:cNvSpPr/>
            <p:nvPr/>
          </p:nvSpPr>
          <p:spPr>
            <a:xfrm>
              <a:off x="8366651" y="5205710"/>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173"/>
            <p:cNvSpPr>
              <a:spLocks noEditPoints="1"/>
            </p:cNvSpPr>
            <p:nvPr/>
          </p:nvSpPr>
          <p:spPr bwMode="auto">
            <a:xfrm>
              <a:off x="8513216" y="5382828"/>
              <a:ext cx="344811" cy="283705"/>
            </a:xfrm>
            <a:custGeom>
              <a:avLst/>
              <a:gdLst>
                <a:gd name="T0" fmla="*/ 168362 w 73"/>
                <a:gd name="T1" fmla="*/ 61913 h 60"/>
                <a:gd name="T2" fmla="*/ 92771 w 73"/>
                <a:gd name="T3" fmla="*/ 134144 h 60"/>
                <a:gd name="T4" fmla="*/ 96207 w 73"/>
                <a:gd name="T5" fmla="*/ 151342 h 60"/>
                <a:gd name="T6" fmla="*/ 89335 w 73"/>
                <a:gd name="T7" fmla="*/ 151342 h 60"/>
                <a:gd name="T8" fmla="*/ 58411 w 73"/>
                <a:gd name="T9" fmla="*/ 147902 h 60"/>
                <a:gd name="T10" fmla="*/ 27488 w 73"/>
                <a:gd name="T11" fmla="*/ 161660 h 60"/>
                <a:gd name="T12" fmla="*/ 34360 w 73"/>
                <a:gd name="T13" fmla="*/ 137583 h 60"/>
                <a:gd name="T14" fmla="*/ 0 w 73"/>
                <a:gd name="T15" fmla="*/ 75671 h 60"/>
                <a:gd name="T16" fmla="*/ 89335 w 73"/>
                <a:gd name="T17" fmla="*/ 0 h 60"/>
                <a:gd name="T18" fmla="*/ 178670 w 73"/>
                <a:gd name="T19" fmla="*/ 61913 h 60"/>
                <a:gd name="T20" fmla="*/ 168362 w 73"/>
                <a:gd name="T21" fmla="*/ 61913 h 60"/>
                <a:gd name="T22" fmla="*/ 58411 w 73"/>
                <a:gd name="T23" fmla="*/ 37835 h 60"/>
                <a:gd name="T24" fmla="*/ 44667 w 73"/>
                <a:gd name="T25" fmla="*/ 48154 h 60"/>
                <a:gd name="T26" fmla="*/ 58411 w 73"/>
                <a:gd name="T27" fmla="*/ 61913 h 60"/>
                <a:gd name="T28" fmla="*/ 68719 w 73"/>
                <a:gd name="T29" fmla="*/ 48154 h 60"/>
                <a:gd name="T30" fmla="*/ 58411 w 73"/>
                <a:gd name="T31" fmla="*/ 37835 h 60"/>
                <a:gd name="T32" fmla="*/ 219901 w 73"/>
                <a:gd name="T33" fmla="*/ 182298 h 60"/>
                <a:gd name="T34" fmla="*/ 226773 w 73"/>
                <a:gd name="T35" fmla="*/ 206375 h 60"/>
                <a:gd name="T36" fmla="*/ 202722 w 73"/>
                <a:gd name="T37" fmla="*/ 192617 h 60"/>
                <a:gd name="T38" fmla="*/ 175234 w 73"/>
                <a:gd name="T39" fmla="*/ 196056 h 60"/>
                <a:gd name="T40" fmla="*/ 99643 w 73"/>
                <a:gd name="T41" fmla="*/ 130704 h 60"/>
                <a:gd name="T42" fmla="*/ 175234 w 73"/>
                <a:gd name="T43" fmla="*/ 68792 h 60"/>
                <a:gd name="T44" fmla="*/ 250825 w 73"/>
                <a:gd name="T45" fmla="*/ 130704 h 60"/>
                <a:gd name="T46" fmla="*/ 219901 w 73"/>
                <a:gd name="T47" fmla="*/ 182298 h 60"/>
                <a:gd name="T48" fmla="*/ 120259 w 73"/>
                <a:gd name="T49" fmla="*/ 37835 h 60"/>
                <a:gd name="T50" fmla="*/ 106515 w 73"/>
                <a:gd name="T51" fmla="*/ 48154 h 60"/>
                <a:gd name="T52" fmla="*/ 120259 w 73"/>
                <a:gd name="T53" fmla="*/ 61913 h 60"/>
                <a:gd name="T54" fmla="*/ 134002 w 73"/>
                <a:gd name="T55" fmla="*/ 48154 h 60"/>
                <a:gd name="T56" fmla="*/ 120259 w 73"/>
                <a:gd name="T57" fmla="*/ 37835 h 60"/>
                <a:gd name="T58" fmla="*/ 151182 w 73"/>
                <a:gd name="T59" fmla="*/ 103188 h 60"/>
                <a:gd name="T60" fmla="*/ 140874 w 73"/>
                <a:gd name="T61" fmla="*/ 113506 h 60"/>
                <a:gd name="T62" fmla="*/ 151182 w 73"/>
                <a:gd name="T63" fmla="*/ 120385 h 60"/>
                <a:gd name="T64" fmla="*/ 161490 w 73"/>
                <a:gd name="T65" fmla="*/ 113506 h 60"/>
                <a:gd name="T66" fmla="*/ 151182 w 73"/>
                <a:gd name="T67" fmla="*/ 103188 h 60"/>
                <a:gd name="T68" fmla="*/ 199286 w 73"/>
                <a:gd name="T69" fmla="*/ 103188 h 60"/>
                <a:gd name="T70" fmla="*/ 188978 w 73"/>
                <a:gd name="T71" fmla="*/ 113506 h 60"/>
                <a:gd name="T72" fmla="*/ 199286 w 73"/>
                <a:gd name="T73" fmla="*/ 120385 h 60"/>
                <a:gd name="T74" fmla="*/ 209593 w 73"/>
                <a:gd name="T75" fmla="*/ 113506 h 60"/>
                <a:gd name="T76" fmla="*/ 199286 w 73"/>
                <a:gd name="T77" fmla="*/ 103188 h 6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3" h="60">
                  <a:moveTo>
                    <a:pt x="49" y="18"/>
                  </a:moveTo>
                  <a:cubicBezTo>
                    <a:pt x="37" y="18"/>
                    <a:pt x="27" y="27"/>
                    <a:pt x="27" y="39"/>
                  </a:cubicBezTo>
                  <a:cubicBezTo>
                    <a:pt x="27" y="41"/>
                    <a:pt x="28" y="42"/>
                    <a:pt x="28" y="44"/>
                  </a:cubicBezTo>
                  <a:cubicBezTo>
                    <a:pt x="27" y="44"/>
                    <a:pt x="26" y="44"/>
                    <a:pt x="26" y="44"/>
                  </a:cubicBezTo>
                  <a:cubicBezTo>
                    <a:pt x="22" y="44"/>
                    <a:pt x="20" y="44"/>
                    <a:pt x="17" y="43"/>
                  </a:cubicBezTo>
                  <a:cubicBezTo>
                    <a:pt x="8" y="47"/>
                    <a:pt x="8" y="47"/>
                    <a:pt x="8" y="47"/>
                  </a:cubicBezTo>
                  <a:cubicBezTo>
                    <a:pt x="10" y="40"/>
                    <a:pt x="10" y="40"/>
                    <a:pt x="10" y="40"/>
                  </a:cubicBezTo>
                  <a:cubicBezTo>
                    <a:pt x="4" y="35"/>
                    <a:pt x="0" y="29"/>
                    <a:pt x="0" y="22"/>
                  </a:cubicBezTo>
                  <a:cubicBezTo>
                    <a:pt x="0" y="10"/>
                    <a:pt x="11" y="0"/>
                    <a:pt x="26" y="0"/>
                  </a:cubicBezTo>
                  <a:cubicBezTo>
                    <a:pt x="38" y="0"/>
                    <a:pt x="50" y="8"/>
                    <a:pt x="52" y="18"/>
                  </a:cubicBezTo>
                  <a:cubicBezTo>
                    <a:pt x="51" y="18"/>
                    <a:pt x="50" y="18"/>
                    <a:pt x="49" y="18"/>
                  </a:cubicBezTo>
                  <a:close/>
                  <a:moveTo>
                    <a:pt x="17" y="11"/>
                  </a:moveTo>
                  <a:cubicBezTo>
                    <a:pt x="15" y="11"/>
                    <a:pt x="13" y="12"/>
                    <a:pt x="13" y="14"/>
                  </a:cubicBezTo>
                  <a:cubicBezTo>
                    <a:pt x="13" y="16"/>
                    <a:pt x="15" y="18"/>
                    <a:pt x="17" y="18"/>
                  </a:cubicBezTo>
                  <a:cubicBezTo>
                    <a:pt x="19" y="18"/>
                    <a:pt x="20" y="16"/>
                    <a:pt x="20" y="14"/>
                  </a:cubicBezTo>
                  <a:cubicBezTo>
                    <a:pt x="20" y="12"/>
                    <a:pt x="19" y="11"/>
                    <a:pt x="17" y="11"/>
                  </a:cubicBezTo>
                  <a:close/>
                  <a:moveTo>
                    <a:pt x="64" y="53"/>
                  </a:moveTo>
                  <a:cubicBezTo>
                    <a:pt x="66" y="60"/>
                    <a:pt x="66" y="60"/>
                    <a:pt x="66" y="60"/>
                  </a:cubicBezTo>
                  <a:cubicBezTo>
                    <a:pt x="59" y="56"/>
                    <a:pt x="59" y="56"/>
                    <a:pt x="59" y="56"/>
                  </a:cubicBezTo>
                  <a:cubicBezTo>
                    <a:pt x="56" y="56"/>
                    <a:pt x="53" y="57"/>
                    <a:pt x="51" y="57"/>
                  </a:cubicBezTo>
                  <a:cubicBezTo>
                    <a:pt x="39" y="57"/>
                    <a:pt x="29" y="49"/>
                    <a:pt x="29" y="38"/>
                  </a:cubicBezTo>
                  <a:cubicBezTo>
                    <a:pt x="29" y="28"/>
                    <a:pt x="39" y="20"/>
                    <a:pt x="51" y="20"/>
                  </a:cubicBezTo>
                  <a:cubicBezTo>
                    <a:pt x="63" y="20"/>
                    <a:pt x="73" y="28"/>
                    <a:pt x="73" y="38"/>
                  </a:cubicBezTo>
                  <a:cubicBezTo>
                    <a:pt x="73" y="44"/>
                    <a:pt x="69" y="49"/>
                    <a:pt x="64" y="53"/>
                  </a:cubicBezTo>
                  <a:close/>
                  <a:moveTo>
                    <a:pt x="35" y="11"/>
                  </a:moveTo>
                  <a:cubicBezTo>
                    <a:pt x="33" y="11"/>
                    <a:pt x="31" y="12"/>
                    <a:pt x="31" y="14"/>
                  </a:cubicBezTo>
                  <a:cubicBezTo>
                    <a:pt x="31" y="16"/>
                    <a:pt x="33" y="18"/>
                    <a:pt x="35" y="18"/>
                  </a:cubicBezTo>
                  <a:cubicBezTo>
                    <a:pt x="37" y="18"/>
                    <a:pt x="39" y="16"/>
                    <a:pt x="39" y="14"/>
                  </a:cubicBezTo>
                  <a:cubicBezTo>
                    <a:pt x="39" y="12"/>
                    <a:pt x="37" y="11"/>
                    <a:pt x="35" y="11"/>
                  </a:cubicBezTo>
                  <a:close/>
                  <a:moveTo>
                    <a:pt x="44" y="30"/>
                  </a:moveTo>
                  <a:cubicBezTo>
                    <a:pt x="42" y="30"/>
                    <a:pt x="41" y="31"/>
                    <a:pt x="41" y="33"/>
                  </a:cubicBezTo>
                  <a:cubicBezTo>
                    <a:pt x="41" y="34"/>
                    <a:pt x="42" y="35"/>
                    <a:pt x="44" y="35"/>
                  </a:cubicBezTo>
                  <a:cubicBezTo>
                    <a:pt x="46" y="35"/>
                    <a:pt x="47" y="34"/>
                    <a:pt x="47" y="33"/>
                  </a:cubicBezTo>
                  <a:cubicBezTo>
                    <a:pt x="47" y="31"/>
                    <a:pt x="46" y="30"/>
                    <a:pt x="44" y="30"/>
                  </a:cubicBezTo>
                  <a:close/>
                  <a:moveTo>
                    <a:pt x="58" y="30"/>
                  </a:moveTo>
                  <a:cubicBezTo>
                    <a:pt x="57" y="30"/>
                    <a:pt x="55" y="31"/>
                    <a:pt x="55" y="33"/>
                  </a:cubicBezTo>
                  <a:cubicBezTo>
                    <a:pt x="55" y="34"/>
                    <a:pt x="57" y="35"/>
                    <a:pt x="58" y="35"/>
                  </a:cubicBezTo>
                  <a:cubicBezTo>
                    <a:pt x="60" y="35"/>
                    <a:pt x="61" y="34"/>
                    <a:pt x="61" y="33"/>
                  </a:cubicBezTo>
                  <a:cubicBezTo>
                    <a:pt x="61" y="31"/>
                    <a:pt x="60" y="30"/>
                    <a:pt x="58" y="30"/>
                  </a:cubicBezTo>
                  <a:close/>
                </a:path>
              </a:pathLst>
            </a:custGeom>
            <a:solidFill>
              <a:schemeClr val="bg1"/>
            </a:solidFill>
            <a:ln>
              <a:noFill/>
            </a:ln>
            <a:extLst/>
          </p:spPr>
          <p:txBody>
            <a:bodyPr/>
            <a:lstStyle/>
            <a:p>
              <a:endParaRPr lang="en-US"/>
            </a:p>
          </p:txBody>
        </p:sp>
      </p:grpSp>
      <p:pic>
        <p:nvPicPr>
          <p:cNvPr id="1026" name="Picture 2" descr="Custom Office &amp; Desk Chairs - Lifeform Chai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559" y="1914472"/>
            <a:ext cx="3963133" cy="204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27292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667">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14:bounceEnd="50667">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14:bounceEnd="50667">
                                          <p:cBhvr additive="base">
                                            <p:cTn id="15"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ppt_x"/>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838200" y="614904"/>
            <a:ext cx="10515600" cy="646331"/>
          </a:xfrm>
          <a:prstGeom prst="rect">
            <a:avLst/>
          </a:prstGeom>
          <a:noFill/>
        </p:spPr>
        <p:txBody>
          <a:bodyPr wrap="square" rtlCol="0">
            <a:spAutoFit/>
          </a:bodyPr>
          <a:lstStyle/>
          <a:p>
            <a:pPr algn="ctr"/>
            <a:r>
              <a:rPr lang="en-US" sz="3600" b="1" dirty="0" smtClean="0">
                <a:solidFill>
                  <a:schemeClr val="tx2"/>
                </a:solidFill>
                <a:latin typeface="+mj-lt"/>
              </a:rPr>
              <a:t>OUR PROMISES</a:t>
            </a:r>
            <a:endParaRPr lang="en-US" sz="3600" b="1" dirty="0">
              <a:solidFill>
                <a:schemeClr val="tx2"/>
              </a:solidFill>
              <a:latin typeface="+mj-lt"/>
            </a:endParaRPr>
          </a:p>
        </p:txBody>
      </p:sp>
      <p:sp>
        <p:nvSpPr>
          <p:cNvPr id="40" name="TextBox 39"/>
          <p:cNvSpPr txBox="1"/>
          <p:nvPr/>
        </p:nvSpPr>
        <p:spPr>
          <a:xfrm>
            <a:off x="838199" y="422810"/>
            <a:ext cx="10515602" cy="307777"/>
          </a:xfrm>
          <a:prstGeom prst="rect">
            <a:avLst/>
          </a:prstGeom>
          <a:noFill/>
        </p:spPr>
        <p:txBody>
          <a:bodyPr wrap="square" rtlCol="0">
            <a:spAutoFit/>
          </a:bodyPr>
          <a:lstStyle/>
          <a:p>
            <a:pPr algn="ctr"/>
            <a:r>
              <a:rPr lang="en-US" sz="1400" b="1" dirty="0" smtClean="0">
                <a:solidFill>
                  <a:schemeClr val="tx2"/>
                </a:solidFill>
                <a:latin typeface="Roboto" pitchFamily="2" charset="0"/>
                <a:ea typeface="Roboto" pitchFamily="2" charset="0"/>
              </a:rPr>
              <a:t>YOUR SUBTITLE HERE</a:t>
            </a:r>
            <a:endParaRPr lang="en-US" sz="1400" b="1" dirty="0">
              <a:solidFill>
                <a:schemeClr val="tx2"/>
              </a:solidFill>
              <a:latin typeface="Roboto" pitchFamily="2" charset="0"/>
              <a:ea typeface="Roboto" pitchFamily="2" charset="0"/>
            </a:endParaRPr>
          </a:p>
        </p:txBody>
      </p:sp>
      <p:grpSp>
        <p:nvGrpSpPr>
          <p:cNvPr id="41" name="Group 40"/>
          <p:cNvGrpSpPr/>
          <p:nvPr/>
        </p:nvGrpSpPr>
        <p:grpSpPr>
          <a:xfrm>
            <a:off x="5738132" y="1235687"/>
            <a:ext cx="715736" cy="87086"/>
            <a:chOff x="5738133" y="1142444"/>
            <a:chExt cx="715736" cy="87086"/>
          </a:xfrm>
        </p:grpSpPr>
        <p:sp>
          <p:nvSpPr>
            <p:cNvPr id="42" name="Oval 4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 name="Group 7"/>
          <p:cNvGrpSpPr/>
          <p:nvPr/>
        </p:nvGrpSpPr>
        <p:grpSpPr>
          <a:xfrm>
            <a:off x="6919823" y="4900493"/>
            <a:ext cx="4433976" cy="893546"/>
            <a:chOff x="6919823" y="4900493"/>
            <a:chExt cx="4433976" cy="893546"/>
          </a:xfrm>
        </p:grpSpPr>
        <p:sp>
          <p:nvSpPr>
            <p:cNvPr id="28" name="TextBox 27"/>
            <p:cNvSpPr txBox="1"/>
            <p:nvPr/>
          </p:nvSpPr>
          <p:spPr>
            <a:xfrm>
              <a:off x="7652395" y="4900493"/>
              <a:ext cx="3019487"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29" name="Rectangle 28"/>
            <p:cNvSpPr/>
            <p:nvPr/>
          </p:nvSpPr>
          <p:spPr>
            <a:xfrm>
              <a:off x="7652394" y="5178486"/>
              <a:ext cx="3701405"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Curabitur ornare imperdiet ullamcorper.</a:t>
              </a:r>
            </a:p>
          </p:txBody>
        </p:sp>
        <p:sp>
          <p:nvSpPr>
            <p:cNvPr id="30" name="Oval 29"/>
            <p:cNvSpPr/>
            <p:nvPr/>
          </p:nvSpPr>
          <p:spPr>
            <a:xfrm>
              <a:off x="6919823" y="4964716"/>
              <a:ext cx="637940" cy="637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107"/>
            <p:cNvSpPr>
              <a:spLocks/>
            </p:cNvSpPr>
            <p:nvPr/>
          </p:nvSpPr>
          <p:spPr bwMode="auto">
            <a:xfrm>
              <a:off x="7099123" y="5154640"/>
              <a:ext cx="279341" cy="258092"/>
            </a:xfrm>
            <a:custGeom>
              <a:avLst/>
              <a:gdLst>
                <a:gd name="T0" fmla="*/ 196312 w 59"/>
                <a:gd name="T1" fmla="*/ 131508 h 50"/>
                <a:gd name="T2" fmla="*/ 192868 w 59"/>
                <a:gd name="T3" fmla="*/ 138430 h 50"/>
                <a:gd name="T4" fmla="*/ 172203 w 59"/>
                <a:gd name="T5" fmla="*/ 141890 h 50"/>
                <a:gd name="T6" fmla="*/ 141207 w 59"/>
                <a:gd name="T7" fmla="*/ 166116 h 50"/>
                <a:gd name="T8" fmla="*/ 141207 w 59"/>
                <a:gd name="T9" fmla="*/ 169576 h 50"/>
                <a:gd name="T10" fmla="*/ 137763 w 59"/>
                <a:gd name="T11" fmla="*/ 173037 h 50"/>
                <a:gd name="T12" fmla="*/ 127431 w 59"/>
                <a:gd name="T13" fmla="*/ 173037 h 50"/>
                <a:gd name="T14" fmla="*/ 123986 w 59"/>
                <a:gd name="T15" fmla="*/ 169576 h 50"/>
                <a:gd name="T16" fmla="*/ 123986 w 59"/>
                <a:gd name="T17" fmla="*/ 96901 h 50"/>
                <a:gd name="T18" fmla="*/ 127431 w 59"/>
                <a:gd name="T19" fmla="*/ 93440 h 50"/>
                <a:gd name="T20" fmla="*/ 137763 w 59"/>
                <a:gd name="T21" fmla="*/ 93440 h 50"/>
                <a:gd name="T22" fmla="*/ 141207 w 59"/>
                <a:gd name="T23" fmla="*/ 96901 h 50"/>
                <a:gd name="T24" fmla="*/ 141207 w 59"/>
                <a:gd name="T25" fmla="*/ 100361 h 50"/>
                <a:gd name="T26" fmla="*/ 168759 w 59"/>
                <a:gd name="T27" fmla="*/ 117665 h 50"/>
                <a:gd name="T28" fmla="*/ 175647 w 59"/>
                <a:gd name="T29" fmla="*/ 117665 h 50"/>
                <a:gd name="T30" fmla="*/ 179092 w 59"/>
                <a:gd name="T31" fmla="*/ 93440 h 50"/>
                <a:gd name="T32" fmla="*/ 99878 w 59"/>
                <a:gd name="T33" fmla="*/ 24225 h 50"/>
                <a:gd name="T34" fmla="*/ 24108 w 59"/>
                <a:gd name="T35" fmla="*/ 93440 h 50"/>
                <a:gd name="T36" fmla="*/ 27553 w 59"/>
                <a:gd name="T37" fmla="*/ 117665 h 50"/>
                <a:gd name="T38" fmla="*/ 34441 w 59"/>
                <a:gd name="T39" fmla="*/ 117665 h 50"/>
                <a:gd name="T40" fmla="*/ 61993 w 59"/>
                <a:gd name="T41" fmla="*/ 100361 h 50"/>
                <a:gd name="T42" fmla="*/ 61993 w 59"/>
                <a:gd name="T43" fmla="*/ 96901 h 50"/>
                <a:gd name="T44" fmla="*/ 65437 w 59"/>
                <a:gd name="T45" fmla="*/ 93440 h 50"/>
                <a:gd name="T46" fmla="*/ 72325 w 59"/>
                <a:gd name="T47" fmla="*/ 93440 h 50"/>
                <a:gd name="T48" fmla="*/ 79214 w 59"/>
                <a:gd name="T49" fmla="*/ 96901 h 50"/>
                <a:gd name="T50" fmla="*/ 79214 w 59"/>
                <a:gd name="T51" fmla="*/ 169576 h 50"/>
                <a:gd name="T52" fmla="*/ 72325 w 59"/>
                <a:gd name="T53" fmla="*/ 173037 h 50"/>
                <a:gd name="T54" fmla="*/ 65437 w 59"/>
                <a:gd name="T55" fmla="*/ 173037 h 50"/>
                <a:gd name="T56" fmla="*/ 61993 w 59"/>
                <a:gd name="T57" fmla="*/ 169576 h 50"/>
                <a:gd name="T58" fmla="*/ 61993 w 59"/>
                <a:gd name="T59" fmla="*/ 166116 h 50"/>
                <a:gd name="T60" fmla="*/ 30997 w 59"/>
                <a:gd name="T61" fmla="*/ 141890 h 50"/>
                <a:gd name="T62" fmla="*/ 10332 w 59"/>
                <a:gd name="T63" fmla="*/ 138430 h 50"/>
                <a:gd name="T64" fmla="*/ 6888 w 59"/>
                <a:gd name="T65" fmla="*/ 131508 h 50"/>
                <a:gd name="T66" fmla="*/ 0 w 59"/>
                <a:gd name="T67" fmla="*/ 93440 h 50"/>
                <a:gd name="T68" fmla="*/ 99878 w 59"/>
                <a:gd name="T69" fmla="*/ 0 h 50"/>
                <a:gd name="T70" fmla="*/ 203200 w 59"/>
                <a:gd name="T71" fmla="*/ 93440 h 50"/>
                <a:gd name="T72" fmla="*/ 196312 w 59"/>
                <a:gd name="T73" fmla="*/ 131508 h 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 h="50">
                  <a:moveTo>
                    <a:pt x="57" y="38"/>
                  </a:moveTo>
                  <a:cubicBezTo>
                    <a:pt x="56" y="40"/>
                    <a:pt x="56" y="40"/>
                    <a:pt x="56" y="40"/>
                  </a:cubicBezTo>
                  <a:cubicBezTo>
                    <a:pt x="50" y="41"/>
                    <a:pt x="50" y="41"/>
                    <a:pt x="50" y="41"/>
                  </a:cubicBezTo>
                  <a:cubicBezTo>
                    <a:pt x="49" y="45"/>
                    <a:pt x="45" y="48"/>
                    <a:pt x="41" y="48"/>
                  </a:cubicBezTo>
                  <a:cubicBezTo>
                    <a:pt x="41" y="49"/>
                    <a:pt x="41" y="49"/>
                    <a:pt x="41" y="49"/>
                  </a:cubicBezTo>
                  <a:cubicBezTo>
                    <a:pt x="41" y="50"/>
                    <a:pt x="40" y="50"/>
                    <a:pt x="40" y="50"/>
                  </a:cubicBezTo>
                  <a:cubicBezTo>
                    <a:pt x="37" y="50"/>
                    <a:pt x="37" y="50"/>
                    <a:pt x="37" y="50"/>
                  </a:cubicBezTo>
                  <a:cubicBezTo>
                    <a:pt x="37" y="50"/>
                    <a:pt x="36" y="50"/>
                    <a:pt x="36" y="49"/>
                  </a:cubicBezTo>
                  <a:cubicBezTo>
                    <a:pt x="36" y="28"/>
                    <a:pt x="36" y="28"/>
                    <a:pt x="36" y="28"/>
                  </a:cubicBezTo>
                  <a:cubicBezTo>
                    <a:pt x="36" y="28"/>
                    <a:pt x="37" y="27"/>
                    <a:pt x="37" y="27"/>
                  </a:cubicBezTo>
                  <a:cubicBezTo>
                    <a:pt x="40" y="27"/>
                    <a:pt x="40" y="27"/>
                    <a:pt x="40" y="27"/>
                  </a:cubicBezTo>
                  <a:cubicBezTo>
                    <a:pt x="40" y="27"/>
                    <a:pt x="41" y="28"/>
                    <a:pt x="41" y="28"/>
                  </a:cubicBezTo>
                  <a:cubicBezTo>
                    <a:pt x="41" y="29"/>
                    <a:pt x="41" y="29"/>
                    <a:pt x="41" y="29"/>
                  </a:cubicBezTo>
                  <a:cubicBezTo>
                    <a:pt x="44" y="29"/>
                    <a:pt x="47" y="31"/>
                    <a:pt x="49" y="34"/>
                  </a:cubicBezTo>
                  <a:cubicBezTo>
                    <a:pt x="51" y="34"/>
                    <a:pt x="51" y="34"/>
                    <a:pt x="51" y="34"/>
                  </a:cubicBezTo>
                  <a:cubicBezTo>
                    <a:pt x="52" y="31"/>
                    <a:pt x="52" y="29"/>
                    <a:pt x="52" y="27"/>
                  </a:cubicBezTo>
                  <a:cubicBezTo>
                    <a:pt x="52" y="16"/>
                    <a:pt x="42" y="7"/>
                    <a:pt x="29" y="7"/>
                  </a:cubicBezTo>
                  <a:cubicBezTo>
                    <a:pt x="17" y="7"/>
                    <a:pt x="7" y="16"/>
                    <a:pt x="7" y="27"/>
                  </a:cubicBezTo>
                  <a:cubicBezTo>
                    <a:pt x="7" y="29"/>
                    <a:pt x="7" y="31"/>
                    <a:pt x="8" y="34"/>
                  </a:cubicBezTo>
                  <a:cubicBezTo>
                    <a:pt x="10" y="34"/>
                    <a:pt x="10" y="34"/>
                    <a:pt x="10" y="34"/>
                  </a:cubicBezTo>
                  <a:cubicBezTo>
                    <a:pt x="12" y="31"/>
                    <a:pt x="15" y="29"/>
                    <a:pt x="18" y="29"/>
                  </a:cubicBezTo>
                  <a:cubicBezTo>
                    <a:pt x="18" y="28"/>
                    <a:pt x="18" y="28"/>
                    <a:pt x="18" y="28"/>
                  </a:cubicBezTo>
                  <a:cubicBezTo>
                    <a:pt x="18" y="28"/>
                    <a:pt x="19" y="27"/>
                    <a:pt x="19" y="27"/>
                  </a:cubicBezTo>
                  <a:cubicBezTo>
                    <a:pt x="21" y="27"/>
                    <a:pt x="21" y="27"/>
                    <a:pt x="21" y="27"/>
                  </a:cubicBezTo>
                  <a:cubicBezTo>
                    <a:pt x="22" y="27"/>
                    <a:pt x="23" y="28"/>
                    <a:pt x="23" y="28"/>
                  </a:cubicBezTo>
                  <a:cubicBezTo>
                    <a:pt x="23" y="49"/>
                    <a:pt x="23" y="49"/>
                    <a:pt x="23" y="49"/>
                  </a:cubicBezTo>
                  <a:cubicBezTo>
                    <a:pt x="23" y="50"/>
                    <a:pt x="22" y="50"/>
                    <a:pt x="21" y="50"/>
                  </a:cubicBezTo>
                  <a:cubicBezTo>
                    <a:pt x="19" y="50"/>
                    <a:pt x="19" y="50"/>
                    <a:pt x="19" y="50"/>
                  </a:cubicBezTo>
                  <a:cubicBezTo>
                    <a:pt x="19" y="50"/>
                    <a:pt x="18" y="50"/>
                    <a:pt x="18" y="49"/>
                  </a:cubicBezTo>
                  <a:cubicBezTo>
                    <a:pt x="18" y="48"/>
                    <a:pt x="18" y="48"/>
                    <a:pt x="18" y="48"/>
                  </a:cubicBezTo>
                  <a:cubicBezTo>
                    <a:pt x="14" y="48"/>
                    <a:pt x="10" y="45"/>
                    <a:pt x="9" y="41"/>
                  </a:cubicBezTo>
                  <a:cubicBezTo>
                    <a:pt x="3" y="40"/>
                    <a:pt x="3" y="40"/>
                    <a:pt x="3" y="40"/>
                  </a:cubicBezTo>
                  <a:cubicBezTo>
                    <a:pt x="2" y="38"/>
                    <a:pt x="2" y="38"/>
                    <a:pt x="2" y="38"/>
                  </a:cubicBezTo>
                  <a:cubicBezTo>
                    <a:pt x="0" y="34"/>
                    <a:pt x="0" y="31"/>
                    <a:pt x="0" y="27"/>
                  </a:cubicBezTo>
                  <a:cubicBezTo>
                    <a:pt x="0" y="12"/>
                    <a:pt x="13" y="0"/>
                    <a:pt x="29" y="0"/>
                  </a:cubicBezTo>
                  <a:cubicBezTo>
                    <a:pt x="46" y="0"/>
                    <a:pt x="59" y="12"/>
                    <a:pt x="59" y="27"/>
                  </a:cubicBezTo>
                  <a:cubicBezTo>
                    <a:pt x="59" y="31"/>
                    <a:pt x="58" y="34"/>
                    <a:pt x="57" y="38"/>
                  </a:cubicBezTo>
                  <a:close/>
                </a:path>
              </a:pathLst>
            </a:custGeom>
            <a:solidFill>
              <a:schemeClr val="bg1"/>
            </a:solidFill>
            <a:ln>
              <a:noFill/>
            </a:ln>
            <a:extLst/>
          </p:spPr>
          <p:txBody>
            <a:bodyPr/>
            <a:lstStyle/>
            <a:p>
              <a:endParaRPr lang="en-US"/>
            </a:p>
          </p:txBody>
        </p:sp>
      </p:grpSp>
      <p:grpSp>
        <p:nvGrpSpPr>
          <p:cNvPr id="6" name="Group 5"/>
          <p:cNvGrpSpPr/>
          <p:nvPr/>
        </p:nvGrpSpPr>
        <p:grpSpPr>
          <a:xfrm>
            <a:off x="6919823" y="2023577"/>
            <a:ext cx="4433976" cy="924324"/>
            <a:chOff x="6919823" y="2023577"/>
            <a:chExt cx="4433976" cy="924324"/>
          </a:xfrm>
        </p:grpSpPr>
        <p:sp>
          <p:nvSpPr>
            <p:cNvPr id="24" name="TextBox 23"/>
            <p:cNvSpPr txBox="1"/>
            <p:nvPr/>
          </p:nvSpPr>
          <p:spPr>
            <a:xfrm>
              <a:off x="7652395" y="2023577"/>
              <a:ext cx="3019487"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25" name="Rectangle 24"/>
            <p:cNvSpPr/>
            <p:nvPr/>
          </p:nvSpPr>
          <p:spPr>
            <a:xfrm>
              <a:off x="7652394" y="2301570"/>
              <a:ext cx="3701405"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Curabitur ornare imperdiet ullamcorper.</a:t>
              </a:r>
            </a:p>
          </p:txBody>
        </p:sp>
        <p:sp>
          <p:nvSpPr>
            <p:cNvPr id="26" name="Oval 25"/>
            <p:cNvSpPr/>
            <p:nvPr/>
          </p:nvSpPr>
          <p:spPr>
            <a:xfrm>
              <a:off x="6919823" y="2087800"/>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119"/>
            <p:cNvSpPr>
              <a:spLocks noEditPoints="1"/>
            </p:cNvSpPr>
            <p:nvPr/>
          </p:nvSpPr>
          <p:spPr bwMode="auto">
            <a:xfrm>
              <a:off x="7141678" y="2286741"/>
              <a:ext cx="194230" cy="240059"/>
            </a:xfrm>
            <a:custGeom>
              <a:avLst/>
              <a:gdLst>
                <a:gd name="T0" fmla="*/ 141288 w 41"/>
                <a:gd name="T1" fmla="*/ 160929 h 51"/>
                <a:gd name="T2" fmla="*/ 127504 w 41"/>
                <a:gd name="T3" fmla="*/ 174625 h 51"/>
                <a:gd name="T4" fmla="*/ 10338 w 41"/>
                <a:gd name="T5" fmla="*/ 174625 h 51"/>
                <a:gd name="T6" fmla="*/ 0 w 41"/>
                <a:gd name="T7" fmla="*/ 160929 h 51"/>
                <a:gd name="T8" fmla="*/ 0 w 41"/>
                <a:gd name="T9" fmla="*/ 92449 h 51"/>
                <a:gd name="T10" fmla="*/ 10338 w 41"/>
                <a:gd name="T11" fmla="*/ 78752 h 51"/>
                <a:gd name="T12" fmla="*/ 13784 w 41"/>
                <a:gd name="T13" fmla="*/ 78752 h 51"/>
                <a:gd name="T14" fmla="*/ 13784 w 41"/>
                <a:gd name="T15" fmla="*/ 54784 h 51"/>
                <a:gd name="T16" fmla="*/ 68921 w 41"/>
                <a:gd name="T17" fmla="*/ 0 h 51"/>
                <a:gd name="T18" fmla="*/ 124058 w 41"/>
                <a:gd name="T19" fmla="*/ 54784 h 51"/>
                <a:gd name="T20" fmla="*/ 124058 w 41"/>
                <a:gd name="T21" fmla="*/ 78752 h 51"/>
                <a:gd name="T22" fmla="*/ 127504 w 41"/>
                <a:gd name="T23" fmla="*/ 78752 h 51"/>
                <a:gd name="T24" fmla="*/ 141288 w 41"/>
                <a:gd name="T25" fmla="*/ 92449 h 51"/>
                <a:gd name="T26" fmla="*/ 141288 w 41"/>
                <a:gd name="T27" fmla="*/ 160929 h 51"/>
                <a:gd name="T28" fmla="*/ 99935 w 41"/>
                <a:gd name="T29" fmla="*/ 78752 h 51"/>
                <a:gd name="T30" fmla="*/ 99935 w 41"/>
                <a:gd name="T31" fmla="*/ 54784 h 51"/>
                <a:gd name="T32" fmla="*/ 68921 w 41"/>
                <a:gd name="T33" fmla="*/ 23968 h 51"/>
                <a:gd name="T34" fmla="*/ 37907 w 41"/>
                <a:gd name="T35" fmla="*/ 54784 h 51"/>
                <a:gd name="T36" fmla="*/ 37907 w 41"/>
                <a:gd name="T37" fmla="*/ 78752 h 51"/>
                <a:gd name="T38" fmla="*/ 99935 w 41"/>
                <a:gd name="T39" fmla="*/ 78752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1" h="51">
                  <a:moveTo>
                    <a:pt x="41" y="47"/>
                  </a:moveTo>
                  <a:cubicBezTo>
                    <a:pt x="41" y="49"/>
                    <a:pt x="39" y="51"/>
                    <a:pt x="37" y="51"/>
                  </a:cubicBezTo>
                  <a:cubicBezTo>
                    <a:pt x="3" y="51"/>
                    <a:pt x="3" y="51"/>
                    <a:pt x="3" y="51"/>
                  </a:cubicBezTo>
                  <a:cubicBezTo>
                    <a:pt x="1" y="51"/>
                    <a:pt x="0" y="49"/>
                    <a:pt x="0" y="47"/>
                  </a:cubicBezTo>
                  <a:cubicBezTo>
                    <a:pt x="0" y="27"/>
                    <a:pt x="0" y="27"/>
                    <a:pt x="0" y="27"/>
                  </a:cubicBezTo>
                  <a:cubicBezTo>
                    <a:pt x="0" y="25"/>
                    <a:pt x="1" y="23"/>
                    <a:pt x="3" y="23"/>
                  </a:cubicBezTo>
                  <a:cubicBezTo>
                    <a:pt x="4" y="23"/>
                    <a:pt x="4" y="23"/>
                    <a:pt x="4" y="23"/>
                  </a:cubicBezTo>
                  <a:cubicBezTo>
                    <a:pt x="4" y="16"/>
                    <a:pt x="4" y="16"/>
                    <a:pt x="4" y="16"/>
                  </a:cubicBezTo>
                  <a:cubicBezTo>
                    <a:pt x="4" y="8"/>
                    <a:pt x="12" y="0"/>
                    <a:pt x="20" y="0"/>
                  </a:cubicBezTo>
                  <a:cubicBezTo>
                    <a:pt x="29" y="0"/>
                    <a:pt x="36" y="8"/>
                    <a:pt x="36" y="16"/>
                  </a:cubicBezTo>
                  <a:cubicBezTo>
                    <a:pt x="36" y="23"/>
                    <a:pt x="36" y="23"/>
                    <a:pt x="36" y="23"/>
                  </a:cubicBezTo>
                  <a:cubicBezTo>
                    <a:pt x="37" y="23"/>
                    <a:pt x="37" y="23"/>
                    <a:pt x="37" y="23"/>
                  </a:cubicBezTo>
                  <a:cubicBezTo>
                    <a:pt x="39" y="23"/>
                    <a:pt x="41" y="25"/>
                    <a:pt x="41" y="27"/>
                  </a:cubicBezTo>
                  <a:lnTo>
                    <a:pt x="41" y="47"/>
                  </a:lnTo>
                  <a:close/>
                  <a:moveTo>
                    <a:pt x="29" y="23"/>
                  </a:moveTo>
                  <a:cubicBezTo>
                    <a:pt x="29" y="16"/>
                    <a:pt x="29" y="16"/>
                    <a:pt x="29" y="16"/>
                  </a:cubicBezTo>
                  <a:cubicBezTo>
                    <a:pt x="29" y="11"/>
                    <a:pt x="25" y="7"/>
                    <a:pt x="20" y="7"/>
                  </a:cubicBezTo>
                  <a:cubicBezTo>
                    <a:pt x="15" y="7"/>
                    <a:pt x="11" y="11"/>
                    <a:pt x="11" y="16"/>
                  </a:cubicBezTo>
                  <a:cubicBezTo>
                    <a:pt x="11" y="23"/>
                    <a:pt x="11" y="23"/>
                    <a:pt x="11" y="23"/>
                  </a:cubicBezTo>
                  <a:lnTo>
                    <a:pt x="29" y="23"/>
                  </a:lnTo>
                  <a:close/>
                </a:path>
              </a:pathLst>
            </a:custGeom>
            <a:solidFill>
              <a:schemeClr val="bg1"/>
            </a:solidFill>
            <a:ln>
              <a:noFill/>
            </a:ln>
            <a:extLst/>
          </p:spPr>
          <p:txBody>
            <a:bodyPr/>
            <a:lstStyle/>
            <a:p>
              <a:endParaRPr lang="en-US"/>
            </a:p>
          </p:txBody>
        </p:sp>
      </p:grpSp>
      <p:grpSp>
        <p:nvGrpSpPr>
          <p:cNvPr id="7" name="Group 6"/>
          <p:cNvGrpSpPr/>
          <p:nvPr/>
        </p:nvGrpSpPr>
        <p:grpSpPr>
          <a:xfrm>
            <a:off x="6919823" y="3477424"/>
            <a:ext cx="4433976" cy="893546"/>
            <a:chOff x="6919823" y="3477424"/>
            <a:chExt cx="4433976" cy="893546"/>
          </a:xfrm>
        </p:grpSpPr>
        <p:sp>
          <p:nvSpPr>
            <p:cNvPr id="32" name="TextBox 31"/>
            <p:cNvSpPr txBox="1"/>
            <p:nvPr/>
          </p:nvSpPr>
          <p:spPr>
            <a:xfrm>
              <a:off x="7652395" y="3477424"/>
              <a:ext cx="3019487" cy="307777"/>
            </a:xfrm>
            <a:prstGeom prst="rect">
              <a:avLst/>
            </a:prstGeom>
            <a:noFill/>
          </p:spPr>
          <p:txBody>
            <a:bodyPr wrap="square" rtlCol="0">
              <a:spAutoFit/>
            </a:bodyPr>
            <a:lstStyle/>
            <a:p>
              <a:r>
                <a:rPr lang="en-US" sz="1400" b="1" dirty="0" smtClean="0">
                  <a:solidFill>
                    <a:schemeClr val="tx2"/>
                  </a:solidFill>
                </a:rPr>
                <a:t>YOUR DESCRIPTION</a:t>
              </a:r>
              <a:endParaRPr lang="en-US" sz="1400" b="1" dirty="0">
                <a:solidFill>
                  <a:schemeClr val="tx2"/>
                </a:solidFill>
              </a:endParaRPr>
            </a:p>
          </p:txBody>
        </p:sp>
        <p:sp>
          <p:nvSpPr>
            <p:cNvPr id="33" name="Rectangle 32"/>
            <p:cNvSpPr/>
            <p:nvPr/>
          </p:nvSpPr>
          <p:spPr>
            <a:xfrm>
              <a:off x="7652394" y="3755417"/>
              <a:ext cx="3701405"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Curabitur ornare imperdiet ullamcorper.</a:t>
              </a:r>
            </a:p>
          </p:txBody>
        </p:sp>
        <p:sp>
          <p:nvSpPr>
            <p:cNvPr id="34" name="Oval 33"/>
            <p:cNvSpPr/>
            <p:nvPr/>
          </p:nvSpPr>
          <p:spPr>
            <a:xfrm>
              <a:off x="6919823" y="3541647"/>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Freeform 122"/>
            <p:cNvSpPr>
              <a:spLocks noEditPoints="1"/>
            </p:cNvSpPr>
            <p:nvPr/>
          </p:nvSpPr>
          <p:spPr bwMode="auto">
            <a:xfrm>
              <a:off x="7141679" y="3720946"/>
              <a:ext cx="194229" cy="279342"/>
            </a:xfrm>
            <a:custGeom>
              <a:avLst/>
              <a:gdLst>
                <a:gd name="T0" fmla="*/ 141287 w 41"/>
                <a:gd name="T1" fmla="*/ 99878 h 59"/>
                <a:gd name="T2" fmla="*/ 79259 w 41"/>
                <a:gd name="T3" fmla="*/ 172203 h 59"/>
                <a:gd name="T4" fmla="*/ 79259 w 41"/>
                <a:gd name="T5" fmla="*/ 189424 h 59"/>
                <a:gd name="T6" fmla="*/ 110273 w 41"/>
                <a:gd name="T7" fmla="*/ 189424 h 59"/>
                <a:gd name="T8" fmla="*/ 117165 w 41"/>
                <a:gd name="T9" fmla="*/ 196312 h 59"/>
                <a:gd name="T10" fmla="*/ 110273 w 41"/>
                <a:gd name="T11" fmla="*/ 203200 h 59"/>
                <a:gd name="T12" fmla="*/ 31014 w 41"/>
                <a:gd name="T13" fmla="*/ 203200 h 59"/>
                <a:gd name="T14" fmla="*/ 24122 w 41"/>
                <a:gd name="T15" fmla="*/ 196312 h 59"/>
                <a:gd name="T16" fmla="*/ 31014 w 41"/>
                <a:gd name="T17" fmla="*/ 189424 h 59"/>
                <a:gd name="T18" fmla="*/ 62028 w 41"/>
                <a:gd name="T19" fmla="*/ 189424 h 59"/>
                <a:gd name="T20" fmla="*/ 62028 w 41"/>
                <a:gd name="T21" fmla="*/ 172203 h 59"/>
                <a:gd name="T22" fmla="*/ 0 w 41"/>
                <a:gd name="T23" fmla="*/ 99878 h 59"/>
                <a:gd name="T24" fmla="*/ 0 w 41"/>
                <a:gd name="T25" fmla="*/ 86102 h 59"/>
                <a:gd name="T26" fmla="*/ 6892 w 41"/>
                <a:gd name="T27" fmla="*/ 79214 h 59"/>
                <a:gd name="T28" fmla="*/ 13784 w 41"/>
                <a:gd name="T29" fmla="*/ 86102 h 59"/>
                <a:gd name="T30" fmla="*/ 13784 w 41"/>
                <a:gd name="T31" fmla="*/ 99878 h 59"/>
                <a:gd name="T32" fmla="*/ 68920 w 41"/>
                <a:gd name="T33" fmla="*/ 154983 h 59"/>
                <a:gd name="T34" fmla="*/ 124057 w 41"/>
                <a:gd name="T35" fmla="*/ 99878 h 59"/>
                <a:gd name="T36" fmla="*/ 124057 w 41"/>
                <a:gd name="T37" fmla="*/ 86102 h 59"/>
                <a:gd name="T38" fmla="*/ 134395 w 41"/>
                <a:gd name="T39" fmla="*/ 79214 h 59"/>
                <a:gd name="T40" fmla="*/ 141287 w 41"/>
                <a:gd name="T41" fmla="*/ 86102 h 59"/>
                <a:gd name="T42" fmla="*/ 141287 w 41"/>
                <a:gd name="T43" fmla="*/ 99878 h 59"/>
                <a:gd name="T44" fmla="*/ 110273 w 41"/>
                <a:gd name="T45" fmla="*/ 99878 h 59"/>
                <a:gd name="T46" fmla="*/ 68920 w 41"/>
                <a:gd name="T47" fmla="*/ 141207 h 59"/>
                <a:gd name="T48" fmla="*/ 31014 w 41"/>
                <a:gd name="T49" fmla="*/ 99878 h 59"/>
                <a:gd name="T50" fmla="*/ 31014 w 41"/>
                <a:gd name="T51" fmla="*/ 37885 h 59"/>
                <a:gd name="T52" fmla="*/ 68920 w 41"/>
                <a:gd name="T53" fmla="*/ 0 h 59"/>
                <a:gd name="T54" fmla="*/ 110273 w 41"/>
                <a:gd name="T55" fmla="*/ 37885 h 59"/>
                <a:gd name="T56" fmla="*/ 110273 w 41"/>
                <a:gd name="T57" fmla="*/ 99878 h 5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a:noFill/>
            </a:ln>
            <a:extLst/>
          </p:spPr>
          <p:txBody>
            <a:bodyPr/>
            <a:lstStyle/>
            <a:p>
              <a:endParaRPr lang="en-US"/>
            </a:p>
          </p:txBody>
        </p:sp>
      </p:grpSp>
      <p:pic>
        <p:nvPicPr>
          <p:cNvPr id="7174" name="Picture 6" descr="Cognitive Offloading: Memory and Internet"/>
          <p:cNvPicPr>
            <a:picLocks noGrp="1" noChangeAspect="1" noChangeArrowheads="1"/>
          </p:cNvPicPr>
          <p:nvPr>
            <p:ph type="pic" sz="quarter" idx="10"/>
          </p:nvPr>
        </p:nvPicPr>
        <p:blipFill>
          <a:blip r:embed="rId2" cstate="print">
            <a:extLst>
              <a:ext uri="{28A0092B-C50C-407E-A947-70E740481C1C}">
                <a14:useLocalDpi xmlns:a14="http://schemas.microsoft.com/office/drawing/2010/main" val="0"/>
              </a:ext>
            </a:extLst>
          </a:blip>
          <a:srcRect l="3379" r="3379"/>
          <a:stretch>
            <a:fillRect/>
          </a:stretch>
        </p:blipFill>
        <p:spPr bwMode="auto">
          <a:xfrm>
            <a:off x="1133234" y="2700194"/>
            <a:ext cx="3518925" cy="226452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Google's New Logo: The Reason Behind It - ABC Ne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6488"/>
            <a:ext cx="1750647" cy="98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15007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667">
                                          <p:cBhvr additive="base">
                                            <p:cTn id="7"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14:bounceEnd="50667">
                                          <p:cBhvr additive="base">
                                            <p:cTn id="11" dur="750" fill="hold"/>
                                            <p:tgtEl>
                                              <p:spTgt spid="7"/>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14:bounceEnd="50667">
                                          <p:cBhvr additive="base">
                                            <p:cTn id="15" dur="750" fill="hold"/>
                                            <p:tgtEl>
                                              <p:spTgt spid="8"/>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ppt_x"/>
                                              </p:val>
                                            </p:tav>
                                            <p:tav tm="100000">
                                              <p:val>
                                                <p:strVal val="#ppt_x"/>
                                              </p:val>
                                            </p:tav>
                                          </p:tavLst>
                                        </p:anim>
                                        <p:anim calcmode="lin" valueType="num">
                                          <p:cBhvr additive="base">
                                            <p:cTn id="12" dur="75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750" fill="hold"/>
                                            <p:tgtEl>
                                              <p:spTgt spid="8"/>
                                            </p:tgtEl>
                                            <p:attrNameLst>
                                              <p:attrName>ppt_x</p:attrName>
                                            </p:attrNameLst>
                                          </p:cBhvr>
                                          <p:tavLst>
                                            <p:tav tm="0">
                                              <p:val>
                                                <p:strVal val="#ppt_x"/>
                                              </p:val>
                                            </p:tav>
                                            <p:tav tm="100000">
                                              <p:val>
                                                <p:strVal val="#ppt_x"/>
                                              </p:val>
                                            </p:tav>
                                          </p:tavLst>
                                        </p:anim>
                                        <p:anim calcmode="lin" valueType="num">
                                          <p:cBhvr additive="base">
                                            <p:cTn id="16"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p:sp>
      <p:grpSp>
        <p:nvGrpSpPr>
          <p:cNvPr id="6" name="Group 5"/>
          <p:cNvGrpSpPr/>
          <p:nvPr/>
        </p:nvGrpSpPr>
        <p:grpSpPr>
          <a:xfrm>
            <a:off x="5267324" y="2600325"/>
            <a:ext cx="1657350" cy="1657350"/>
            <a:chOff x="5267324" y="2600325"/>
            <a:chExt cx="1657350" cy="1657350"/>
          </a:xfrm>
        </p:grpSpPr>
        <p:sp>
          <p:nvSpPr>
            <p:cNvPr id="27" name="Oval 26"/>
            <p:cNvSpPr/>
            <p:nvPr/>
          </p:nvSpPr>
          <p:spPr>
            <a:xfrm>
              <a:off x="5267324" y="2600325"/>
              <a:ext cx="1657350" cy="16573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31"/>
            <p:cNvSpPr>
              <a:spLocks noEditPoints="1"/>
            </p:cNvSpPr>
            <p:nvPr/>
          </p:nvSpPr>
          <p:spPr bwMode="auto">
            <a:xfrm>
              <a:off x="5705279" y="3092074"/>
              <a:ext cx="781441" cy="673853"/>
            </a:xfrm>
            <a:custGeom>
              <a:avLst/>
              <a:gdLst>
                <a:gd name="T0" fmla="*/ 219075 w 64"/>
                <a:gd name="T1" fmla="*/ 96174 h 55"/>
                <a:gd name="T2" fmla="*/ 0 w 64"/>
                <a:gd name="T3" fmla="*/ 96174 h 55"/>
                <a:gd name="T4" fmla="*/ 0 w 64"/>
                <a:gd name="T5" fmla="*/ 51522 h 55"/>
                <a:gd name="T6" fmla="*/ 17115 w 64"/>
                <a:gd name="T7" fmla="*/ 30913 h 55"/>
                <a:gd name="T8" fmla="*/ 61615 w 64"/>
                <a:gd name="T9" fmla="*/ 30913 h 55"/>
                <a:gd name="T10" fmla="*/ 61615 w 64"/>
                <a:gd name="T11" fmla="*/ 10304 h 55"/>
                <a:gd name="T12" fmla="*/ 71884 w 64"/>
                <a:gd name="T13" fmla="*/ 0 h 55"/>
                <a:gd name="T14" fmla="*/ 143768 w 64"/>
                <a:gd name="T15" fmla="*/ 0 h 55"/>
                <a:gd name="T16" fmla="*/ 154037 w 64"/>
                <a:gd name="T17" fmla="*/ 10304 h 55"/>
                <a:gd name="T18" fmla="*/ 154037 w 64"/>
                <a:gd name="T19" fmla="*/ 30913 h 55"/>
                <a:gd name="T20" fmla="*/ 198537 w 64"/>
                <a:gd name="T21" fmla="*/ 30913 h 55"/>
                <a:gd name="T22" fmla="*/ 219075 w 64"/>
                <a:gd name="T23" fmla="*/ 51522 h 55"/>
                <a:gd name="T24" fmla="*/ 219075 w 64"/>
                <a:gd name="T25" fmla="*/ 96174 h 55"/>
                <a:gd name="T26" fmla="*/ 219075 w 64"/>
                <a:gd name="T27" fmla="*/ 168304 h 55"/>
                <a:gd name="T28" fmla="*/ 198537 w 64"/>
                <a:gd name="T29" fmla="*/ 188913 h 55"/>
                <a:gd name="T30" fmla="*/ 17115 w 64"/>
                <a:gd name="T31" fmla="*/ 188913 h 55"/>
                <a:gd name="T32" fmla="*/ 0 w 64"/>
                <a:gd name="T33" fmla="*/ 168304 h 55"/>
                <a:gd name="T34" fmla="*/ 0 w 64"/>
                <a:gd name="T35" fmla="*/ 109913 h 55"/>
                <a:gd name="T36" fmla="*/ 82153 w 64"/>
                <a:gd name="T37" fmla="*/ 109913 h 55"/>
                <a:gd name="T38" fmla="*/ 82153 w 64"/>
                <a:gd name="T39" fmla="*/ 127087 h 55"/>
                <a:gd name="T40" fmla="*/ 88999 w 64"/>
                <a:gd name="T41" fmla="*/ 137391 h 55"/>
                <a:gd name="T42" fmla="*/ 126653 w 64"/>
                <a:gd name="T43" fmla="*/ 137391 h 55"/>
                <a:gd name="T44" fmla="*/ 136922 w 64"/>
                <a:gd name="T45" fmla="*/ 127087 h 55"/>
                <a:gd name="T46" fmla="*/ 136922 w 64"/>
                <a:gd name="T47" fmla="*/ 109913 h 55"/>
                <a:gd name="T48" fmla="*/ 219075 w 64"/>
                <a:gd name="T49" fmla="*/ 109913 h 55"/>
                <a:gd name="T50" fmla="*/ 219075 w 64"/>
                <a:gd name="T51" fmla="*/ 168304 h 55"/>
                <a:gd name="T52" fmla="*/ 140345 w 64"/>
                <a:gd name="T53" fmla="*/ 30913 h 55"/>
                <a:gd name="T54" fmla="*/ 140345 w 64"/>
                <a:gd name="T55" fmla="*/ 13739 h 55"/>
                <a:gd name="T56" fmla="*/ 78730 w 64"/>
                <a:gd name="T57" fmla="*/ 13739 h 55"/>
                <a:gd name="T58" fmla="*/ 78730 w 64"/>
                <a:gd name="T59" fmla="*/ 30913 h 55"/>
                <a:gd name="T60" fmla="*/ 140345 w 64"/>
                <a:gd name="T61" fmla="*/ 30913 h 55"/>
                <a:gd name="T62" fmla="*/ 123230 w 64"/>
                <a:gd name="T63" fmla="*/ 123652 h 55"/>
                <a:gd name="T64" fmla="*/ 92422 w 64"/>
                <a:gd name="T65" fmla="*/ 123652 h 55"/>
                <a:gd name="T66" fmla="*/ 92422 w 64"/>
                <a:gd name="T67" fmla="*/ 109913 h 55"/>
                <a:gd name="T68" fmla="*/ 123230 w 64"/>
                <a:gd name="T69" fmla="*/ 109913 h 55"/>
                <a:gd name="T70" fmla="*/ 123230 w 64"/>
                <a:gd name="T71" fmla="*/ 123652 h 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55">
                  <a:moveTo>
                    <a:pt x="64" y="28"/>
                  </a:moveTo>
                  <a:cubicBezTo>
                    <a:pt x="0" y="28"/>
                    <a:pt x="0" y="28"/>
                    <a:pt x="0" y="28"/>
                  </a:cubicBezTo>
                  <a:cubicBezTo>
                    <a:pt x="0" y="15"/>
                    <a:pt x="0" y="15"/>
                    <a:pt x="0" y="15"/>
                  </a:cubicBezTo>
                  <a:cubicBezTo>
                    <a:pt x="0" y="11"/>
                    <a:pt x="2" y="9"/>
                    <a:pt x="5" y="9"/>
                  </a:cubicBezTo>
                  <a:cubicBezTo>
                    <a:pt x="18" y="9"/>
                    <a:pt x="18" y="9"/>
                    <a:pt x="18" y="9"/>
                  </a:cubicBezTo>
                  <a:cubicBezTo>
                    <a:pt x="18" y="3"/>
                    <a:pt x="18" y="3"/>
                    <a:pt x="18" y="3"/>
                  </a:cubicBezTo>
                  <a:cubicBezTo>
                    <a:pt x="18" y="1"/>
                    <a:pt x="20" y="0"/>
                    <a:pt x="21" y="0"/>
                  </a:cubicBezTo>
                  <a:cubicBezTo>
                    <a:pt x="42" y="0"/>
                    <a:pt x="42" y="0"/>
                    <a:pt x="42" y="0"/>
                  </a:cubicBezTo>
                  <a:cubicBezTo>
                    <a:pt x="44" y="0"/>
                    <a:pt x="45" y="1"/>
                    <a:pt x="45" y="3"/>
                  </a:cubicBezTo>
                  <a:cubicBezTo>
                    <a:pt x="45" y="9"/>
                    <a:pt x="45" y="9"/>
                    <a:pt x="45" y="9"/>
                  </a:cubicBezTo>
                  <a:cubicBezTo>
                    <a:pt x="58" y="9"/>
                    <a:pt x="58" y="9"/>
                    <a:pt x="58" y="9"/>
                  </a:cubicBezTo>
                  <a:cubicBezTo>
                    <a:pt x="61" y="9"/>
                    <a:pt x="64" y="11"/>
                    <a:pt x="64" y="15"/>
                  </a:cubicBezTo>
                  <a:lnTo>
                    <a:pt x="64" y="28"/>
                  </a:lnTo>
                  <a:close/>
                  <a:moveTo>
                    <a:pt x="64" y="49"/>
                  </a:moveTo>
                  <a:cubicBezTo>
                    <a:pt x="64" y="52"/>
                    <a:pt x="61" y="55"/>
                    <a:pt x="58" y="55"/>
                  </a:cubicBezTo>
                  <a:cubicBezTo>
                    <a:pt x="5" y="55"/>
                    <a:pt x="5" y="55"/>
                    <a:pt x="5" y="55"/>
                  </a:cubicBezTo>
                  <a:cubicBezTo>
                    <a:pt x="2" y="55"/>
                    <a:pt x="0" y="52"/>
                    <a:pt x="0" y="49"/>
                  </a:cubicBezTo>
                  <a:cubicBezTo>
                    <a:pt x="0" y="32"/>
                    <a:pt x="0" y="32"/>
                    <a:pt x="0" y="32"/>
                  </a:cubicBezTo>
                  <a:cubicBezTo>
                    <a:pt x="24" y="32"/>
                    <a:pt x="24" y="32"/>
                    <a:pt x="24" y="32"/>
                  </a:cubicBezTo>
                  <a:cubicBezTo>
                    <a:pt x="24" y="37"/>
                    <a:pt x="24" y="37"/>
                    <a:pt x="24" y="37"/>
                  </a:cubicBezTo>
                  <a:cubicBezTo>
                    <a:pt x="24" y="39"/>
                    <a:pt x="25" y="40"/>
                    <a:pt x="26" y="40"/>
                  </a:cubicBezTo>
                  <a:cubicBezTo>
                    <a:pt x="37" y="40"/>
                    <a:pt x="37" y="40"/>
                    <a:pt x="37" y="40"/>
                  </a:cubicBezTo>
                  <a:cubicBezTo>
                    <a:pt x="39" y="40"/>
                    <a:pt x="40" y="39"/>
                    <a:pt x="40" y="37"/>
                  </a:cubicBezTo>
                  <a:cubicBezTo>
                    <a:pt x="40" y="32"/>
                    <a:pt x="40" y="32"/>
                    <a:pt x="40" y="32"/>
                  </a:cubicBezTo>
                  <a:cubicBezTo>
                    <a:pt x="64" y="32"/>
                    <a:pt x="64" y="32"/>
                    <a:pt x="64" y="32"/>
                  </a:cubicBezTo>
                  <a:lnTo>
                    <a:pt x="64" y="49"/>
                  </a:lnTo>
                  <a:close/>
                  <a:moveTo>
                    <a:pt x="41" y="9"/>
                  </a:moveTo>
                  <a:cubicBezTo>
                    <a:pt x="41" y="4"/>
                    <a:pt x="41" y="4"/>
                    <a:pt x="41" y="4"/>
                  </a:cubicBezTo>
                  <a:cubicBezTo>
                    <a:pt x="23" y="4"/>
                    <a:pt x="23" y="4"/>
                    <a:pt x="23" y="4"/>
                  </a:cubicBezTo>
                  <a:cubicBezTo>
                    <a:pt x="23" y="9"/>
                    <a:pt x="23" y="9"/>
                    <a:pt x="23" y="9"/>
                  </a:cubicBezTo>
                  <a:lnTo>
                    <a:pt x="41" y="9"/>
                  </a:lnTo>
                  <a:close/>
                  <a:moveTo>
                    <a:pt x="36" y="36"/>
                  </a:moveTo>
                  <a:cubicBezTo>
                    <a:pt x="27" y="36"/>
                    <a:pt x="27" y="36"/>
                    <a:pt x="27" y="36"/>
                  </a:cubicBezTo>
                  <a:cubicBezTo>
                    <a:pt x="27" y="32"/>
                    <a:pt x="27" y="32"/>
                    <a:pt x="27" y="32"/>
                  </a:cubicBezTo>
                  <a:cubicBezTo>
                    <a:pt x="36" y="32"/>
                    <a:pt x="36" y="32"/>
                    <a:pt x="36" y="32"/>
                  </a:cubicBezTo>
                  <a:lnTo>
                    <a:pt x="36" y="36"/>
                  </a:lnTo>
                  <a:close/>
                </a:path>
              </a:pathLst>
            </a:custGeom>
            <a:solidFill>
              <a:schemeClr val="bg1"/>
            </a:solidFill>
            <a:ln>
              <a:noFill/>
            </a:ln>
            <a:extLst/>
          </p:spPr>
          <p:txBody>
            <a:bodyPr/>
            <a:lstStyle/>
            <a:p>
              <a:endParaRPr lang="en-US"/>
            </a:p>
          </p:txBody>
        </p:sp>
      </p:grpSp>
      <p:grpSp>
        <p:nvGrpSpPr>
          <p:cNvPr id="2" name="Group 1"/>
          <p:cNvGrpSpPr/>
          <p:nvPr/>
        </p:nvGrpSpPr>
        <p:grpSpPr>
          <a:xfrm>
            <a:off x="7611264" y="760003"/>
            <a:ext cx="3752060" cy="924324"/>
            <a:chOff x="7611264" y="760003"/>
            <a:chExt cx="3752060" cy="924324"/>
          </a:xfrm>
        </p:grpSpPr>
        <p:sp>
          <p:nvSpPr>
            <p:cNvPr id="33" name="TextBox 32"/>
            <p:cNvSpPr txBox="1"/>
            <p:nvPr/>
          </p:nvSpPr>
          <p:spPr>
            <a:xfrm>
              <a:off x="8343836" y="760003"/>
              <a:ext cx="3019487"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34" name="Rectangle 33"/>
            <p:cNvSpPr/>
            <p:nvPr/>
          </p:nvSpPr>
          <p:spPr>
            <a:xfrm>
              <a:off x="8343836" y="1037996"/>
              <a:ext cx="3019488"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sociosqu ad litora</a:t>
              </a:r>
              <a:r>
                <a:rPr lang="en-US" sz="1200" smtClean="0">
                  <a:solidFill>
                    <a:schemeClr val="tx2"/>
                  </a:solidFill>
                </a:rPr>
                <a:t> elit.</a:t>
              </a:r>
              <a:endParaRPr lang="it-IT" sz="1200" smtClean="0">
                <a:solidFill>
                  <a:schemeClr val="tx2"/>
                </a:solidFill>
              </a:endParaRPr>
            </a:p>
          </p:txBody>
        </p:sp>
        <p:sp>
          <p:nvSpPr>
            <p:cNvPr id="35" name="Oval 34"/>
            <p:cNvSpPr/>
            <p:nvPr/>
          </p:nvSpPr>
          <p:spPr>
            <a:xfrm>
              <a:off x="7611264" y="824226"/>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eform 53"/>
            <p:cNvSpPr>
              <a:spLocks/>
            </p:cNvSpPr>
            <p:nvPr/>
          </p:nvSpPr>
          <p:spPr bwMode="auto">
            <a:xfrm>
              <a:off x="7769832" y="1024259"/>
              <a:ext cx="320805" cy="237875"/>
            </a:xfrm>
            <a:custGeom>
              <a:avLst/>
              <a:gdLst>
                <a:gd name="T0" fmla="*/ 188749 w 68"/>
                <a:gd name="T1" fmla="*/ 173037 h 50"/>
                <a:gd name="T2" fmla="*/ 54909 w 68"/>
                <a:gd name="T3" fmla="*/ 173037 h 50"/>
                <a:gd name="T4" fmla="*/ 0 w 68"/>
                <a:gd name="T5" fmla="*/ 117665 h 50"/>
                <a:gd name="T6" fmla="*/ 30886 w 68"/>
                <a:gd name="T7" fmla="*/ 69215 h 50"/>
                <a:gd name="T8" fmla="*/ 30886 w 68"/>
                <a:gd name="T9" fmla="*/ 62293 h 50"/>
                <a:gd name="T10" fmla="*/ 92658 w 68"/>
                <a:gd name="T11" fmla="*/ 0 h 50"/>
                <a:gd name="T12" fmla="*/ 150999 w 68"/>
                <a:gd name="T13" fmla="*/ 38068 h 50"/>
                <a:gd name="T14" fmla="*/ 171590 w 68"/>
                <a:gd name="T15" fmla="*/ 31147 h 50"/>
                <a:gd name="T16" fmla="*/ 202476 w 68"/>
                <a:gd name="T17" fmla="*/ 62293 h 50"/>
                <a:gd name="T18" fmla="*/ 199044 w 68"/>
                <a:gd name="T19" fmla="*/ 79597 h 50"/>
                <a:gd name="T20" fmla="*/ 233362 w 68"/>
                <a:gd name="T21" fmla="*/ 124587 h 50"/>
                <a:gd name="T22" fmla="*/ 188749 w 68"/>
                <a:gd name="T23" fmla="*/ 173037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a:noFill/>
            </a:ln>
            <a:extLst/>
          </p:spPr>
          <p:txBody>
            <a:bodyPr/>
            <a:lstStyle/>
            <a:p>
              <a:endParaRPr lang="en-US"/>
            </a:p>
          </p:txBody>
        </p:sp>
      </p:grpSp>
      <p:grpSp>
        <p:nvGrpSpPr>
          <p:cNvPr id="3" name="Group 2"/>
          <p:cNvGrpSpPr/>
          <p:nvPr/>
        </p:nvGrpSpPr>
        <p:grpSpPr>
          <a:xfrm>
            <a:off x="7611264" y="2283687"/>
            <a:ext cx="3752060" cy="924324"/>
            <a:chOff x="7611264" y="2283687"/>
            <a:chExt cx="3752060" cy="924324"/>
          </a:xfrm>
        </p:grpSpPr>
        <p:sp>
          <p:nvSpPr>
            <p:cNvPr id="122" name="TextBox 121"/>
            <p:cNvSpPr txBox="1"/>
            <p:nvPr/>
          </p:nvSpPr>
          <p:spPr>
            <a:xfrm>
              <a:off x="8343836" y="2283687"/>
              <a:ext cx="3019487"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123" name="Rectangle 122"/>
            <p:cNvSpPr/>
            <p:nvPr/>
          </p:nvSpPr>
          <p:spPr>
            <a:xfrm>
              <a:off x="8343836" y="2561680"/>
              <a:ext cx="3019488"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sociosqu ad litora</a:t>
              </a:r>
              <a:r>
                <a:rPr lang="en-US" sz="1200" smtClean="0">
                  <a:solidFill>
                    <a:schemeClr val="tx2"/>
                  </a:solidFill>
                </a:rPr>
                <a:t> elit.</a:t>
              </a:r>
              <a:endParaRPr lang="it-IT" sz="1200" smtClean="0">
                <a:solidFill>
                  <a:schemeClr val="tx2"/>
                </a:solidFill>
              </a:endParaRPr>
            </a:p>
          </p:txBody>
        </p:sp>
        <p:sp>
          <p:nvSpPr>
            <p:cNvPr id="124" name="Oval 123"/>
            <p:cNvSpPr/>
            <p:nvPr/>
          </p:nvSpPr>
          <p:spPr>
            <a:xfrm>
              <a:off x="7611264" y="2347910"/>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115"/>
            <p:cNvSpPr>
              <a:spLocks noEditPoints="1"/>
            </p:cNvSpPr>
            <p:nvPr/>
          </p:nvSpPr>
          <p:spPr bwMode="auto">
            <a:xfrm>
              <a:off x="7779652" y="2515207"/>
              <a:ext cx="301164" cy="303347"/>
            </a:xfrm>
            <a:custGeom>
              <a:avLst/>
              <a:gdLst>
                <a:gd name="T0" fmla="*/ 219075 w 64"/>
                <a:gd name="T1" fmla="*/ 110332 h 64"/>
                <a:gd name="T2" fmla="*/ 109538 w 64"/>
                <a:gd name="T3" fmla="*/ 220663 h 64"/>
                <a:gd name="T4" fmla="*/ 0 w 64"/>
                <a:gd name="T5" fmla="*/ 110332 h 64"/>
                <a:gd name="T6" fmla="*/ 109538 w 64"/>
                <a:gd name="T7" fmla="*/ 0 h 64"/>
                <a:gd name="T8" fmla="*/ 219075 w 64"/>
                <a:gd name="T9" fmla="*/ 110332 h 64"/>
                <a:gd name="T10" fmla="*/ 47923 w 64"/>
                <a:gd name="T11" fmla="*/ 131019 h 64"/>
                <a:gd name="T12" fmla="*/ 44500 w 64"/>
                <a:gd name="T13" fmla="*/ 110332 h 64"/>
                <a:gd name="T14" fmla="*/ 47923 w 64"/>
                <a:gd name="T15" fmla="*/ 89644 h 64"/>
                <a:gd name="T16" fmla="*/ 27384 w 64"/>
                <a:gd name="T17" fmla="*/ 65509 h 64"/>
                <a:gd name="T18" fmla="*/ 13692 w 64"/>
                <a:gd name="T19" fmla="*/ 110332 h 64"/>
                <a:gd name="T20" fmla="*/ 27384 w 64"/>
                <a:gd name="T21" fmla="*/ 155154 h 64"/>
                <a:gd name="T22" fmla="*/ 47923 w 64"/>
                <a:gd name="T23" fmla="*/ 131019 h 64"/>
                <a:gd name="T24" fmla="*/ 154037 w 64"/>
                <a:gd name="T25" fmla="*/ 110332 h 64"/>
                <a:gd name="T26" fmla="*/ 109538 w 64"/>
                <a:gd name="T27" fmla="*/ 62061 h 64"/>
                <a:gd name="T28" fmla="*/ 61615 w 64"/>
                <a:gd name="T29" fmla="*/ 110332 h 64"/>
                <a:gd name="T30" fmla="*/ 109538 w 64"/>
                <a:gd name="T31" fmla="*/ 158602 h 64"/>
                <a:gd name="T32" fmla="*/ 154037 w 64"/>
                <a:gd name="T33" fmla="*/ 110332 h 64"/>
                <a:gd name="T34" fmla="*/ 65038 w 64"/>
                <a:gd name="T35" fmla="*/ 27583 h 64"/>
                <a:gd name="T36" fmla="*/ 88999 w 64"/>
                <a:gd name="T37" fmla="*/ 51718 h 64"/>
                <a:gd name="T38" fmla="*/ 109538 w 64"/>
                <a:gd name="T39" fmla="*/ 48270 h 64"/>
                <a:gd name="T40" fmla="*/ 130076 w 64"/>
                <a:gd name="T41" fmla="*/ 51718 h 64"/>
                <a:gd name="T42" fmla="*/ 154037 w 64"/>
                <a:gd name="T43" fmla="*/ 27583 h 64"/>
                <a:gd name="T44" fmla="*/ 109538 w 64"/>
                <a:gd name="T45" fmla="*/ 17239 h 64"/>
                <a:gd name="T46" fmla="*/ 65038 w 64"/>
                <a:gd name="T47" fmla="*/ 27583 h 64"/>
                <a:gd name="T48" fmla="*/ 154037 w 64"/>
                <a:gd name="T49" fmla="*/ 193080 h 64"/>
                <a:gd name="T50" fmla="*/ 130076 w 64"/>
                <a:gd name="T51" fmla="*/ 168945 h 64"/>
                <a:gd name="T52" fmla="*/ 109538 w 64"/>
                <a:gd name="T53" fmla="*/ 172393 h 64"/>
                <a:gd name="T54" fmla="*/ 88999 w 64"/>
                <a:gd name="T55" fmla="*/ 168945 h 64"/>
                <a:gd name="T56" fmla="*/ 65038 w 64"/>
                <a:gd name="T57" fmla="*/ 193080 h 64"/>
                <a:gd name="T58" fmla="*/ 109538 w 64"/>
                <a:gd name="T59" fmla="*/ 206872 h 64"/>
                <a:gd name="T60" fmla="*/ 154037 w 64"/>
                <a:gd name="T61" fmla="*/ 193080 h 64"/>
                <a:gd name="T62" fmla="*/ 191691 w 64"/>
                <a:gd name="T63" fmla="*/ 155154 h 64"/>
                <a:gd name="T64" fmla="*/ 201960 w 64"/>
                <a:gd name="T65" fmla="*/ 110332 h 64"/>
                <a:gd name="T66" fmla="*/ 191691 w 64"/>
                <a:gd name="T67" fmla="*/ 65509 h 64"/>
                <a:gd name="T68" fmla="*/ 167729 w 64"/>
                <a:gd name="T69" fmla="*/ 89644 h 64"/>
                <a:gd name="T70" fmla="*/ 171152 w 64"/>
                <a:gd name="T71" fmla="*/ 110332 h 64"/>
                <a:gd name="T72" fmla="*/ 167729 w 64"/>
                <a:gd name="T73" fmla="*/ 131019 h 64"/>
                <a:gd name="T74" fmla="*/ 191691 w 64"/>
                <a:gd name="T75" fmla="*/ 155154 h 6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4" h="64">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solidFill>
              <a:schemeClr val="bg1"/>
            </a:solidFill>
            <a:ln>
              <a:noFill/>
            </a:ln>
            <a:extLst/>
          </p:spPr>
          <p:txBody>
            <a:bodyPr/>
            <a:lstStyle/>
            <a:p>
              <a:endParaRPr lang="en-US"/>
            </a:p>
          </p:txBody>
        </p:sp>
      </p:grpSp>
      <p:grpSp>
        <p:nvGrpSpPr>
          <p:cNvPr id="4" name="Group 3"/>
          <p:cNvGrpSpPr/>
          <p:nvPr/>
        </p:nvGrpSpPr>
        <p:grpSpPr>
          <a:xfrm>
            <a:off x="7611264" y="3807371"/>
            <a:ext cx="3752060" cy="924324"/>
            <a:chOff x="7611264" y="3807371"/>
            <a:chExt cx="3752060" cy="924324"/>
          </a:xfrm>
        </p:grpSpPr>
        <p:sp>
          <p:nvSpPr>
            <p:cNvPr id="118" name="TextBox 117"/>
            <p:cNvSpPr txBox="1"/>
            <p:nvPr/>
          </p:nvSpPr>
          <p:spPr>
            <a:xfrm>
              <a:off x="8343836" y="3807371"/>
              <a:ext cx="3019487"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119" name="Rectangle 118"/>
            <p:cNvSpPr/>
            <p:nvPr/>
          </p:nvSpPr>
          <p:spPr>
            <a:xfrm>
              <a:off x="8343836" y="4085364"/>
              <a:ext cx="3019488"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sociosqu ad litora</a:t>
              </a:r>
              <a:r>
                <a:rPr lang="en-US" sz="1200" smtClean="0">
                  <a:solidFill>
                    <a:schemeClr val="tx2"/>
                  </a:solidFill>
                </a:rPr>
                <a:t> elit.</a:t>
              </a:r>
              <a:endParaRPr lang="it-IT" sz="1200" smtClean="0">
                <a:solidFill>
                  <a:schemeClr val="tx2"/>
                </a:solidFill>
              </a:endParaRPr>
            </a:p>
          </p:txBody>
        </p:sp>
        <p:sp>
          <p:nvSpPr>
            <p:cNvPr id="120" name="Oval 119"/>
            <p:cNvSpPr/>
            <p:nvPr/>
          </p:nvSpPr>
          <p:spPr>
            <a:xfrm>
              <a:off x="7611264" y="3871594"/>
              <a:ext cx="637940" cy="637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eform 137"/>
            <p:cNvSpPr>
              <a:spLocks noEditPoints="1"/>
            </p:cNvSpPr>
            <p:nvPr/>
          </p:nvSpPr>
          <p:spPr bwMode="auto">
            <a:xfrm>
              <a:off x="7793838" y="4050894"/>
              <a:ext cx="272793" cy="279341"/>
            </a:xfrm>
            <a:custGeom>
              <a:avLst/>
              <a:gdLst>
                <a:gd name="T0" fmla="*/ 157381 w 58"/>
                <a:gd name="T1" fmla="*/ 103322 h 59"/>
                <a:gd name="T2" fmla="*/ 133432 w 58"/>
                <a:gd name="T3" fmla="*/ 123986 h 59"/>
                <a:gd name="T4" fmla="*/ 133432 w 58"/>
                <a:gd name="T5" fmla="*/ 172203 h 59"/>
                <a:gd name="T6" fmla="*/ 130010 w 58"/>
                <a:gd name="T7" fmla="*/ 172203 h 59"/>
                <a:gd name="T8" fmla="*/ 82112 w 58"/>
                <a:gd name="T9" fmla="*/ 199756 h 59"/>
                <a:gd name="T10" fmla="*/ 82112 w 58"/>
                <a:gd name="T11" fmla="*/ 203200 h 59"/>
                <a:gd name="T12" fmla="*/ 78691 w 58"/>
                <a:gd name="T13" fmla="*/ 199756 h 59"/>
                <a:gd name="T14" fmla="*/ 71848 w 58"/>
                <a:gd name="T15" fmla="*/ 192868 h 59"/>
                <a:gd name="T16" fmla="*/ 71848 w 58"/>
                <a:gd name="T17" fmla="*/ 189424 h 59"/>
                <a:gd name="T18" fmla="*/ 82112 w 58"/>
                <a:gd name="T19" fmla="*/ 154983 h 59"/>
                <a:gd name="T20" fmla="*/ 47899 w 58"/>
                <a:gd name="T21" fmla="*/ 120542 h 59"/>
                <a:gd name="T22" fmla="*/ 13685 w 58"/>
                <a:gd name="T23" fmla="*/ 130875 h 59"/>
                <a:gd name="T24" fmla="*/ 10264 w 58"/>
                <a:gd name="T25" fmla="*/ 130875 h 59"/>
                <a:gd name="T26" fmla="*/ 10264 w 58"/>
                <a:gd name="T27" fmla="*/ 130875 h 59"/>
                <a:gd name="T28" fmla="*/ 0 w 58"/>
                <a:gd name="T29" fmla="*/ 120542 h 59"/>
                <a:gd name="T30" fmla="*/ 0 w 58"/>
                <a:gd name="T31" fmla="*/ 117098 h 59"/>
                <a:gd name="T32" fmla="*/ 27371 w 58"/>
                <a:gd name="T33" fmla="*/ 68881 h 59"/>
                <a:gd name="T34" fmla="*/ 30792 w 58"/>
                <a:gd name="T35" fmla="*/ 68881 h 59"/>
                <a:gd name="T36" fmla="*/ 78691 w 58"/>
                <a:gd name="T37" fmla="*/ 65437 h 59"/>
                <a:gd name="T38" fmla="*/ 99219 w 58"/>
                <a:gd name="T39" fmla="*/ 41329 h 59"/>
                <a:gd name="T40" fmla="*/ 195016 w 58"/>
                <a:gd name="T41" fmla="*/ 0 h 59"/>
                <a:gd name="T42" fmla="*/ 198437 w 58"/>
                <a:gd name="T43" fmla="*/ 3444 h 59"/>
                <a:gd name="T44" fmla="*/ 157381 w 58"/>
                <a:gd name="T45" fmla="*/ 103322 h 59"/>
                <a:gd name="T46" fmla="*/ 160802 w 58"/>
                <a:gd name="T47" fmla="*/ 27553 h 59"/>
                <a:gd name="T48" fmla="*/ 147117 w 58"/>
                <a:gd name="T49" fmla="*/ 41329 h 59"/>
                <a:gd name="T50" fmla="*/ 160802 w 58"/>
                <a:gd name="T51" fmla="*/ 51661 h 59"/>
                <a:gd name="T52" fmla="*/ 171066 w 58"/>
                <a:gd name="T53" fmla="*/ 41329 h 59"/>
                <a:gd name="T54" fmla="*/ 160802 w 58"/>
                <a:gd name="T55" fmla="*/ 27553 h 5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8" h="59">
                  <a:moveTo>
                    <a:pt x="46" y="30"/>
                  </a:moveTo>
                  <a:cubicBezTo>
                    <a:pt x="44" y="32"/>
                    <a:pt x="42" y="34"/>
                    <a:pt x="39" y="36"/>
                  </a:cubicBezTo>
                  <a:cubicBezTo>
                    <a:pt x="39" y="50"/>
                    <a:pt x="39" y="50"/>
                    <a:pt x="39" y="50"/>
                  </a:cubicBezTo>
                  <a:cubicBezTo>
                    <a:pt x="39" y="50"/>
                    <a:pt x="39" y="50"/>
                    <a:pt x="38" y="50"/>
                  </a:cubicBezTo>
                  <a:cubicBezTo>
                    <a:pt x="24" y="58"/>
                    <a:pt x="24" y="58"/>
                    <a:pt x="24" y="58"/>
                  </a:cubicBezTo>
                  <a:cubicBezTo>
                    <a:pt x="24" y="59"/>
                    <a:pt x="24" y="59"/>
                    <a:pt x="24" y="59"/>
                  </a:cubicBezTo>
                  <a:cubicBezTo>
                    <a:pt x="24" y="59"/>
                    <a:pt x="23" y="58"/>
                    <a:pt x="23" y="58"/>
                  </a:cubicBezTo>
                  <a:cubicBezTo>
                    <a:pt x="21" y="56"/>
                    <a:pt x="21" y="56"/>
                    <a:pt x="21" y="56"/>
                  </a:cubicBezTo>
                  <a:cubicBezTo>
                    <a:pt x="21" y="56"/>
                    <a:pt x="20" y="55"/>
                    <a:pt x="21" y="55"/>
                  </a:cubicBezTo>
                  <a:cubicBezTo>
                    <a:pt x="24" y="45"/>
                    <a:pt x="24" y="45"/>
                    <a:pt x="24" y="45"/>
                  </a:cubicBezTo>
                  <a:cubicBezTo>
                    <a:pt x="14" y="35"/>
                    <a:pt x="14" y="35"/>
                    <a:pt x="14" y="35"/>
                  </a:cubicBezTo>
                  <a:cubicBezTo>
                    <a:pt x="4" y="38"/>
                    <a:pt x="4" y="38"/>
                    <a:pt x="4" y="38"/>
                  </a:cubicBezTo>
                  <a:cubicBezTo>
                    <a:pt x="4" y="38"/>
                    <a:pt x="3" y="38"/>
                    <a:pt x="3" y="38"/>
                  </a:cubicBezTo>
                  <a:cubicBezTo>
                    <a:pt x="3" y="38"/>
                    <a:pt x="3" y="38"/>
                    <a:pt x="3" y="38"/>
                  </a:cubicBezTo>
                  <a:cubicBezTo>
                    <a:pt x="0" y="35"/>
                    <a:pt x="0" y="35"/>
                    <a:pt x="0" y="35"/>
                  </a:cubicBezTo>
                  <a:cubicBezTo>
                    <a:pt x="0" y="35"/>
                    <a:pt x="0" y="34"/>
                    <a:pt x="0" y="34"/>
                  </a:cubicBezTo>
                  <a:cubicBezTo>
                    <a:pt x="8" y="20"/>
                    <a:pt x="8" y="20"/>
                    <a:pt x="8" y="20"/>
                  </a:cubicBezTo>
                  <a:cubicBezTo>
                    <a:pt x="8" y="20"/>
                    <a:pt x="9" y="20"/>
                    <a:pt x="9" y="20"/>
                  </a:cubicBezTo>
                  <a:cubicBezTo>
                    <a:pt x="23" y="19"/>
                    <a:pt x="23" y="19"/>
                    <a:pt x="23" y="19"/>
                  </a:cubicBezTo>
                  <a:cubicBezTo>
                    <a:pt x="25" y="17"/>
                    <a:pt x="27" y="14"/>
                    <a:pt x="29" y="12"/>
                  </a:cubicBezTo>
                  <a:cubicBezTo>
                    <a:pt x="38" y="3"/>
                    <a:pt x="45" y="0"/>
                    <a:pt x="57" y="0"/>
                  </a:cubicBezTo>
                  <a:cubicBezTo>
                    <a:pt x="58" y="0"/>
                    <a:pt x="58" y="1"/>
                    <a:pt x="58" y="1"/>
                  </a:cubicBezTo>
                  <a:cubicBezTo>
                    <a:pt x="58" y="13"/>
                    <a:pt x="55" y="21"/>
                    <a:pt x="46" y="30"/>
                  </a:cubicBezTo>
                  <a:close/>
                  <a:moveTo>
                    <a:pt x="47" y="8"/>
                  </a:moveTo>
                  <a:cubicBezTo>
                    <a:pt x="45" y="8"/>
                    <a:pt x="43" y="10"/>
                    <a:pt x="43" y="12"/>
                  </a:cubicBezTo>
                  <a:cubicBezTo>
                    <a:pt x="43" y="14"/>
                    <a:pt x="45" y="15"/>
                    <a:pt x="47" y="15"/>
                  </a:cubicBezTo>
                  <a:cubicBezTo>
                    <a:pt x="49" y="15"/>
                    <a:pt x="50" y="14"/>
                    <a:pt x="50" y="12"/>
                  </a:cubicBezTo>
                  <a:cubicBezTo>
                    <a:pt x="50" y="10"/>
                    <a:pt x="49" y="8"/>
                    <a:pt x="47" y="8"/>
                  </a:cubicBezTo>
                  <a:close/>
                </a:path>
              </a:pathLst>
            </a:custGeom>
            <a:solidFill>
              <a:schemeClr val="bg1"/>
            </a:solidFill>
            <a:ln>
              <a:noFill/>
            </a:ln>
            <a:extLst/>
          </p:spPr>
          <p:txBody>
            <a:bodyPr/>
            <a:lstStyle/>
            <a:p>
              <a:endParaRPr lang="en-US"/>
            </a:p>
          </p:txBody>
        </p:sp>
      </p:grpSp>
      <p:grpSp>
        <p:nvGrpSpPr>
          <p:cNvPr id="5" name="Group 4"/>
          <p:cNvGrpSpPr/>
          <p:nvPr/>
        </p:nvGrpSpPr>
        <p:grpSpPr>
          <a:xfrm>
            <a:off x="7611264" y="5331056"/>
            <a:ext cx="3752060" cy="924324"/>
            <a:chOff x="7611264" y="5331056"/>
            <a:chExt cx="3752060" cy="924324"/>
          </a:xfrm>
        </p:grpSpPr>
        <p:sp>
          <p:nvSpPr>
            <p:cNvPr id="114" name="TextBox 113"/>
            <p:cNvSpPr txBox="1"/>
            <p:nvPr/>
          </p:nvSpPr>
          <p:spPr>
            <a:xfrm>
              <a:off x="8343836" y="5331056"/>
              <a:ext cx="3019487"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115" name="Rectangle 114"/>
            <p:cNvSpPr/>
            <p:nvPr/>
          </p:nvSpPr>
          <p:spPr>
            <a:xfrm>
              <a:off x="8343836" y="5609049"/>
              <a:ext cx="3019488"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sociosqu ad litora</a:t>
              </a:r>
              <a:r>
                <a:rPr lang="en-US" sz="1200" smtClean="0">
                  <a:solidFill>
                    <a:schemeClr val="tx2"/>
                  </a:solidFill>
                </a:rPr>
                <a:t> elit.</a:t>
              </a:r>
              <a:endParaRPr lang="it-IT" sz="1200" smtClean="0">
                <a:solidFill>
                  <a:schemeClr val="tx2"/>
                </a:solidFill>
              </a:endParaRPr>
            </a:p>
          </p:txBody>
        </p:sp>
        <p:sp>
          <p:nvSpPr>
            <p:cNvPr id="116" name="Oval 115"/>
            <p:cNvSpPr/>
            <p:nvPr/>
          </p:nvSpPr>
          <p:spPr>
            <a:xfrm>
              <a:off x="7611264" y="5395279"/>
              <a:ext cx="637940" cy="6379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174"/>
            <p:cNvSpPr>
              <a:spLocks noEditPoints="1"/>
            </p:cNvSpPr>
            <p:nvPr/>
          </p:nvSpPr>
          <p:spPr bwMode="auto">
            <a:xfrm>
              <a:off x="7764376" y="5598585"/>
              <a:ext cx="331717" cy="231329"/>
            </a:xfrm>
            <a:custGeom>
              <a:avLst/>
              <a:gdLst>
                <a:gd name="T0" fmla="*/ 220617 w 70"/>
                <a:gd name="T1" fmla="*/ 68684 h 49"/>
                <a:gd name="T2" fmla="*/ 120650 w 70"/>
                <a:gd name="T3" fmla="*/ 30908 h 49"/>
                <a:gd name="T4" fmla="*/ 24130 w 70"/>
                <a:gd name="T5" fmla="*/ 68684 h 49"/>
                <a:gd name="T6" fmla="*/ 20683 w 70"/>
                <a:gd name="T7" fmla="*/ 68684 h 49"/>
                <a:gd name="T8" fmla="*/ 0 w 70"/>
                <a:gd name="T9" fmla="*/ 48079 h 49"/>
                <a:gd name="T10" fmla="*/ 3447 w 70"/>
                <a:gd name="T11" fmla="*/ 44644 h 49"/>
                <a:gd name="T12" fmla="*/ 120650 w 70"/>
                <a:gd name="T13" fmla="*/ 0 h 49"/>
                <a:gd name="T14" fmla="*/ 241300 w 70"/>
                <a:gd name="T15" fmla="*/ 44644 h 49"/>
                <a:gd name="T16" fmla="*/ 241300 w 70"/>
                <a:gd name="T17" fmla="*/ 48079 h 49"/>
                <a:gd name="T18" fmla="*/ 220617 w 70"/>
                <a:gd name="T19" fmla="*/ 68684 h 49"/>
                <a:gd name="T20" fmla="*/ 220617 w 70"/>
                <a:gd name="T21" fmla="*/ 68684 h 49"/>
                <a:gd name="T22" fmla="*/ 186146 w 70"/>
                <a:gd name="T23" fmla="*/ 103026 h 49"/>
                <a:gd name="T24" fmla="*/ 120650 w 70"/>
                <a:gd name="T25" fmla="*/ 75552 h 49"/>
                <a:gd name="T26" fmla="*/ 55154 w 70"/>
                <a:gd name="T27" fmla="*/ 103026 h 49"/>
                <a:gd name="T28" fmla="*/ 34471 w 70"/>
                <a:gd name="T29" fmla="*/ 82420 h 49"/>
                <a:gd name="T30" fmla="*/ 34471 w 70"/>
                <a:gd name="T31" fmla="*/ 78986 h 49"/>
                <a:gd name="T32" fmla="*/ 120650 w 70"/>
                <a:gd name="T33" fmla="*/ 44644 h 49"/>
                <a:gd name="T34" fmla="*/ 206829 w 70"/>
                <a:gd name="T35" fmla="*/ 78986 h 49"/>
                <a:gd name="T36" fmla="*/ 210276 w 70"/>
                <a:gd name="T37" fmla="*/ 82420 h 49"/>
                <a:gd name="T38" fmla="*/ 189593 w 70"/>
                <a:gd name="T39" fmla="*/ 103026 h 49"/>
                <a:gd name="T40" fmla="*/ 186146 w 70"/>
                <a:gd name="T41" fmla="*/ 103026 h 49"/>
                <a:gd name="T42" fmla="*/ 120650 w 70"/>
                <a:gd name="T43" fmla="*/ 123631 h 49"/>
                <a:gd name="T44" fmla="*/ 89626 w 70"/>
                <a:gd name="T45" fmla="*/ 137367 h 49"/>
                <a:gd name="T46" fmla="*/ 68943 w 70"/>
                <a:gd name="T47" fmla="*/ 116762 h 49"/>
                <a:gd name="T48" fmla="*/ 68943 w 70"/>
                <a:gd name="T49" fmla="*/ 113328 h 49"/>
                <a:gd name="T50" fmla="*/ 120650 w 70"/>
                <a:gd name="T51" fmla="*/ 92723 h 49"/>
                <a:gd name="T52" fmla="*/ 175804 w 70"/>
                <a:gd name="T53" fmla="*/ 113328 h 49"/>
                <a:gd name="T54" fmla="*/ 175804 w 70"/>
                <a:gd name="T55" fmla="*/ 116762 h 49"/>
                <a:gd name="T56" fmla="*/ 155121 w 70"/>
                <a:gd name="T57" fmla="*/ 137367 h 49"/>
                <a:gd name="T58" fmla="*/ 120650 w 70"/>
                <a:gd name="T59" fmla="*/ 123631 h 49"/>
                <a:gd name="T60" fmla="*/ 99967 w 70"/>
                <a:gd name="T61" fmla="*/ 147670 h 49"/>
                <a:gd name="T62" fmla="*/ 120650 w 70"/>
                <a:gd name="T63" fmla="*/ 140802 h 49"/>
                <a:gd name="T64" fmla="*/ 141333 w 70"/>
                <a:gd name="T65" fmla="*/ 147670 h 49"/>
                <a:gd name="T66" fmla="*/ 120650 w 70"/>
                <a:gd name="T67" fmla="*/ 168275 h 49"/>
                <a:gd name="T68" fmla="*/ 99967 w 70"/>
                <a:gd name="T69" fmla="*/ 147670 h 4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70" h="49">
                  <a:moveTo>
                    <a:pt x="64" y="20"/>
                  </a:moveTo>
                  <a:cubicBezTo>
                    <a:pt x="55" y="13"/>
                    <a:pt x="46" y="9"/>
                    <a:pt x="35" y="9"/>
                  </a:cubicBezTo>
                  <a:cubicBezTo>
                    <a:pt x="24" y="9"/>
                    <a:pt x="15" y="13"/>
                    <a:pt x="7" y="20"/>
                  </a:cubicBezTo>
                  <a:cubicBezTo>
                    <a:pt x="7" y="20"/>
                    <a:pt x="7" y="20"/>
                    <a:pt x="6" y="20"/>
                  </a:cubicBezTo>
                  <a:cubicBezTo>
                    <a:pt x="5" y="20"/>
                    <a:pt x="0" y="15"/>
                    <a:pt x="0" y="14"/>
                  </a:cubicBezTo>
                  <a:cubicBezTo>
                    <a:pt x="0" y="14"/>
                    <a:pt x="0" y="14"/>
                    <a:pt x="1" y="13"/>
                  </a:cubicBezTo>
                  <a:cubicBezTo>
                    <a:pt x="10" y="4"/>
                    <a:pt x="23" y="0"/>
                    <a:pt x="35" y="0"/>
                  </a:cubicBezTo>
                  <a:cubicBezTo>
                    <a:pt x="48" y="0"/>
                    <a:pt x="61" y="4"/>
                    <a:pt x="70" y="13"/>
                  </a:cubicBezTo>
                  <a:cubicBezTo>
                    <a:pt x="70" y="14"/>
                    <a:pt x="70" y="14"/>
                    <a:pt x="70" y="14"/>
                  </a:cubicBezTo>
                  <a:cubicBezTo>
                    <a:pt x="70" y="15"/>
                    <a:pt x="65" y="20"/>
                    <a:pt x="64" y="20"/>
                  </a:cubicBezTo>
                  <a:cubicBezTo>
                    <a:pt x="64" y="20"/>
                    <a:pt x="64" y="20"/>
                    <a:pt x="64" y="20"/>
                  </a:cubicBezTo>
                  <a:close/>
                  <a:moveTo>
                    <a:pt x="54" y="30"/>
                  </a:moveTo>
                  <a:cubicBezTo>
                    <a:pt x="48" y="25"/>
                    <a:pt x="43" y="22"/>
                    <a:pt x="35" y="22"/>
                  </a:cubicBezTo>
                  <a:cubicBezTo>
                    <a:pt x="25" y="22"/>
                    <a:pt x="16" y="30"/>
                    <a:pt x="16" y="30"/>
                  </a:cubicBezTo>
                  <a:cubicBezTo>
                    <a:pt x="15" y="30"/>
                    <a:pt x="10" y="25"/>
                    <a:pt x="10" y="24"/>
                  </a:cubicBezTo>
                  <a:cubicBezTo>
                    <a:pt x="10" y="24"/>
                    <a:pt x="10" y="23"/>
                    <a:pt x="10" y="23"/>
                  </a:cubicBezTo>
                  <a:cubicBezTo>
                    <a:pt x="17" y="17"/>
                    <a:pt x="26" y="13"/>
                    <a:pt x="35" y="13"/>
                  </a:cubicBezTo>
                  <a:cubicBezTo>
                    <a:pt x="44" y="13"/>
                    <a:pt x="54" y="17"/>
                    <a:pt x="60" y="23"/>
                  </a:cubicBezTo>
                  <a:cubicBezTo>
                    <a:pt x="61" y="23"/>
                    <a:pt x="61" y="24"/>
                    <a:pt x="61" y="24"/>
                  </a:cubicBezTo>
                  <a:cubicBezTo>
                    <a:pt x="61" y="25"/>
                    <a:pt x="56" y="30"/>
                    <a:pt x="55" y="30"/>
                  </a:cubicBezTo>
                  <a:cubicBezTo>
                    <a:pt x="54" y="30"/>
                    <a:pt x="54" y="30"/>
                    <a:pt x="54" y="30"/>
                  </a:cubicBezTo>
                  <a:close/>
                  <a:moveTo>
                    <a:pt x="35" y="36"/>
                  </a:moveTo>
                  <a:cubicBezTo>
                    <a:pt x="30" y="36"/>
                    <a:pt x="26" y="40"/>
                    <a:pt x="26" y="40"/>
                  </a:cubicBezTo>
                  <a:cubicBezTo>
                    <a:pt x="25" y="40"/>
                    <a:pt x="20" y="35"/>
                    <a:pt x="20" y="34"/>
                  </a:cubicBezTo>
                  <a:cubicBezTo>
                    <a:pt x="20" y="33"/>
                    <a:pt x="20" y="33"/>
                    <a:pt x="20" y="33"/>
                  </a:cubicBezTo>
                  <a:cubicBezTo>
                    <a:pt x="24" y="29"/>
                    <a:pt x="30" y="27"/>
                    <a:pt x="35" y="27"/>
                  </a:cubicBezTo>
                  <a:cubicBezTo>
                    <a:pt x="41" y="27"/>
                    <a:pt x="47" y="29"/>
                    <a:pt x="51" y="33"/>
                  </a:cubicBezTo>
                  <a:cubicBezTo>
                    <a:pt x="51" y="33"/>
                    <a:pt x="51" y="33"/>
                    <a:pt x="51" y="34"/>
                  </a:cubicBezTo>
                  <a:cubicBezTo>
                    <a:pt x="51" y="35"/>
                    <a:pt x="46" y="40"/>
                    <a:pt x="45" y="40"/>
                  </a:cubicBezTo>
                  <a:cubicBezTo>
                    <a:pt x="44" y="40"/>
                    <a:pt x="41" y="36"/>
                    <a:pt x="35" y="36"/>
                  </a:cubicBezTo>
                  <a:close/>
                  <a:moveTo>
                    <a:pt x="29" y="43"/>
                  </a:moveTo>
                  <a:cubicBezTo>
                    <a:pt x="29" y="42"/>
                    <a:pt x="34" y="41"/>
                    <a:pt x="35" y="41"/>
                  </a:cubicBezTo>
                  <a:cubicBezTo>
                    <a:pt x="37" y="41"/>
                    <a:pt x="41" y="42"/>
                    <a:pt x="41" y="43"/>
                  </a:cubicBezTo>
                  <a:cubicBezTo>
                    <a:pt x="41" y="44"/>
                    <a:pt x="36" y="49"/>
                    <a:pt x="35" y="49"/>
                  </a:cubicBezTo>
                  <a:cubicBezTo>
                    <a:pt x="34" y="49"/>
                    <a:pt x="29" y="44"/>
                    <a:pt x="29" y="43"/>
                  </a:cubicBezTo>
                  <a:close/>
                </a:path>
              </a:pathLst>
            </a:custGeom>
            <a:solidFill>
              <a:schemeClr val="bg1"/>
            </a:solidFill>
            <a:ln>
              <a:noFill/>
            </a:ln>
            <a:extLst/>
          </p:spPr>
          <p:txBody>
            <a:bodyPr/>
            <a:lstStyle/>
            <a:p>
              <a:endParaRPr lang="en-US"/>
            </a:p>
          </p:txBody>
        </p:sp>
      </p:grpSp>
    </p:spTree>
    <p:extLst>
      <p:ext uri="{BB962C8B-B14F-4D97-AF65-F5344CB8AC3E}">
        <p14:creationId xmlns:p14="http://schemas.microsoft.com/office/powerpoint/2010/main" val="152789774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667">
                                          <p:cBhvr additive="base">
                                            <p:cTn id="7"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14:bounceEnd="50667">
                                          <p:cBhvr additive="base">
                                            <p:cTn id="11"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14:bounceEnd="50667">
                                          <p:cBhvr additive="base">
                                            <p:cTn id="15" dur="750" fill="hold"/>
                                            <p:tgtEl>
                                              <p:spTgt spid="3"/>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750"/>
                                      </p:stCondLst>
                                      <p:childTnLst>
                                        <p:set>
                                          <p:cBhvr>
                                            <p:cTn id="18" dur="1" fill="hold">
                                              <p:stCondLst>
                                                <p:cond delay="0"/>
                                              </p:stCondLst>
                                            </p:cTn>
                                            <p:tgtEl>
                                              <p:spTgt spid="4"/>
                                            </p:tgtEl>
                                            <p:attrNameLst>
                                              <p:attrName>style.visibility</p:attrName>
                                            </p:attrNameLst>
                                          </p:cBhvr>
                                          <p:to>
                                            <p:strVal val="visible"/>
                                          </p:to>
                                        </p:set>
                                        <p:anim calcmode="lin" valueType="num" p14:bounceEnd="50667">
                                          <p:cBhvr additive="base">
                                            <p:cTn id="19" dur="750" fill="hold"/>
                                            <p:tgtEl>
                                              <p:spTgt spid="4"/>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667">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14:bounceEnd="50667">
                                          <p:cBhvr additive="base">
                                            <p:cTn id="23"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24"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750" fill="hold"/>
                                            <p:tgtEl>
                                              <p:spTgt spid="4"/>
                                            </p:tgtEl>
                                            <p:attrNameLst>
                                              <p:attrName>ppt_x</p:attrName>
                                            </p:attrNameLst>
                                          </p:cBhvr>
                                          <p:tavLst>
                                            <p:tav tm="0">
                                              <p:val>
                                                <p:strVal val="#ppt_x"/>
                                              </p:val>
                                            </p:tav>
                                            <p:tav tm="100000">
                                              <p:val>
                                                <p:strVal val="#ppt_x"/>
                                              </p:val>
                                            </p:tav>
                                          </p:tavLst>
                                        </p:anim>
                                        <p:anim calcmode="lin" valueType="num">
                                          <p:cBhvr additive="base">
                                            <p:cTn id="20" dur="75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750" fill="hold"/>
                                            <p:tgtEl>
                                              <p:spTgt spid="5"/>
                                            </p:tgtEl>
                                            <p:attrNameLst>
                                              <p:attrName>ppt_x</p:attrName>
                                            </p:attrNameLst>
                                          </p:cBhvr>
                                          <p:tavLst>
                                            <p:tav tm="0">
                                              <p:val>
                                                <p:strVal val="#ppt_x"/>
                                              </p:val>
                                            </p:tav>
                                            <p:tav tm="100000">
                                              <p:val>
                                                <p:strVal val="#ppt_x"/>
                                              </p:val>
                                            </p:tav>
                                          </p:tavLst>
                                        </p:anim>
                                        <p:anim calcmode="lin" valueType="num">
                                          <p:cBhvr additive="base">
                                            <p:cTn id="24"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p:sp>
      <p:grpSp>
        <p:nvGrpSpPr>
          <p:cNvPr id="4" name="Group 3"/>
          <p:cNvGrpSpPr/>
          <p:nvPr/>
        </p:nvGrpSpPr>
        <p:grpSpPr>
          <a:xfrm>
            <a:off x="838200" y="5302489"/>
            <a:ext cx="4766439" cy="893546"/>
            <a:chOff x="838200" y="5302489"/>
            <a:chExt cx="4766439" cy="893546"/>
          </a:xfrm>
        </p:grpSpPr>
        <p:sp>
          <p:nvSpPr>
            <p:cNvPr id="156" name="TextBox 155"/>
            <p:cNvSpPr txBox="1"/>
            <p:nvPr/>
          </p:nvSpPr>
          <p:spPr>
            <a:xfrm>
              <a:off x="838200" y="5302489"/>
              <a:ext cx="4766439" cy="307777"/>
            </a:xfrm>
            <a:prstGeom prst="rect">
              <a:avLst/>
            </a:prstGeom>
            <a:noFill/>
          </p:spPr>
          <p:txBody>
            <a:bodyPr wrap="square" rtlCol="0">
              <a:spAutoFit/>
            </a:bodyPr>
            <a:lstStyle/>
            <a:p>
              <a:r>
                <a:rPr lang="en-US" sz="1400" b="1" smtClean="0">
                  <a:solidFill>
                    <a:schemeClr val="tx2"/>
                  </a:solidFill>
                </a:rPr>
                <a:t>YOU CAN PUT YOUR AMAZING TITLE HERE</a:t>
              </a:r>
              <a:endParaRPr lang="en-US" sz="1400" b="1">
                <a:solidFill>
                  <a:schemeClr val="tx2"/>
                </a:solidFill>
              </a:endParaRPr>
            </a:p>
          </p:txBody>
        </p:sp>
        <p:sp>
          <p:nvSpPr>
            <p:cNvPr id="157" name="Rectangle 156"/>
            <p:cNvSpPr/>
            <p:nvPr/>
          </p:nvSpPr>
          <p:spPr>
            <a:xfrm>
              <a:off x="838202" y="5580482"/>
              <a:ext cx="4766437"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 bitur ornare imperdiet ullamcorper</a:t>
              </a:r>
              <a:r>
                <a:rPr lang="en-US" sz="1200" b="0" i="0" smtClean="0">
                  <a:solidFill>
                    <a:schemeClr val="tx2"/>
                  </a:solidFill>
                  <a:effectLst/>
                </a:rPr>
                <a:t> placerat orci accumsan massa</a:t>
              </a:r>
              <a:r>
                <a:rPr lang="it-IT" sz="1200" smtClean="0">
                  <a:solidFill>
                    <a:schemeClr val="tx2"/>
                  </a:solidFill>
                </a:rPr>
                <a:t>.</a:t>
              </a:r>
            </a:p>
          </p:txBody>
        </p:sp>
      </p:grpSp>
      <p:grpSp>
        <p:nvGrpSpPr>
          <p:cNvPr id="5" name="Group 4"/>
          <p:cNvGrpSpPr/>
          <p:nvPr/>
        </p:nvGrpSpPr>
        <p:grpSpPr>
          <a:xfrm>
            <a:off x="6587361" y="5302489"/>
            <a:ext cx="4766439" cy="893546"/>
            <a:chOff x="6587361" y="5302489"/>
            <a:chExt cx="4766439" cy="893546"/>
          </a:xfrm>
        </p:grpSpPr>
        <p:sp>
          <p:nvSpPr>
            <p:cNvPr id="158" name="TextBox 157"/>
            <p:cNvSpPr txBox="1"/>
            <p:nvPr/>
          </p:nvSpPr>
          <p:spPr>
            <a:xfrm>
              <a:off x="6587361" y="5302489"/>
              <a:ext cx="4766439" cy="307777"/>
            </a:xfrm>
            <a:prstGeom prst="rect">
              <a:avLst/>
            </a:prstGeom>
            <a:noFill/>
          </p:spPr>
          <p:txBody>
            <a:bodyPr wrap="square" rtlCol="0">
              <a:spAutoFit/>
            </a:bodyPr>
            <a:lstStyle/>
            <a:p>
              <a:r>
                <a:rPr lang="en-US" sz="1400" b="1" smtClean="0">
                  <a:solidFill>
                    <a:schemeClr val="tx2"/>
                  </a:solidFill>
                </a:rPr>
                <a:t>YOU CAN PUT YOUR AMAZING TITLE HERE</a:t>
              </a:r>
              <a:endParaRPr lang="en-US" sz="1400" b="1">
                <a:solidFill>
                  <a:schemeClr val="tx2"/>
                </a:solidFill>
              </a:endParaRPr>
            </a:p>
          </p:txBody>
        </p:sp>
        <p:sp>
          <p:nvSpPr>
            <p:cNvPr id="159" name="Rectangle 158"/>
            <p:cNvSpPr/>
            <p:nvPr/>
          </p:nvSpPr>
          <p:spPr>
            <a:xfrm>
              <a:off x="6587363" y="5580482"/>
              <a:ext cx="4766437"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 bitur ornare imperdiet ullamcorper</a:t>
              </a:r>
              <a:r>
                <a:rPr lang="en-US" sz="1200" b="0" i="0" smtClean="0">
                  <a:solidFill>
                    <a:schemeClr val="tx2"/>
                  </a:solidFill>
                  <a:effectLst/>
                </a:rPr>
                <a:t> placerat orci accumsan massa</a:t>
              </a:r>
              <a:r>
                <a:rPr lang="it-IT" sz="1200" smtClean="0">
                  <a:solidFill>
                    <a:schemeClr val="tx2"/>
                  </a:solidFill>
                </a:rPr>
                <a:t>.</a:t>
              </a:r>
            </a:p>
          </p:txBody>
        </p:sp>
      </p:grpSp>
      <p:grpSp>
        <p:nvGrpSpPr>
          <p:cNvPr id="2" name="Group 1"/>
          <p:cNvGrpSpPr/>
          <p:nvPr/>
        </p:nvGrpSpPr>
        <p:grpSpPr>
          <a:xfrm>
            <a:off x="838200" y="3987036"/>
            <a:ext cx="4766439" cy="893546"/>
            <a:chOff x="838200" y="3987036"/>
            <a:chExt cx="4766439" cy="893546"/>
          </a:xfrm>
        </p:grpSpPr>
        <p:sp>
          <p:nvSpPr>
            <p:cNvPr id="160" name="TextBox 159"/>
            <p:cNvSpPr txBox="1"/>
            <p:nvPr/>
          </p:nvSpPr>
          <p:spPr>
            <a:xfrm>
              <a:off x="838200" y="3987036"/>
              <a:ext cx="4766439" cy="307777"/>
            </a:xfrm>
            <a:prstGeom prst="rect">
              <a:avLst/>
            </a:prstGeom>
            <a:noFill/>
          </p:spPr>
          <p:txBody>
            <a:bodyPr wrap="square" rtlCol="0">
              <a:spAutoFit/>
            </a:bodyPr>
            <a:lstStyle/>
            <a:p>
              <a:r>
                <a:rPr lang="en-US" sz="1400" b="1" smtClean="0">
                  <a:solidFill>
                    <a:schemeClr val="tx2"/>
                  </a:solidFill>
                </a:rPr>
                <a:t>YOU CAN PUT YOUR AMAZING TITLE HERE</a:t>
              </a:r>
              <a:endParaRPr lang="en-US" sz="1400" b="1">
                <a:solidFill>
                  <a:schemeClr val="tx2"/>
                </a:solidFill>
              </a:endParaRPr>
            </a:p>
          </p:txBody>
        </p:sp>
        <p:sp>
          <p:nvSpPr>
            <p:cNvPr id="161" name="Rectangle 160"/>
            <p:cNvSpPr/>
            <p:nvPr/>
          </p:nvSpPr>
          <p:spPr>
            <a:xfrm>
              <a:off x="838202" y="4265029"/>
              <a:ext cx="4766437"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 bitur ornare imperdiet ullamcorper</a:t>
              </a:r>
              <a:r>
                <a:rPr lang="en-US" sz="1200" b="0" i="0" smtClean="0">
                  <a:solidFill>
                    <a:schemeClr val="tx2"/>
                  </a:solidFill>
                  <a:effectLst/>
                </a:rPr>
                <a:t> placerat orci accumsan massa</a:t>
              </a:r>
              <a:r>
                <a:rPr lang="it-IT" sz="1200" smtClean="0">
                  <a:solidFill>
                    <a:schemeClr val="tx2"/>
                  </a:solidFill>
                </a:rPr>
                <a:t>.</a:t>
              </a:r>
            </a:p>
          </p:txBody>
        </p:sp>
      </p:grpSp>
      <p:grpSp>
        <p:nvGrpSpPr>
          <p:cNvPr id="3" name="Group 2"/>
          <p:cNvGrpSpPr/>
          <p:nvPr/>
        </p:nvGrpSpPr>
        <p:grpSpPr>
          <a:xfrm>
            <a:off x="6587361" y="3987036"/>
            <a:ext cx="4766439" cy="924324"/>
            <a:chOff x="6587361" y="3987036"/>
            <a:chExt cx="4766439" cy="924324"/>
          </a:xfrm>
        </p:grpSpPr>
        <p:sp>
          <p:nvSpPr>
            <p:cNvPr id="162" name="TextBox 161"/>
            <p:cNvSpPr txBox="1"/>
            <p:nvPr/>
          </p:nvSpPr>
          <p:spPr>
            <a:xfrm>
              <a:off x="6587361" y="3987036"/>
              <a:ext cx="4766439" cy="307777"/>
            </a:xfrm>
            <a:prstGeom prst="rect">
              <a:avLst/>
            </a:prstGeom>
            <a:noFill/>
          </p:spPr>
          <p:txBody>
            <a:bodyPr wrap="square" rtlCol="0">
              <a:spAutoFit/>
            </a:bodyPr>
            <a:lstStyle/>
            <a:p>
              <a:r>
                <a:rPr lang="en-US" sz="1400" b="1" smtClean="0">
                  <a:solidFill>
                    <a:schemeClr val="tx2"/>
                  </a:solidFill>
                </a:rPr>
                <a:t>YOU CAN PUT YOUR AMAZING TITLE HERE</a:t>
              </a:r>
              <a:endParaRPr lang="en-US" sz="1400" b="1">
                <a:solidFill>
                  <a:schemeClr val="tx2"/>
                </a:solidFill>
              </a:endParaRPr>
            </a:p>
          </p:txBody>
        </p:sp>
        <p:sp>
          <p:nvSpPr>
            <p:cNvPr id="163" name="Rectangle 162"/>
            <p:cNvSpPr/>
            <p:nvPr/>
          </p:nvSpPr>
          <p:spPr>
            <a:xfrm>
              <a:off x="6587363" y="4265029"/>
              <a:ext cx="4766437"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 bitur ornare imperdiet ullamcorper</a:t>
              </a:r>
              <a:r>
                <a:rPr lang="en-US" sz="1200" b="0" i="0" smtClean="0">
                  <a:solidFill>
                    <a:schemeClr val="tx2"/>
                  </a:solidFill>
                  <a:effectLst/>
                </a:rPr>
                <a:t> placerat orci accumsan massa</a:t>
              </a:r>
              <a:r>
                <a:rPr lang="it-IT" sz="1200" smtClean="0">
                  <a:solidFill>
                    <a:schemeClr val="tx2"/>
                  </a:solidFill>
                </a:rPr>
                <a:t>.</a:t>
              </a:r>
            </a:p>
          </p:txBody>
        </p:sp>
      </p:grpSp>
      <p:sp>
        <p:nvSpPr>
          <p:cNvPr id="164" name="TextBox 163"/>
          <p:cNvSpPr txBox="1"/>
          <p:nvPr/>
        </p:nvSpPr>
        <p:spPr>
          <a:xfrm>
            <a:off x="838200" y="1465136"/>
            <a:ext cx="10515600" cy="646331"/>
          </a:xfrm>
          <a:prstGeom prst="rect">
            <a:avLst/>
          </a:prstGeom>
          <a:noFill/>
        </p:spPr>
        <p:txBody>
          <a:bodyPr wrap="square" rtlCol="0">
            <a:spAutoFit/>
          </a:bodyPr>
          <a:lstStyle/>
          <a:p>
            <a:pPr algn="ctr"/>
            <a:r>
              <a:rPr lang="en-US" sz="3600" b="1" spc="600" smtClean="0">
                <a:solidFill>
                  <a:schemeClr val="bg1"/>
                </a:solidFill>
                <a:latin typeface="+mj-lt"/>
              </a:rPr>
              <a:t>THIS IS A AMAZING PRESENTATION</a:t>
            </a:r>
            <a:endParaRPr lang="en-US" sz="3600" b="1" spc="600">
              <a:solidFill>
                <a:schemeClr val="bg1"/>
              </a:solidFill>
              <a:latin typeface="+mj-lt"/>
            </a:endParaRPr>
          </a:p>
        </p:txBody>
      </p:sp>
    </p:spTree>
    <p:extLst>
      <p:ext uri="{BB962C8B-B14F-4D97-AF65-F5344CB8AC3E}">
        <p14:creationId xmlns:p14="http://schemas.microsoft.com/office/powerpoint/2010/main" val="21857760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barn(outVertical)">
                                          <p:cBhvr>
                                            <p:cTn id="7" dur="500"/>
                                            <p:tgtEl>
                                              <p:spTgt spid="164"/>
                                            </p:tgtEl>
                                          </p:cBhvr>
                                        </p:animEffect>
                                      </p:childTnLst>
                                    </p:cTn>
                                  </p:par>
                                </p:childTnLst>
                              </p:cTn>
                            </p:par>
                            <p:par>
                              <p:cTn id="8" fill="hold">
                                <p:stCondLst>
                                  <p:cond delay="500"/>
                                </p:stCondLst>
                                <p:childTnLst>
                                  <p:par>
                                    <p:cTn id="9" presetID="2" presetClass="entr" presetSubtype="4" fill="hold" nodeType="afterEffect" p14:presetBounceEnd="50667">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14:bounceEnd="50667">
                                          <p:cBhvr additive="base">
                                            <p:cTn id="11"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14:bounceEnd="50667">
                                          <p:cBhvr additive="base">
                                            <p:cTn id="15" dur="750" fill="hold"/>
                                            <p:tgtEl>
                                              <p:spTgt spid="3"/>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500"/>
                                      </p:stCondLst>
                                      <p:childTnLst>
                                        <p:set>
                                          <p:cBhvr>
                                            <p:cTn id="18" dur="1" fill="hold">
                                              <p:stCondLst>
                                                <p:cond delay="0"/>
                                              </p:stCondLst>
                                            </p:cTn>
                                            <p:tgtEl>
                                              <p:spTgt spid="4"/>
                                            </p:tgtEl>
                                            <p:attrNameLst>
                                              <p:attrName>style.visibility</p:attrName>
                                            </p:attrNameLst>
                                          </p:cBhvr>
                                          <p:to>
                                            <p:strVal val="visible"/>
                                          </p:to>
                                        </p:set>
                                        <p:anim calcmode="lin" valueType="num" p14:bounceEnd="50667">
                                          <p:cBhvr additive="base">
                                            <p:cTn id="19" dur="750" fill="hold"/>
                                            <p:tgtEl>
                                              <p:spTgt spid="4"/>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667">
                                      <p:stCondLst>
                                        <p:cond delay="750"/>
                                      </p:stCondLst>
                                      <p:childTnLst>
                                        <p:set>
                                          <p:cBhvr>
                                            <p:cTn id="22" dur="1" fill="hold">
                                              <p:stCondLst>
                                                <p:cond delay="0"/>
                                              </p:stCondLst>
                                            </p:cTn>
                                            <p:tgtEl>
                                              <p:spTgt spid="5"/>
                                            </p:tgtEl>
                                            <p:attrNameLst>
                                              <p:attrName>style.visibility</p:attrName>
                                            </p:attrNameLst>
                                          </p:cBhvr>
                                          <p:to>
                                            <p:strVal val="visible"/>
                                          </p:to>
                                        </p:set>
                                        <p:anim calcmode="lin" valueType="num" p14:bounceEnd="50667">
                                          <p:cBhvr additive="base">
                                            <p:cTn id="23"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24"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barn(outVertical)">
                                          <p:cBhvr>
                                            <p:cTn id="7" dur="500"/>
                                            <p:tgtEl>
                                              <p:spTgt spid="164"/>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5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750" fill="hold"/>
                                            <p:tgtEl>
                                              <p:spTgt spid="4"/>
                                            </p:tgtEl>
                                            <p:attrNameLst>
                                              <p:attrName>ppt_x</p:attrName>
                                            </p:attrNameLst>
                                          </p:cBhvr>
                                          <p:tavLst>
                                            <p:tav tm="0">
                                              <p:val>
                                                <p:strVal val="#ppt_x"/>
                                              </p:val>
                                            </p:tav>
                                            <p:tav tm="100000">
                                              <p:val>
                                                <p:strVal val="#ppt_x"/>
                                              </p:val>
                                            </p:tav>
                                          </p:tavLst>
                                        </p:anim>
                                        <p:anim calcmode="lin" valueType="num">
                                          <p:cBhvr additive="base">
                                            <p:cTn id="20" dur="75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75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750" fill="hold"/>
                                            <p:tgtEl>
                                              <p:spTgt spid="5"/>
                                            </p:tgtEl>
                                            <p:attrNameLst>
                                              <p:attrName>ppt_x</p:attrName>
                                            </p:attrNameLst>
                                          </p:cBhvr>
                                          <p:tavLst>
                                            <p:tav tm="0">
                                              <p:val>
                                                <p:strVal val="#ppt_x"/>
                                              </p:val>
                                            </p:tav>
                                            <p:tav tm="100000">
                                              <p:val>
                                                <p:strVal val="#ppt_x"/>
                                              </p:val>
                                            </p:tav>
                                          </p:tavLst>
                                        </p:anim>
                                        <p:anim calcmode="lin" valueType="num">
                                          <p:cBhvr additive="base">
                                            <p:cTn id="24"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0" y="614904"/>
            <a:ext cx="6096000" cy="646331"/>
          </a:xfrm>
          <a:prstGeom prst="rect">
            <a:avLst/>
          </a:prstGeom>
          <a:noFill/>
        </p:spPr>
        <p:txBody>
          <a:bodyPr wrap="square" rtlCol="0">
            <a:spAutoFit/>
          </a:bodyPr>
          <a:lstStyle/>
          <a:p>
            <a:r>
              <a:rPr lang="en-US" sz="3600" b="1" dirty="0" smtClean="0">
                <a:solidFill>
                  <a:schemeClr val="tx2"/>
                </a:solidFill>
                <a:latin typeface="+mj-lt"/>
              </a:rPr>
              <a:t>Results</a:t>
            </a:r>
            <a:endParaRPr lang="en-US" sz="3600" b="1" dirty="0">
              <a:solidFill>
                <a:schemeClr val="tx2"/>
              </a:solidFill>
              <a:latin typeface="+mj-lt"/>
            </a:endParaRPr>
          </a:p>
        </p:txBody>
      </p:sp>
      <p:sp>
        <p:nvSpPr>
          <p:cNvPr id="5" name="TextBox 4"/>
          <p:cNvSpPr txBox="1"/>
          <p:nvPr/>
        </p:nvSpPr>
        <p:spPr>
          <a:xfrm>
            <a:off x="6096000" y="422810"/>
            <a:ext cx="6096001" cy="307777"/>
          </a:xfrm>
          <a:prstGeom prst="rect">
            <a:avLst/>
          </a:prstGeom>
          <a:noFill/>
        </p:spPr>
        <p:txBody>
          <a:bodyPr wrap="square" rtlCol="0">
            <a:spAutoFit/>
          </a:bodyPr>
          <a:lstStyle/>
          <a:p>
            <a:r>
              <a:rPr lang="en-US" sz="1400" b="1" dirty="0" smtClean="0">
                <a:solidFill>
                  <a:schemeClr val="tx2"/>
                </a:solidFill>
                <a:latin typeface="Roboto" pitchFamily="2" charset="0"/>
                <a:ea typeface="Roboto" pitchFamily="2" charset="0"/>
              </a:rPr>
              <a:t>Experiment 1b</a:t>
            </a:r>
            <a:endParaRPr lang="en-US" sz="1400" b="1" dirty="0">
              <a:solidFill>
                <a:schemeClr val="tx2"/>
              </a:solidFill>
              <a:latin typeface="Roboto" pitchFamily="2" charset="0"/>
              <a:ea typeface="Roboto" pitchFamily="2" charset="0"/>
            </a:endParaRPr>
          </a:p>
        </p:txBody>
      </p:sp>
      <p:grpSp>
        <p:nvGrpSpPr>
          <p:cNvPr id="6" name="Group 5"/>
          <p:cNvGrpSpPr/>
          <p:nvPr/>
        </p:nvGrpSpPr>
        <p:grpSpPr>
          <a:xfrm>
            <a:off x="6247080" y="1235687"/>
            <a:ext cx="715736" cy="87086"/>
            <a:chOff x="5738133" y="1142444"/>
            <a:chExt cx="715736" cy="87086"/>
          </a:xfrm>
        </p:grpSpPr>
        <p:sp>
          <p:nvSpPr>
            <p:cNvPr id="7" name="Oval 6"/>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Oval 7"/>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Oval 8"/>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Oval 9"/>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2" name="Rectangle 11"/>
          <p:cNvSpPr/>
          <p:nvPr/>
        </p:nvSpPr>
        <p:spPr>
          <a:xfrm>
            <a:off x="6096000" y="2015982"/>
            <a:ext cx="5257800" cy="335156"/>
          </a:xfrm>
          <a:prstGeom prst="rect">
            <a:avLst/>
          </a:prstGeom>
        </p:spPr>
        <p:txBody>
          <a:bodyPr wrap="square">
            <a:spAutoFit/>
          </a:bodyPr>
          <a:lstStyle/>
          <a:p>
            <a:pPr algn="ctr">
              <a:lnSpc>
                <a:spcPct val="150000"/>
              </a:lnSpc>
            </a:pPr>
            <a:r>
              <a:rPr lang="en-US" sz="1200" dirty="0">
                <a:solidFill>
                  <a:schemeClr val="tx2"/>
                </a:solidFill>
              </a:rPr>
              <a:t>Likelihood of conducting Google search</a:t>
            </a:r>
          </a:p>
        </p:txBody>
      </p:sp>
      <p:graphicFrame>
        <p:nvGraphicFramePr>
          <p:cNvPr id="14" name="Chart 13"/>
          <p:cNvGraphicFramePr/>
          <p:nvPr>
            <p:extLst>
              <p:ext uri="{D42A27DB-BD31-4B8C-83A1-F6EECF244321}">
                <p14:modId xmlns:p14="http://schemas.microsoft.com/office/powerpoint/2010/main" val="1206163027"/>
              </p:ext>
            </p:extLst>
          </p:nvPr>
        </p:nvGraphicFramePr>
        <p:xfrm>
          <a:off x="5799221" y="2351138"/>
          <a:ext cx="5815263" cy="3145159"/>
        </p:xfrm>
        <a:graphic>
          <a:graphicData uri="http://schemas.openxmlformats.org/drawingml/2006/chart">
            <c:chart xmlns:c="http://schemas.openxmlformats.org/drawingml/2006/chart" xmlns:r="http://schemas.openxmlformats.org/officeDocument/2006/relationships" r:id="rId2"/>
          </a:graphicData>
        </a:graphic>
      </p:graphicFrame>
      <p:grpSp>
        <p:nvGrpSpPr>
          <p:cNvPr id="29" name="Group 28"/>
          <p:cNvGrpSpPr/>
          <p:nvPr/>
        </p:nvGrpSpPr>
        <p:grpSpPr>
          <a:xfrm>
            <a:off x="6247080" y="5839854"/>
            <a:ext cx="1669540" cy="276999"/>
            <a:chOff x="6247080" y="5679433"/>
            <a:chExt cx="1488566" cy="276999"/>
          </a:xfrm>
        </p:grpSpPr>
        <p:sp>
          <p:nvSpPr>
            <p:cNvPr id="16" name="TextBox 15"/>
            <p:cNvSpPr txBox="1"/>
            <p:nvPr/>
          </p:nvSpPr>
          <p:spPr>
            <a:xfrm>
              <a:off x="6518740" y="5679433"/>
              <a:ext cx="1216906" cy="276999"/>
            </a:xfrm>
            <a:prstGeom prst="rect">
              <a:avLst/>
            </a:prstGeom>
            <a:noFill/>
          </p:spPr>
          <p:txBody>
            <a:bodyPr wrap="square" rtlCol="0">
              <a:spAutoFit/>
            </a:bodyPr>
            <a:lstStyle/>
            <a:p>
              <a:r>
                <a:rPr lang="en-US" sz="1200" b="1" dirty="0" smtClean="0">
                  <a:solidFill>
                    <a:schemeClr val="tx2"/>
                  </a:solidFill>
                </a:rPr>
                <a:t>Internet</a:t>
              </a:r>
              <a:endParaRPr lang="en-US" sz="1200" b="1" dirty="0">
                <a:solidFill>
                  <a:schemeClr val="tx2"/>
                </a:solidFill>
              </a:endParaRPr>
            </a:p>
          </p:txBody>
        </p:sp>
        <p:sp>
          <p:nvSpPr>
            <p:cNvPr id="17" name="Oval 16"/>
            <p:cNvSpPr/>
            <p:nvPr/>
          </p:nvSpPr>
          <p:spPr>
            <a:xfrm>
              <a:off x="6247080" y="5751871"/>
              <a:ext cx="132122" cy="13212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28" name="Group 27"/>
          <p:cNvGrpSpPr/>
          <p:nvPr/>
        </p:nvGrpSpPr>
        <p:grpSpPr>
          <a:xfrm>
            <a:off x="8056158" y="5839854"/>
            <a:ext cx="1666180" cy="276999"/>
            <a:chOff x="8056157" y="5679433"/>
            <a:chExt cx="1488566" cy="276999"/>
          </a:xfrm>
        </p:grpSpPr>
        <p:sp>
          <p:nvSpPr>
            <p:cNvPr id="21" name="TextBox 20"/>
            <p:cNvSpPr txBox="1"/>
            <p:nvPr/>
          </p:nvSpPr>
          <p:spPr>
            <a:xfrm>
              <a:off x="8327817" y="5679433"/>
              <a:ext cx="1216906" cy="276999"/>
            </a:xfrm>
            <a:prstGeom prst="rect">
              <a:avLst/>
            </a:prstGeom>
            <a:noFill/>
          </p:spPr>
          <p:txBody>
            <a:bodyPr wrap="square" rtlCol="0">
              <a:spAutoFit/>
            </a:bodyPr>
            <a:lstStyle/>
            <a:p>
              <a:r>
                <a:rPr lang="en-US" sz="1200" b="1" dirty="0" smtClean="0">
                  <a:solidFill>
                    <a:schemeClr val="tx2"/>
                  </a:solidFill>
                </a:rPr>
                <a:t>Memory</a:t>
              </a:r>
              <a:endParaRPr lang="en-US" sz="1200" b="1" dirty="0">
                <a:solidFill>
                  <a:schemeClr val="tx2"/>
                </a:solidFill>
              </a:endParaRPr>
            </a:p>
          </p:txBody>
        </p:sp>
        <p:sp>
          <p:nvSpPr>
            <p:cNvPr id="22" name="Oval 21"/>
            <p:cNvSpPr/>
            <p:nvPr/>
          </p:nvSpPr>
          <p:spPr>
            <a:xfrm>
              <a:off x="8056157" y="5751871"/>
              <a:ext cx="132122" cy="13212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pic>
        <p:nvPicPr>
          <p:cNvPr id="20" name="Picture 10" descr="Inspiron 3671 Desktop Computer | Dell Ca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398" y="2015982"/>
            <a:ext cx="37147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71727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 presetClass="entr" presetSubtype="4" fill="hold" nodeType="afterEffect" p14:presetBounceEnd="50667">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14:bounceEnd="50667">
                                          <p:cBhvr additive="base">
                                            <p:cTn id="15" dur="750" fill="hold"/>
                                            <p:tgtEl>
                                              <p:spTgt spid="29"/>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250"/>
                                      </p:stCondLst>
                                      <p:childTnLst>
                                        <p:set>
                                          <p:cBhvr>
                                            <p:cTn id="18" dur="1" fill="hold">
                                              <p:stCondLst>
                                                <p:cond delay="0"/>
                                              </p:stCondLst>
                                            </p:cTn>
                                            <p:tgtEl>
                                              <p:spTgt spid="28"/>
                                            </p:tgtEl>
                                            <p:attrNameLst>
                                              <p:attrName>style.visibility</p:attrName>
                                            </p:attrNameLst>
                                          </p:cBhvr>
                                          <p:to>
                                            <p:strVal val="visible"/>
                                          </p:to>
                                        </p:set>
                                        <p:anim calcmode="lin" valueType="num" p14:bounceEnd="50667">
                                          <p:cBhvr additive="base">
                                            <p:cTn id="19" dur="750" fill="hold"/>
                                            <p:tgtEl>
                                              <p:spTgt spid="28"/>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14"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ppt_x"/>
                                              </p:val>
                                            </p:tav>
                                            <p:tav tm="100000">
                                              <p:val>
                                                <p:strVal val="#ppt_x"/>
                                              </p:val>
                                            </p:tav>
                                          </p:tavLst>
                                        </p:anim>
                                        <p:anim calcmode="lin" valueType="num">
                                          <p:cBhvr additive="base">
                                            <p:cTn id="16" dur="75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14" grpId="0">
            <p:bldAsOne/>
          </p:bldGraphic>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0" y="614904"/>
            <a:ext cx="6096000" cy="646331"/>
          </a:xfrm>
          <a:prstGeom prst="rect">
            <a:avLst/>
          </a:prstGeom>
          <a:noFill/>
        </p:spPr>
        <p:txBody>
          <a:bodyPr wrap="square" rtlCol="0">
            <a:spAutoFit/>
          </a:bodyPr>
          <a:lstStyle/>
          <a:p>
            <a:r>
              <a:rPr lang="en-US" sz="3600" b="1" smtClean="0">
                <a:solidFill>
                  <a:schemeClr val="tx2"/>
                </a:solidFill>
                <a:latin typeface="+mj-lt"/>
              </a:rPr>
              <a:t>IMAGE &amp; CHART LAYOUT</a:t>
            </a:r>
            <a:endParaRPr lang="en-US" sz="3600" b="1">
              <a:solidFill>
                <a:schemeClr val="tx2"/>
              </a:solidFill>
              <a:latin typeface="+mj-lt"/>
            </a:endParaRPr>
          </a:p>
        </p:txBody>
      </p:sp>
      <p:sp>
        <p:nvSpPr>
          <p:cNvPr id="5" name="TextBox 4"/>
          <p:cNvSpPr txBox="1"/>
          <p:nvPr/>
        </p:nvSpPr>
        <p:spPr>
          <a:xfrm>
            <a:off x="6096000" y="422810"/>
            <a:ext cx="6096001" cy="307777"/>
          </a:xfrm>
          <a:prstGeom prst="rect">
            <a:avLst/>
          </a:prstGeom>
          <a:noFill/>
        </p:spPr>
        <p:txBody>
          <a:bodyPr wrap="square" rtlCol="0">
            <a:spAutoFit/>
          </a:bodyPr>
          <a:lstStyle/>
          <a:p>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6" name="Group 5"/>
          <p:cNvGrpSpPr/>
          <p:nvPr/>
        </p:nvGrpSpPr>
        <p:grpSpPr>
          <a:xfrm>
            <a:off x="6247080" y="1235687"/>
            <a:ext cx="715736" cy="87086"/>
            <a:chOff x="5738133" y="1142444"/>
            <a:chExt cx="715736" cy="87086"/>
          </a:xfrm>
        </p:grpSpPr>
        <p:sp>
          <p:nvSpPr>
            <p:cNvPr id="7" name="Oval 6"/>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Oval 7"/>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Oval 8"/>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Oval 9"/>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31" name="Rectangle 30"/>
          <p:cNvSpPr/>
          <p:nvPr/>
        </p:nvSpPr>
        <p:spPr>
          <a:xfrm>
            <a:off x="6096001" y="2015982"/>
            <a:ext cx="5257800" cy="335156"/>
          </a:xfrm>
          <a:prstGeom prst="rect">
            <a:avLst/>
          </a:prstGeom>
        </p:spPr>
        <p:txBody>
          <a:bodyPr wrap="square">
            <a:spAutoFit/>
          </a:bodyPr>
          <a:lstStyle/>
          <a:p>
            <a:pPr algn="ctr">
              <a:lnSpc>
                <a:spcPct val="150000"/>
              </a:lnSpc>
            </a:pPr>
            <a:r>
              <a:rPr lang="en-US" sz="1200" dirty="0" smtClean="0">
                <a:solidFill>
                  <a:schemeClr val="tx2"/>
                </a:solidFill>
              </a:rPr>
              <a:t>Likelihood of conducting Google search</a:t>
            </a:r>
          </a:p>
        </p:txBody>
      </p:sp>
      <p:grpSp>
        <p:nvGrpSpPr>
          <p:cNvPr id="32" name="Group 31"/>
          <p:cNvGrpSpPr/>
          <p:nvPr/>
        </p:nvGrpSpPr>
        <p:grpSpPr>
          <a:xfrm>
            <a:off x="6247080" y="5839854"/>
            <a:ext cx="1488566" cy="276999"/>
            <a:chOff x="6247080" y="5679433"/>
            <a:chExt cx="1488566" cy="276999"/>
          </a:xfrm>
        </p:grpSpPr>
        <p:sp>
          <p:nvSpPr>
            <p:cNvPr id="33" name="TextBox 32"/>
            <p:cNvSpPr txBox="1"/>
            <p:nvPr/>
          </p:nvSpPr>
          <p:spPr>
            <a:xfrm>
              <a:off x="6518740" y="5679433"/>
              <a:ext cx="1216906" cy="276999"/>
            </a:xfrm>
            <a:prstGeom prst="rect">
              <a:avLst/>
            </a:prstGeom>
            <a:noFill/>
          </p:spPr>
          <p:txBody>
            <a:bodyPr wrap="square" rtlCol="0">
              <a:spAutoFit/>
            </a:bodyPr>
            <a:lstStyle/>
            <a:p>
              <a:r>
                <a:rPr lang="en-US" sz="1200" b="1" smtClean="0">
                  <a:solidFill>
                    <a:schemeClr val="tx2"/>
                  </a:solidFill>
                </a:rPr>
                <a:t>DESCRIPTION</a:t>
              </a:r>
              <a:endParaRPr lang="en-US" sz="1200" b="1">
                <a:solidFill>
                  <a:schemeClr val="tx2"/>
                </a:solidFill>
              </a:endParaRPr>
            </a:p>
          </p:txBody>
        </p:sp>
        <p:sp>
          <p:nvSpPr>
            <p:cNvPr id="34" name="Oval 33"/>
            <p:cNvSpPr/>
            <p:nvPr/>
          </p:nvSpPr>
          <p:spPr>
            <a:xfrm>
              <a:off x="6247080" y="5751871"/>
              <a:ext cx="132122" cy="1321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35" name="Group 34"/>
          <p:cNvGrpSpPr/>
          <p:nvPr/>
        </p:nvGrpSpPr>
        <p:grpSpPr>
          <a:xfrm>
            <a:off x="8056158" y="5839854"/>
            <a:ext cx="1488566" cy="276999"/>
            <a:chOff x="8056157" y="5679433"/>
            <a:chExt cx="1488566" cy="276999"/>
          </a:xfrm>
        </p:grpSpPr>
        <p:sp>
          <p:nvSpPr>
            <p:cNvPr id="36" name="TextBox 35"/>
            <p:cNvSpPr txBox="1"/>
            <p:nvPr/>
          </p:nvSpPr>
          <p:spPr>
            <a:xfrm>
              <a:off x="8327817" y="5679433"/>
              <a:ext cx="1216906" cy="276999"/>
            </a:xfrm>
            <a:prstGeom prst="rect">
              <a:avLst/>
            </a:prstGeom>
            <a:noFill/>
          </p:spPr>
          <p:txBody>
            <a:bodyPr wrap="square" rtlCol="0">
              <a:spAutoFit/>
            </a:bodyPr>
            <a:lstStyle/>
            <a:p>
              <a:r>
                <a:rPr lang="en-US" sz="1200" b="1" smtClean="0">
                  <a:solidFill>
                    <a:schemeClr val="tx2"/>
                  </a:solidFill>
                </a:rPr>
                <a:t>DESCRIPTION</a:t>
              </a:r>
              <a:endParaRPr lang="en-US" sz="1200" b="1">
                <a:solidFill>
                  <a:schemeClr val="tx2"/>
                </a:solidFill>
              </a:endParaRPr>
            </a:p>
          </p:txBody>
        </p:sp>
        <p:sp>
          <p:nvSpPr>
            <p:cNvPr id="37" name="Oval 36"/>
            <p:cNvSpPr/>
            <p:nvPr/>
          </p:nvSpPr>
          <p:spPr>
            <a:xfrm>
              <a:off x="8056157" y="5751871"/>
              <a:ext cx="132122" cy="1321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38" name="Group 37"/>
          <p:cNvGrpSpPr/>
          <p:nvPr/>
        </p:nvGrpSpPr>
        <p:grpSpPr>
          <a:xfrm>
            <a:off x="9865235" y="5839854"/>
            <a:ext cx="1488566" cy="276999"/>
            <a:chOff x="9865235" y="5679433"/>
            <a:chExt cx="1488566" cy="276999"/>
          </a:xfrm>
        </p:grpSpPr>
        <p:sp>
          <p:nvSpPr>
            <p:cNvPr id="39" name="TextBox 38"/>
            <p:cNvSpPr txBox="1"/>
            <p:nvPr/>
          </p:nvSpPr>
          <p:spPr>
            <a:xfrm>
              <a:off x="10136895" y="5679433"/>
              <a:ext cx="1216906" cy="276999"/>
            </a:xfrm>
            <a:prstGeom prst="rect">
              <a:avLst/>
            </a:prstGeom>
            <a:noFill/>
          </p:spPr>
          <p:txBody>
            <a:bodyPr wrap="square" rtlCol="0">
              <a:spAutoFit/>
            </a:bodyPr>
            <a:lstStyle/>
            <a:p>
              <a:r>
                <a:rPr lang="en-US" sz="1200" b="1" smtClean="0">
                  <a:solidFill>
                    <a:schemeClr val="tx2"/>
                  </a:solidFill>
                </a:rPr>
                <a:t>DESCRIPTION</a:t>
              </a:r>
              <a:endParaRPr lang="en-US" sz="1200" b="1">
                <a:solidFill>
                  <a:schemeClr val="tx2"/>
                </a:solidFill>
              </a:endParaRPr>
            </a:p>
          </p:txBody>
        </p:sp>
        <p:sp>
          <p:nvSpPr>
            <p:cNvPr id="40" name="Oval 39"/>
            <p:cNvSpPr/>
            <p:nvPr/>
          </p:nvSpPr>
          <p:spPr>
            <a:xfrm>
              <a:off x="9865235" y="5751871"/>
              <a:ext cx="132122" cy="1321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aphicFrame>
        <p:nvGraphicFramePr>
          <p:cNvPr id="22" name="Chart 21"/>
          <p:cNvGraphicFramePr/>
          <p:nvPr>
            <p:extLst>
              <p:ext uri="{D42A27DB-BD31-4B8C-83A1-F6EECF244321}">
                <p14:modId xmlns:p14="http://schemas.microsoft.com/office/powerpoint/2010/main" val="1871166919"/>
              </p:ext>
            </p:extLst>
          </p:nvPr>
        </p:nvGraphicFramePr>
        <p:xfrm>
          <a:off x="5799221" y="2351138"/>
          <a:ext cx="5815263" cy="3145159"/>
        </p:xfrm>
        <a:graphic>
          <a:graphicData uri="http://schemas.openxmlformats.org/drawingml/2006/chart">
            <c:chart xmlns:c="http://schemas.openxmlformats.org/drawingml/2006/chart" xmlns:r="http://schemas.openxmlformats.org/officeDocument/2006/relationships" r:id="rId2"/>
          </a:graphicData>
        </a:graphic>
      </p:graphicFrame>
      <p:pic>
        <p:nvPicPr>
          <p:cNvPr id="23" name="Picture 8" descr="2010 Apple iPad icon PNG, ICO or ICNS | Free vector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5147" y="1047215"/>
            <a:ext cx="2272690" cy="227269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2" descr="e Foundation - deGoogled unGoogled smartphone operating systems and online  services - your data is your dat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1036" y="3638094"/>
            <a:ext cx="2067952" cy="1858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70966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4" fill="hold" nodeType="afterEffect" p14:presetBounceEnd="50667">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14:bounceEnd="50667">
                                          <p:cBhvr additive="base">
                                            <p:cTn id="11" dur="750" fill="hold"/>
                                            <p:tgtEl>
                                              <p:spTgt spid="32"/>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250"/>
                                      </p:stCondLst>
                                      <p:childTnLst>
                                        <p:set>
                                          <p:cBhvr>
                                            <p:cTn id="14" dur="1" fill="hold">
                                              <p:stCondLst>
                                                <p:cond delay="0"/>
                                              </p:stCondLst>
                                            </p:cTn>
                                            <p:tgtEl>
                                              <p:spTgt spid="35"/>
                                            </p:tgtEl>
                                            <p:attrNameLst>
                                              <p:attrName>style.visibility</p:attrName>
                                            </p:attrNameLst>
                                          </p:cBhvr>
                                          <p:to>
                                            <p:strVal val="visible"/>
                                          </p:to>
                                        </p:set>
                                        <p:anim calcmode="lin" valueType="num" p14:bounceEnd="50667">
                                          <p:cBhvr additive="base">
                                            <p:cTn id="15" dur="750" fill="hold"/>
                                            <p:tgtEl>
                                              <p:spTgt spid="35"/>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500"/>
                                      </p:stCondLst>
                                      <p:childTnLst>
                                        <p:set>
                                          <p:cBhvr>
                                            <p:cTn id="18" dur="1" fill="hold">
                                              <p:stCondLst>
                                                <p:cond delay="0"/>
                                              </p:stCondLst>
                                            </p:cTn>
                                            <p:tgtEl>
                                              <p:spTgt spid="38"/>
                                            </p:tgtEl>
                                            <p:attrNameLst>
                                              <p:attrName>style.visibility</p:attrName>
                                            </p:attrNameLst>
                                          </p:cBhvr>
                                          <p:to>
                                            <p:strVal val="visible"/>
                                          </p:to>
                                        </p:set>
                                        <p:anim calcmode="lin" valueType="num" p14:bounceEnd="50667">
                                          <p:cBhvr additive="base">
                                            <p:cTn id="19" dur="750" fill="hold"/>
                                            <p:tgtEl>
                                              <p:spTgt spid="38"/>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38"/>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Graphic spid="22"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750" fill="hold"/>
                                            <p:tgtEl>
                                              <p:spTgt spid="32"/>
                                            </p:tgtEl>
                                            <p:attrNameLst>
                                              <p:attrName>ppt_x</p:attrName>
                                            </p:attrNameLst>
                                          </p:cBhvr>
                                          <p:tavLst>
                                            <p:tav tm="0">
                                              <p:val>
                                                <p:strVal val="#ppt_x"/>
                                              </p:val>
                                            </p:tav>
                                            <p:tav tm="100000">
                                              <p:val>
                                                <p:strVal val="#ppt_x"/>
                                              </p:val>
                                            </p:tav>
                                          </p:tavLst>
                                        </p:anim>
                                        <p:anim calcmode="lin" valueType="num">
                                          <p:cBhvr additive="base">
                                            <p:cTn id="12" dur="75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750" fill="hold"/>
                                            <p:tgtEl>
                                              <p:spTgt spid="35"/>
                                            </p:tgtEl>
                                            <p:attrNameLst>
                                              <p:attrName>ppt_x</p:attrName>
                                            </p:attrNameLst>
                                          </p:cBhvr>
                                          <p:tavLst>
                                            <p:tav tm="0">
                                              <p:val>
                                                <p:strVal val="#ppt_x"/>
                                              </p:val>
                                            </p:tav>
                                            <p:tav tm="100000">
                                              <p:val>
                                                <p:strVal val="#ppt_x"/>
                                              </p:val>
                                            </p:tav>
                                          </p:tavLst>
                                        </p:anim>
                                        <p:anim calcmode="lin" valueType="num">
                                          <p:cBhvr additive="base">
                                            <p:cTn id="16" dur="750" fill="hold"/>
                                            <p:tgtEl>
                                              <p:spTgt spid="3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50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750" fill="hold"/>
                                            <p:tgtEl>
                                              <p:spTgt spid="38"/>
                                            </p:tgtEl>
                                            <p:attrNameLst>
                                              <p:attrName>ppt_x</p:attrName>
                                            </p:attrNameLst>
                                          </p:cBhvr>
                                          <p:tavLst>
                                            <p:tav tm="0">
                                              <p:val>
                                                <p:strVal val="#ppt_x"/>
                                              </p:val>
                                            </p:tav>
                                            <p:tav tm="100000">
                                              <p:val>
                                                <p:strVal val="#ppt_x"/>
                                              </p:val>
                                            </p:tav>
                                          </p:tavLst>
                                        </p:anim>
                                        <p:anim calcmode="lin" valueType="num">
                                          <p:cBhvr additive="base">
                                            <p:cTn id="20" dur="750" fill="hold"/>
                                            <p:tgtEl>
                                              <p:spTgt spid="38"/>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Graphic spid="22" grpId="0">
            <p:bldAsOne/>
          </p:bldGraphic>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838200" y="614904"/>
            <a:ext cx="10515600" cy="646331"/>
          </a:xfrm>
          <a:prstGeom prst="rect">
            <a:avLst/>
          </a:prstGeom>
          <a:noFill/>
        </p:spPr>
        <p:txBody>
          <a:bodyPr wrap="square" rtlCol="0">
            <a:spAutoFit/>
          </a:bodyPr>
          <a:lstStyle/>
          <a:p>
            <a:pPr algn="ctr"/>
            <a:r>
              <a:rPr lang="en-US" sz="3600" b="1">
                <a:solidFill>
                  <a:schemeClr val="tx2"/>
                </a:solidFill>
                <a:latin typeface="+mj-lt"/>
              </a:rPr>
              <a:t>OUR GREAT SERVICES</a:t>
            </a:r>
          </a:p>
        </p:txBody>
      </p:sp>
      <p:sp>
        <p:nvSpPr>
          <p:cNvPr id="45" name="TextBox 44"/>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46" name="Group 45"/>
          <p:cNvGrpSpPr/>
          <p:nvPr/>
        </p:nvGrpSpPr>
        <p:grpSpPr>
          <a:xfrm>
            <a:off x="5738132" y="1235687"/>
            <a:ext cx="715736" cy="87086"/>
            <a:chOff x="5738133" y="1142444"/>
            <a:chExt cx="715736" cy="87086"/>
          </a:xfrm>
        </p:grpSpPr>
        <p:sp>
          <p:nvSpPr>
            <p:cNvPr id="47" name="Oval 46"/>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Oval 47"/>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49"/>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2" name="Group 1"/>
          <p:cNvGrpSpPr/>
          <p:nvPr/>
        </p:nvGrpSpPr>
        <p:grpSpPr>
          <a:xfrm>
            <a:off x="923979" y="2115075"/>
            <a:ext cx="4769684" cy="924324"/>
            <a:chOff x="923979" y="2115075"/>
            <a:chExt cx="4769684" cy="924324"/>
          </a:xfrm>
        </p:grpSpPr>
        <p:sp>
          <p:nvSpPr>
            <p:cNvPr id="14" name="TextBox 13"/>
            <p:cNvSpPr txBox="1"/>
            <p:nvPr/>
          </p:nvSpPr>
          <p:spPr>
            <a:xfrm>
              <a:off x="1656117" y="2115075"/>
              <a:ext cx="4037546" cy="307777"/>
            </a:xfrm>
            <a:prstGeom prst="rect">
              <a:avLst/>
            </a:prstGeom>
            <a:noFill/>
          </p:spPr>
          <p:txBody>
            <a:bodyPr wrap="square" rtlCol="0">
              <a:spAutoFit/>
            </a:bodyPr>
            <a:lstStyle/>
            <a:p>
              <a:r>
                <a:rPr lang="en-US" sz="1400" b="1" smtClean="0">
                  <a:solidFill>
                    <a:schemeClr val="tx2"/>
                  </a:solidFill>
                </a:rPr>
                <a:t>GREAT TARGET</a:t>
              </a:r>
              <a:endParaRPr lang="en-US" sz="1400" b="1">
                <a:solidFill>
                  <a:schemeClr val="tx2"/>
                </a:solidFill>
              </a:endParaRPr>
            </a:p>
          </p:txBody>
        </p:sp>
        <p:sp>
          <p:nvSpPr>
            <p:cNvPr id="15" name="Rectangle 14"/>
            <p:cNvSpPr/>
            <p:nvPr/>
          </p:nvSpPr>
          <p:spPr>
            <a:xfrm>
              <a:off x="1656116" y="2393068"/>
              <a:ext cx="4037547"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 </a:t>
              </a:r>
              <a:r>
                <a:rPr lang="it-IT" sz="1200" smtClean="0">
                  <a:solidFill>
                    <a:schemeClr val="tx2"/>
                  </a:solidFill>
                </a:rPr>
                <a:t>Curabitur ornare imperdiet posuere ullamcorper.</a:t>
              </a:r>
            </a:p>
          </p:txBody>
        </p:sp>
        <p:sp>
          <p:nvSpPr>
            <p:cNvPr id="17" name="Oval 16"/>
            <p:cNvSpPr/>
            <p:nvPr/>
          </p:nvSpPr>
          <p:spPr>
            <a:xfrm>
              <a:off x="923979" y="2179298"/>
              <a:ext cx="637940" cy="6379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23"/>
            <p:cNvSpPr>
              <a:spLocks noEditPoints="1"/>
            </p:cNvSpPr>
            <p:nvPr/>
          </p:nvSpPr>
          <p:spPr bwMode="auto">
            <a:xfrm>
              <a:off x="1082547" y="2346595"/>
              <a:ext cx="320805" cy="303347"/>
            </a:xfrm>
            <a:custGeom>
              <a:avLst/>
              <a:gdLst>
                <a:gd name="T0" fmla="*/ 233362 w 68"/>
                <a:gd name="T1" fmla="*/ 48270 h 64"/>
                <a:gd name="T2" fmla="*/ 233362 w 68"/>
                <a:gd name="T3" fmla="*/ 62061 h 64"/>
                <a:gd name="T4" fmla="*/ 219635 w 68"/>
                <a:gd name="T5" fmla="*/ 62061 h 64"/>
                <a:gd name="T6" fmla="*/ 209339 w 68"/>
                <a:gd name="T7" fmla="*/ 72405 h 64"/>
                <a:gd name="T8" fmla="*/ 24023 w 68"/>
                <a:gd name="T9" fmla="*/ 72405 h 64"/>
                <a:gd name="T10" fmla="*/ 13727 w 68"/>
                <a:gd name="T11" fmla="*/ 62061 h 64"/>
                <a:gd name="T12" fmla="*/ 0 w 68"/>
                <a:gd name="T13" fmla="*/ 62061 h 64"/>
                <a:gd name="T14" fmla="*/ 0 w 68"/>
                <a:gd name="T15" fmla="*/ 48270 h 64"/>
                <a:gd name="T16" fmla="*/ 116681 w 68"/>
                <a:gd name="T17" fmla="*/ 0 h 64"/>
                <a:gd name="T18" fmla="*/ 233362 w 68"/>
                <a:gd name="T19" fmla="*/ 48270 h 64"/>
                <a:gd name="T20" fmla="*/ 233362 w 68"/>
                <a:gd name="T21" fmla="*/ 206872 h 64"/>
                <a:gd name="T22" fmla="*/ 233362 w 68"/>
                <a:gd name="T23" fmla="*/ 220663 h 64"/>
                <a:gd name="T24" fmla="*/ 0 w 68"/>
                <a:gd name="T25" fmla="*/ 220663 h 64"/>
                <a:gd name="T26" fmla="*/ 0 w 68"/>
                <a:gd name="T27" fmla="*/ 206872 h 64"/>
                <a:gd name="T28" fmla="*/ 6864 w 68"/>
                <a:gd name="T29" fmla="*/ 196528 h 64"/>
                <a:gd name="T30" fmla="*/ 226498 w 68"/>
                <a:gd name="T31" fmla="*/ 196528 h 64"/>
                <a:gd name="T32" fmla="*/ 233362 w 68"/>
                <a:gd name="T33" fmla="*/ 206872 h 64"/>
                <a:gd name="T34" fmla="*/ 61772 w 68"/>
                <a:gd name="T35" fmla="*/ 79301 h 64"/>
                <a:gd name="T36" fmla="*/ 61772 w 68"/>
                <a:gd name="T37" fmla="*/ 172393 h 64"/>
                <a:gd name="T38" fmla="*/ 78931 w 68"/>
                <a:gd name="T39" fmla="*/ 172393 h 64"/>
                <a:gd name="T40" fmla="*/ 78931 w 68"/>
                <a:gd name="T41" fmla="*/ 79301 h 64"/>
                <a:gd name="T42" fmla="*/ 109817 w 68"/>
                <a:gd name="T43" fmla="*/ 79301 h 64"/>
                <a:gd name="T44" fmla="*/ 109817 w 68"/>
                <a:gd name="T45" fmla="*/ 172393 h 64"/>
                <a:gd name="T46" fmla="*/ 123545 w 68"/>
                <a:gd name="T47" fmla="*/ 172393 h 64"/>
                <a:gd name="T48" fmla="*/ 123545 w 68"/>
                <a:gd name="T49" fmla="*/ 79301 h 64"/>
                <a:gd name="T50" fmla="*/ 154431 w 68"/>
                <a:gd name="T51" fmla="*/ 79301 h 64"/>
                <a:gd name="T52" fmla="*/ 154431 w 68"/>
                <a:gd name="T53" fmla="*/ 172393 h 64"/>
                <a:gd name="T54" fmla="*/ 171590 w 68"/>
                <a:gd name="T55" fmla="*/ 172393 h 64"/>
                <a:gd name="T56" fmla="*/ 171590 w 68"/>
                <a:gd name="T57" fmla="*/ 79301 h 64"/>
                <a:gd name="T58" fmla="*/ 202476 w 68"/>
                <a:gd name="T59" fmla="*/ 79301 h 64"/>
                <a:gd name="T60" fmla="*/ 202476 w 68"/>
                <a:gd name="T61" fmla="*/ 172393 h 64"/>
                <a:gd name="T62" fmla="*/ 209339 w 68"/>
                <a:gd name="T63" fmla="*/ 172393 h 64"/>
                <a:gd name="T64" fmla="*/ 219635 w 68"/>
                <a:gd name="T65" fmla="*/ 182737 h 64"/>
                <a:gd name="T66" fmla="*/ 219635 w 68"/>
                <a:gd name="T67" fmla="*/ 189632 h 64"/>
                <a:gd name="T68" fmla="*/ 13727 w 68"/>
                <a:gd name="T69" fmla="*/ 189632 h 64"/>
                <a:gd name="T70" fmla="*/ 13727 w 68"/>
                <a:gd name="T71" fmla="*/ 182737 h 64"/>
                <a:gd name="T72" fmla="*/ 24023 w 68"/>
                <a:gd name="T73" fmla="*/ 172393 h 64"/>
                <a:gd name="T74" fmla="*/ 30886 w 68"/>
                <a:gd name="T75" fmla="*/ 172393 h 64"/>
                <a:gd name="T76" fmla="*/ 30886 w 68"/>
                <a:gd name="T77" fmla="*/ 79301 h 64"/>
                <a:gd name="T78" fmla="*/ 61772 w 68"/>
                <a:gd name="T79" fmla="*/ 79301 h 6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chemeClr val="bg1"/>
            </a:solidFill>
            <a:ln>
              <a:noFill/>
            </a:ln>
            <a:extLst/>
          </p:spPr>
          <p:txBody>
            <a:bodyPr/>
            <a:lstStyle/>
            <a:p>
              <a:endParaRPr lang="en-US"/>
            </a:p>
          </p:txBody>
        </p:sp>
      </p:grpSp>
      <p:grpSp>
        <p:nvGrpSpPr>
          <p:cNvPr id="3" name="Group 2"/>
          <p:cNvGrpSpPr/>
          <p:nvPr/>
        </p:nvGrpSpPr>
        <p:grpSpPr>
          <a:xfrm>
            <a:off x="6584116" y="2115075"/>
            <a:ext cx="4769684" cy="893546"/>
            <a:chOff x="6584116" y="2115075"/>
            <a:chExt cx="4769684" cy="893546"/>
          </a:xfrm>
        </p:grpSpPr>
        <p:sp>
          <p:nvSpPr>
            <p:cNvPr id="18" name="TextBox 17"/>
            <p:cNvSpPr txBox="1"/>
            <p:nvPr/>
          </p:nvSpPr>
          <p:spPr>
            <a:xfrm>
              <a:off x="7316254" y="2115075"/>
              <a:ext cx="4037546" cy="307777"/>
            </a:xfrm>
            <a:prstGeom prst="rect">
              <a:avLst/>
            </a:prstGeom>
            <a:noFill/>
          </p:spPr>
          <p:txBody>
            <a:bodyPr wrap="square" rtlCol="0">
              <a:spAutoFit/>
            </a:bodyPr>
            <a:lstStyle/>
            <a:p>
              <a:r>
                <a:rPr lang="en-US" sz="1400" b="1" smtClean="0">
                  <a:solidFill>
                    <a:schemeClr val="tx2"/>
                  </a:solidFill>
                </a:rPr>
                <a:t>GREAT TARGET</a:t>
              </a:r>
              <a:endParaRPr lang="en-US" sz="1400" b="1">
                <a:solidFill>
                  <a:schemeClr val="tx2"/>
                </a:solidFill>
              </a:endParaRPr>
            </a:p>
          </p:txBody>
        </p:sp>
        <p:sp>
          <p:nvSpPr>
            <p:cNvPr id="19" name="Rectangle 18"/>
            <p:cNvSpPr/>
            <p:nvPr/>
          </p:nvSpPr>
          <p:spPr>
            <a:xfrm>
              <a:off x="7316253" y="2393068"/>
              <a:ext cx="4037547"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 </a:t>
              </a:r>
              <a:r>
                <a:rPr lang="it-IT" sz="1200" smtClean="0">
                  <a:solidFill>
                    <a:schemeClr val="tx2"/>
                  </a:solidFill>
                </a:rPr>
                <a:t>Curabitur ornare imperdiet posuere ullamcorper.</a:t>
              </a:r>
            </a:p>
          </p:txBody>
        </p:sp>
        <p:sp>
          <p:nvSpPr>
            <p:cNvPr id="20" name="Oval 19"/>
            <p:cNvSpPr/>
            <p:nvPr/>
          </p:nvSpPr>
          <p:spPr>
            <a:xfrm>
              <a:off x="6584116" y="2179298"/>
              <a:ext cx="637940" cy="637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24"/>
            <p:cNvSpPr>
              <a:spLocks noEditPoints="1"/>
            </p:cNvSpPr>
            <p:nvPr/>
          </p:nvSpPr>
          <p:spPr bwMode="auto">
            <a:xfrm>
              <a:off x="6763416" y="2346595"/>
              <a:ext cx="279341" cy="303347"/>
            </a:xfrm>
            <a:custGeom>
              <a:avLst/>
              <a:gdLst>
                <a:gd name="T0" fmla="*/ 189424 w 59"/>
                <a:gd name="T1" fmla="*/ 189632 h 64"/>
                <a:gd name="T2" fmla="*/ 134319 w 59"/>
                <a:gd name="T3" fmla="*/ 189632 h 64"/>
                <a:gd name="T4" fmla="*/ 103322 w 59"/>
                <a:gd name="T5" fmla="*/ 220663 h 64"/>
                <a:gd name="T6" fmla="*/ 72325 w 59"/>
                <a:gd name="T7" fmla="*/ 189632 h 64"/>
                <a:gd name="T8" fmla="*/ 17220 w 59"/>
                <a:gd name="T9" fmla="*/ 189632 h 64"/>
                <a:gd name="T10" fmla="*/ 0 w 59"/>
                <a:gd name="T11" fmla="*/ 172393 h 64"/>
                <a:gd name="T12" fmla="*/ 37885 w 59"/>
                <a:gd name="T13" fmla="*/ 68957 h 64"/>
                <a:gd name="T14" fmla="*/ 92990 w 59"/>
                <a:gd name="T15" fmla="*/ 17239 h 64"/>
                <a:gd name="T16" fmla="*/ 89546 w 59"/>
                <a:gd name="T17" fmla="*/ 10344 h 64"/>
                <a:gd name="T18" fmla="*/ 103322 w 59"/>
                <a:gd name="T19" fmla="*/ 0 h 64"/>
                <a:gd name="T20" fmla="*/ 113654 w 59"/>
                <a:gd name="T21" fmla="*/ 10344 h 64"/>
                <a:gd name="T22" fmla="*/ 113654 w 59"/>
                <a:gd name="T23" fmla="*/ 17239 h 64"/>
                <a:gd name="T24" fmla="*/ 165315 w 59"/>
                <a:gd name="T25" fmla="*/ 68957 h 64"/>
                <a:gd name="T26" fmla="*/ 203200 w 59"/>
                <a:gd name="T27" fmla="*/ 172393 h 64"/>
                <a:gd name="T28" fmla="*/ 189424 w 59"/>
                <a:gd name="T29" fmla="*/ 189632 h 64"/>
                <a:gd name="T30" fmla="*/ 103322 w 59"/>
                <a:gd name="T31" fmla="*/ 206872 h 64"/>
                <a:gd name="T32" fmla="*/ 86102 w 59"/>
                <a:gd name="T33" fmla="*/ 189632 h 64"/>
                <a:gd name="T34" fmla="*/ 82658 w 59"/>
                <a:gd name="T35" fmla="*/ 186184 h 64"/>
                <a:gd name="T36" fmla="*/ 79214 w 59"/>
                <a:gd name="T37" fmla="*/ 189632 h 64"/>
                <a:gd name="T38" fmla="*/ 103322 w 59"/>
                <a:gd name="T39" fmla="*/ 210319 h 64"/>
                <a:gd name="T40" fmla="*/ 103322 w 59"/>
                <a:gd name="T41" fmla="*/ 206872 h 64"/>
                <a:gd name="T42" fmla="*/ 103322 w 59"/>
                <a:gd name="T43" fmla="*/ 206872 h 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a:noFill/>
            </a:ln>
            <a:extLst/>
          </p:spPr>
          <p:txBody>
            <a:bodyPr/>
            <a:lstStyle/>
            <a:p>
              <a:endParaRPr lang="en-US"/>
            </a:p>
          </p:txBody>
        </p:sp>
      </p:grpSp>
      <p:grpSp>
        <p:nvGrpSpPr>
          <p:cNvPr id="4" name="Group 3"/>
          <p:cNvGrpSpPr/>
          <p:nvPr/>
        </p:nvGrpSpPr>
        <p:grpSpPr>
          <a:xfrm>
            <a:off x="923979" y="3540462"/>
            <a:ext cx="4769684" cy="893546"/>
            <a:chOff x="923979" y="3540462"/>
            <a:chExt cx="4769684" cy="893546"/>
          </a:xfrm>
        </p:grpSpPr>
        <p:sp>
          <p:nvSpPr>
            <p:cNvPr id="21" name="TextBox 20"/>
            <p:cNvSpPr txBox="1"/>
            <p:nvPr/>
          </p:nvSpPr>
          <p:spPr>
            <a:xfrm>
              <a:off x="1656117" y="3540462"/>
              <a:ext cx="4037546" cy="307777"/>
            </a:xfrm>
            <a:prstGeom prst="rect">
              <a:avLst/>
            </a:prstGeom>
            <a:noFill/>
          </p:spPr>
          <p:txBody>
            <a:bodyPr wrap="square" rtlCol="0">
              <a:spAutoFit/>
            </a:bodyPr>
            <a:lstStyle/>
            <a:p>
              <a:r>
                <a:rPr lang="en-US" sz="1400" b="1" smtClean="0">
                  <a:solidFill>
                    <a:schemeClr val="tx2"/>
                  </a:solidFill>
                </a:rPr>
                <a:t>GREAT TARGET</a:t>
              </a:r>
              <a:endParaRPr lang="en-US" sz="1400" b="1">
                <a:solidFill>
                  <a:schemeClr val="tx2"/>
                </a:solidFill>
              </a:endParaRPr>
            </a:p>
          </p:txBody>
        </p:sp>
        <p:sp>
          <p:nvSpPr>
            <p:cNvPr id="22" name="Rectangle 21"/>
            <p:cNvSpPr/>
            <p:nvPr/>
          </p:nvSpPr>
          <p:spPr>
            <a:xfrm>
              <a:off x="1656116" y="3818455"/>
              <a:ext cx="4037547"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 </a:t>
              </a:r>
              <a:r>
                <a:rPr lang="it-IT" sz="1200" smtClean="0">
                  <a:solidFill>
                    <a:schemeClr val="tx2"/>
                  </a:solidFill>
                </a:rPr>
                <a:t>Curabitur ornare imperdiet posuere ullamcorper.</a:t>
              </a:r>
            </a:p>
          </p:txBody>
        </p:sp>
        <p:sp>
          <p:nvSpPr>
            <p:cNvPr id="23" name="Oval 22"/>
            <p:cNvSpPr/>
            <p:nvPr/>
          </p:nvSpPr>
          <p:spPr>
            <a:xfrm>
              <a:off x="923979" y="3604685"/>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31"/>
            <p:cNvSpPr>
              <a:spLocks noEditPoints="1"/>
            </p:cNvSpPr>
            <p:nvPr/>
          </p:nvSpPr>
          <p:spPr bwMode="auto">
            <a:xfrm>
              <a:off x="1092367" y="3793805"/>
              <a:ext cx="301164" cy="259700"/>
            </a:xfrm>
            <a:custGeom>
              <a:avLst/>
              <a:gdLst>
                <a:gd name="T0" fmla="*/ 219075 w 64"/>
                <a:gd name="T1" fmla="*/ 96174 h 55"/>
                <a:gd name="T2" fmla="*/ 0 w 64"/>
                <a:gd name="T3" fmla="*/ 96174 h 55"/>
                <a:gd name="T4" fmla="*/ 0 w 64"/>
                <a:gd name="T5" fmla="*/ 51522 h 55"/>
                <a:gd name="T6" fmla="*/ 17115 w 64"/>
                <a:gd name="T7" fmla="*/ 30913 h 55"/>
                <a:gd name="T8" fmla="*/ 61615 w 64"/>
                <a:gd name="T9" fmla="*/ 30913 h 55"/>
                <a:gd name="T10" fmla="*/ 61615 w 64"/>
                <a:gd name="T11" fmla="*/ 10304 h 55"/>
                <a:gd name="T12" fmla="*/ 71884 w 64"/>
                <a:gd name="T13" fmla="*/ 0 h 55"/>
                <a:gd name="T14" fmla="*/ 143768 w 64"/>
                <a:gd name="T15" fmla="*/ 0 h 55"/>
                <a:gd name="T16" fmla="*/ 154037 w 64"/>
                <a:gd name="T17" fmla="*/ 10304 h 55"/>
                <a:gd name="T18" fmla="*/ 154037 w 64"/>
                <a:gd name="T19" fmla="*/ 30913 h 55"/>
                <a:gd name="T20" fmla="*/ 198537 w 64"/>
                <a:gd name="T21" fmla="*/ 30913 h 55"/>
                <a:gd name="T22" fmla="*/ 219075 w 64"/>
                <a:gd name="T23" fmla="*/ 51522 h 55"/>
                <a:gd name="T24" fmla="*/ 219075 w 64"/>
                <a:gd name="T25" fmla="*/ 96174 h 55"/>
                <a:gd name="T26" fmla="*/ 219075 w 64"/>
                <a:gd name="T27" fmla="*/ 168304 h 55"/>
                <a:gd name="T28" fmla="*/ 198537 w 64"/>
                <a:gd name="T29" fmla="*/ 188913 h 55"/>
                <a:gd name="T30" fmla="*/ 17115 w 64"/>
                <a:gd name="T31" fmla="*/ 188913 h 55"/>
                <a:gd name="T32" fmla="*/ 0 w 64"/>
                <a:gd name="T33" fmla="*/ 168304 h 55"/>
                <a:gd name="T34" fmla="*/ 0 w 64"/>
                <a:gd name="T35" fmla="*/ 109913 h 55"/>
                <a:gd name="T36" fmla="*/ 82153 w 64"/>
                <a:gd name="T37" fmla="*/ 109913 h 55"/>
                <a:gd name="T38" fmla="*/ 82153 w 64"/>
                <a:gd name="T39" fmla="*/ 127087 h 55"/>
                <a:gd name="T40" fmla="*/ 88999 w 64"/>
                <a:gd name="T41" fmla="*/ 137391 h 55"/>
                <a:gd name="T42" fmla="*/ 126653 w 64"/>
                <a:gd name="T43" fmla="*/ 137391 h 55"/>
                <a:gd name="T44" fmla="*/ 136922 w 64"/>
                <a:gd name="T45" fmla="*/ 127087 h 55"/>
                <a:gd name="T46" fmla="*/ 136922 w 64"/>
                <a:gd name="T47" fmla="*/ 109913 h 55"/>
                <a:gd name="T48" fmla="*/ 219075 w 64"/>
                <a:gd name="T49" fmla="*/ 109913 h 55"/>
                <a:gd name="T50" fmla="*/ 219075 w 64"/>
                <a:gd name="T51" fmla="*/ 168304 h 55"/>
                <a:gd name="T52" fmla="*/ 140345 w 64"/>
                <a:gd name="T53" fmla="*/ 30913 h 55"/>
                <a:gd name="T54" fmla="*/ 140345 w 64"/>
                <a:gd name="T55" fmla="*/ 13739 h 55"/>
                <a:gd name="T56" fmla="*/ 78730 w 64"/>
                <a:gd name="T57" fmla="*/ 13739 h 55"/>
                <a:gd name="T58" fmla="*/ 78730 w 64"/>
                <a:gd name="T59" fmla="*/ 30913 h 55"/>
                <a:gd name="T60" fmla="*/ 140345 w 64"/>
                <a:gd name="T61" fmla="*/ 30913 h 55"/>
                <a:gd name="T62" fmla="*/ 123230 w 64"/>
                <a:gd name="T63" fmla="*/ 123652 h 55"/>
                <a:gd name="T64" fmla="*/ 92422 w 64"/>
                <a:gd name="T65" fmla="*/ 123652 h 55"/>
                <a:gd name="T66" fmla="*/ 92422 w 64"/>
                <a:gd name="T67" fmla="*/ 109913 h 55"/>
                <a:gd name="T68" fmla="*/ 123230 w 64"/>
                <a:gd name="T69" fmla="*/ 109913 h 55"/>
                <a:gd name="T70" fmla="*/ 123230 w 64"/>
                <a:gd name="T71" fmla="*/ 123652 h 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55">
                  <a:moveTo>
                    <a:pt x="64" y="28"/>
                  </a:moveTo>
                  <a:cubicBezTo>
                    <a:pt x="0" y="28"/>
                    <a:pt x="0" y="28"/>
                    <a:pt x="0" y="28"/>
                  </a:cubicBezTo>
                  <a:cubicBezTo>
                    <a:pt x="0" y="15"/>
                    <a:pt x="0" y="15"/>
                    <a:pt x="0" y="15"/>
                  </a:cubicBezTo>
                  <a:cubicBezTo>
                    <a:pt x="0" y="11"/>
                    <a:pt x="2" y="9"/>
                    <a:pt x="5" y="9"/>
                  </a:cubicBezTo>
                  <a:cubicBezTo>
                    <a:pt x="18" y="9"/>
                    <a:pt x="18" y="9"/>
                    <a:pt x="18" y="9"/>
                  </a:cubicBezTo>
                  <a:cubicBezTo>
                    <a:pt x="18" y="3"/>
                    <a:pt x="18" y="3"/>
                    <a:pt x="18" y="3"/>
                  </a:cubicBezTo>
                  <a:cubicBezTo>
                    <a:pt x="18" y="1"/>
                    <a:pt x="20" y="0"/>
                    <a:pt x="21" y="0"/>
                  </a:cubicBezTo>
                  <a:cubicBezTo>
                    <a:pt x="42" y="0"/>
                    <a:pt x="42" y="0"/>
                    <a:pt x="42" y="0"/>
                  </a:cubicBezTo>
                  <a:cubicBezTo>
                    <a:pt x="44" y="0"/>
                    <a:pt x="45" y="1"/>
                    <a:pt x="45" y="3"/>
                  </a:cubicBezTo>
                  <a:cubicBezTo>
                    <a:pt x="45" y="9"/>
                    <a:pt x="45" y="9"/>
                    <a:pt x="45" y="9"/>
                  </a:cubicBezTo>
                  <a:cubicBezTo>
                    <a:pt x="58" y="9"/>
                    <a:pt x="58" y="9"/>
                    <a:pt x="58" y="9"/>
                  </a:cubicBezTo>
                  <a:cubicBezTo>
                    <a:pt x="61" y="9"/>
                    <a:pt x="64" y="11"/>
                    <a:pt x="64" y="15"/>
                  </a:cubicBezTo>
                  <a:lnTo>
                    <a:pt x="64" y="28"/>
                  </a:lnTo>
                  <a:close/>
                  <a:moveTo>
                    <a:pt x="64" y="49"/>
                  </a:moveTo>
                  <a:cubicBezTo>
                    <a:pt x="64" y="52"/>
                    <a:pt x="61" y="55"/>
                    <a:pt x="58" y="55"/>
                  </a:cubicBezTo>
                  <a:cubicBezTo>
                    <a:pt x="5" y="55"/>
                    <a:pt x="5" y="55"/>
                    <a:pt x="5" y="55"/>
                  </a:cubicBezTo>
                  <a:cubicBezTo>
                    <a:pt x="2" y="55"/>
                    <a:pt x="0" y="52"/>
                    <a:pt x="0" y="49"/>
                  </a:cubicBezTo>
                  <a:cubicBezTo>
                    <a:pt x="0" y="32"/>
                    <a:pt x="0" y="32"/>
                    <a:pt x="0" y="32"/>
                  </a:cubicBezTo>
                  <a:cubicBezTo>
                    <a:pt x="24" y="32"/>
                    <a:pt x="24" y="32"/>
                    <a:pt x="24" y="32"/>
                  </a:cubicBezTo>
                  <a:cubicBezTo>
                    <a:pt x="24" y="37"/>
                    <a:pt x="24" y="37"/>
                    <a:pt x="24" y="37"/>
                  </a:cubicBezTo>
                  <a:cubicBezTo>
                    <a:pt x="24" y="39"/>
                    <a:pt x="25" y="40"/>
                    <a:pt x="26" y="40"/>
                  </a:cubicBezTo>
                  <a:cubicBezTo>
                    <a:pt x="37" y="40"/>
                    <a:pt x="37" y="40"/>
                    <a:pt x="37" y="40"/>
                  </a:cubicBezTo>
                  <a:cubicBezTo>
                    <a:pt x="39" y="40"/>
                    <a:pt x="40" y="39"/>
                    <a:pt x="40" y="37"/>
                  </a:cubicBezTo>
                  <a:cubicBezTo>
                    <a:pt x="40" y="32"/>
                    <a:pt x="40" y="32"/>
                    <a:pt x="40" y="32"/>
                  </a:cubicBezTo>
                  <a:cubicBezTo>
                    <a:pt x="64" y="32"/>
                    <a:pt x="64" y="32"/>
                    <a:pt x="64" y="32"/>
                  </a:cubicBezTo>
                  <a:lnTo>
                    <a:pt x="64" y="49"/>
                  </a:lnTo>
                  <a:close/>
                  <a:moveTo>
                    <a:pt x="41" y="9"/>
                  </a:moveTo>
                  <a:cubicBezTo>
                    <a:pt x="41" y="4"/>
                    <a:pt x="41" y="4"/>
                    <a:pt x="41" y="4"/>
                  </a:cubicBezTo>
                  <a:cubicBezTo>
                    <a:pt x="23" y="4"/>
                    <a:pt x="23" y="4"/>
                    <a:pt x="23" y="4"/>
                  </a:cubicBezTo>
                  <a:cubicBezTo>
                    <a:pt x="23" y="9"/>
                    <a:pt x="23" y="9"/>
                    <a:pt x="23" y="9"/>
                  </a:cubicBezTo>
                  <a:lnTo>
                    <a:pt x="41" y="9"/>
                  </a:lnTo>
                  <a:close/>
                  <a:moveTo>
                    <a:pt x="36" y="36"/>
                  </a:moveTo>
                  <a:cubicBezTo>
                    <a:pt x="27" y="36"/>
                    <a:pt x="27" y="36"/>
                    <a:pt x="27" y="36"/>
                  </a:cubicBezTo>
                  <a:cubicBezTo>
                    <a:pt x="27" y="32"/>
                    <a:pt x="27" y="32"/>
                    <a:pt x="27" y="32"/>
                  </a:cubicBezTo>
                  <a:cubicBezTo>
                    <a:pt x="36" y="32"/>
                    <a:pt x="36" y="32"/>
                    <a:pt x="36" y="32"/>
                  </a:cubicBezTo>
                  <a:lnTo>
                    <a:pt x="36" y="36"/>
                  </a:lnTo>
                  <a:close/>
                </a:path>
              </a:pathLst>
            </a:custGeom>
            <a:solidFill>
              <a:schemeClr val="bg1"/>
            </a:solidFill>
            <a:ln>
              <a:noFill/>
            </a:ln>
            <a:extLst/>
          </p:spPr>
          <p:txBody>
            <a:bodyPr/>
            <a:lstStyle/>
            <a:p>
              <a:endParaRPr lang="en-US"/>
            </a:p>
          </p:txBody>
        </p:sp>
      </p:grpSp>
      <p:grpSp>
        <p:nvGrpSpPr>
          <p:cNvPr id="6" name="Group 5"/>
          <p:cNvGrpSpPr/>
          <p:nvPr/>
        </p:nvGrpSpPr>
        <p:grpSpPr>
          <a:xfrm>
            <a:off x="923979" y="4935072"/>
            <a:ext cx="4770554" cy="893546"/>
            <a:chOff x="923979" y="4935072"/>
            <a:chExt cx="4770554" cy="893546"/>
          </a:xfrm>
        </p:grpSpPr>
        <p:sp>
          <p:nvSpPr>
            <p:cNvPr id="27" name="TextBox 26"/>
            <p:cNvSpPr txBox="1"/>
            <p:nvPr/>
          </p:nvSpPr>
          <p:spPr>
            <a:xfrm>
              <a:off x="1656987" y="4935072"/>
              <a:ext cx="4037546" cy="307777"/>
            </a:xfrm>
            <a:prstGeom prst="rect">
              <a:avLst/>
            </a:prstGeom>
            <a:noFill/>
          </p:spPr>
          <p:txBody>
            <a:bodyPr wrap="square" rtlCol="0">
              <a:spAutoFit/>
            </a:bodyPr>
            <a:lstStyle/>
            <a:p>
              <a:r>
                <a:rPr lang="en-US" sz="1400" b="1" smtClean="0">
                  <a:solidFill>
                    <a:schemeClr val="tx2"/>
                  </a:solidFill>
                </a:rPr>
                <a:t>GREAT TARGET</a:t>
              </a:r>
              <a:endParaRPr lang="en-US" sz="1400" b="1">
                <a:solidFill>
                  <a:schemeClr val="tx2"/>
                </a:solidFill>
              </a:endParaRPr>
            </a:p>
          </p:txBody>
        </p:sp>
        <p:sp>
          <p:nvSpPr>
            <p:cNvPr id="28" name="Rectangle 27"/>
            <p:cNvSpPr/>
            <p:nvPr/>
          </p:nvSpPr>
          <p:spPr>
            <a:xfrm>
              <a:off x="1656986" y="5213065"/>
              <a:ext cx="4037547"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 </a:t>
              </a:r>
              <a:r>
                <a:rPr lang="it-IT" sz="1200" smtClean="0">
                  <a:solidFill>
                    <a:schemeClr val="tx2"/>
                  </a:solidFill>
                </a:rPr>
                <a:t>Curabitur ornare imperdiet posuere ullamcorper.</a:t>
              </a:r>
            </a:p>
          </p:txBody>
        </p:sp>
        <p:sp>
          <p:nvSpPr>
            <p:cNvPr id="29" name="Oval 28"/>
            <p:cNvSpPr/>
            <p:nvPr/>
          </p:nvSpPr>
          <p:spPr>
            <a:xfrm>
              <a:off x="923979" y="4999295"/>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eform 35"/>
            <p:cNvSpPr>
              <a:spLocks noEditPoints="1"/>
            </p:cNvSpPr>
            <p:nvPr/>
          </p:nvSpPr>
          <p:spPr bwMode="auto">
            <a:xfrm>
              <a:off x="1070544" y="5184051"/>
              <a:ext cx="344811" cy="268428"/>
            </a:xfrm>
            <a:custGeom>
              <a:avLst/>
              <a:gdLst>
                <a:gd name="T0" fmla="*/ 250825 w 73"/>
                <a:gd name="T1" fmla="*/ 154154 h 57"/>
                <a:gd name="T2" fmla="*/ 247389 w 73"/>
                <a:gd name="T3" fmla="*/ 157580 h 57"/>
                <a:gd name="T4" fmla="*/ 233645 w 73"/>
                <a:gd name="T5" fmla="*/ 157580 h 57"/>
                <a:gd name="T6" fmla="*/ 233645 w 73"/>
                <a:gd name="T7" fmla="*/ 174708 h 57"/>
                <a:gd name="T8" fmla="*/ 209593 w 73"/>
                <a:gd name="T9" fmla="*/ 195262 h 57"/>
                <a:gd name="T10" fmla="*/ 188978 w 73"/>
                <a:gd name="T11" fmla="*/ 174708 h 57"/>
                <a:gd name="T12" fmla="*/ 188978 w 73"/>
                <a:gd name="T13" fmla="*/ 157580 h 57"/>
                <a:gd name="T14" fmla="*/ 61847 w 73"/>
                <a:gd name="T15" fmla="*/ 157580 h 57"/>
                <a:gd name="T16" fmla="*/ 61847 w 73"/>
                <a:gd name="T17" fmla="*/ 174708 h 57"/>
                <a:gd name="T18" fmla="*/ 37796 w 73"/>
                <a:gd name="T19" fmla="*/ 195262 h 57"/>
                <a:gd name="T20" fmla="*/ 13744 w 73"/>
                <a:gd name="T21" fmla="*/ 174708 h 57"/>
                <a:gd name="T22" fmla="*/ 13744 w 73"/>
                <a:gd name="T23" fmla="*/ 157580 h 57"/>
                <a:gd name="T24" fmla="*/ 3436 w 73"/>
                <a:gd name="T25" fmla="*/ 157580 h 57"/>
                <a:gd name="T26" fmla="*/ 0 w 73"/>
                <a:gd name="T27" fmla="*/ 154154 h 57"/>
                <a:gd name="T28" fmla="*/ 0 w 73"/>
                <a:gd name="T29" fmla="*/ 106195 h 57"/>
                <a:gd name="T30" fmla="*/ 27488 w 73"/>
                <a:gd name="T31" fmla="*/ 78790 h 57"/>
                <a:gd name="T32" fmla="*/ 30924 w 73"/>
                <a:gd name="T33" fmla="*/ 78790 h 57"/>
                <a:gd name="T34" fmla="*/ 44667 w 73"/>
                <a:gd name="T35" fmla="*/ 27405 h 57"/>
                <a:gd name="T36" fmla="*/ 79027 w 73"/>
                <a:gd name="T37" fmla="*/ 0 h 57"/>
                <a:gd name="T38" fmla="*/ 171798 w 73"/>
                <a:gd name="T39" fmla="*/ 0 h 57"/>
                <a:gd name="T40" fmla="*/ 206158 w 73"/>
                <a:gd name="T41" fmla="*/ 27405 h 57"/>
                <a:gd name="T42" fmla="*/ 219901 w 73"/>
                <a:gd name="T43" fmla="*/ 78790 h 57"/>
                <a:gd name="T44" fmla="*/ 223337 w 73"/>
                <a:gd name="T45" fmla="*/ 78790 h 57"/>
                <a:gd name="T46" fmla="*/ 250825 w 73"/>
                <a:gd name="T47" fmla="*/ 106195 h 57"/>
                <a:gd name="T48" fmla="*/ 250825 w 73"/>
                <a:gd name="T49" fmla="*/ 154154 h 57"/>
                <a:gd name="T50" fmla="*/ 37796 w 73"/>
                <a:gd name="T51" fmla="*/ 99344 h 57"/>
                <a:gd name="T52" fmla="*/ 17180 w 73"/>
                <a:gd name="T53" fmla="*/ 119898 h 57"/>
                <a:gd name="T54" fmla="*/ 37796 w 73"/>
                <a:gd name="T55" fmla="*/ 137026 h 57"/>
                <a:gd name="T56" fmla="*/ 58411 w 73"/>
                <a:gd name="T57" fmla="*/ 119898 h 57"/>
                <a:gd name="T58" fmla="*/ 37796 w 73"/>
                <a:gd name="T59" fmla="*/ 99344 h 57"/>
                <a:gd name="T60" fmla="*/ 185542 w 73"/>
                <a:gd name="T61" fmla="*/ 78790 h 57"/>
                <a:gd name="T62" fmla="*/ 175234 w 73"/>
                <a:gd name="T63" fmla="*/ 34256 h 57"/>
                <a:gd name="T64" fmla="*/ 171798 w 73"/>
                <a:gd name="T65" fmla="*/ 30831 h 57"/>
                <a:gd name="T66" fmla="*/ 79027 w 73"/>
                <a:gd name="T67" fmla="*/ 30831 h 57"/>
                <a:gd name="T68" fmla="*/ 72155 w 73"/>
                <a:gd name="T69" fmla="*/ 34256 h 57"/>
                <a:gd name="T70" fmla="*/ 61847 w 73"/>
                <a:gd name="T71" fmla="*/ 78790 h 57"/>
                <a:gd name="T72" fmla="*/ 185542 w 73"/>
                <a:gd name="T73" fmla="*/ 78790 h 57"/>
                <a:gd name="T74" fmla="*/ 209593 w 73"/>
                <a:gd name="T75" fmla="*/ 99344 h 57"/>
                <a:gd name="T76" fmla="*/ 192414 w 73"/>
                <a:gd name="T77" fmla="*/ 119898 h 57"/>
                <a:gd name="T78" fmla="*/ 209593 w 73"/>
                <a:gd name="T79" fmla="*/ 137026 h 57"/>
                <a:gd name="T80" fmla="*/ 230209 w 73"/>
                <a:gd name="T81" fmla="*/ 119898 h 57"/>
                <a:gd name="T82" fmla="*/ 209593 w 73"/>
                <a:gd name="T83" fmla="*/ 99344 h 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3" h="57">
                  <a:moveTo>
                    <a:pt x="73" y="45"/>
                  </a:moveTo>
                  <a:cubicBezTo>
                    <a:pt x="73" y="46"/>
                    <a:pt x="72" y="46"/>
                    <a:pt x="72" y="46"/>
                  </a:cubicBezTo>
                  <a:cubicBezTo>
                    <a:pt x="68" y="46"/>
                    <a:pt x="68" y="46"/>
                    <a:pt x="68" y="46"/>
                  </a:cubicBezTo>
                  <a:cubicBezTo>
                    <a:pt x="68" y="51"/>
                    <a:pt x="68" y="51"/>
                    <a:pt x="68" y="51"/>
                  </a:cubicBezTo>
                  <a:cubicBezTo>
                    <a:pt x="68" y="54"/>
                    <a:pt x="65" y="57"/>
                    <a:pt x="61" y="57"/>
                  </a:cubicBezTo>
                  <a:cubicBezTo>
                    <a:pt x="58" y="57"/>
                    <a:pt x="55" y="54"/>
                    <a:pt x="55" y="51"/>
                  </a:cubicBezTo>
                  <a:cubicBezTo>
                    <a:pt x="55" y="46"/>
                    <a:pt x="55" y="46"/>
                    <a:pt x="55" y="46"/>
                  </a:cubicBezTo>
                  <a:cubicBezTo>
                    <a:pt x="18" y="46"/>
                    <a:pt x="18" y="46"/>
                    <a:pt x="18" y="46"/>
                  </a:cubicBezTo>
                  <a:cubicBezTo>
                    <a:pt x="18" y="51"/>
                    <a:pt x="18" y="51"/>
                    <a:pt x="18" y="51"/>
                  </a:cubicBezTo>
                  <a:cubicBezTo>
                    <a:pt x="18" y="54"/>
                    <a:pt x="15" y="57"/>
                    <a:pt x="11" y="57"/>
                  </a:cubicBezTo>
                  <a:cubicBezTo>
                    <a:pt x="7" y="57"/>
                    <a:pt x="4" y="54"/>
                    <a:pt x="4" y="51"/>
                  </a:cubicBezTo>
                  <a:cubicBezTo>
                    <a:pt x="4" y="46"/>
                    <a:pt x="4" y="46"/>
                    <a:pt x="4" y="46"/>
                  </a:cubicBezTo>
                  <a:cubicBezTo>
                    <a:pt x="1" y="46"/>
                    <a:pt x="1" y="46"/>
                    <a:pt x="1" y="46"/>
                  </a:cubicBezTo>
                  <a:cubicBezTo>
                    <a:pt x="0" y="46"/>
                    <a:pt x="0" y="46"/>
                    <a:pt x="0" y="45"/>
                  </a:cubicBezTo>
                  <a:cubicBezTo>
                    <a:pt x="0" y="31"/>
                    <a:pt x="0" y="31"/>
                    <a:pt x="0" y="31"/>
                  </a:cubicBezTo>
                  <a:cubicBezTo>
                    <a:pt x="0" y="27"/>
                    <a:pt x="3" y="23"/>
                    <a:pt x="8" y="23"/>
                  </a:cubicBezTo>
                  <a:cubicBezTo>
                    <a:pt x="9" y="23"/>
                    <a:pt x="9" y="23"/>
                    <a:pt x="9" y="23"/>
                  </a:cubicBezTo>
                  <a:cubicBezTo>
                    <a:pt x="13" y="8"/>
                    <a:pt x="13" y="8"/>
                    <a:pt x="13" y="8"/>
                  </a:cubicBezTo>
                  <a:cubicBezTo>
                    <a:pt x="14" y="4"/>
                    <a:pt x="18" y="0"/>
                    <a:pt x="23" y="0"/>
                  </a:cubicBezTo>
                  <a:cubicBezTo>
                    <a:pt x="50" y="0"/>
                    <a:pt x="50" y="0"/>
                    <a:pt x="50" y="0"/>
                  </a:cubicBezTo>
                  <a:cubicBezTo>
                    <a:pt x="55" y="0"/>
                    <a:pt x="59" y="4"/>
                    <a:pt x="60" y="8"/>
                  </a:cubicBezTo>
                  <a:cubicBezTo>
                    <a:pt x="64" y="23"/>
                    <a:pt x="64" y="23"/>
                    <a:pt x="64" y="23"/>
                  </a:cubicBezTo>
                  <a:cubicBezTo>
                    <a:pt x="65" y="23"/>
                    <a:pt x="65" y="23"/>
                    <a:pt x="65" y="23"/>
                  </a:cubicBezTo>
                  <a:cubicBezTo>
                    <a:pt x="69" y="23"/>
                    <a:pt x="73" y="27"/>
                    <a:pt x="73" y="31"/>
                  </a:cubicBezTo>
                  <a:lnTo>
                    <a:pt x="73" y="45"/>
                  </a:lnTo>
                  <a:close/>
                  <a:moveTo>
                    <a:pt x="11" y="29"/>
                  </a:moveTo>
                  <a:cubicBezTo>
                    <a:pt x="8" y="29"/>
                    <a:pt x="5" y="31"/>
                    <a:pt x="5" y="35"/>
                  </a:cubicBezTo>
                  <a:cubicBezTo>
                    <a:pt x="5" y="38"/>
                    <a:pt x="8" y="40"/>
                    <a:pt x="11" y="40"/>
                  </a:cubicBezTo>
                  <a:cubicBezTo>
                    <a:pt x="14" y="40"/>
                    <a:pt x="17" y="38"/>
                    <a:pt x="17" y="35"/>
                  </a:cubicBezTo>
                  <a:cubicBezTo>
                    <a:pt x="17" y="31"/>
                    <a:pt x="14" y="29"/>
                    <a:pt x="11" y="29"/>
                  </a:cubicBezTo>
                  <a:close/>
                  <a:moveTo>
                    <a:pt x="54" y="23"/>
                  </a:moveTo>
                  <a:cubicBezTo>
                    <a:pt x="51" y="10"/>
                    <a:pt x="51" y="10"/>
                    <a:pt x="51" y="10"/>
                  </a:cubicBezTo>
                  <a:cubicBezTo>
                    <a:pt x="51" y="10"/>
                    <a:pt x="50" y="9"/>
                    <a:pt x="50" y="9"/>
                  </a:cubicBezTo>
                  <a:cubicBezTo>
                    <a:pt x="23" y="9"/>
                    <a:pt x="23" y="9"/>
                    <a:pt x="23" y="9"/>
                  </a:cubicBezTo>
                  <a:cubicBezTo>
                    <a:pt x="22" y="9"/>
                    <a:pt x="21" y="10"/>
                    <a:pt x="21" y="10"/>
                  </a:cubicBezTo>
                  <a:cubicBezTo>
                    <a:pt x="18" y="23"/>
                    <a:pt x="18" y="23"/>
                    <a:pt x="18" y="23"/>
                  </a:cubicBezTo>
                  <a:lnTo>
                    <a:pt x="54" y="23"/>
                  </a:lnTo>
                  <a:close/>
                  <a:moveTo>
                    <a:pt x="61" y="29"/>
                  </a:moveTo>
                  <a:cubicBezTo>
                    <a:pt x="58" y="29"/>
                    <a:pt x="56" y="31"/>
                    <a:pt x="56" y="35"/>
                  </a:cubicBezTo>
                  <a:cubicBezTo>
                    <a:pt x="56" y="38"/>
                    <a:pt x="58" y="40"/>
                    <a:pt x="61" y="40"/>
                  </a:cubicBezTo>
                  <a:cubicBezTo>
                    <a:pt x="65" y="40"/>
                    <a:pt x="67" y="38"/>
                    <a:pt x="67" y="35"/>
                  </a:cubicBezTo>
                  <a:cubicBezTo>
                    <a:pt x="67" y="31"/>
                    <a:pt x="65" y="29"/>
                    <a:pt x="61" y="29"/>
                  </a:cubicBezTo>
                  <a:close/>
                </a:path>
              </a:pathLst>
            </a:custGeom>
            <a:solidFill>
              <a:schemeClr val="bg1"/>
            </a:solidFill>
            <a:ln>
              <a:noFill/>
            </a:ln>
            <a:extLst/>
          </p:spPr>
          <p:txBody>
            <a:bodyPr/>
            <a:lstStyle/>
            <a:p>
              <a:endParaRPr lang="en-US"/>
            </a:p>
          </p:txBody>
        </p:sp>
      </p:grpSp>
      <p:grpSp>
        <p:nvGrpSpPr>
          <p:cNvPr id="5" name="Group 4"/>
          <p:cNvGrpSpPr/>
          <p:nvPr/>
        </p:nvGrpSpPr>
        <p:grpSpPr>
          <a:xfrm>
            <a:off x="6584116" y="3540462"/>
            <a:ext cx="4769684" cy="893546"/>
            <a:chOff x="6584116" y="3540462"/>
            <a:chExt cx="4769684" cy="893546"/>
          </a:xfrm>
        </p:grpSpPr>
        <p:sp>
          <p:nvSpPr>
            <p:cNvPr id="24" name="TextBox 23"/>
            <p:cNvSpPr txBox="1"/>
            <p:nvPr/>
          </p:nvSpPr>
          <p:spPr>
            <a:xfrm>
              <a:off x="7316254" y="3540462"/>
              <a:ext cx="4037546" cy="307777"/>
            </a:xfrm>
            <a:prstGeom prst="rect">
              <a:avLst/>
            </a:prstGeom>
            <a:noFill/>
          </p:spPr>
          <p:txBody>
            <a:bodyPr wrap="square" rtlCol="0">
              <a:spAutoFit/>
            </a:bodyPr>
            <a:lstStyle/>
            <a:p>
              <a:r>
                <a:rPr lang="en-US" sz="1400" b="1" smtClean="0">
                  <a:solidFill>
                    <a:schemeClr val="tx2"/>
                  </a:solidFill>
                </a:rPr>
                <a:t>GREAT TARGET</a:t>
              </a:r>
              <a:endParaRPr lang="en-US" sz="1400" b="1">
                <a:solidFill>
                  <a:schemeClr val="tx2"/>
                </a:solidFill>
              </a:endParaRPr>
            </a:p>
          </p:txBody>
        </p:sp>
        <p:sp>
          <p:nvSpPr>
            <p:cNvPr id="25" name="Rectangle 24"/>
            <p:cNvSpPr/>
            <p:nvPr/>
          </p:nvSpPr>
          <p:spPr>
            <a:xfrm>
              <a:off x="7316253" y="3818455"/>
              <a:ext cx="4037547"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 </a:t>
              </a:r>
              <a:r>
                <a:rPr lang="it-IT" sz="1200" smtClean="0">
                  <a:solidFill>
                    <a:schemeClr val="tx2"/>
                  </a:solidFill>
                </a:rPr>
                <a:t>Curabitur ornare imperdiet posuere ullamcorper.</a:t>
              </a:r>
            </a:p>
          </p:txBody>
        </p:sp>
        <p:sp>
          <p:nvSpPr>
            <p:cNvPr id="26" name="Oval 25"/>
            <p:cNvSpPr/>
            <p:nvPr/>
          </p:nvSpPr>
          <p:spPr>
            <a:xfrm>
              <a:off x="6584116" y="3604685"/>
              <a:ext cx="637940" cy="63794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eform 53"/>
            <p:cNvSpPr>
              <a:spLocks/>
            </p:cNvSpPr>
            <p:nvPr/>
          </p:nvSpPr>
          <p:spPr bwMode="auto">
            <a:xfrm>
              <a:off x="6742684" y="3804718"/>
              <a:ext cx="320805" cy="237875"/>
            </a:xfrm>
            <a:custGeom>
              <a:avLst/>
              <a:gdLst>
                <a:gd name="T0" fmla="*/ 188749 w 68"/>
                <a:gd name="T1" fmla="*/ 173037 h 50"/>
                <a:gd name="T2" fmla="*/ 54909 w 68"/>
                <a:gd name="T3" fmla="*/ 173037 h 50"/>
                <a:gd name="T4" fmla="*/ 0 w 68"/>
                <a:gd name="T5" fmla="*/ 117665 h 50"/>
                <a:gd name="T6" fmla="*/ 30886 w 68"/>
                <a:gd name="T7" fmla="*/ 69215 h 50"/>
                <a:gd name="T8" fmla="*/ 30886 w 68"/>
                <a:gd name="T9" fmla="*/ 62293 h 50"/>
                <a:gd name="T10" fmla="*/ 92658 w 68"/>
                <a:gd name="T11" fmla="*/ 0 h 50"/>
                <a:gd name="T12" fmla="*/ 150999 w 68"/>
                <a:gd name="T13" fmla="*/ 38068 h 50"/>
                <a:gd name="T14" fmla="*/ 171590 w 68"/>
                <a:gd name="T15" fmla="*/ 31147 h 50"/>
                <a:gd name="T16" fmla="*/ 202476 w 68"/>
                <a:gd name="T17" fmla="*/ 62293 h 50"/>
                <a:gd name="T18" fmla="*/ 199044 w 68"/>
                <a:gd name="T19" fmla="*/ 79597 h 50"/>
                <a:gd name="T20" fmla="*/ 233362 w 68"/>
                <a:gd name="T21" fmla="*/ 124587 h 50"/>
                <a:gd name="T22" fmla="*/ 188749 w 68"/>
                <a:gd name="T23" fmla="*/ 173037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a:noFill/>
            </a:ln>
            <a:extLst/>
          </p:spPr>
          <p:txBody>
            <a:bodyPr/>
            <a:lstStyle/>
            <a:p>
              <a:endParaRPr lang="en-US"/>
            </a:p>
          </p:txBody>
        </p:sp>
      </p:grpSp>
      <p:grpSp>
        <p:nvGrpSpPr>
          <p:cNvPr id="7" name="Group 6"/>
          <p:cNvGrpSpPr/>
          <p:nvPr/>
        </p:nvGrpSpPr>
        <p:grpSpPr>
          <a:xfrm>
            <a:off x="6584116" y="4935072"/>
            <a:ext cx="4770554" cy="893546"/>
            <a:chOff x="6584116" y="4935072"/>
            <a:chExt cx="4770554" cy="893546"/>
          </a:xfrm>
        </p:grpSpPr>
        <p:sp>
          <p:nvSpPr>
            <p:cNvPr id="30" name="TextBox 29"/>
            <p:cNvSpPr txBox="1"/>
            <p:nvPr/>
          </p:nvSpPr>
          <p:spPr>
            <a:xfrm>
              <a:off x="7317124" y="4935072"/>
              <a:ext cx="4037546" cy="307777"/>
            </a:xfrm>
            <a:prstGeom prst="rect">
              <a:avLst/>
            </a:prstGeom>
            <a:noFill/>
          </p:spPr>
          <p:txBody>
            <a:bodyPr wrap="square" rtlCol="0">
              <a:spAutoFit/>
            </a:bodyPr>
            <a:lstStyle/>
            <a:p>
              <a:r>
                <a:rPr lang="en-US" sz="1400" b="1" smtClean="0">
                  <a:solidFill>
                    <a:schemeClr val="tx2"/>
                  </a:solidFill>
                </a:rPr>
                <a:t>GREAT TARGET</a:t>
              </a:r>
              <a:endParaRPr lang="en-US" sz="1400" b="1">
                <a:solidFill>
                  <a:schemeClr val="tx2"/>
                </a:solidFill>
              </a:endParaRPr>
            </a:p>
          </p:txBody>
        </p:sp>
        <p:sp>
          <p:nvSpPr>
            <p:cNvPr id="31" name="Rectangle 30"/>
            <p:cNvSpPr/>
            <p:nvPr/>
          </p:nvSpPr>
          <p:spPr>
            <a:xfrm>
              <a:off x="7317123" y="5213065"/>
              <a:ext cx="4037547"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 elit. </a:t>
              </a:r>
              <a:r>
                <a:rPr lang="it-IT" sz="1200" smtClean="0">
                  <a:solidFill>
                    <a:schemeClr val="tx2"/>
                  </a:solidFill>
                </a:rPr>
                <a:t>Curabitur ornare imperdiet posuere ullamcorper.</a:t>
              </a:r>
            </a:p>
          </p:txBody>
        </p:sp>
        <p:sp>
          <p:nvSpPr>
            <p:cNvPr id="32" name="Oval 31"/>
            <p:cNvSpPr/>
            <p:nvPr/>
          </p:nvSpPr>
          <p:spPr>
            <a:xfrm>
              <a:off x="6584116" y="4999295"/>
              <a:ext cx="637940" cy="6379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66"/>
            <p:cNvSpPr>
              <a:spLocks noEditPoints="1"/>
            </p:cNvSpPr>
            <p:nvPr/>
          </p:nvSpPr>
          <p:spPr bwMode="auto">
            <a:xfrm>
              <a:off x="6773237" y="5166592"/>
              <a:ext cx="259698" cy="303347"/>
            </a:xfrm>
            <a:custGeom>
              <a:avLst/>
              <a:gdLst>
                <a:gd name="T0" fmla="*/ 188912 w 55"/>
                <a:gd name="T1" fmla="*/ 31031 h 64"/>
                <a:gd name="T2" fmla="*/ 188912 w 55"/>
                <a:gd name="T3" fmla="*/ 48270 h 64"/>
                <a:gd name="T4" fmla="*/ 92739 w 55"/>
                <a:gd name="T5" fmla="*/ 79301 h 64"/>
                <a:gd name="T6" fmla="*/ 0 w 55"/>
                <a:gd name="T7" fmla="*/ 48270 h 64"/>
                <a:gd name="T8" fmla="*/ 0 w 55"/>
                <a:gd name="T9" fmla="*/ 31031 h 64"/>
                <a:gd name="T10" fmla="*/ 92739 w 55"/>
                <a:gd name="T11" fmla="*/ 0 h 64"/>
                <a:gd name="T12" fmla="*/ 188912 w 55"/>
                <a:gd name="T13" fmla="*/ 31031 h 64"/>
                <a:gd name="T14" fmla="*/ 188912 w 55"/>
                <a:gd name="T15" fmla="*/ 72405 h 64"/>
                <a:gd name="T16" fmla="*/ 188912 w 55"/>
                <a:gd name="T17" fmla="*/ 93092 h 64"/>
                <a:gd name="T18" fmla="*/ 92739 w 55"/>
                <a:gd name="T19" fmla="*/ 127571 h 64"/>
                <a:gd name="T20" fmla="*/ 0 w 55"/>
                <a:gd name="T21" fmla="*/ 93092 h 64"/>
                <a:gd name="T22" fmla="*/ 0 w 55"/>
                <a:gd name="T23" fmla="*/ 72405 h 64"/>
                <a:gd name="T24" fmla="*/ 92739 w 55"/>
                <a:gd name="T25" fmla="*/ 93092 h 64"/>
                <a:gd name="T26" fmla="*/ 188912 w 55"/>
                <a:gd name="T27" fmla="*/ 72405 h 64"/>
                <a:gd name="T28" fmla="*/ 188912 w 55"/>
                <a:gd name="T29" fmla="*/ 120675 h 64"/>
                <a:gd name="T30" fmla="*/ 188912 w 55"/>
                <a:gd name="T31" fmla="*/ 141362 h 64"/>
                <a:gd name="T32" fmla="*/ 92739 w 55"/>
                <a:gd name="T33" fmla="*/ 172393 h 64"/>
                <a:gd name="T34" fmla="*/ 0 w 55"/>
                <a:gd name="T35" fmla="*/ 141362 h 64"/>
                <a:gd name="T36" fmla="*/ 0 w 55"/>
                <a:gd name="T37" fmla="*/ 120675 h 64"/>
                <a:gd name="T38" fmla="*/ 92739 w 55"/>
                <a:gd name="T39" fmla="*/ 141362 h 64"/>
                <a:gd name="T40" fmla="*/ 188912 w 55"/>
                <a:gd name="T41" fmla="*/ 120675 h 64"/>
                <a:gd name="T42" fmla="*/ 188912 w 55"/>
                <a:gd name="T43" fmla="*/ 168945 h 64"/>
                <a:gd name="T44" fmla="*/ 188912 w 55"/>
                <a:gd name="T45" fmla="*/ 189632 h 64"/>
                <a:gd name="T46" fmla="*/ 92739 w 55"/>
                <a:gd name="T47" fmla="*/ 220663 h 64"/>
                <a:gd name="T48" fmla="*/ 0 w 55"/>
                <a:gd name="T49" fmla="*/ 189632 h 64"/>
                <a:gd name="T50" fmla="*/ 0 w 55"/>
                <a:gd name="T51" fmla="*/ 168945 h 64"/>
                <a:gd name="T52" fmla="*/ 92739 w 55"/>
                <a:gd name="T53" fmla="*/ 189632 h 64"/>
                <a:gd name="T54" fmla="*/ 188912 w 55"/>
                <a:gd name="T55" fmla="*/ 168945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chemeClr val="bg1"/>
            </a:solidFill>
            <a:ln>
              <a:noFill/>
            </a:ln>
            <a:extLst/>
          </p:spPr>
          <p:txBody>
            <a:bodyPr/>
            <a:lstStyle/>
            <a:p>
              <a:endParaRPr lang="en-US"/>
            </a:p>
          </p:txBody>
        </p:sp>
      </p:grpSp>
    </p:spTree>
    <p:extLst>
      <p:ext uri="{BB962C8B-B14F-4D97-AF65-F5344CB8AC3E}">
        <p14:creationId xmlns:p14="http://schemas.microsoft.com/office/powerpoint/2010/main" val="199460477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667">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14:bounceEnd="50667">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14:bounceEnd="50667">
                                          <p:cBhvr additive="base">
                                            <p:cTn id="15" dur="750" fill="hold"/>
                                            <p:tgtEl>
                                              <p:spTgt spid="4"/>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750"/>
                                      </p:stCondLst>
                                      <p:childTnLst>
                                        <p:set>
                                          <p:cBhvr>
                                            <p:cTn id="18" dur="1" fill="hold">
                                              <p:stCondLst>
                                                <p:cond delay="0"/>
                                              </p:stCondLst>
                                            </p:cTn>
                                            <p:tgtEl>
                                              <p:spTgt spid="5"/>
                                            </p:tgtEl>
                                            <p:attrNameLst>
                                              <p:attrName>style.visibility</p:attrName>
                                            </p:attrNameLst>
                                          </p:cBhvr>
                                          <p:to>
                                            <p:strVal val="visible"/>
                                          </p:to>
                                        </p:set>
                                        <p:anim calcmode="lin" valueType="num" p14:bounceEnd="50667">
                                          <p:cBhvr additive="base">
                                            <p:cTn id="19"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667">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14:bounceEnd="50667">
                                          <p:cBhvr additive="base">
                                            <p:cTn id="23"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24" dur="7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50667">
                                      <p:stCondLst>
                                        <p:cond delay="1250"/>
                                      </p:stCondLst>
                                      <p:childTnLst>
                                        <p:set>
                                          <p:cBhvr>
                                            <p:cTn id="26" dur="1" fill="hold">
                                              <p:stCondLst>
                                                <p:cond delay="0"/>
                                              </p:stCondLst>
                                            </p:cTn>
                                            <p:tgtEl>
                                              <p:spTgt spid="7"/>
                                            </p:tgtEl>
                                            <p:attrNameLst>
                                              <p:attrName>style.visibility</p:attrName>
                                            </p:attrNameLst>
                                          </p:cBhvr>
                                          <p:to>
                                            <p:strVal val="visible"/>
                                          </p:to>
                                        </p:set>
                                        <p:anim calcmode="lin" valueType="num" p14:bounceEnd="50667">
                                          <p:cBhvr additive="base">
                                            <p:cTn id="27" dur="750" fill="hold"/>
                                            <p:tgtEl>
                                              <p:spTgt spid="7"/>
                                            </p:tgtEl>
                                            <p:attrNameLst>
                                              <p:attrName>ppt_x</p:attrName>
                                            </p:attrNameLst>
                                          </p:cBhvr>
                                          <p:tavLst>
                                            <p:tav tm="0">
                                              <p:val>
                                                <p:strVal val="#ppt_x"/>
                                              </p:val>
                                            </p:tav>
                                            <p:tav tm="100000">
                                              <p:val>
                                                <p:strVal val="#ppt_x"/>
                                              </p:val>
                                            </p:tav>
                                          </p:tavLst>
                                        </p:anim>
                                        <p:anim calcmode="lin" valueType="num" p14:bounceEnd="50667">
                                          <p:cBhvr additive="base">
                                            <p:cTn id="28"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ppt_x"/>
                                              </p:val>
                                            </p:tav>
                                            <p:tav tm="100000">
                                              <p:val>
                                                <p:strVal val="#ppt_x"/>
                                              </p:val>
                                            </p:tav>
                                          </p:tavLst>
                                        </p:anim>
                                        <p:anim calcmode="lin" valueType="num">
                                          <p:cBhvr additive="base">
                                            <p:cTn id="20" dur="75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750" fill="hold"/>
                                            <p:tgtEl>
                                              <p:spTgt spid="6"/>
                                            </p:tgtEl>
                                            <p:attrNameLst>
                                              <p:attrName>ppt_x</p:attrName>
                                            </p:attrNameLst>
                                          </p:cBhvr>
                                          <p:tavLst>
                                            <p:tav tm="0">
                                              <p:val>
                                                <p:strVal val="#ppt_x"/>
                                              </p:val>
                                            </p:tav>
                                            <p:tav tm="100000">
                                              <p:val>
                                                <p:strVal val="#ppt_x"/>
                                              </p:val>
                                            </p:tav>
                                          </p:tavLst>
                                        </p:anim>
                                        <p:anim calcmode="lin" valueType="num">
                                          <p:cBhvr additive="base">
                                            <p:cTn id="24" dur="75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125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750" fill="hold"/>
                                            <p:tgtEl>
                                              <p:spTgt spid="7"/>
                                            </p:tgtEl>
                                            <p:attrNameLst>
                                              <p:attrName>ppt_x</p:attrName>
                                            </p:attrNameLst>
                                          </p:cBhvr>
                                          <p:tavLst>
                                            <p:tav tm="0">
                                              <p:val>
                                                <p:strVal val="#ppt_x"/>
                                              </p:val>
                                            </p:tav>
                                            <p:tav tm="100000">
                                              <p:val>
                                                <p:strVal val="#ppt_x"/>
                                              </p:val>
                                            </p:tav>
                                          </p:tavLst>
                                        </p:anim>
                                        <p:anim calcmode="lin" valueType="num">
                                          <p:cBhvr additive="base">
                                            <p:cTn id="28" dur="75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p:sp>
      <p:sp>
        <p:nvSpPr>
          <p:cNvPr id="10" name="TextBox 9"/>
          <p:cNvSpPr txBox="1"/>
          <p:nvPr/>
        </p:nvSpPr>
        <p:spPr>
          <a:xfrm>
            <a:off x="838200" y="614904"/>
            <a:ext cx="10515600" cy="646331"/>
          </a:xfrm>
          <a:prstGeom prst="rect">
            <a:avLst/>
          </a:prstGeom>
          <a:noFill/>
        </p:spPr>
        <p:txBody>
          <a:bodyPr wrap="square" rtlCol="0">
            <a:spAutoFit/>
          </a:bodyPr>
          <a:lstStyle/>
          <a:p>
            <a:pPr algn="ctr"/>
            <a:r>
              <a:rPr lang="en-US" sz="3600" b="1" smtClean="0">
                <a:solidFill>
                  <a:schemeClr val="tx2"/>
                </a:solidFill>
                <a:latin typeface="+mj-lt"/>
              </a:rPr>
              <a:t>COMPANY TIMELINE</a:t>
            </a:r>
            <a:endParaRPr lang="en-US" sz="3600" b="1">
              <a:solidFill>
                <a:schemeClr val="tx2"/>
              </a:solidFill>
              <a:latin typeface="+mj-lt"/>
            </a:endParaRPr>
          </a:p>
        </p:txBody>
      </p:sp>
      <p:sp>
        <p:nvSpPr>
          <p:cNvPr id="11" name="TextBox 10"/>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12" name="Group 11"/>
          <p:cNvGrpSpPr/>
          <p:nvPr/>
        </p:nvGrpSpPr>
        <p:grpSpPr>
          <a:xfrm>
            <a:off x="5738132" y="1235687"/>
            <a:ext cx="715736" cy="87086"/>
            <a:chOff x="5738133" y="1142444"/>
            <a:chExt cx="715736" cy="87086"/>
          </a:xfrm>
        </p:grpSpPr>
        <p:sp>
          <p:nvSpPr>
            <p:cNvPr id="13" name="Oval 12"/>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34" name="Straight Connector 33"/>
          <p:cNvCxnSpPr/>
          <p:nvPr/>
        </p:nvCxnSpPr>
        <p:spPr>
          <a:xfrm>
            <a:off x="6845969" y="3116179"/>
            <a:ext cx="2242609"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 y="3116179"/>
            <a:ext cx="160348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4580746" y="5236262"/>
            <a:ext cx="3030508" cy="893546"/>
            <a:chOff x="4580746" y="5236262"/>
            <a:chExt cx="3030508" cy="893546"/>
          </a:xfrm>
        </p:grpSpPr>
        <p:sp>
          <p:nvSpPr>
            <p:cNvPr id="25" name="TextBox 24"/>
            <p:cNvSpPr txBox="1"/>
            <p:nvPr/>
          </p:nvSpPr>
          <p:spPr>
            <a:xfrm>
              <a:off x="4580747" y="5236262"/>
              <a:ext cx="3030506" cy="307777"/>
            </a:xfrm>
            <a:prstGeom prst="rect">
              <a:avLst/>
            </a:prstGeom>
            <a:noFill/>
          </p:spPr>
          <p:txBody>
            <a:bodyPr wrap="square" rtlCol="0">
              <a:spAutoFit/>
            </a:bodyPr>
            <a:lstStyle/>
            <a:p>
              <a:pPr algn="ctr"/>
              <a:r>
                <a:rPr lang="en-US" sz="1400" b="1" smtClean="0">
                  <a:solidFill>
                    <a:schemeClr val="tx2"/>
                  </a:solidFill>
                </a:rPr>
                <a:t>YOUR DESCRIPTION</a:t>
              </a:r>
              <a:endParaRPr lang="en-US" sz="1400" b="1">
                <a:solidFill>
                  <a:schemeClr val="tx2"/>
                </a:solidFill>
              </a:endParaRPr>
            </a:p>
          </p:txBody>
        </p:sp>
        <p:sp>
          <p:nvSpPr>
            <p:cNvPr id="26" name="Rectangle 25"/>
            <p:cNvSpPr/>
            <p:nvPr/>
          </p:nvSpPr>
          <p:spPr>
            <a:xfrm>
              <a:off x="4580746" y="5514255"/>
              <a:ext cx="3030508" cy="615553"/>
            </a:xfrm>
            <a:prstGeom prst="rect">
              <a:avLst/>
            </a:prstGeom>
          </p:spPr>
          <p:txBody>
            <a:bodyPr wrap="square">
              <a:spAutoFit/>
            </a:bodyPr>
            <a:lstStyle/>
            <a:p>
              <a:pPr algn="ctr">
                <a:lnSpc>
                  <a:spcPct val="150000"/>
                </a:lnSpc>
              </a:pPr>
              <a:r>
                <a:rPr lang="en-US" sz="1200" smtClean="0">
                  <a:solidFill>
                    <a:schemeClr val="tx2"/>
                  </a:solidFill>
                </a:rPr>
                <a:t>Lorem ipsum dolor sit amet, consectetur </a:t>
              </a:r>
              <a:r>
                <a:rPr lang="it-IT" sz="1200" smtClean="0">
                  <a:solidFill>
                    <a:schemeClr val="tx2"/>
                  </a:solidFill>
                </a:rPr>
                <a:t>imperdiet posuere </a:t>
              </a:r>
              <a:r>
                <a:rPr lang="en-US" sz="1200" smtClean="0">
                  <a:solidFill>
                    <a:schemeClr val="tx2"/>
                  </a:solidFill>
                </a:rPr>
                <a:t>adipiscing elit.</a:t>
              </a:r>
              <a:endParaRPr lang="it-IT" sz="1200" smtClean="0">
                <a:solidFill>
                  <a:schemeClr val="tx2"/>
                </a:solidFill>
              </a:endParaRPr>
            </a:p>
          </p:txBody>
        </p:sp>
      </p:grpSp>
      <p:grpSp>
        <p:nvGrpSpPr>
          <p:cNvPr id="4" name="Group 3"/>
          <p:cNvGrpSpPr/>
          <p:nvPr/>
        </p:nvGrpSpPr>
        <p:grpSpPr>
          <a:xfrm>
            <a:off x="8323292" y="5236262"/>
            <a:ext cx="3030508" cy="893546"/>
            <a:chOff x="8323292" y="5236262"/>
            <a:chExt cx="3030508" cy="893546"/>
          </a:xfrm>
        </p:grpSpPr>
        <p:sp>
          <p:nvSpPr>
            <p:cNvPr id="27" name="TextBox 26"/>
            <p:cNvSpPr txBox="1"/>
            <p:nvPr/>
          </p:nvSpPr>
          <p:spPr>
            <a:xfrm>
              <a:off x="8323293" y="5236262"/>
              <a:ext cx="3030506" cy="307777"/>
            </a:xfrm>
            <a:prstGeom prst="rect">
              <a:avLst/>
            </a:prstGeom>
            <a:noFill/>
          </p:spPr>
          <p:txBody>
            <a:bodyPr wrap="square" rtlCol="0">
              <a:spAutoFit/>
            </a:bodyPr>
            <a:lstStyle/>
            <a:p>
              <a:pPr algn="ctr"/>
              <a:r>
                <a:rPr lang="en-US" sz="1400" b="1" smtClean="0">
                  <a:solidFill>
                    <a:schemeClr val="tx2"/>
                  </a:solidFill>
                </a:rPr>
                <a:t>YOUR DESCRIPTION</a:t>
              </a:r>
              <a:endParaRPr lang="en-US" sz="1400" b="1">
                <a:solidFill>
                  <a:schemeClr val="tx2"/>
                </a:solidFill>
              </a:endParaRPr>
            </a:p>
          </p:txBody>
        </p:sp>
        <p:sp>
          <p:nvSpPr>
            <p:cNvPr id="28" name="Rectangle 27"/>
            <p:cNvSpPr/>
            <p:nvPr/>
          </p:nvSpPr>
          <p:spPr>
            <a:xfrm>
              <a:off x="8323292" y="5514255"/>
              <a:ext cx="3030508" cy="615553"/>
            </a:xfrm>
            <a:prstGeom prst="rect">
              <a:avLst/>
            </a:prstGeom>
          </p:spPr>
          <p:txBody>
            <a:bodyPr wrap="square">
              <a:spAutoFit/>
            </a:bodyPr>
            <a:lstStyle/>
            <a:p>
              <a:pPr algn="ctr">
                <a:lnSpc>
                  <a:spcPct val="150000"/>
                </a:lnSpc>
              </a:pPr>
              <a:r>
                <a:rPr lang="en-US" sz="1200" smtClean="0">
                  <a:solidFill>
                    <a:schemeClr val="tx2"/>
                  </a:solidFill>
                </a:rPr>
                <a:t>Lorem ipsum dolor sit amet, consectetur </a:t>
              </a:r>
              <a:r>
                <a:rPr lang="it-IT" sz="1200" smtClean="0">
                  <a:solidFill>
                    <a:schemeClr val="tx2"/>
                  </a:solidFill>
                </a:rPr>
                <a:t>imperdiet posuere </a:t>
              </a:r>
              <a:r>
                <a:rPr lang="en-US" sz="1200" smtClean="0">
                  <a:solidFill>
                    <a:schemeClr val="tx2"/>
                  </a:solidFill>
                </a:rPr>
                <a:t>adipiscing elit.</a:t>
              </a:r>
              <a:endParaRPr lang="it-IT" sz="1200" smtClean="0">
                <a:solidFill>
                  <a:schemeClr val="tx2"/>
                </a:solidFill>
              </a:endParaRPr>
            </a:p>
          </p:txBody>
        </p:sp>
      </p:grpSp>
      <p:grpSp>
        <p:nvGrpSpPr>
          <p:cNvPr id="2" name="Group 1"/>
          <p:cNvGrpSpPr/>
          <p:nvPr/>
        </p:nvGrpSpPr>
        <p:grpSpPr>
          <a:xfrm>
            <a:off x="838199" y="5236262"/>
            <a:ext cx="3030508" cy="893546"/>
            <a:chOff x="838199" y="5236262"/>
            <a:chExt cx="3030508" cy="893546"/>
          </a:xfrm>
        </p:grpSpPr>
        <p:sp>
          <p:nvSpPr>
            <p:cNvPr id="21" name="TextBox 20"/>
            <p:cNvSpPr txBox="1"/>
            <p:nvPr/>
          </p:nvSpPr>
          <p:spPr>
            <a:xfrm>
              <a:off x="838199" y="5236262"/>
              <a:ext cx="3030506" cy="307777"/>
            </a:xfrm>
            <a:prstGeom prst="rect">
              <a:avLst/>
            </a:prstGeom>
            <a:noFill/>
          </p:spPr>
          <p:txBody>
            <a:bodyPr wrap="square" rtlCol="0">
              <a:spAutoFit/>
            </a:bodyPr>
            <a:lstStyle/>
            <a:p>
              <a:pPr algn="ctr"/>
              <a:r>
                <a:rPr lang="en-US" sz="1400" b="1" smtClean="0">
                  <a:solidFill>
                    <a:schemeClr val="tx2"/>
                  </a:solidFill>
                </a:rPr>
                <a:t>YOUR DESCRIPTION</a:t>
              </a:r>
              <a:endParaRPr lang="en-US" sz="1400" b="1">
                <a:solidFill>
                  <a:schemeClr val="tx2"/>
                </a:solidFill>
              </a:endParaRPr>
            </a:p>
          </p:txBody>
        </p:sp>
        <p:sp>
          <p:nvSpPr>
            <p:cNvPr id="22" name="Rectangle 21"/>
            <p:cNvSpPr/>
            <p:nvPr/>
          </p:nvSpPr>
          <p:spPr>
            <a:xfrm>
              <a:off x="838199" y="5514255"/>
              <a:ext cx="3030508" cy="615553"/>
            </a:xfrm>
            <a:prstGeom prst="rect">
              <a:avLst/>
            </a:prstGeom>
          </p:spPr>
          <p:txBody>
            <a:bodyPr wrap="square">
              <a:spAutoFit/>
            </a:bodyPr>
            <a:lstStyle/>
            <a:p>
              <a:pPr algn="ctr">
                <a:lnSpc>
                  <a:spcPct val="150000"/>
                </a:lnSpc>
              </a:pPr>
              <a:r>
                <a:rPr lang="en-US" sz="1200" smtClean="0">
                  <a:solidFill>
                    <a:schemeClr val="tx2"/>
                  </a:solidFill>
                </a:rPr>
                <a:t>Lorem ipsum dolor sit amet, consectetur </a:t>
              </a:r>
              <a:r>
                <a:rPr lang="it-IT" sz="1200" smtClean="0">
                  <a:solidFill>
                    <a:schemeClr val="tx2"/>
                  </a:solidFill>
                </a:rPr>
                <a:t>imperdiet posuere </a:t>
              </a:r>
              <a:r>
                <a:rPr lang="en-US" sz="1200" smtClean="0">
                  <a:solidFill>
                    <a:schemeClr val="tx2"/>
                  </a:solidFill>
                </a:rPr>
                <a:t>adipiscing elit.</a:t>
              </a:r>
              <a:endParaRPr lang="it-IT" sz="1200" smtClean="0">
                <a:solidFill>
                  <a:schemeClr val="tx2"/>
                </a:solidFill>
              </a:endParaRPr>
            </a:p>
          </p:txBody>
        </p:sp>
      </p:grpSp>
      <p:pic>
        <p:nvPicPr>
          <p:cNvPr id="6148" name="Picture 4" descr="Man on desk with pc topview Royalty Free Vector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200" y="2091698"/>
            <a:ext cx="2057400" cy="221932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Fothult 2 Seat Sofa Top - Two Seater Sofa Top View Png - 1000x602 PNG  Download - PNGk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8686" y="2237231"/>
            <a:ext cx="2704455" cy="175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4243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667">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14:bounceEnd="50667">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14:bounceEnd="50667">
                                          <p:cBhvr additive="base">
                                            <p:cTn id="15" dur="750" fill="hold"/>
                                            <p:tgtEl>
                                              <p:spTgt spid="4"/>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38200" y="614904"/>
            <a:ext cx="10515600" cy="646331"/>
          </a:xfrm>
          <a:prstGeom prst="rect">
            <a:avLst/>
          </a:prstGeom>
          <a:noFill/>
        </p:spPr>
        <p:txBody>
          <a:bodyPr wrap="square" rtlCol="0">
            <a:spAutoFit/>
          </a:bodyPr>
          <a:lstStyle/>
          <a:p>
            <a:pPr algn="ctr"/>
            <a:r>
              <a:rPr lang="en-US" sz="3600" b="1" smtClean="0">
                <a:solidFill>
                  <a:schemeClr val="tx2"/>
                </a:solidFill>
                <a:latin typeface="+mj-lt"/>
              </a:rPr>
              <a:t>DEVICE MOCKUP</a:t>
            </a:r>
            <a:endParaRPr lang="en-US" sz="3600" b="1">
              <a:solidFill>
                <a:schemeClr val="tx2"/>
              </a:solidFill>
              <a:latin typeface="+mj-lt"/>
            </a:endParaRPr>
          </a:p>
        </p:txBody>
      </p:sp>
      <p:sp>
        <p:nvSpPr>
          <p:cNvPr id="11" name="TextBox 10"/>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12" name="Group 11"/>
          <p:cNvGrpSpPr/>
          <p:nvPr/>
        </p:nvGrpSpPr>
        <p:grpSpPr>
          <a:xfrm>
            <a:off x="5738132" y="1235687"/>
            <a:ext cx="715736" cy="87086"/>
            <a:chOff x="5738133" y="1142444"/>
            <a:chExt cx="715736" cy="87086"/>
          </a:xfrm>
        </p:grpSpPr>
        <p:sp>
          <p:nvSpPr>
            <p:cNvPr id="13" name="Oval 12"/>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6695" y="1453329"/>
            <a:ext cx="2518610" cy="4920188"/>
          </a:xfrm>
          <a:prstGeom prst="rect">
            <a:avLst/>
          </a:prstGeom>
        </p:spPr>
      </p:pic>
      <p:grpSp>
        <p:nvGrpSpPr>
          <p:cNvPr id="2" name="Group 1"/>
          <p:cNvGrpSpPr/>
          <p:nvPr/>
        </p:nvGrpSpPr>
        <p:grpSpPr>
          <a:xfrm>
            <a:off x="838201" y="1989794"/>
            <a:ext cx="2987842" cy="924324"/>
            <a:chOff x="838201" y="1989794"/>
            <a:chExt cx="2987842" cy="924324"/>
          </a:xfrm>
        </p:grpSpPr>
        <p:sp>
          <p:nvSpPr>
            <p:cNvPr id="32" name="TextBox 31"/>
            <p:cNvSpPr txBox="1"/>
            <p:nvPr/>
          </p:nvSpPr>
          <p:spPr>
            <a:xfrm>
              <a:off x="838201" y="1989794"/>
              <a:ext cx="2987842" cy="307777"/>
            </a:xfrm>
            <a:prstGeom prst="rect">
              <a:avLst/>
            </a:prstGeom>
            <a:noFill/>
          </p:spPr>
          <p:txBody>
            <a:bodyPr wrap="square" rtlCol="0">
              <a:spAutoFit/>
            </a:bodyPr>
            <a:lstStyle/>
            <a:p>
              <a:r>
                <a:rPr lang="en-US" sz="1400" b="1" smtClean="0">
                  <a:solidFill>
                    <a:schemeClr val="tx2"/>
                  </a:solidFill>
                </a:rPr>
                <a:t>ABOUT THIS PHONE MOCKUP</a:t>
              </a:r>
              <a:endParaRPr lang="en-US" sz="1400" b="1">
                <a:solidFill>
                  <a:schemeClr val="tx2"/>
                </a:solidFill>
              </a:endParaRPr>
            </a:p>
          </p:txBody>
        </p:sp>
        <p:sp>
          <p:nvSpPr>
            <p:cNvPr id="33" name="Rectangle 32"/>
            <p:cNvSpPr/>
            <p:nvPr/>
          </p:nvSpPr>
          <p:spPr>
            <a:xfrm>
              <a:off x="838202" y="2267787"/>
              <a:ext cx="2987840"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en-US" sz="1200" b="0" i="0" smtClean="0">
                  <a:solidFill>
                    <a:schemeClr val="tx2"/>
                  </a:solidFill>
                  <a:effectLst/>
                </a:rPr>
                <a:t> accumsan massa</a:t>
              </a:r>
              <a:r>
                <a:rPr lang="it-IT" sz="1200" smtClean="0">
                  <a:solidFill>
                    <a:schemeClr val="tx2"/>
                  </a:solidFill>
                </a:rPr>
                <a:t>.</a:t>
              </a:r>
            </a:p>
          </p:txBody>
        </p:sp>
      </p:grpSp>
      <p:grpSp>
        <p:nvGrpSpPr>
          <p:cNvPr id="4" name="Group 3"/>
          <p:cNvGrpSpPr/>
          <p:nvPr/>
        </p:nvGrpSpPr>
        <p:grpSpPr>
          <a:xfrm>
            <a:off x="8542421" y="1989794"/>
            <a:ext cx="2987842" cy="924324"/>
            <a:chOff x="8542421" y="1989794"/>
            <a:chExt cx="2987842" cy="924324"/>
          </a:xfrm>
        </p:grpSpPr>
        <p:sp>
          <p:nvSpPr>
            <p:cNvPr id="48" name="TextBox 47"/>
            <p:cNvSpPr txBox="1"/>
            <p:nvPr/>
          </p:nvSpPr>
          <p:spPr>
            <a:xfrm>
              <a:off x="8542421" y="1989794"/>
              <a:ext cx="2987842" cy="307777"/>
            </a:xfrm>
            <a:prstGeom prst="rect">
              <a:avLst/>
            </a:prstGeom>
            <a:noFill/>
          </p:spPr>
          <p:txBody>
            <a:bodyPr wrap="square" rtlCol="0">
              <a:spAutoFit/>
            </a:bodyPr>
            <a:lstStyle/>
            <a:p>
              <a:r>
                <a:rPr lang="en-US" sz="1400" b="1" smtClean="0">
                  <a:solidFill>
                    <a:schemeClr val="tx2"/>
                  </a:solidFill>
                </a:rPr>
                <a:t>ABOUT THIS PHONE MOCKUP</a:t>
              </a:r>
              <a:endParaRPr lang="en-US" sz="1400" b="1">
                <a:solidFill>
                  <a:schemeClr val="tx2"/>
                </a:solidFill>
              </a:endParaRPr>
            </a:p>
          </p:txBody>
        </p:sp>
        <p:sp>
          <p:nvSpPr>
            <p:cNvPr id="49" name="Rectangle 48"/>
            <p:cNvSpPr/>
            <p:nvPr/>
          </p:nvSpPr>
          <p:spPr>
            <a:xfrm>
              <a:off x="8542422" y="2267787"/>
              <a:ext cx="2987840"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en-US" sz="1200" b="0" i="0" smtClean="0">
                  <a:solidFill>
                    <a:schemeClr val="tx2"/>
                  </a:solidFill>
                  <a:effectLst/>
                </a:rPr>
                <a:t> accumsan massa</a:t>
              </a:r>
              <a:r>
                <a:rPr lang="it-IT" sz="1200" smtClean="0">
                  <a:solidFill>
                    <a:schemeClr val="tx2"/>
                  </a:solidFill>
                </a:rPr>
                <a:t>.</a:t>
              </a:r>
            </a:p>
          </p:txBody>
        </p:sp>
      </p:grpSp>
      <p:grpSp>
        <p:nvGrpSpPr>
          <p:cNvPr id="5" name="Group 4"/>
          <p:cNvGrpSpPr/>
          <p:nvPr/>
        </p:nvGrpSpPr>
        <p:grpSpPr>
          <a:xfrm>
            <a:off x="838201" y="3429298"/>
            <a:ext cx="2987841" cy="924324"/>
            <a:chOff x="838201" y="3429298"/>
            <a:chExt cx="2987841" cy="924324"/>
          </a:xfrm>
        </p:grpSpPr>
        <p:sp>
          <p:nvSpPr>
            <p:cNvPr id="29" name="TextBox 28"/>
            <p:cNvSpPr txBox="1"/>
            <p:nvPr/>
          </p:nvSpPr>
          <p:spPr>
            <a:xfrm>
              <a:off x="1570773" y="3429298"/>
              <a:ext cx="2255269"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30" name="Rectangle 29"/>
            <p:cNvSpPr/>
            <p:nvPr/>
          </p:nvSpPr>
          <p:spPr>
            <a:xfrm>
              <a:off x="1570773" y="3707291"/>
              <a:ext cx="2255269"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a:t>
              </a:r>
            </a:p>
          </p:txBody>
        </p:sp>
        <p:sp>
          <p:nvSpPr>
            <p:cNvPr id="31" name="Oval 30"/>
            <p:cNvSpPr/>
            <p:nvPr/>
          </p:nvSpPr>
          <p:spPr>
            <a:xfrm>
              <a:off x="838201" y="3493521"/>
              <a:ext cx="637940" cy="6379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5"/>
            <p:cNvSpPr>
              <a:spLocks noEditPoints="1"/>
            </p:cNvSpPr>
            <p:nvPr/>
          </p:nvSpPr>
          <p:spPr bwMode="auto">
            <a:xfrm>
              <a:off x="1027321" y="3682642"/>
              <a:ext cx="259700" cy="259698"/>
            </a:xfrm>
            <a:custGeom>
              <a:avLst/>
              <a:gdLst>
                <a:gd name="T0" fmla="*/ 92739 w 55"/>
                <a:gd name="T1" fmla="*/ 188912 h 55"/>
                <a:gd name="T2" fmla="*/ 0 w 55"/>
                <a:gd name="T3" fmla="*/ 92739 h 55"/>
                <a:gd name="T4" fmla="*/ 92739 w 55"/>
                <a:gd name="T5" fmla="*/ 0 h 55"/>
                <a:gd name="T6" fmla="*/ 188913 w 55"/>
                <a:gd name="T7" fmla="*/ 92739 h 55"/>
                <a:gd name="T8" fmla="*/ 92739 w 55"/>
                <a:gd name="T9" fmla="*/ 188912 h 55"/>
                <a:gd name="T10" fmla="*/ 92739 w 55"/>
                <a:gd name="T11" fmla="*/ 27478 h 55"/>
                <a:gd name="T12" fmla="*/ 27478 w 55"/>
                <a:gd name="T13" fmla="*/ 92739 h 55"/>
                <a:gd name="T14" fmla="*/ 92739 w 55"/>
                <a:gd name="T15" fmla="*/ 161434 h 55"/>
                <a:gd name="T16" fmla="*/ 92739 w 55"/>
                <a:gd name="T17" fmla="*/ 27478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6"/>
                    <a:pt x="8" y="27"/>
                  </a:cubicBezTo>
                  <a:cubicBezTo>
                    <a:pt x="8" y="38"/>
                    <a:pt x="16" y="47"/>
                    <a:pt x="27" y="47"/>
                  </a:cubicBezTo>
                  <a:lnTo>
                    <a:pt x="27" y="8"/>
                  </a:lnTo>
                  <a:close/>
                </a:path>
              </a:pathLst>
            </a:custGeom>
            <a:solidFill>
              <a:schemeClr val="bg1"/>
            </a:solidFill>
            <a:ln>
              <a:noFill/>
            </a:ln>
            <a:extLst/>
          </p:spPr>
          <p:txBody>
            <a:bodyPr/>
            <a:lstStyle/>
            <a:p>
              <a:endParaRPr lang="en-US"/>
            </a:p>
          </p:txBody>
        </p:sp>
      </p:grpSp>
      <p:grpSp>
        <p:nvGrpSpPr>
          <p:cNvPr id="6" name="Group 5"/>
          <p:cNvGrpSpPr/>
          <p:nvPr/>
        </p:nvGrpSpPr>
        <p:grpSpPr>
          <a:xfrm>
            <a:off x="838201" y="4852367"/>
            <a:ext cx="2987841" cy="924324"/>
            <a:chOff x="838201" y="4852367"/>
            <a:chExt cx="2987841" cy="924324"/>
          </a:xfrm>
        </p:grpSpPr>
        <p:sp>
          <p:nvSpPr>
            <p:cNvPr id="25" name="TextBox 24"/>
            <p:cNvSpPr txBox="1"/>
            <p:nvPr/>
          </p:nvSpPr>
          <p:spPr>
            <a:xfrm>
              <a:off x="1570773" y="4852367"/>
              <a:ext cx="2255269"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26" name="Rectangle 25"/>
            <p:cNvSpPr/>
            <p:nvPr/>
          </p:nvSpPr>
          <p:spPr>
            <a:xfrm>
              <a:off x="1570773" y="5130360"/>
              <a:ext cx="2255269"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a:t>
              </a:r>
            </a:p>
          </p:txBody>
        </p:sp>
        <p:sp>
          <p:nvSpPr>
            <p:cNvPr id="27" name="Oval 26"/>
            <p:cNvSpPr/>
            <p:nvPr/>
          </p:nvSpPr>
          <p:spPr>
            <a:xfrm>
              <a:off x="838201" y="4916590"/>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eform 107"/>
            <p:cNvSpPr>
              <a:spLocks/>
            </p:cNvSpPr>
            <p:nvPr/>
          </p:nvSpPr>
          <p:spPr bwMode="auto">
            <a:xfrm>
              <a:off x="1017501" y="5106514"/>
              <a:ext cx="279341" cy="258092"/>
            </a:xfrm>
            <a:custGeom>
              <a:avLst/>
              <a:gdLst>
                <a:gd name="T0" fmla="*/ 196312 w 59"/>
                <a:gd name="T1" fmla="*/ 131508 h 50"/>
                <a:gd name="T2" fmla="*/ 192868 w 59"/>
                <a:gd name="T3" fmla="*/ 138430 h 50"/>
                <a:gd name="T4" fmla="*/ 172203 w 59"/>
                <a:gd name="T5" fmla="*/ 141890 h 50"/>
                <a:gd name="T6" fmla="*/ 141207 w 59"/>
                <a:gd name="T7" fmla="*/ 166116 h 50"/>
                <a:gd name="T8" fmla="*/ 141207 w 59"/>
                <a:gd name="T9" fmla="*/ 169576 h 50"/>
                <a:gd name="T10" fmla="*/ 137763 w 59"/>
                <a:gd name="T11" fmla="*/ 173037 h 50"/>
                <a:gd name="T12" fmla="*/ 127431 w 59"/>
                <a:gd name="T13" fmla="*/ 173037 h 50"/>
                <a:gd name="T14" fmla="*/ 123986 w 59"/>
                <a:gd name="T15" fmla="*/ 169576 h 50"/>
                <a:gd name="T16" fmla="*/ 123986 w 59"/>
                <a:gd name="T17" fmla="*/ 96901 h 50"/>
                <a:gd name="T18" fmla="*/ 127431 w 59"/>
                <a:gd name="T19" fmla="*/ 93440 h 50"/>
                <a:gd name="T20" fmla="*/ 137763 w 59"/>
                <a:gd name="T21" fmla="*/ 93440 h 50"/>
                <a:gd name="T22" fmla="*/ 141207 w 59"/>
                <a:gd name="T23" fmla="*/ 96901 h 50"/>
                <a:gd name="T24" fmla="*/ 141207 w 59"/>
                <a:gd name="T25" fmla="*/ 100361 h 50"/>
                <a:gd name="T26" fmla="*/ 168759 w 59"/>
                <a:gd name="T27" fmla="*/ 117665 h 50"/>
                <a:gd name="T28" fmla="*/ 175647 w 59"/>
                <a:gd name="T29" fmla="*/ 117665 h 50"/>
                <a:gd name="T30" fmla="*/ 179092 w 59"/>
                <a:gd name="T31" fmla="*/ 93440 h 50"/>
                <a:gd name="T32" fmla="*/ 99878 w 59"/>
                <a:gd name="T33" fmla="*/ 24225 h 50"/>
                <a:gd name="T34" fmla="*/ 24108 w 59"/>
                <a:gd name="T35" fmla="*/ 93440 h 50"/>
                <a:gd name="T36" fmla="*/ 27553 w 59"/>
                <a:gd name="T37" fmla="*/ 117665 h 50"/>
                <a:gd name="T38" fmla="*/ 34441 w 59"/>
                <a:gd name="T39" fmla="*/ 117665 h 50"/>
                <a:gd name="T40" fmla="*/ 61993 w 59"/>
                <a:gd name="T41" fmla="*/ 100361 h 50"/>
                <a:gd name="T42" fmla="*/ 61993 w 59"/>
                <a:gd name="T43" fmla="*/ 96901 h 50"/>
                <a:gd name="T44" fmla="*/ 65437 w 59"/>
                <a:gd name="T45" fmla="*/ 93440 h 50"/>
                <a:gd name="T46" fmla="*/ 72325 w 59"/>
                <a:gd name="T47" fmla="*/ 93440 h 50"/>
                <a:gd name="T48" fmla="*/ 79214 w 59"/>
                <a:gd name="T49" fmla="*/ 96901 h 50"/>
                <a:gd name="T50" fmla="*/ 79214 w 59"/>
                <a:gd name="T51" fmla="*/ 169576 h 50"/>
                <a:gd name="T52" fmla="*/ 72325 w 59"/>
                <a:gd name="T53" fmla="*/ 173037 h 50"/>
                <a:gd name="T54" fmla="*/ 65437 w 59"/>
                <a:gd name="T55" fmla="*/ 173037 h 50"/>
                <a:gd name="T56" fmla="*/ 61993 w 59"/>
                <a:gd name="T57" fmla="*/ 169576 h 50"/>
                <a:gd name="T58" fmla="*/ 61993 w 59"/>
                <a:gd name="T59" fmla="*/ 166116 h 50"/>
                <a:gd name="T60" fmla="*/ 30997 w 59"/>
                <a:gd name="T61" fmla="*/ 141890 h 50"/>
                <a:gd name="T62" fmla="*/ 10332 w 59"/>
                <a:gd name="T63" fmla="*/ 138430 h 50"/>
                <a:gd name="T64" fmla="*/ 6888 w 59"/>
                <a:gd name="T65" fmla="*/ 131508 h 50"/>
                <a:gd name="T66" fmla="*/ 0 w 59"/>
                <a:gd name="T67" fmla="*/ 93440 h 50"/>
                <a:gd name="T68" fmla="*/ 99878 w 59"/>
                <a:gd name="T69" fmla="*/ 0 h 50"/>
                <a:gd name="T70" fmla="*/ 203200 w 59"/>
                <a:gd name="T71" fmla="*/ 93440 h 50"/>
                <a:gd name="T72" fmla="*/ 196312 w 59"/>
                <a:gd name="T73" fmla="*/ 131508 h 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 h="50">
                  <a:moveTo>
                    <a:pt x="57" y="38"/>
                  </a:moveTo>
                  <a:cubicBezTo>
                    <a:pt x="56" y="40"/>
                    <a:pt x="56" y="40"/>
                    <a:pt x="56" y="40"/>
                  </a:cubicBezTo>
                  <a:cubicBezTo>
                    <a:pt x="50" y="41"/>
                    <a:pt x="50" y="41"/>
                    <a:pt x="50" y="41"/>
                  </a:cubicBezTo>
                  <a:cubicBezTo>
                    <a:pt x="49" y="45"/>
                    <a:pt x="45" y="48"/>
                    <a:pt x="41" y="48"/>
                  </a:cubicBezTo>
                  <a:cubicBezTo>
                    <a:pt x="41" y="49"/>
                    <a:pt x="41" y="49"/>
                    <a:pt x="41" y="49"/>
                  </a:cubicBezTo>
                  <a:cubicBezTo>
                    <a:pt x="41" y="50"/>
                    <a:pt x="40" y="50"/>
                    <a:pt x="40" y="50"/>
                  </a:cubicBezTo>
                  <a:cubicBezTo>
                    <a:pt x="37" y="50"/>
                    <a:pt x="37" y="50"/>
                    <a:pt x="37" y="50"/>
                  </a:cubicBezTo>
                  <a:cubicBezTo>
                    <a:pt x="37" y="50"/>
                    <a:pt x="36" y="50"/>
                    <a:pt x="36" y="49"/>
                  </a:cubicBezTo>
                  <a:cubicBezTo>
                    <a:pt x="36" y="28"/>
                    <a:pt x="36" y="28"/>
                    <a:pt x="36" y="28"/>
                  </a:cubicBezTo>
                  <a:cubicBezTo>
                    <a:pt x="36" y="28"/>
                    <a:pt x="37" y="27"/>
                    <a:pt x="37" y="27"/>
                  </a:cubicBezTo>
                  <a:cubicBezTo>
                    <a:pt x="40" y="27"/>
                    <a:pt x="40" y="27"/>
                    <a:pt x="40" y="27"/>
                  </a:cubicBezTo>
                  <a:cubicBezTo>
                    <a:pt x="40" y="27"/>
                    <a:pt x="41" y="28"/>
                    <a:pt x="41" y="28"/>
                  </a:cubicBezTo>
                  <a:cubicBezTo>
                    <a:pt x="41" y="29"/>
                    <a:pt x="41" y="29"/>
                    <a:pt x="41" y="29"/>
                  </a:cubicBezTo>
                  <a:cubicBezTo>
                    <a:pt x="44" y="29"/>
                    <a:pt x="47" y="31"/>
                    <a:pt x="49" y="34"/>
                  </a:cubicBezTo>
                  <a:cubicBezTo>
                    <a:pt x="51" y="34"/>
                    <a:pt x="51" y="34"/>
                    <a:pt x="51" y="34"/>
                  </a:cubicBezTo>
                  <a:cubicBezTo>
                    <a:pt x="52" y="31"/>
                    <a:pt x="52" y="29"/>
                    <a:pt x="52" y="27"/>
                  </a:cubicBezTo>
                  <a:cubicBezTo>
                    <a:pt x="52" y="16"/>
                    <a:pt x="42" y="7"/>
                    <a:pt x="29" y="7"/>
                  </a:cubicBezTo>
                  <a:cubicBezTo>
                    <a:pt x="17" y="7"/>
                    <a:pt x="7" y="16"/>
                    <a:pt x="7" y="27"/>
                  </a:cubicBezTo>
                  <a:cubicBezTo>
                    <a:pt x="7" y="29"/>
                    <a:pt x="7" y="31"/>
                    <a:pt x="8" y="34"/>
                  </a:cubicBezTo>
                  <a:cubicBezTo>
                    <a:pt x="10" y="34"/>
                    <a:pt x="10" y="34"/>
                    <a:pt x="10" y="34"/>
                  </a:cubicBezTo>
                  <a:cubicBezTo>
                    <a:pt x="12" y="31"/>
                    <a:pt x="15" y="29"/>
                    <a:pt x="18" y="29"/>
                  </a:cubicBezTo>
                  <a:cubicBezTo>
                    <a:pt x="18" y="28"/>
                    <a:pt x="18" y="28"/>
                    <a:pt x="18" y="28"/>
                  </a:cubicBezTo>
                  <a:cubicBezTo>
                    <a:pt x="18" y="28"/>
                    <a:pt x="19" y="27"/>
                    <a:pt x="19" y="27"/>
                  </a:cubicBezTo>
                  <a:cubicBezTo>
                    <a:pt x="21" y="27"/>
                    <a:pt x="21" y="27"/>
                    <a:pt x="21" y="27"/>
                  </a:cubicBezTo>
                  <a:cubicBezTo>
                    <a:pt x="22" y="27"/>
                    <a:pt x="23" y="28"/>
                    <a:pt x="23" y="28"/>
                  </a:cubicBezTo>
                  <a:cubicBezTo>
                    <a:pt x="23" y="49"/>
                    <a:pt x="23" y="49"/>
                    <a:pt x="23" y="49"/>
                  </a:cubicBezTo>
                  <a:cubicBezTo>
                    <a:pt x="23" y="50"/>
                    <a:pt x="22" y="50"/>
                    <a:pt x="21" y="50"/>
                  </a:cubicBezTo>
                  <a:cubicBezTo>
                    <a:pt x="19" y="50"/>
                    <a:pt x="19" y="50"/>
                    <a:pt x="19" y="50"/>
                  </a:cubicBezTo>
                  <a:cubicBezTo>
                    <a:pt x="19" y="50"/>
                    <a:pt x="18" y="50"/>
                    <a:pt x="18" y="49"/>
                  </a:cubicBezTo>
                  <a:cubicBezTo>
                    <a:pt x="18" y="48"/>
                    <a:pt x="18" y="48"/>
                    <a:pt x="18" y="48"/>
                  </a:cubicBezTo>
                  <a:cubicBezTo>
                    <a:pt x="14" y="48"/>
                    <a:pt x="10" y="45"/>
                    <a:pt x="9" y="41"/>
                  </a:cubicBezTo>
                  <a:cubicBezTo>
                    <a:pt x="3" y="40"/>
                    <a:pt x="3" y="40"/>
                    <a:pt x="3" y="40"/>
                  </a:cubicBezTo>
                  <a:cubicBezTo>
                    <a:pt x="2" y="38"/>
                    <a:pt x="2" y="38"/>
                    <a:pt x="2" y="38"/>
                  </a:cubicBezTo>
                  <a:cubicBezTo>
                    <a:pt x="0" y="34"/>
                    <a:pt x="0" y="31"/>
                    <a:pt x="0" y="27"/>
                  </a:cubicBezTo>
                  <a:cubicBezTo>
                    <a:pt x="0" y="12"/>
                    <a:pt x="13" y="0"/>
                    <a:pt x="29" y="0"/>
                  </a:cubicBezTo>
                  <a:cubicBezTo>
                    <a:pt x="46" y="0"/>
                    <a:pt x="59" y="12"/>
                    <a:pt x="59" y="27"/>
                  </a:cubicBezTo>
                  <a:cubicBezTo>
                    <a:pt x="59" y="31"/>
                    <a:pt x="58" y="34"/>
                    <a:pt x="57" y="38"/>
                  </a:cubicBezTo>
                  <a:close/>
                </a:path>
              </a:pathLst>
            </a:custGeom>
            <a:solidFill>
              <a:schemeClr val="bg1"/>
            </a:solidFill>
            <a:ln>
              <a:noFill/>
            </a:ln>
            <a:extLst/>
          </p:spPr>
          <p:txBody>
            <a:bodyPr/>
            <a:lstStyle/>
            <a:p>
              <a:endParaRPr lang="en-US"/>
            </a:p>
          </p:txBody>
        </p:sp>
      </p:grpSp>
      <p:grpSp>
        <p:nvGrpSpPr>
          <p:cNvPr id="7" name="Group 6"/>
          <p:cNvGrpSpPr/>
          <p:nvPr/>
        </p:nvGrpSpPr>
        <p:grpSpPr>
          <a:xfrm>
            <a:off x="8542421" y="3429298"/>
            <a:ext cx="2987841" cy="924324"/>
            <a:chOff x="8542421" y="3429298"/>
            <a:chExt cx="2987841" cy="924324"/>
          </a:xfrm>
        </p:grpSpPr>
        <p:sp>
          <p:nvSpPr>
            <p:cNvPr id="45" name="TextBox 44"/>
            <p:cNvSpPr txBox="1"/>
            <p:nvPr/>
          </p:nvSpPr>
          <p:spPr>
            <a:xfrm>
              <a:off x="9274993" y="3429298"/>
              <a:ext cx="2255269"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46" name="Rectangle 45"/>
            <p:cNvSpPr/>
            <p:nvPr/>
          </p:nvSpPr>
          <p:spPr>
            <a:xfrm>
              <a:off x="9274993" y="3707291"/>
              <a:ext cx="2255269"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a:t>
              </a:r>
            </a:p>
          </p:txBody>
        </p:sp>
        <p:sp>
          <p:nvSpPr>
            <p:cNvPr id="47" name="Oval 46"/>
            <p:cNvSpPr/>
            <p:nvPr/>
          </p:nvSpPr>
          <p:spPr>
            <a:xfrm>
              <a:off x="8542421" y="3493521"/>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122"/>
            <p:cNvSpPr>
              <a:spLocks noEditPoints="1"/>
            </p:cNvSpPr>
            <p:nvPr/>
          </p:nvSpPr>
          <p:spPr bwMode="auto">
            <a:xfrm>
              <a:off x="8764277" y="3672820"/>
              <a:ext cx="194229" cy="279342"/>
            </a:xfrm>
            <a:custGeom>
              <a:avLst/>
              <a:gdLst>
                <a:gd name="T0" fmla="*/ 141287 w 41"/>
                <a:gd name="T1" fmla="*/ 99878 h 59"/>
                <a:gd name="T2" fmla="*/ 79259 w 41"/>
                <a:gd name="T3" fmla="*/ 172203 h 59"/>
                <a:gd name="T4" fmla="*/ 79259 w 41"/>
                <a:gd name="T5" fmla="*/ 189424 h 59"/>
                <a:gd name="T6" fmla="*/ 110273 w 41"/>
                <a:gd name="T7" fmla="*/ 189424 h 59"/>
                <a:gd name="T8" fmla="*/ 117165 w 41"/>
                <a:gd name="T9" fmla="*/ 196312 h 59"/>
                <a:gd name="T10" fmla="*/ 110273 w 41"/>
                <a:gd name="T11" fmla="*/ 203200 h 59"/>
                <a:gd name="T12" fmla="*/ 31014 w 41"/>
                <a:gd name="T13" fmla="*/ 203200 h 59"/>
                <a:gd name="T14" fmla="*/ 24122 w 41"/>
                <a:gd name="T15" fmla="*/ 196312 h 59"/>
                <a:gd name="T16" fmla="*/ 31014 w 41"/>
                <a:gd name="T17" fmla="*/ 189424 h 59"/>
                <a:gd name="T18" fmla="*/ 62028 w 41"/>
                <a:gd name="T19" fmla="*/ 189424 h 59"/>
                <a:gd name="T20" fmla="*/ 62028 w 41"/>
                <a:gd name="T21" fmla="*/ 172203 h 59"/>
                <a:gd name="T22" fmla="*/ 0 w 41"/>
                <a:gd name="T23" fmla="*/ 99878 h 59"/>
                <a:gd name="T24" fmla="*/ 0 w 41"/>
                <a:gd name="T25" fmla="*/ 86102 h 59"/>
                <a:gd name="T26" fmla="*/ 6892 w 41"/>
                <a:gd name="T27" fmla="*/ 79214 h 59"/>
                <a:gd name="T28" fmla="*/ 13784 w 41"/>
                <a:gd name="T29" fmla="*/ 86102 h 59"/>
                <a:gd name="T30" fmla="*/ 13784 w 41"/>
                <a:gd name="T31" fmla="*/ 99878 h 59"/>
                <a:gd name="T32" fmla="*/ 68920 w 41"/>
                <a:gd name="T33" fmla="*/ 154983 h 59"/>
                <a:gd name="T34" fmla="*/ 124057 w 41"/>
                <a:gd name="T35" fmla="*/ 99878 h 59"/>
                <a:gd name="T36" fmla="*/ 124057 w 41"/>
                <a:gd name="T37" fmla="*/ 86102 h 59"/>
                <a:gd name="T38" fmla="*/ 134395 w 41"/>
                <a:gd name="T39" fmla="*/ 79214 h 59"/>
                <a:gd name="T40" fmla="*/ 141287 w 41"/>
                <a:gd name="T41" fmla="*/ 86102 h 59"/>
                <a:gd name="T42" fmla="*/ 141287 w 41"/>
                <a:gd name="T43" fmla="*/ 99878 h 59"/>
                <a:gd name="T44" fmla="*/ 110273 w 41"/>
                <a:gd name="T45" fmla="*/ 99878 h 59"/>
                <a:gd name="T46" fmla="*/ 68920 w 41"/>
                <a:gd name="T47" fmla="*/ 141207 h 59"/>
                <a:gd name="T48" fmla="*/ 31014 w 41"/>
                <a:gd name="T49" fmla="*/ 99878 h 59"/>
                <a:gd name="T50" fmla="*/ 31014 w 41"/>
                <a:gd name="T51" fmla="*/ 37885 h 59"/>
                <a:gd name="T52" fmla="*/ 68920 w 41"/>
                <a:gd name="T53" fmla="*/ 0 h 59"/>
                <a:gd name="T54" fmla="*/ 110273 w 41"/>
                <a:gd name="T55" fmla="*/ 37885 h 59"/>
                <a:gd name="T56" fmla="*/ 110273 w 41"/>
                <a:gd name="T57" fmla="*/ 99878 h 5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a:noFill/>
            </a:ln>
            <a:extLst/>
          </p:spPr>
          <p:txBody>
            <a:bodyPr/>
            <a:lstStyle/>
            <a:p>
              <a:endParaRPr lang="en-US"/>
            </a:p>
          </p:txBody>
        </p:sp>
      </p:grpSp>
      <p:grpSp>
        <p:nvGrpSpPr>
          <p:cNvPr id="8" name="Group 7"/>
          <p:cNvGrpSpPr/>
          <p:nvPr/>
        </p:nvGrpSpPr>
        <p:grpSpPr>
          <a:xfrm>
            <a:off x="8542421" y="4852367"/>
            <a:ext cx="2987841" cy="924324"/>
            <a:chOff x="8542421" y="4852367"/>
            <a:chExt cx="2987841" cy="924324"/>
          </a:xfrm>
        </p:grpSpPr>
        <p:sp>
          <p:nvSpPr>
            <p:cNvPr id="34" name="TextBox 33"/>
            <p:cNvSpPr txBox="1"/>
            <p:nvPr/>
          </p:nvSpPr>
          <p:spPr>
            <a:xfrm>
              <a:off x="9274993" y="4852367"/>
              <a:ext cx="2255269"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35" name="Rectangle 34"/>
            <p:cNvSpPr/>
            <p:nvPr/>
          </p:nvSpPr>
          <p:spPr>
            <a:xfrm>
              <a:off x="9274993" y="5130360"/>
              <a:ext cx="2255269"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a:t>
              </a:r>
            </a:p>
          </p:txBody>
        </p:sp>
        <p:sp>
          <p:nvSpPr>
            <p:cNvPr id="44" name="Oval 43"/>
            <p:cNvSpPr/>
            <p:nvPr/>
          </p:nvSpPr>
          <p:spPr>
            <a:xfrm>
              <a:off x="8542421" y="4916590"/>
              <a:ext cx="637940" cy="637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150"/>
            <p:cNvSpPr>
              <a:spLocks noEditPoints="1"/>
            </p:cNvSpPr>
            <p:nvPr/>
          </p:nvSpPr>
          <p:spPr bwMode="auto">
            <a:xfrm>
              <a:off x="8731541" y="5100255"/>
              <a:ext cx="259700" cy="270611"/>
            </a:xfrm>
            <a:custGeom>
              <a:avLst/>
              <a:gdLst>
                <a:gd name="T0" fmla="*/ 17174 w 55"/>
                <a:gd name="T1" fmla="*/ 120873 h 57"/>
                <a:gd name="T2" fmla="*/ 0 w 55"/>
                <a:gd name="T3" fmla="*/ 100152 h 57"/>
                <a:gd name="T4" fmla="*/ 17174 w 55"/>
                <a:gd name="T5" fmla="*/ 82884 h 57"/>
                <a:gd name="T6" fmla="*/ 37783 w 55"/>
                <a:gd name="T7" fmla="*/ 100152 h 57"/>
                <a:gd name="T8" fmla="*/ 17174 w 55"/>
                <a:gd name="T9" fmla="*/ 120873 h 57"/>
                <a:gd name="T10" fmla="*/ 41217 w 55"/>
                <a:gd name="T11" fmla="*/ 69070 h 57"/>
                <a:gd name="T12" fmla="*/ 20609 w 55"/>
                <a:gd name="T13" fmla="*/ 44896 h 57"/>
                <a:gd name="T14" fmla="*/ 41217 w 55"/>
                <a:gd name="T15" fmla="*/ 24175 h 57"/>
                <a:gd name="T16" fmla="*/ 65261 w 55"/>
                <a:gd name="T17" fmla="*/ 44896 h 57"/>
                <a:gd name="T18" fmla="*/ 41217 w 55"/>
                <a:gd name="T19" fmla="*/ 69070 h 57"/>
                <a:gd name="T20" fmla="*/ 41217 w 55"/>
                <a:gd name="T21" fmla="*/ 172675 h 57"/>
                <a:gd name="T22" fmla="*/ 24043 w 55"/>
                <a:gd name="T23" fmla="*/ 155408 h 57"/>
                <a:gd name="T24" fmla="*/ 41217 w 55"/>
                <a:gd name="T25" fmla="*/ 138140 h 57"/>
                <a:gd name="T26" fmla="*/ 58391 w 55"/>
                <a:gd name="T27" fmla="*/ 155408 h 57"/>
                <a:gd name="T28" fmla="*/ 41217 w 55"/>
                <a:gd name="T29" fmla="*/ 172675 h 57"/>
                <a:gd name="T30" fmla="*/ 96174 w 55"/>
                <a:gd name="T31" fmla="*/ 44896 h 57"/>
                <a:gd name="T32" fmla="*/ 72130 w 55"/>
                <a:gd name="T33" fmla="*/ 20721 h 57"/>
                <a:gd name="T34" fmla="*/ 96174 w 55"/>
                <a:gd name="T35" fmla="*/ 0 h 57"/>
                <a:gd name="T36" fmla="*/ 120217 w 55"/>
                <a:gd name="T37" fmla="*/ 20721 h 57"/>
                <a:gd name="T38" fmla="*/ 96174 w 55"/>
                <a:gd name="T39" fmla="*/ 44896 h 57"/>
                <a:gd name="T40" fmla="*/ 96174 w 55"/>
                <a:gd name="T41" fmla="*/ 196850 h 57"/>
                <a:gd name="T42" fmla="*/ 82435 w 55"/>
                <a:gd name="T43" fmla="*/ 179582 h 57"/>
                <a:gd name="T44" fmla="*/ 96174 w 55"/>
                <a:gd name="T45" fmla="*/ 165768 h 57"/>
                <a:gd name="T46" fmla="*/ 113348 w 55"/>
                <a:gd name="T47" fmla="*/ 179582 h 57"/>
                <a:gd name="T48" fmla="*/ 96174 w 55"/>
                <a:gd name="T49" fmla="*/ 196850 h 57"/>
                <a:gd name="T50" fmla="*/ 151130 w 55"/>
                <a:gd name="T51" fmla="*/ 169222 h 57"/>
                <a:gd name="T52" fmla="*/ 137391 w 55"/>
                <a:gd name="T53" fmla="*/ 155408 h 57"/>
                <a:gd name="T54" fmla="*/ 151130 w 55"/>
                <a:gd name="T55" fmla="*/ 141594 h 57"/>
                <a:gd name="T56" fmla="*/ 164870 w 55"/>
                <a:gd name="T57" fmla="*/ 155408 h 57"/>
                <a:gd name="T58" fmla="*/ 151130 w 55"/>
                <a:gd name="T59" fmla="*/ 169222 h 57"/>
                <a:gd name="T60" fmla="*/ 151130 w 55"/>
                <a:gd name="T61" fmla="*/ 55256 h 57"/>
                <a:gd name="T62" fmla="*/ 140826 w 55"/>
                <a:gd name="T63" fmla="*/ 44896 h 57"/>
                <a:gd name="T64" fmla="*/ 151130 w 55"/>
                <a:gd name="T65" fmla="*/ 34535 h 57"/>
                <a:gd name="T66" fmla="*/ 161435 w 55"/>
                <a:gd name="T67" fmla="*/ 44896 h 57"/>
                <a:gd name="T68" fmla="*/ 151130 w 55"/>
                <a:gd name="T69" fmla="*/ 55256 h 57"/>
                <a:gd name="T70" fmla="*/ 175174 w 55"/>
                <a:gd name="T71" fmla="*/ 113966 h 57"/>
                <a:gd name="T72" fmla="*/ 164870 w 55"/>
                <a:gd name="T73" fmla="*/ 100152 h 57"/>
                <a:gd name="T74" fmla="*/ 175174 w 55"/>
                <a:gd name="T75" fmla="*/ 89791 h 57"/>
                <a:gd name="T76" fmla="*/ 188913 w 55"/>
                <a:gd name="T77" fmla="*/ 100152 h 57"/>
                <a:gd name="T78" fmla="*/ 175174 w 55"/>
                <a:gd name="T79" fmla="*/ 113966 h 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5" h="57">
                  <a:moveTo>
                    <a:pt x="5" y="35"/>
                  </a:moveTo>
                  <a:cubicBezTo>
                    <a:pt x="2" y="35"/>
                    <a:pt x="0" y="32"/>
                    <a:pt x="0" y="29"/>
                  </a:cubicBezTo>
                  <a:cubicBezTo>
                    <a:pt x="0" y="26"/>
                    <a:pt x="2" y="24"/>
                    <a:pt x="5" y="24"/>
                  </a:cubicBezTo>
                  <a:cubicBezTo>
                    <a:pt x="9" y="24"/>
                    <a:pt x="11" y="26"/>
                    <a:pt x="11" y="29"/>
                  </a:cubicBezTo>
                  <a:cubicBezTo>
                    <a:pt x="11" y="32"/>
                    <a:pt x="9" y="35"/>
                    <a:pt x="5" y="35"/>
                  </a:cubicBezTo>
                  <a:close/>
                  <a:moveTo>
                    <a:pt x="12" y="20"/>
                  </a:moveTo>
                  <a:cubicBezTo>
                    <a:pt x="9" y="20"/>
                    <a:pt x="6" y="17"/>
                    <a:pt x="6" y="13"/>
                  </a:cubicBezTo>
                  <a:cubicBezTo>
                    <a:pt x="6" y="10"/>
                    <a:pt x="9" y="7"/>
                    <a:pt x="12" y="7"/>
                  </a:cubicBezTo>
                  <a:cubicBezTo>
                    <a:pt x="16" y="7"/>
                    <a:pt x="19" y="10"/>
                    <a:pt x="19" y="13"/>
                  </a:cubicBezTo>
                  <a:cubicBezTo>
                    <a:pt x="19" y="17"/>
                    <a:pt x="16" y="20"/>
                    <a:pt x="12" y="20"/>
                  </a:cubicBezTo>
                  <a:close/>
                  <a:moveTo>
                    <a:pt x="12" y="50"/>
                  </a:moveTo>
                  <a:cubicBezTo>
                    <a:pt x="9" y="50"/>
                    <a:pt x="7" y="48"/>
                    <a:pt x="7" y="45"/>
                  </a:cubicBezTo>
                  <a:cubicBezTo>
                    <a:pt x="7" y="42"/>
                    <a:pt x="9" y="40"/>
                    <a:pt x="12" y="40"/>
                  </a:cubicBezTo>
                  <a:cubicBezTo>
                    <a:pt x="15" y="40"/>
                    <a:pt x="17" y="42"/>
                    <a:pt x="17" y="45"/>
                  </a:cubicBezTo>
                  <a:cubicBezTo>
                    <a:pt x="17" y="48"/>
                    <a:pt x="15" y="50"/>
                    <a:pt x="12" y="50"/>
                  </a:cubicBezTo>
                  <a:close/>
                  <a:moveTo>
                    <a:pt x="28" y="13"/>
                  </a:moveTo>
                  <a:cubicBezTo>
                    <a:pt x="25" y="13"/>
                    <a:pt x="21" y="10"/>
                    <a:pt x="21" y="6"/>
                  </a:cubicBezTo>
                  <a:cubicBezTo>
                    <a:pt x="21" y="3"/>
                    <a:pt x="25" y="0"/>
                    <a:pt x="28" y="0"/>
                  </a:cubicBezTo>
                  <a:cubicBezTo>
                    <a:pt x="32" y="0"/>
                    <a:pt x="35" y="3"/>
                    <a:pt x="35" y="6"/>
                  </a:cubicBezTo>
                  <a:cubicBezTo>
                    <a:pt x="35" y="10"/>
                    <a:pt x="32" y="13"/>
                    <a:pt x="28" y="13"/>
                  </a:cubicBezTo>
                  <a:close/>
                  <a:moveTo>
                    <a:pt x="28" y="57"/>
                  </a:moveTo>
                  <a:cubicBezTo>
                    <a:pt x="26" y="57"/>
                    <a:pt x="24" y="55"/>
                    <a:pt x="24" y="52"/>
                  </a:cubicBezTo>
                  <a:cubicBezTo>
                    <a:pt x="24" y="50"/>
                    <a:pt x="26" y="48"/>
                    <a:pt x="28" y="48"/>
                  </a:cubicBezTo>
                  <a:cubicBezTo>
                    <a:pt x="31" y="48"/>
                    <a:pt x="33" y="50"/>
                    <a:pt x="33" y="52"/>
                  </a:cubicBezTo>
                  <a:cubicBezTo>
                    <a:pt x="33" y="55"/>
                    <a:pt x="31" y="57"/>
                    <a:pt x="28" y="57"/>
                  </a:cubicBezTo>
                  <a:close/>
                  <a:moveTo>
                    <a:pt x="44" y="49"/>
                  </a:moveTo>
                  <a:cubicBezTo>
                    <a:pt x="42" y="49"/>
                    <a:pt x="40" y="48"/>
                    <a:pt x="40" y="45"/>
                  </a:cubicBezTo>
                  <a:cubicBezTo>
                    <a:pt x="40" y="43"/>
                    <a:pt x="42" y="41"/>
                    <a:pt x="44" y="41"/>
                  </a:cubicBezTo>
                  <a:cubicBezTo>
                    <a:pt x="47" y="41"/>
                    <a:pt x="48" y="43"/>
                    <a:pt x="48" y="45"/>
                  </a:cubicBezTo>
                  <a:cubicBezTo>
                    <a:pt x="48" y="48"/>
                    <a:pt x="47" y="49"/>
                    <a:pt x="44" y="49"/>
                  </a:cubicBezTo>
                  <a:close/>
                  <a:moveTo>
                    <a:pt x="44" y="16"/>
                  </a:moveTo>
                  <a:cubicBezTo>
                    <a:pt x="43" y="16"/>
                    <a:pt x="41" y="15"/>
                    <a:pt x="41" y="13"/>
                  </a:cubicBezTo>
                  <a:cubicBezTo>
                    <a:pt x="41" y="12"/>
                    <a:pt x="43" y="10"/>
                    <a:pt x="44" y="10"/>
                  </a:cubicBezTo>
                  <a:cubicBezTo>
                    <a:pt x="46" y="10"/>
                    <a:pt x="47" y="12"/>
                    <a:pt x="47" y="13"/>
                  </a:cubicBezTo>
                  <a:cubicBezTo>
                    <a:pt x="47" y="15"/>
                    <a:pt x="46" y="16"/>
                    <a:pt x="44" y="16"/>
                  </a:cubicBezTo>
                  <a:close/>
                  <a:moveTo>
                    <a:pt x="51" y="33"/>
                  </a:moveTo>
                  <a:cubicBezTo>
                    <a:pt x="49" y="33"/>
                    <a:pt x="48" y="31"/>
                    <a:pt x="48" y="29"/>
                  </a:cubicBezTo>
                  <a:cubicBezTo>
                    <a:pt x="48" y="27"/>
                    <a:pt x="49" y="26"/>
                    <a:pt x="51" y="26"/>
                  </a:cubicBezTo>
                  <a:cubicBezTo>
                    <a:pt x="53" y="26"/>
                    <a:pt x="55" y="27"/>
                    <a:pt x="55" y="29"/>
                  </a:cubicBezTo>
                  <a:cubicBezTo>
                    <a:pt x="55" y="31"/>
                    <a:pt x="53" y="33"/>
                    <a:pt x="51" y="33"/>
                  </a:cubicBezTo>
                  <a:close/>
                </a:path>
              </a:pathLst>
            </a:custGeom>
            <a:solidFill>
              <a:schemeClr val="bg1"/>
            </a:solidFill>
            <a:ln>
              <a:noFill/>
            </a:ln>
            <a:extLst/>
          </p:spPr>
          <p:txBody>
            <a:bodyPr/>
            <a:lstStyle/>
            <a:p>
              <a:endParaRPr lang="en-US"/>
            </a:p>
          </p:txBody>
        </p:sp>
      </p:grpSp>
      <p:pic>
        <p:nvPicPr>
          <p:cNvPr id="19" name="Picture Placeholder 18"/>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89" r="1789"/>
          <a:stretch>
            <a:fillRect/>
          </a:stretch>
        </p:blipFill>
        <p:spPr/>
      </p:pic>
    </p:spTree>
    <p:extLst>
      <p:ext uri="{BB962C8B-B14F-4D97-AF65-F5344CB8AC3E}">
        <p14:creationId xmlns:p14="http://schemas.microsoft.com/office/powerpoint/2010/main" val="234786721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667">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14:bounceEnd="50667">
                                          <p:cBhvr additive="base">
                                            <p:cTn id="11"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14:bounceEnd="50667">
                                          <p:cBhvr additive="base">
                                            <p:cTn id="15"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750"/>
                                      </p:stCondLst>
                                      <p:childTnLst>
                                        <p:set>
                                          <p:cBhvr>
                                            <p:cTn id="18" dur="1" fill="hold">
                                              <p:stCondLst>
                                                <p:cond delay="0"/>
                                              </p:stCondLst>
                                            </p:cTn>
                                            <p:tgtEl>
                                              <p:spTgt spid="4"/>
                                            </p:tgtEl>
                                            <p:attrNameLst>
                                              <p:attrName>style.visibility</p:attrName>
                                            </p:attrNameLst>
                                          </p:cBhvr>
                                          <p:to>
                                            <p:strVal val="visible"/>
                                          </p:to>
                                        </p:set>
                                        <p:anim calcmode="lin" valueType="num" p14:bounceEnd="50667">
                                          <p:cBhvr additive="base">
                                            <p:cTn id="19" dur="750" fill="hold"/>
                                            <p:tgtEl>
                                              <p:spTgt spid="4"/>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667">
                                      <p:stCondLst>
                                        <p:cond delay="1000"/>
                                      </p:stCondLst>
                                      <p:childTnLst>
                                        <p:set>
                                          <p:cBhvr>
                                            <p:cTn id="22" dur="1" fill="hold">
                                              <p:stCondLst>
                                                <p:cond delay="0"/>
                                              </p:stCondLst>
                                            </p:cTn>
                                            <p:tgtEl>
                                              <p:spTgt spid="7"/>
                                            </p:tgtEl>
                                            <p:attrNameLst>
                                              <p:attrName>style.visibility</p:attrName>
                                            </p:attrNameLst>
                                          </p:cBhvr>
                                          <p:to>
                                            <p:strVal val="visible"/>
                                          </p:to>
                                        </p:set>
                                        <p:anim calcmode="lin" valueType="num" p14:bounceEnd="50667">
                                          <p:cBhvr additive="base">
                                            <p:cTn id="23" dur="750" fill="hold"/>
                                            <p:tgtEl>
                                              <p:spTgt spid="7"/>
                                            </p:tgtEl>
                                            <p:attrNameLst>
                                              <p:attrName>ppt_x</p:attrName>
                                            </p:attrNameLst>
                                          </p:cBhvr>
                                          <p:tavLst>
                                            <p:tav tm="0">
                                              <p:val>
                                                <p:strVal val="#ppt_x"/>
                                              </p:val>
                                            </p:tav>
                                            <p:tav tm="100000">
                                              <p:val>
                                                <p:strVal val="#ppt_x"/>
                                              </p:val>
                                            </p:tav>
                                          </p:tavLst>
                                        </p:anim>
                                        <p:anim calcmode="lin" valueType="num" p14:bounceEnd="50667">
                                          <p:cBhvr additive="base">
                                            <p:cTn id="24" dur="75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50667">
                                      <p:stCondLst>
                                        <p:cond delay="1250"/>
                                      </p:stCondLst>
                                      <p:childTnLst>
                                        <p:set>
                                          <p:cBhvr>
                                            <p:cTn id="26" dur="1" fill="hold">
                                              <p:stCondLst>
                                                <p:cond delay="0"/>
                                              </p:stCondLst>
                                            </p:cTn>
                                            <p:tgtEl>
                                              <p:spTgt spid="8"/>
                                            </p:tgtEl>
                                            <p:attrNameLst>
                                              <p:attrName>style.visibility</p:attrName>
                                            </p:attrNameLst>
                                          </p:cBhvr>
                                          <p:to>
                                            <p:strVal val="visible"/>
                                          </p:to>
                                        </p:set>
                                        <p:anim calcmode="lin" valueType="num" p14:bounceEnd="50667">
                                          <p:cBhvr additive="base">
                                            <p:cTn id="27" dur="750" fill="hold"/>
                                            <p:tgtEl>
                                              <p:spTgt spid="8"/>
                                            </p:tgtEl>
                                            <p:attrNameLst>
                                              <p:attrName>ppt_x</p:attrName>
                                            </p:attrNameLst>
                                          </p:cBhvr>
                                          <p:tavLst>
                                            <p:tav tm="0">
                                              <p:val>
                                                <p:strVal val="#ppt_x"/>
                                              </p:val>
                                            </p:tav>
                                            <p:tav tm="100000">
                                              <p:val>
                                                <p:strVal val="#ppt_x"/>
                                              </p:val>
                                            </p:tav>
                                          </p:tavLst>
                                        </p:anim>
                                        <p:anim calcmode="lin" valueType="num" p14:bounceEnd="50667">
                                          <p:cBhvr additive="base">
                                            <p:cTn id="28"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750" fill="hold"/>
                                            <p:tgtEl>
                                              <p:spTgt spid="4"/>
                                            </p:tgtEl>
                                            <p:attrNameLst>
                                              <p:attrName>ppt_x</p:attrName>
                                            </p:attrNameLst>
                                          </p:cBhvr>
                                          <p:tavLst>
                                            <p:tav tm="0">
                                              <p:val>
                                                <p:strVal val="#ppt_x"/>
                                              </p:val>
                                            </p:tav>
                                            <p:tav tm="100000">
                                              <p:val>
                                                <p:strVal val="#ppt_x"/>
                                              </p:val>
                                            </p:tav>
                                          </p:tavLst>
                                        </p:anim>
                                        <p:anim calcmode="lin" valueType="num">
                                          <p:cBhvr additive="base">
                                            <p:cTn id="20" dur="75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750" fill="hold"/>
                                            <p:tgtEl>
                                              <p:spTgt spid="7"/>
                                            </p:tgtEl>
                                            <p:attrNameLst>
                                              <p:attrName>ppt_x</p:attrName>
                                            </p:attrNameLst>
                                          </p:cBhvr>
                                          <p:tavLst>
                                            <p:tav tm="0">
                                              <p:val>
                                                <p:strVal val="#ppt_x"/>
                                              </p:val>
                                            </p:tav>
                                            <p:tav tm="100000">
                                              <p:val>
                                                <p:strVal val="#ppt_x"/>
                                              </p:val>
                                            </p:tav>
                                          </p:tavLst>
                                        </p:anim>
                                        <p:anim calcmode="lin" valueType="num">
                                          <p:cBhvr additive="base">
                                            <p:cTn id="24" dur="75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125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750" fill="hold"/>
                                            <p:tgtEl>
                                              <p:spTgt spid="8"/>
                                            </p:tgtEl>
                                            <p:attrNameLst>
                                              <p:attrName>ppt_x</p:attrName>
                                            </p:attrNameLst>
                                          </p:cBhvr>
                                          <p:tavLst>
                                            <p:tav tm="0">
                                              <p:val>
                                                <p:strVal val="#ppt_x"/>
                                              </p:val>
                                            </p:tav>
                                            <p:tav tm="100000">
                                              <p:val>
                                                <p:strVal val="#ppt_x"/>
                                              </p:val>
                                            </p:tav>
                                          </p:tavLst>
                                        </p:anim>
                                        <p:anim calcmode="lin" valueType="num">
                                          <p:cBhvr additive="base">
                                            <p:cTn id="28"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Our Research</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3693319"/>
          </a:xfrm>
          <a:prstGeom prst="rect">
            <a:avLst/>
          </a:prstGeom>
        </p:spPr>
        <p:txBody>
          <a:bodyPr wrap="square">
            <a:spAutoFit/>
          </a:bodyPr>
          <a:lstStyle/>
          <a:p>
            <a:pPr algn="just">
              <a:lnSpc>
                <a:spcPct val="150000"/>
              </a:lnSpc>
            </a:pPr>
            <a:r>
              <a:rPr lang="en-US" dirty="0"/>
              <a:t>The ways in which people learn, remember, and solve problems have all been impacted by </a:t>
            </a:r>
            <a:r>
              <a:rPr lang="en-US" dirty="0" smtClean="0"/>
              <a:t>the Internet</a:t>
            </a:r>
            <a:r>
              <a:rPr lang="en-US" dirty="0"/>
              <a:t>. </a:t>
            </a:r>
            <a:endParaRPr lang="en-US" dirty="0" smtClean="0"/>
          </a:p>
          <a:p>
            <a:pPr algn="ctr">
              <a:lnSpc>
                <a:spcPct val="150000"/>
              </a:lnSpc>
            </a:pPr>
            <a:r>
              <a:rPr lang="en-US" dirty="0" smtClean="0"/>
              <a:t>The </a:t>
            </a:r>
            <a:r>
              <a:rPr lang="en-US" dirty="0"/>
              <a:t>present research explored how people become primed to use the Internet as </a:t>
            </a:r>
            <a:r>
              <a:rPr lang="en-US" dirty="0" smtClean="0"/>
              <a:t>a form </a:t>
            </a:r>
            <a:r>
              <a:rPr lang="en-US" dirty="0"/>
              <a:t>of </a:t>
            </a:r>
            <a:r>
              <a:rPr lang="en-US" dirty="0" smtClean="0"/>
              <a:t>cognitive offloading</a:t>
            </a:r>
            <a:r>
              <a:rPr lang="en-US" dirty="0"/>
              <a:t>. In three experiments, we show that using the Internet </a:t>
            </a:r>
            <a:r>
              <a:rPr lang="en-US" dirty="0" smtClean="0"/>
              <a:t>to retrieve </a:t>
            </a:r>
            <a:r>
              <a:rPr lang="en-US" dirty="0"/>
              <a:t>information alters a person’s propensity to use the Internet to retrieve </a:t>
            </a:r>
            <a:r>
              <a:rPr lang="en-US" dirty="0" smtClean="0"/>
              <a:t>other information</a:t>
            </a:r>
            <a:r>
              <a:rPr lang="en-US" dirty="0"/>
              <a:t>. Specifically, participants who used Google to answer an initial set of </a:t>
            </a:r>
            <a:r>
              <a:rPr lang="en-US" dirty="0" smtClean="0"/>
              <a:t>difficult trivia </a:t>
            </a:r>
            <a:r>
              <a:rPr lang="en-US" dirty="0"/>
              <a:t>questions were more likely to decide to use Google when answering a new set </a:t>
            </a:r>
            <a:r>
              <a:rPr lang="en-US" dirty="0" smtClean="0"/>
              <a:t>of relatively </a:t>
            </a:r>
            <a:r>
              <a:rPr lang="en-US" dirty="0"/>
              <a:t>easy trivia questions than were participants who answered the initial questions</a:t>
            </a:r>
            <a:br>
              <a:rPr lang="en-US" dirty="0"/>
            </a:br>
            <a:r>
              <a:rPr lang="en-US" dirty="0"/>
              <a:t>from memory. These results suggest that relying on the Internet to access information </a:t>
            </a:r>
            <a:r>
              <a:rPr lang="en-US" dirty="0" smtClean="0"/>
              <a:t>makes one </a:t>
            </a:r>
            <a:r>
              <a:rPr lang="en-US" dirty="0"/>
              <a:t>more likely to rely on the Internet to access other information.</a:t>
            </a:r>
            <a:r>
              <a:rPr lang="en-US" sz="1200" dirty="0"/>
              <a:t> </a:t>
            </a:r>
            <a:br>
              <a:rPr lang="en-US" sz="1200" dirty="0"/>
            </a:br>
            <a:endParaRPr lang="en-US" sz="1200" dirty="0"/>
          </a:p>
        </p:txBody>
      </p:sp>
    </p:spTree>
    <p:extLst>
      <p:ext uri="{BB962C8B-B14F-4D97-AF65-F5344CB8AC3E}">
        <p14:creationId xmlns:p14="http://schemas.microsoft.com/office/powerpoint/2010/main" val="34929088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38200" y="614904"/>
            <a:ext cx="10515600" cy="646331"/>
          </a:xfrm>
          <a:prstGeom prst="rect">
            <a:avLst/>
          </a:prstGeom>
          <a:noFill/>
        </p:spPr>
        <p:txBody>
          <a:bodyPr wrap="square" rtlCol="0">
            <a:spAutoFit/>
          </a:bodyPr>
          <a:lstStyle/>
          <a:p>
            <a:pPr algn="ctr"/>
            <a:r>
              <a:rPr lang="en-US" sz="3600" b="1" smtClean="0">
                <a:solidFill>
                  <a:schemeClr val="tx2"/>
                </a:solidFill>
                <a:latin typeface="+mj-lt"/>
              </a:rPr>
              <a:t>DEVICE MOCKUP</a:t>
            </a:r>
            <a:endParaRPr lang="en-US" sz="3600" b="1">
              <a:solidFill>
                <a:schemeClr val="tx2"/>
              </a:solidFill>
              <a:latin typeface="+mj-lt"/>
            </a:endParaRPr>
          </a:p>
        </p:txBody>
      </p:sp>
      <p:sp>
        <p:nvSpPr>
          <p:cNvPr id="11" name="TextBox 10"/>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12" name="Group 11"/>
          <p:cNvGrpSpPr/>
          <p:nvPr/>
        </p:nvGrpSpPr>
        <p:grpSpPr>
          <a:xfrm>
            <a:off x="5738132" y="1235687"/>
            <a:ext cx="715736" cy="87086"/>
            <a:chOff x="5738133" y="1142444"/>
            <a:chExt cx="715736" cy="87086"/>
          </a:xfrm>
        </p:grpSpPr>
        <p:sp>
          <p:nvSpPr>
            <p:cNvPr id="13" name="Oval 12"/>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8" name="Picture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5676" y="1791962"/>
            <a:ext cx="5049541" cy="4674590"/>
          </a:xfrm>
          <a:prstGeom prst="rect">
            <a:avLst/>
          </a:prstGeom>
        </p:spPr>
      </p:pic>
      <p:grpSp>
        <p:nvGrpSpPr>
          <p:cNvPr id="3" name="Group 2"/>
          <p:cNvGrpSpPr/>
          <p:nvPr/>
        </p:nvGrpSpPr>
        <p:grpSpPr>
          <a:xfrm>
            <a:off x="6919822" y="1989794"/>
            <a:ext cx="4433978" cy="924324"/>
            <a:chOff x="6919822" y="1989794"/>
            <a:chExt cx="4433978" cy="924324"/>
          </a:xfrm>
        </p:grpSpPr>
        <p:sp>
          <p:nvSpPr>
            <p:cNvPr id="29" name="TextBox 28"/>
            <p:cNvSpPr txBox="1"/>
            <p:nvPr/>
          </p:nvSpPr>
          <p:spPr>
            <a:xfrm>
              <a:off x="6919822" y="1989794"/>
              <a:ext cx="4433977" cy="307777"/>
            </a:xfrm>
            <a:prstGeom prst="rect">
              <a:avLst/>
            </a:prstGeom>
            <a:noFill/>
          </p:spPr>
          <p:txBody>
            <a:bodyPr wrap="square" rtlCol="0">
              <a:spAutoFit/>
            </a:bodyPr>
            <a:lstStyle/>
            <a:p>
              <a:r>
                <a:rPr lang="en-US" sz="1400" b="1" smtClean="0">
                  <a:solidFill>
                    <a:schemeClr val="tx2"/>
                  </a:solidFill>
                </a:rPr>
                <a:t>THIS IS THE PERFECT COMPUTER MOCKUP</a:t>
              </a:r>
              <a:endParaRPr lang="en-US" sz="1400" b="1">
                <a:solidFill>
                  <a:schemeClr val="tx2"/>
                </a:solidFill>
              </a:endParaRPr>
            </a:p>
          </p:txBody>
        </p:sp>
        <p:sp>
          <p:nvSpPr>
            <p:cNvPr id="30" name="Rectangle 29"/>
            <p:cNvSpPr/>
            <p:nvPr/>
          </p:nvSpPr>
          <p:spPr>
            <a:xfrm>
              <a:off x="6919824" y="2267787"/>
              <a:ext cx="4433976"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 bitur ornare imperdiet ullamcorper</a:t>
              </a:r>
              <a:r>
                <a:rPr lang="en-US" sz="1200" b="0" i="0" smtClean="0">
                  <a:solidFill>
                    <a:schemeClr val="tx2"/>
                  </a:solidFill>
                  <a:effectLst/>
                </a:rPr>
                <a:t> accumsan massa</a:t>
              </a:r>
              <a:r>
                <a:rPr lang="it-IT" sz="1200" smtClean="0">
                  <a:solidFill>
                    <a:schemeClr val="tx2"/>
                  </a:solidFill>
                </a:rPr>
                <a:t>.</a:t>
              </a:r>
            </a:p>
          </p:txBody>
        </p:sp>
      </p:grpSp>
      <p:grpSp>
        <p:nvGrpSpPr>
          <p:cNvPr id="5" name="Group 4"/>
          <p:cNvGrpSpPr/>
          <p:nvPr/>
        </p:nvGrpSpPr>
        <p:grpSpPr>
          <a:xfrm>
            <a:off x="6919823" y="4852367"/>
            <a:ext cx="4433976" cy="893546"/>
            <a:chOff x="6919823" y="4852367"/>
            <a:chExt cx="4433976" cy="893546"/>
          </a:xfrm>
        </p:grpSpPr>
        <p:sp>
          <p:nvSpPr>
            <p:cNvPr id="22" name="TextBox 21"/>
            <p:cNvSpPr txBox="1"/>
            <p:nvPr/>
          </p:nvSpPr>
          <p:spPr>
            <a:xfrm>
              <a:off x="7652395" y="4852367"/>
              <a:ext cx="3019487"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23" name="Rectangle 22"/>
            <p:cNvSpPr/>
            <p:nvPr/>
          </p:nvSpPr>
          <p:spPr>
            <a:xfrm>
              <a:off x="7652394" y="5130360"/>
              <a:ext cx="3701405"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Curabitur ornare imperdiet ullamcorper.</a:t>
              </a:r>
            </a:p>
          </p:txBody>
        </p:sp>
        <p:sp>
          <p:nvSpPr>
            <p:cNvPr id="24" name="Oval 23"/>
            <p:cNvSpPr/>
            <p:nvPr/>
          </p:nvSpPr>
          <p:spPr>
            <a:xfrm>
              <a:off x="6919823" y="4916590"/>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eform 107"/>
            <p:cNvSpPr>
              <a:spLocks/>
            </p:cNvSpPr>
            <p:nvPr/>
          </p:nvSpPr>
          <p:spPr bwMode="auto">
            <a:xfrm>
              <a:off x="7099123" y="5106514"/>
              <a:ext cx="279341" cy="258092"/>
            </a:xfrm>
            <a:custGeom>
              <a:avLst/>
              <a:gdLst>
                <a:gd name="T0" fmla="*/ 196312 w 59"/>
                <a:gd name="T1" fmla="*/ 131508 h 50"/>
                <a:gd name="T2" fmla="*/ 192868 w 59"/>
                <a:gd name="T3" fmla="*/ 138430 h 50"/>
                <a:gd name="T4" fmla="*/ 172203 w 59"/>
                <a:gd name="T5" fmla="*/ 141890 h 50"/>
                <a:gd name="T6" fmla="*/ 141207 w 59"/>
                <a:gd name="T7" fmla="*/ 166116 h 50"/>
                <a:gd name="T8" fmla="*/ 141207 w 59"/>
                <a:gd name="T9" fmla="*/ 169576 h 50"/>
                <a:gd name="T10" fmla="*/ 137763 w 59"/>
                <a:gd name="T11" fmla="*/ 173037 h 50"/>
                <a:gd name="T12" fmla="*/ 127431 w 59"/>
                <a:gd name="T13" fmla="*/ 173037 h 50"/>
                <a:gd name="T14" fmla="*/ 123986 w 59"/>
                <a:gd name="T15" fmla="*/ 169576 h 50"/>
                <a:gd name="T16" fmla="*/ 123986 w 59"/>
                <a:gd name="T17" fmla="*/ 96901 h 50"/>
                <a:gd name="T18" fmla="*/ 127431 w 59"/>
                <a:gd name="T19" fmla="*/ 93440 h 50"/>
                <a:gd name="T20" fmla="*/ 137763 w 59"/>
                <a:gd name="T21" fmla="*/ 93440 h 50"/>
                <a:gd name="T22" fmla="*/ 141207 w 59"/>
                <a:gd name="T23" fmla="*/ 96901 h 50"/>
                <a:gd name="T24" fmla="*/ 141207 w 59"/>
                <a:gd name="T25" fmla="*/ 100361 h 50"/>
                <a:gd name="T26" fmla="*/ 168759 w 59"/>
                <a:gd name="T27" fmla="*/ 117665 h 50"/>
                <a:gd name="T28" fmla="*/ 175647 w 59"/>
                <a:gd name="T29" fmla="*/ 117665 h 50"/>
                <a:gd name="T30" fmla="*/ 179092 w 59"/>
                <a:gd name="T31" fmla="*/ 93440 h 50"/>
                <a:gd name="T32" fmla="*/ 99878 w 59"/>
                <a:gd name="T33" fmla="*/ 24225 h 50"/>
                <a:gd name="T34" fmla="*/ 24108 w 59"/>
                <a:gd name="T35" fmla="*/ 93440 h 50"/>
                <a:gd name="T36" fmla="*/ 27553 w 59"/>
                <a:gd name="T37" fmla="*/ 117665 h 50"/>
                <a:gd name="T38" fmla="*/ 34441 w 59"/>
                <a:gd name="T39" fmla="*/ 117665 h 50"/>
                <a:gd name="T40" fmla="*/ 61993 w 59"/>
                <a:gd name="T41" fmla="*/ 100361 h 50"/>
                <a:gd name="T42" fmla="*/ 61993 w 59"/>
                <a:gd name="T43" fmla="*/ 96901 h 50"/>
                <a:gd name="T44" fmla="*/ 65437 w 59"/>
                <a:gd name="T45" fmla="*/ 93440 h 50"/>
                <a:gd name="T46" fmla="*/ 72325 w 59"/>
                <a:gd name="T47" fmla="*/ 93440 h 50"/>
                <a:gd name="T48" fmla="*/ 79214 w 59"/>
                <a:gd name="T49" fmla="*/ 96901 h 50"/>
                <a:gd name="T50" fmla="*/ 79214 w 59"/>
                <a:gd name="T51" fmla="*/ 169576 h 50"/>
                <a:gd name="T52" fmla="*/ 72325 w 59"/>
                <a:gd name="T53" fmla="*/ 173037 h 50"/>
                <a:gd name="T54" fmla="*/ 65437 w 59"/>
                <a:gd name="T55" fmla="*/ 173037 h 50"/>
                <a:gd name="T56" fmla="*/ 61993 w 59"/>
                <a:gd name="T57" fmla="*/ 169576 h 50"/>
                <a:gd name="T58" fmla="*/ 61993 w 59"/>
                <a:gd name="T59" fmla="*/ 166116 h 50"/>
                <a:gd name="T60" fmla="*/ 30997 w 59"/>
                <a:gd name="T61" fmla="*/ 141890 h 50"/>
                <a:gd name="T62" fmla="*/ 10332 w 59"/>
                <a:gd name="T63" fmla="*/ 138430 h 50"/>
                <a:gd name="T64" fmla="*/ 6888 w 59"/>
                <a:gd name="T65" fmla="*/ 131508 h 50"/>
                <a:gd name="T66" fmla="*/ 0 w 59"/>
                <a:gd name="T67" fmla="*/ 93440 h 50"/>
                <a:gd name="T68" fmla="*/ 99878 w 59"/>
                <a:gd name="T69" fmla="*/ 0 h 50"/>
                <a:gd name="T70" fmla="*/ 203200 w 59"/>
                <a:gd name="T71" fmla="*/ 93440 h 50"/>
                <a:gd name="T72" fmla="*/ 196312 w 59"/>
                <a:gd name="T73" fmla="*/ 131508 h 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 h="50">
                  <a:moveTo>
                    <a:pt x="57" y="38"/>
                  </a:moveTo>
                  <a:cubicBezTo>
                    <a:pt x="56" y="40"/>
                    <a:pt x="56" y="40"/>
                    <a:pt x="56" y="40"/>
                  </a:cubicBezTo>
                  <a:cubicBezTo>
                    <a:pt x="50" y="41"/>
                    <a:pt x="50" y="41"/>
                    <a:pt x="50" y="41"/>
                  </a:cubicBezTo>
                  <a:cubicBezTo>
                    <a:pt x="49" y="45"/>
                    <a:pt x="45" y="48"/>
                    <a:pt x="41" y="48"/>
                  </a:cubicBezTo>
                  <a:cubicBezTo>
                    <a:pt x="41" y="49"/>
                    <a:pt x="41" y="49"/>
                    <a:pt x="41" y="49"/>
                  </a:cubicBezTo>
                  <a:cubicBezTo>
                    <a:pt x="41" y="50"/>
                    <a:pt x="40" y="50"/>
                    <a:pt x="40" y="50"/>
                  </a:cubicBezTo>
                  <a:cubicBezTo>
                    <a:pt x="37" y="50"/>
                    <a:pt x="37" y="50"/>
                    <a:pt x="37" y="50"/>
                  </a:cubicBezTo>
                  <a:cubicBezTo>
                    <a:pt x="37" y="50"/>
                    <a:pt x="36" y="50"/>
                    <a:pt x="36" y="49"/>
                  </a:cubicBezTo>
                  <a:cubicBezTo>
                    <a:pt x="36" y="28"/>
                    <a:pt x="36" y="28"/>
                    <a:pt x="36" y="28"/>
                  </a:cubicBezTo>
                  <a:cubicBezTo>
                    <a:pt x="36" y="28"/>
                    <a:pt x="37" y="27"/>
                    <a:pt x="37" y="27"/>
                  </a:cubicBezTo>
                  <a:cubicBezTo>
                    <a:pt x="40" y="27"/>
                    <a:pt x="40" y="27"/>
                    <a:pt x="40" y="27"/>
                  </a:cubicBezTo>
                  <a:cubicBezTo>
                    <a:pt x="40" y="27"/>
                    <a:pt x="41" y="28"/>
                    <a:pt x="41" y="28"/>
                  </a:cubicBezTo>
                  <a:cubicBezTo>
                    <a:pt x="41" y="29"/>
                    <a:pt x="41" y="29"/>
                    <a:pt x="41" y="29"/>
                  </a:cubicBezTo>
                  <a:cubicBezTo>
                    <a:pt x="44" y="29"/>
                    <a:pt x="47" y="31"/>
                    <a:pt x="49" y="34"/>
                  </a:cubicBezTo>
                  <a:cubicBezTo>
                    <a:pt x="51" y="34"/>
                    <a:pt x="51" y="34"/>
                    <a:pt x="51" y="34"/>
                  </a:cubicBezTo>
                  <a:cubicBezTo>
                    <a:pt x="52" y="31"/>
                    <a:pt x="52" y="29"/>
                    <a:pt x="52" y="27"/>
                  </a:cubicBezTo>
                  <a:cubicBezTo>
                    <a:pt x="52" y="16"/>
                    <a:pt x="42" y="7"/>
                    <a:pt x="29" y="7"/>
                  </a:cubicBezTo>
                  <a:cubicBezTo>
                    <a:pt x="17" y="7"/>
                    <a:pt x="7" y="16"/>
                    <a:pt x="7" y="27"/>
                  </a:cubicBezTo>
                  <a:cubicBezTo>
                    <a:pt x="7" y="29"/>
                    <a:pt x="7" y="31"/>
                    <a:pt x="8" y="34"/>
                  </a:cubicBezTo>
                  <a:cubicBezTo>
                    <a:pt x="10" y="34"/>
                    <a:pt x="10" y="34"/>
                    <a:pt x="10" y="34"/>
                  </a:cubicBezTo>
                  <a:cubicBezTo>
                    <a:pt x="12" y="31"/>
                    <a:pt x="15" y="29"/>
                    <a:pt x="18" y="29"/>
                  </a:cubicBezTo>
                  <a:cubicBezTo>
                    <a:pt x="18" y="28"/>
                    <a:pt x="18" y="28"/>
                    <a:pt x="18" y="28"/>
                  </a:cubicBezTo>
                  <a:cubicBezTo>
                    <a:pt x="18" y="28"/>
                    <a:pt x="19" y="27"/>
                    <a:pt x="19" y="27"/>
                  </a:cubicBezTo>
                  <a:cubicBezTo>
                    <a:pt x="21" y="27"/>
                    <a:pt x="21" y="27"/>
                    <a:pt x="21" y="27"/>
                  </a:cubicBezTo>
                  <a:cubicBezTo>
                    <a:pt x="22" y="27"/>
                    <a:pt x="23" y="28"/>
                    <a:pt x="23" y="28"/>
                  </a:cubicBezTo>
                  <a:cubicBezTo>
                    <a:pt x="23" y="49"/>
                    <a:pt x="23" y="49"/>
                    <a:pt x="23" y="49"/>
                  </a:cubicBezTo>
                  <a:cubicBezTo>
                    <a:pt x="23" y="50"/>
                    <a:pt x="22" y="50"/>
                    <a:pt x="21" y="50"/>
                  </a:cubicBezTo>
                  <a:cubicBezTo>
                    <a:pt x="19" y="50"/>
                    <a:pt x="19" y="50"/>
                    <a:pt x="19" y="50"/>
                  </a:cubicBezTo>
                  <a:cubicBezTo>
                    <a:pt x="19" y="50"/>
                    <a:pt x="18" y="50"/>
                    <a:pt x="18" y="49"/>
                  </a:cubicBezTo>
                  <a:cubicBezTo>
                    <a:pt x="18" y="48"/>
                    <a:pt x="18" y="48"/>
                    <a:pt x="18" y="48"/>
                  </a:cubicBezTo>
                  <a:cubicBezTo>
                    <a:pt x="14" y="48"/>
                    <a:pt x="10" y="45"/>
                    <a:pt x="9" y="41"/>
                  </a:cubicBezTo>
                  <a:cubicBezTo>
                    <a:pt x="3" y="40"/>
                    <a:pt x="3" y="40"/>
                    <a:pt x="3" y="40"/>
                  </a:cubicBezTo>
                  <a:cubicBezTo>
                    <a:pt x="2" y="38"/>
                    <a:pt x="2" y="38"/>
                    <a:pt x="2" y="38"/>
                  </a:cubicBezTo>
                  <a:cubicBezTo>
                    <a:pt x="0" y="34"/>
                    <a:pt x="0" y="31"/>
                    <a:pt x="0" y="27"/>
                  </a:cubicBezTo>
                  <a:cubicBezTo>
                    <a:pt x="0" y="12"/>
                    <a:pt x="13" y="0"/>
                    <a:pt x="29" y="0"/>
                  </a:cubicBezTo>
                  <a:cubicBezTo>
                    <a:pt x="46" y="0"/>
                    <a:pt x="59" y="12"/>
                    <a:pt x="59" y="27"/>
                  </a:cubicBezTo>
                  <a:cubicBezTo>
                    <a:pt x="59" y="31"/>
                    <a:pt x="58" y="34"/>
                    <a:pt x="57" y="38"/>
                  </a:cubicBezTo>
                  <a:close/>
                </a:path>
              </a:pathLst>
            </a:custGeom>
            <a:solidFill>
              <a:schemeClr val="bg1"/>
            </a:solidFill>
            <a:ln>
              <a:noFill/>
            </a:ln>
            <a:extLst/>
          </p:spPr>
          <p:txBody>
            <a:bodyPr/>
            <a:lstStyle/>
            <a:p>
              <a:endParaRPr lang="en-US"/>
            </a:p>
          </p:txBody>
        </p:sp>
      </p:grpSp>
      <p:grpSp>
        <p:nvGrpSpPr>
          <p:cNvPr id="4" name="Group 3"/>
          <p:cNvGrpSpPr/>
          <p:nvPr/>
        </p:nvGrpSpPr>
        <p:grpSpPr>
          <a:xfrm>
            <a:off x="6919823" y="3429298"/>
            <a:ext cx="4433976" cy="893546"/>
            <a:chOff x="6919823" y="3429298"/>
            <a:chExt cx="4433976" cy="893546"/>
          </a:xfrm>
        </p:grpSpPr>
        <p:sp>
          <p:nvSpPr>
            <p:cNvPr id="26" name="TextBox 25"/>
            <p:cNvSpPr txBox="1"/>
            <p:nvPr/>
          </p:nvSpPr>
          <p:spPr>
            <a:xfrm>
              <a:off x="7652395" y="3429298"/>
              <a:ext cx="3019487"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27" name="Rectangle 26"/>
            <p:cNvSpPr/>
            <p:nvPr/>
          </p:nvSpPr>
          <p:spPr>
            <a:xfrm>
              <a:off x="7652394" y="3707291"/>
              <a:ext cx="3701405" cy="615553"/>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Curabitur ornare imperdiet ullamcorper.</a:t>
              </a:r>
            </a:p>
          </p:txBody>
        </p:sp>
        <p:sp>
          <p:nvSpPr>
            <p:cNvPr id="28" name="Oval 27"/>
            <p:cNvSpPr/>
            <p:nvPr/>
          </p:nvSpPr>
          <p:spPr>
            <a:xfrm>
              <a:off x="6919823" y="3493521"/>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eform 122"/>
            <p:cNvSpPr>
              <a:spLocks noEditPoints="1"/>
            </p:cNvSpPr>
            <p:nvPr/>
          </p:nvSpPr>
          <p:spPr bwMode="auto">
            <a:xfrm>
              <a:off x="7141679" y="3672820"/>
              <a:ext cx="194229" cy="279342"/>
            </a:xfrm>
            <a:custGeom>
              <a:avLst/>
              <a:gdLst>
                <a:gd name="T0" fmla="*/ 141287 w 41"/>
                <a:gd name="T1" fmla="*/ 99878 h 59"/>
                <a:gd name="T2" fmla="*/ 79259 w 41"/>
                <a:gd name="T3" fmla="*/ 172203 h 59"/>
                <a:gd name="T4" fmla="*/ 79259 w 41"/>
                <a:gd name="T5" fmla="*/ 189424 h 59"/>
                <a:gd name="T6" fmla="*/ 110273 w 41"/>
                <a:gd name="T7" fmla="*/ 189424 h 59"/>
                <a:gd name="T8" fmla="*/ 117165 w 41"/>
                <a:gd name="T9" fmla="*/ 196312 h 59"/>
                <a:gd name="T10" fmla="*/ 110273 w 41"/>
                <a:gd name="T11" fmla="*/ 203200 h 59"/>
                <a:gd name="T12" fmla="*/ 31014 w 41"/>
                <a:gd name="T13" fmla="*/ 203200 h 59"/>
                <a:gd name="T14" fmla="*/ 24122 w 41"/>
                <a:gd name="T15" fmla="*/ 196312 h 59"/>
                <a:gd name="T16" fmla="*/ 31014 w 41"/>
                <a:gd name="T17" fmla="*/ 189424 h 59"/>
                <a:gd name="T18" fmla="*/ 62028 w 41"/>
                <a:gd name="T19" fmla="*/ 189424 h 59"/>
                <a:gd name="T20" fmla="*/ 62028 w 41"/>
                <a:gd name="T21" fmla="*/ 172203 h 59"/>
                <a:gd name="T22" fmla="*/ 0 w 41"/>
                <a:gd name="T23" fmla="*/ 99878 h 59"/>
                <a:gd name="T24" fmla="*/ 0 w 41"/>
                <a:gd name="T25" fmla="*/ 86102 h 59"/>
                <a:gd name="T26" fmla="*/ 6892 w 41"/>
                <a:gd name="T27" fmla="*/ 79214 h 59"/>
                <a:gd name="T28" fmla="*/ 13784 w 41"/>
                <a:gd name="T29" fmla="*/ 86102 h 59"/>
                <a:gd name="T30" fmla="*/ 13784 w 41"/>
                <a:gd name="T31" fmla="*/ 99878 h 59"/>
                <a:gd name="T32" fmla="*/ 68920 w 41"/>
                <a:gd name="T33" fmla="*/ 154983 h 59"/>
                <a:gd name="T34" fmla="*/ 124057 w 41"/>
                <a:gd name="T35" fmla="*/ 99878 h 59"/>
                <a:gd name="T36" fmla="*/ 124057 w 41"/>
                <a:gd name="T37" fmla="*/ 86102 h 59"/>
                <a:gd name="T38" fmla="*/ 134395 w 41"/>
                <a:gd name="T39" fmla="*/ 79214 h 59"/>
                <a:gd name="T40" fmla="*/ 141287 w 41"/>
                <a:gd name="T41" fmla="*/ 86102 h 59"/>
                <a:gd name="T42" fmla="*/ 141287 w 41"/>
                <a:gd name="T43" fmla="*/ 99878 h 59"/>
                <a:gd name="T44" fmla="*/ 110273 w 41"/>
                <a:gd name="T45" fmla="*/ 99878 h 59"/>
                <a:gd name="T46" fmla="*/ 68920 w 41"/>
                <a:gd name="T47" fmla="*/ 141207 h 59"/>
                <a:gd name="T48" fmla="*/ 31014 w 41"/>
                <a:gd name="T49" fmla="*/ 99878 h 59"/>
                <a:gd name="T50" fmla="*/ 31014 w 41"/>
                <a:gd name="T51" fmla="*/ 37885 h 59"/>
                <a:gd name="T52" fmla="*/ 68920 w 41"/>
                <a:gd name="T53" fmla="*/ 0 h 59"/>
                <a:gd name="T54" fmla="*/ 110273 w 41"/>
                <a:gd name="T55" fmla="*/ 37885 h 59"/>
                <a:gd name="T56" fmla="*/ 110273 w 41"/>
                <a:gd name="T57" fmla="*/ 99878 h 5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a:noFill/>
            </a:ln>
            <a:extLst/>
          </p:spPr>
          <p:txBody>
            <a:bodyPr/>
            <a:lstStyle/>
            <a:p>
              <a:endParaRPr lang="en-US"/>
            </a:p>
          </p:txBody>
        </p:sp>
      </p:grpSp>
      <p:pic>
        <p:nvPicPr>
          <p:cNvPr id="1026" name="Picture 2" descr="Tips for Using Google Search Effectively"/>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t="12393" b="12393"/>
          <a:stretch>
            <a:fillRect/>
          </a:stretch>
        </p:blipFill>
        <p:spPr bwMode="auto">
          <a:xfrm>
            <a:off x="990394" y="2001776"/>
            <a:ext cx="4635918" cy="261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82744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50667">
                                          <p:cBhvr additive="base">
                                            <p:cTn id="7" dur="750" fill="hold"/>
                                            <p:tgtEl>
                                              <p:spTgt spid="3"/>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14:bounceEnd="50667">
                                          <p:cBhvr additive="base">
                                            <p:cTn id="11" dur="750" fill="hold"/>
                                            <p:tgtEl>
                                              <p:spTgt spid="4"/>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14:bounceEnd="50667">
                                          <p:cBhvr additive="base">
                                            <p:cTn id="15"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ppt_x"/>
                                              </p:val>
                                            </p:tav>
                                            <p:tav tm="100000">
                                              <p:val>
                                                <p:strVal val="#ppt_x"/>
                                              </p:val>
                                            </p:tav>
                                          </p:tavLst>
                                        </p:anim>
                                        <p:anim calcmode="lin" valueType="num">
                                          <p:cBhvr additive="base">
                                            <p:cTn id="8" dur="75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ppt_x"/>
                                              </p:val>
                                            </p:tav>
                                            <p:tav tm="100000">
                                              <p:val>
                                                <p:strVal val="#ppt_x"/>
                                              </p:val>
                                            </p:tav>
                                          </p:tavLst>
                                        </p:anim>
                                        <p:anim calcmode="lin" valueType="num">
                                          <p:cBhvr additive="base">
                                            <p:cTn id="12" dur="75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ppt_x"/>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838200" y="614904"/>
            <a:ext cx="10515600" cy="646331"/>
          </a:xfrm>
          <a:prstGeom prst="rect">
            <a:avLst/>
          </a:prstGeom>
          <a:noFill/>
        </p:spPr>
        <p:txBody>
          <a:bodyPr wrap="square" rtlCol="0">
            <a:spAutoFit/>
          </a:bodyPr>
          <a:lstStyle/>
          <a:p>
            <a:pPr algn="ctr"/>
            <a:r>
              <a:rPr lang="en-US" sz="3600" b="1" smtClean="0">
                <a:solidFill>
                  <a:schemeClr val="tx2"/>
                </a:solidFill>
                <a:latin typeface="+mj-lt"/>
              </a:rPr>
              <a:t>EDITABLE WORLD MAP</a:t>
            </a:r>
            <a:endParaRPr lang="en-US" sz="3600" b="1">
              <a:solidFill>
                <a:schemeClr val="tx2"/>
              </a:solidFill>
              <a:latin typeface="+mj-lt"/>
            </a:endParaRPr>
          </a:p>
        </p:txBody>
      </p:sp>
      <p:sp>
        <p:nvSpPr>
          <p:cNvPr id="37" name="TextBox 36"/>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38" name="Group 37"/>
          <p:cNvGrpSpPr/>
          <p:nvPr/>
        </p:nvGrpSpPr>
        <p:grpSpPr>
          <a:xfrm>
            <a:off x="5738132" y="1235687"/>
            <a:ext cx="715736" cy="87086"/>
            <a:chOff x="5738133" y="1142444"/>
            <a:chExt cx="715736" cy="87086"/>
          </a:xfrm>
        </p:grpSpPr>
        <p:sp>
          <p:nvSpPr>
            <p:cNvPr id="39" name="Oval 38"/>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0" name="Group 9"/>
          <p:cNvGrpSpPr/>
          <p:nvPr/>
        </p:nvGrpSpPr>
        <p:grpSpPr>
          <a:xfrm>
            <a:off x="10220250" y="4263373"/>
            <a:ext cx="1322331" cy="276999"/>
            <a:chOff x="10220250" y="4263373"/>
            <a:chExt cx="1322331" cy="276999"/>
          </a:xfrm>
        </p:grpSpPr>
        <p:sp>
          <p:nvSpPr>
            <p:cNvPr id="88" name="TextBox 87"/>
            <p:cNvSpPr txBox="1"/>
            <p:nvPr/>
          </p:nvSpPr>
          <p:spPr>
            <a:xfrm>
              <a:off x="10417917" y="4263373"/>
              <a:ext cx="1124664" cy="276999"/>
            </a:xfrm>
            <a:prstGeom prst="rect">
              <a:avLst/>
            </a:prstGeom>
            <a:noFill/>
          </p:spPr>
          <p:txBody>
            <a:bodyPr wrap="square" rtlCol="0">
              <a:spAutoFit/>
            </a:bodyPr>
            <a:lstStyle/>
            <a:p>
              <a:r>
                <a:rPr lang="en-US" sz="1200" b="1" smtClean="0">
                  <a:solidFill>
                    <a:schemeClr val="tx2"/>
                  </a:solidFill>
                </a:rPr>
                <a:t>AMERICAS</a:t>
              </a:r>
              <a:endParaRPr lang="en-US" sz="1200" b="1">
                <a:solidFill>
                  <a:schemeClr val="tx2"/>
                </a:solidFill>
              </a:endParaRPr>
            </a:p>
          </p:txBody>
        </p:sp>
        <p:sp>
          <p:nvSpPr>
            <p:cNvPr id="89" name="Oval 88"/>
            <p:cNvSpPr/>
            <p:nvPr/>
          </p:nvSpPr>
          <p:spPr>
            <a:xfrm>
              <a:off x="10220250" y="4335811"/>
              <a:ext cx="132122" cy="1321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13" name="Group 12"/>
          <p:cNvGrpSpPr/>
          <p:nvPr/>
        </p:nvGrpSpPr>
        <p:grpSpPr>
          <a:xfrm>
            <a:off x="10220250" y="4638534"/>
            <a:ext cx="1322331" cy="276999"/>
            <a:chOff x="10220250" y="4638534"/>
            <a:chExt cx="1322331" cy="276999"/>
          </a:xfrm>
        </p:grpSpPr>
        <p:sp>
          <p:nvSpPr>
            <p:cNvPr id="94" name="TextBox 93"/>
            <p:cNvSpPr txBox="1"/>
            <p:nvPr/>
          </p:nvSpPr>
          <p:spPr>
            <a:xfrm>
              <a:off x="10417917" y="4638534"/>
              <a:ext cx="1124664" cy="276999"/>
            </a:xfrm>
            <a:prstGeom prst="rect">
              <a:avLst/>
            </a:prstGeom>
            <a:noFill/>
          </p:spPr>
          <p:txBody>
            <a:bodyPr wrap="square" rtlCol="0">
              <a:spAutoFit/>
            </a:bodyPr>
            <a:lstStyle/>
            <a:p>
              <a:r>
                <a:rPr lang="en-US" sz="1200" b="1" smtClean="0">
                  <a:solidFill>
                    <a:schemeClr val="tx2"/>
                  </a:solidFill>
                </a:rPr>
                <a:t>AFRICA</a:t>
              </a:r>
              <a:endParaRPr lang="en-US" sz="1200" b="1">
                <a:solidFill>
                  <a:schemeClr val="tx2"/>
                </a:solidFill>
              </a:endParaRPr>
            </a:p>
          </p:txBody>
        </p:sp>
        <p:sp>
          <p:nvSpPr>
            <p:cNvPr id="95" name="Oval 94"/>
            <p:cNvSpPr/>
            <p:nvPr/>
          </p:nvSpPr>
          <p:spPr>
            <a:xfrm>
              <a:off x="10220250" y="4710972"/>
              <a:ext cx="132122" cy="1321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16" name="Group 15"/>
          <p:cNvGrpSpPr/>
          <p:nvPr/>
        </p:nvGrpSpPr>
        <p:grpSpPr>
          <a:xfrm>
            <a:off x="10220250" y="5013695"/>
            <a:ext cx="1322331" cy="276999"/>
            <a:chOff x="10220250" y="5013695"/>
            <a:chExt cx="1322331" cy="276999"/>
          </a:xfrm>
        </p:grpSpPr>
        <p:sp>
          <p:nvSpPr>
            <p:cNvPr id="97" name="TextBox 96"/>
            <p:cNvSpPr txBox="1"/>
            <p:nvPr/>
          </p:nvSpPr>
          <p:spPr>
            <a:xfrm>
              <a:off x="10417917" y="5013695"/>
              <a:ext cx="1124664" cy="276999"/>
            </a:xfrm>
            <a:prstGeom prst="rect">
              <a:avLst/>
            </a:prstGeom>
            <a:noFill/>
          </p:spPr>
          <p:txBody>
            <a:bodyPr wrap="square" rtlCol="0">
              <a:spAutoFit/>
            </a:bodyPr>
            <a:lstStyle/>
            <a:p>
              <a:r>
                <a:rPr lang="en-US" sz="1200" b="1" smtClean="0">
                  <a:solidFill>
                    <a:schemeClr val="tx2"/>
                  </a:solidFill>
                </a:rPr>
                <a:t>EUROPE</a:t>
              </a:r>
              <a:endParaRPr lang="en-US" sz="1200" b="1">
                <a:solidFill>
                  <a:schemeClr val="tx2"/>
                </a:solidFill>
              </a:endParaRPr>
            </a:p>
          </p:txBody>
        </p:sp>
        <p:sp>
          <p:nvSpPr>
            <p:cNvPr id="98" name="Oval 97"/>
            <p:cNvSpPr/>
            <p:nvPr/>
          </p:nvSpPr>
          <p:spPr>
            <a:xfrm>
              <a:off x="10220250" y="5086133"/>
              <a:ext cx="132122" cy="1321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44" name="Group 43"/>
          <p:cNvGrpSpPr/>
          <p:nvPr/>
        </p:nvGrpSpPr>
        <p:grpSpPr>
          <a:xfrm>
            <a:off x="10220250" y="5388856"/>
            <a:ext cx="1322331" cy="276999"/>
            <a:chOff x="10220250" y="5388856"/>
            <a:chExt cx="1322331" cy="276999"/>
          </a:xfrm>
        </p:grpSpPr>
        <p:sp>
          <p:nvSpPr>
            <p:cNvPr id="100" name="TextBox 99"/>
            <p:cNvSpPr txBox="1"/>
            <p:nvPr/>
          </p:nvSpPr>
          <p:spPr>
            <a:xfrm>
              <a:off x="10417917" y="5388856"/>
              <a:ext cx="1124664" cy="276999"/>
            </a:xfrm>
            <a:prstGeom prst="rect">
              <a:avLst/>
            </a:prstGeom>
            <a:noFill/>
          </p:spPr>
          <p:txBody>
            <a:bodyPr wrap="square" rtlCol="0">
              <a:spAutoFit/>
            </a:bodyPr>
            <a:lstStyle/>
            <a:p>
              <a:r>
                <a:rPr lang="en-US" sz="1200" b="1" smtClean="0">
                  <a:solidFill>
                    <a:schemeClr val="tx2"/>
                  </a:solidFill>
                </a:rPr>
                <a:t>ASIA</a:t>
              </a:r>
              <a:endParaRPr lang="en-US" sz="1200" b="1">
                <a:solidFill>
                  <a:schemeClr val="tx2"/>
                </a:solidFill>
              </a:endParaRPr>
            </a:p>
          </p:txBody>
        </p:sp>
        <p:sp>
          <p:nvSpPr>
            <p:cNvPr id="101" name="Oval 100"/>
            <p:cNvSpPr/>
            <p:nvPr/>
          </p:nvSpPr>
          <p:spPr>
            <a:xfrm>
              <a:off x="10220250" y="5461294"/>
              <a:ext cx="132122" cy="1321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63" name="Group 62"/>
          <p:cNvGrpSpPr/>
          <p:nvPr/>
        </p:nvGrpSpPr>
        <p:grpSpPr>
          <a:xfrm>
            <a:off x="10220250" y="5764016"/>
            <a:ext cx="1322331" cy="276999"/>
            <a:chOff x="10220250" y="5764016"/>
            <a:chExt cx="1322331" cy="276999"/>
          </a:xfrm>
        </p:grpSpPr>
        <p:sp>
          <p:nvSpPr>
            <p:cNvPr id="103" name="TextBox 102"/>
            <p:cNvSpPr txBox="1"/>
            <p:nvPr/>
          </p:nvSpPr>
          <p:spPr>
            <a:xfrm>
              <a:off x="10417917" y="5764016"/>
              <a:ext cx="1124664" cy="276999"/>
            </a:xfrm>
            <a:prstGeom prst="rect">
              <a:avLst/>
            </a:prstGeom>
            <a:noFill/>
          </p:spPr>
          <p:txBody>
            <a:bodyPr wrap="square" rtlCol="0">
              <a:spAutoFit/>
            </a:bodyPr>
            <a:lstStyle/>
            <a:p>
              <a:r>
                <a:rPr lang="en-US" sz="1200" b="1" smtClean="0">
                  <a:solidFill>
                    <a:schemeClr val="tx2"/>
                  </a:solidFill>
                </a:rPr>
                <a:t>OCEANIA</a:t>
              </a:r>
              <a:endParaRPr lang="en-US" sz="1200" b="1">
                <a:solidFill>
                  <a:schemeClr val="tx2"/>
                </a:solidFill>
              </a:endParaRPr>
            </a:p>
          </p:txBody>
        </p:sp>
        <p:sp>
          <p:nvSpPr>
            <p:cNvPr id="104" name="Oval 103"/>
            <p:cNvSpPr/>
            <p:nvPr/>
          </p:nvSpPr>
          <p:spPr>
            <a:xfrm>
              <a:off x="10220250" y="5836454"/>
              <a:ext cx="132122" cy="1321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pic>
        <p:nvPicPr>
          <p:cNvPr id="5122" name="Picture 2" descr="Santa Fe Sofa, Upholstery &amp; Leather Collection - Stickley Furni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6097" y="2159686"/>
            <a:ext cx="2977989" cy="143539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Keagan Office Table Study Computer Desk Furniture Shelf | Shopee Philipp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1782" y="2782045"/>
            <a:ext cx="2981972" cy="2981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14553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1250"/>
                                      </p:stCondLst>
                                      <p:childTnLst>
                                        <p:set>
                                          <p:cBhvr>
                                            <p:cTn id="6" dur="1" fill="hold">
                                              <p:stCondLst>
                                                <p:cond delay="0"/>
                                              </p:stCondLst>
                                            </p:cTn>
                                            <p:tgtEl>
                                              <p:spTgt spid="10"/>
                                            </p:tgtEl>
                                            <p:attrNameLst>
                                              <p:attrName>style.visibility</p:attrName>
                                            </p:attrNameLst>
                                          </p:cBhvr>
                                          <p:to>
                                            <p:strVal val="visible"/>
                                          </p:to>
                                        </p:set>
                                        <p:anim calcmode="lin" valueType="num" p14:bounceEnd="50667">
                                          <p:cBhvr additive="base">
                                            <p:cTn id="7" dur="750" fill="hold"/>
                                            <p:tgtEl>
                                              <p:spTgt spid="10"/>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1500"/>
                                      </p:stCondLst>
                                      <p:childTnLst>
                                        <p:set>
                                          <p:cBhvr>
                                            <p:cTn id="10" dur="1" fill="hold">
                                              <p:stCondLst>
                                                <p:cond delay="0"/>
                                              </p:stCondLst>
                                            </p:cTn>
                                            <p:tgtEl>
                                              <p:spTgt spid="13"/>
                                            </p:tgtEl>
                                            <p:attrNameLst>
                                              <p:attrName>style.visibility</p:attrName>
                                            </p:attrNameLst>
                                          </p:cBhvr>
                                          <p:to>
                                            <p:strVal val="visible"/>
                                          </p:to>
                                        </p:set>
                                        <p:anim calcmode="lin" valueType="num" p14:bounceEnd="50667">
                                          <p:cBhvr additive="base">
                                            <p:cTn id="11" dur="750" fill="hold"/>
                                            <p:tgtEl>
                                              <p:spTgt spid="1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1750"/>
                                      </p:stCondLst>
                                      <p:childTnLst>
                                        <p:set>
                                          <p:cBhvr>
                                            <p:cTn id="14" dur="1" fill="hold">
                                              <p:stCondLst>
                                                <p:cond delay="0"/>
                                              </p:stCondLst>
                                            </p:cTn>
                                            <p:tgtEl>
                                              <p:spTgt spid="16"/>
                                            </p:tgtEl>
                                            <p:attrNameLst>
                                              <p:attrName>style.visibility</p:attrName>
                                            </p:attrNameLst>
                                          </p:cBhvr>
                                          <p:to>
                                            <p:strVal val="visible"/>
                                          </p:to>
                                        </p:set>
                                        <p:anim calcmode="lin" valueType="num" p14:bounceEnd="50667">
                                          <p:cBhvr additive="base">
                                            <p:cTn id="15" dur="750" fill="hold"/>
                                            <p:tgtEl>
                                              <p:spTgt spid="16"/>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2000"/>
                                      </p:stCondLst>
                                      <p:childTnLst>
                                        <p:set>
                                          <p:cBhvr>
                                            <p:cTn id="18" dur="1" fill="hold">
                                              <p:stCondLst>
                                                <p:cond delay="0"/>
                                              </p:stCondLst>
                                            </p:cTn>
                                            <p:tgtEl>
                                              <p:spTgt spid="44"/>
                                            </p:tgtEl>
                                            <p:attrNameLst>
                                              <p:attrName>style.visibility</p:attrName>
                                            </p:attrNameLst>
                                          </p:cBhvr>
                                          <p:to>
                                            <p:strVal val="visible"/>
                                          </p:to>
                                        </p:set>
                                        <p:anim calcmode="lin" valueType="num" p14:bounceEnd="50667">
                                          <p:cBhvr additive="base">
                                            <p:cTn id="19" dur="750" fill="hold"/>
                                            <p:tgtEl>
                                              <p:spTgt spid="44"/>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667">
                                      <p:stCondLst>
                                        <p:cond delay="2250"/>
                                      </p:stCondLst>
                                      <p:childTnLst>
                                        <p:set>
                                          <p:cBhvr>
                                            <p:cTn id="22" dur="1" fill="hold">
                                              <p:stCondLst>
                                                <p:cond delay="0"/>
                                              </p:stCondLst>
                                            </p:cTn>
                                            <p:tgtEl>
                                              <p:spTgt spid="63"/>
                                            </p:tgtEl>
                                            <p:attrNameLst>
                                              <p:attrName>style.visibility</p:attrName>
                                            </p:attrNameLst>
                                          </p:cBhvr>
                                          <p:to>
                                            <p:strVal val="visible"/>
                                          </p:to>
                                        </p:set>
                                        <p:anim calcmode="lin" valueType="num" p14:bounceEnd="50667">
                                          <p:cBhvr additive="base">
                                            <p:cTn id="23" dur="750" fill="hold"/>
                                            <p:tgtEl>
                                              <p:spTgt spid="63"/>
                                            </p:tgtEl>
                                            <p:attrNameLst>
                                              <p:attrName>ppt_x</p:attrName>
                                            </p:attrNameLst>
                                          </p:cBhvr>
                                          <p:tavLst>
                                            <p:tav tm="0">
                                              <p:val>
                                                <p:strVal val="#ppt_x"/>
                                              </p:val>
                                            </p:tav>
                                            <p:tav tm="100000">
                                              <p:val>
                                                <p:strVal val="#ppt_x"/>
                                              </p:val>
                                            </p:tav>
                                          </p:tavLst>
                                        </p:anim>
                                        <p:anim calcmode="lin" valueType="num" p14:bounceEnd="50667">
                                          <p:cBhvr additive="base">
                                            <p:cTn id="24" dur="75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5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7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750" fill="hold"/>
                                            <p:tgtEl>
                                              <p:spTgt spid="16"/>
                                            </p:tgtEl>
                                            <p:attrNameLst>
                                              <p:attrName>ppt_x</p:attrName>
                                            </p:attrNameLst>
                                          </p:cBhvr>
                                          <p:tavLst>
                                            <p:tav tm="0">
                                              <p:val>
                                                <p:strVal val="#ppt_x"/>
                                              </p:val>
                                            </p:tav>
                                            <p:tav tm="100000">
                                              <p:val>
                                                <p:strVal val="#ppt_x"/>
                                              </p:val>
                                            </p:tav>
                                          </p:tavLst>
                                        </p:anim>
                                        <p:anim calcmode="lin" valueType="num">
                                          <p:cBhvr additive="base">
                                            <p:cTn id="16" dur="75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00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750" fill="hold"/>
                                            <p:tgtEl>
                                              <p:spTgt spid="44"/>
                                            </p:tgtEl>
                                            <p:attrNameLst>
                                              <p:attrName>ppt_x</p:attrName>
                                            </p:attrNameLst>
                                          </p:cBhvr>
                                          <p:tavLst>
                                            <p:tav tm="0">
                                              <p:val>
                                                <p:strVal val="#ppt_x"/>
                                              </p:val>
                                            </p:tav>
                                            <p:tav tm="100000">
                                              <p:val>
                                                <p:strVal val="#ppt_x"/>
                                              </p:val>
                                            </p:tav>
                                          </p:tavLst>
                                        </p:anim>
                                        <p:anim calcmode="lin" valueType="num">
                                          <p:cBhvr additive="base">
                                            <p:cTn id="20" dur="75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225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750" fill="hold"/>
                                            <p:tgtEl>
                                              <p:spTgt spid="63"/>
                                            </p:tgtEl>
                                            <p:attrNameLst>
                                              <p:attrName>ppt_x</p:attrName>
                                            </p:attrNameLst>
                                          </p:cBhvr>
                                          <p:tavLst>
                                            <p:tav tm="0">
                                              <p:val>
                                                <p:strVal val="#ppt_x"/>
                                              </p:val>
                                            </p:tav>
                                            <p:tav tm="100000">
                                              <p:val>
                                                <p:strVal val="#ppt_x"/>
                                              </p:val>
                                            </p:tav>
                                          </p:tavLst>
                                        </p:anim>
                                        <p:anim calcmode="lin" valueType="num">
                                          <p:cBhvr additive="base">
                                            <p:cTn id="24" dur="75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838200" y="614904"/>
            <a:ext cx="10515600" cy="646331"/>
          </a:xfrm>
          <a:prstGeom prst="rect">
            <a:avLst/>
          </a:prstGeom>
          <a:noFill/>
        </p:spPr>
        <p:txBody>
          <a:bodyPr wrap="square" rtlCol="0">
            <a:spAutoFit/>
          </a:bodyPr>
          <a:lstStyle/>
          <a:p>
            <a:pPr algn="ctr"/>
            <a:r>
              <a:rPr lang="en-US" sz="3600" b="1" smtClean="0">
                <a:solidFill>
                  <a:schemeClr val="tx2"/>
                </a:solidFill>
                <a:latin typeface="+mj-lt"/>
              </a:rPr>
              <a:t>EDITABLE ENGLAND MAP</a:t>
            </a:r>
            <a:endParaRPr lang="en-US" sz="3600" b="1">
              <a:solidFill>
                <a:schemeClr val="tx2"/>
              </a:solidFill>
              <a:latin typeface="+mj-lt"/>
            </a:endParaRPr>
          </a:p>
        </p:txBody>
      </p:sp>
      <p:sp>
        <p:nvSpPr>
          <p:cNvPr id="19" name="TextBox 18"/>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20" name="Group 19"/>
          <p:cNvGrpSpPr/>
          <p:nvPr/>
        </p:nvGrpSpPr>
        <p:grpSpPr>
          <a:xfrm>
            <a:off x="5738132" y="1235687"/>
            <a:ext cx="715736" cy="87086"/>
            <a:chOff x="5738133" y="1142444"/>
            <a:chExt cx="715736" cy="87086"/>
          </a:xfrm>
        </p:grpSpPr>
        <p:sp>
          <p:nvSpPr>
            <p:cNvPr id="21" name="Oval 20"/>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 name="Group 2"/>
          <p:cNvGrpSpPr/>
          <p:nvPr/>
        </p:nvGrpSpPr>
        <p:grpSpPr>
          <a:xfrm>
            <a:off x="8416786" y="1945137"/>
            <a:ext cx="2937014" cy="1670482"/>
            <a:chOff x="8416786" y="1945137"/>
            <a:chExt cx="2937014" cy="1670482"/>
          </a:xfrm>
        </p:grpSpPr>
        <p:sp>
          <p:nvSpPr>
            <p:cNvPr id="53" name="TextBox 52"/>
            <p:cNvSpPr txBox="1"/>
            <p:nvPr/>
          </p:nvSpPr>
          <p:spPr>
            <a:xfrm>
              <a:off x="8416786" y="2722073"/>
              <a:ext cx="2937012" cy="307777"/>
            </a:xfrm>
            <a:prstGeom prst="rect">
              <a:avLst/>
            </a:prstGeom>
            <a:noFill/>
          </p:spPr>
          <p:txBody>
            <a:bodyPr wrap="square" rtlCol="0">
              <a:spAutoFit/>
            </a:bodyPr>
            <a:lstStyle/>
            <a:p>
              <a:pPr algn="ctr"/>
              <a:r>
                <a:rPr lang="en-US" sz="1400" b="1" smtClean="0">
                  <a:solidFill>
                    <a:schemeClr val="tx2"/>
                  </a:solidFill>
                </a:rPr>
                <a:t>YOUR DESCRIPTION</a:t>
              </a:r>
              <a:endParaRPr lang="en-US" sz="1400" b="1">
                <a:solidFill>
                  <a:schemeClr val="tx2"/>
                </a:solidFill>
              </a:endParaRPr>
            </a:p>
          </p:txBody>
        </p:sp>
        <p:sp>
          <p:nvSpPr>
            <p:cNvPr id="54" name="Rectangle 53"/>
            <p:cNvSpPr/>
            <p:nvPr/>
          </p:nvSpPr>
          <p:spPr>
            <a:xfrm>
              <a:off x="8416786" y="3000066"/>
              <a:ext cx="2937014" cy="615553"/>
            </a:xfrm>
            <a:prstGeom prst="rect">
              <a:avLst/>
            </a:prstGeom>
          </p:spPr>
          <p:txBody>
            <a:bodyPr wrap="square">
              <a:spAutoFit/>
            </a:bodyPr>
            <a:lstStyle/>
            <a:p>
              <a:pPr algn="ctr">
                <a:lnSpc>
                  <a:spcPct val="150000"/>
                </a:lnSpc>
              </a:pPr>
              <a:r>
                <a:rPr lang="en-US" sz="1200" smtClean="0">
                  <a:solidFill>
                    <a:schemeClr val="tx2"/>
                  </a:solidFill>
                </a:rPr>
                <a:t>Lorem ipsum dolor sit amet, consectetur </a:t>
              </a:r>
              <a:r>
                <a:rPr lang="en-US" sz="1200" b="0" i="0" smtClean="0">
                  <a:solidFill>
                    <a:schemeClr val="tx2"/>
                  </a:solidFill>
                  <a:effectLst/>
                </a:rPr>
                <a:t>scelerisque est </a:t>
              </a:r>
              <a:r>
                <a:rPr lang="en-US" sz="1200" smtClean="0">
                  <a:solidFill>
                    <a:schemeClr val="tx2"/>
                  </a:solidFill>
                </a:rPr>
                <a:t>adipiscing elit.</a:t>
              </a:r>
              <a:endParaRPr lang="it-IT" sz="1200" smtClean="0">
                <a:solidFill>
                  <a:schemeClr val="tx2"/>
                </a:solidFill>
              </a:endParaRPr>
            </a:p>
          </p:txBody>
        </p:sp>
        <p:sp>
          <p:nvSpPr>
            <p:cNvPr id="55" name="Oval 54"/>
            <p:cNvSpPr/>
            <p:nvPr/>
          </p:nvSpPr>
          <p:spPr>
            <a:xfrm>
              <a:off x="9566322" y="1945137"/>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53"/>
            <p:cNvSpPr>
              <a:spLocks/>
            </p:cNvSpPr>
            <p:nvPr/>
          </p:nvSpPr>
          <p:spPr bwMode="auto">
            <a:xfrm>
              <a:off x="9724890" y="2145170"/>
              <a:ext cx="320805" cy="237875"/>
            </a:xfrm>
            <a:custGeom>
              <a:avLst/>
              <a:gdLst>
                <a:gd name="T0" fmla="*/ 188749 w 68"/>
                <a:gd name="T1" fmla="*/ 173037 h 50"/>
                <a:gd name="T2" fmla="*/ 54909 w 68"/>
                <a:gd name="T3" fmla="*/ 173037 h 50"/>
                <a:gd name="T4" fmla="*/ 0 w 68"/>
                <a:gd name="T5" fmla="*/ 117665 h 50"/>
                <a:gd name="T6" fmla="*/ 30886 w 68"/>
                <a:gd name="T7" fmla="*/ 69215 h 50"/>
                <a:gd name="T8" fmla="*/ 30886 w 68"/>
                <a:gd name="T9" fmla="*/ 62293 h 50"/>
                <a:gd name="T10" fmla="*/ 92658 w 68"/>
                <a:gd name="T11" fmla="*/ 0 h 50"/>
                <a:gd name="T12" fmla="*/ 150999 w 68"/>
                <a:gd name="T13" fmla="*/ 38068 h 50"/>
                <a:gd name="T14" fmla="*/ 171590 w 68"/>
                <a:gd name="T15" fmla="*/ 31147 h 50"/>
                <a:gd name="T16" fmla="*/ 202476 w 68"/>
                <a:gd name="T17" fmla="*/ 62293 h 50"/>
                <a:gd name="T18" fmla="*/ 199044 w 68"/>
                <a:gd name="T19" fmla="*/ 79597 h 50"/>
                <a:gd name="T20" fmla="*/ 233362 w 68"/>
                <a:gd name="T21" fmla="*/ 124587 h 50"/>
                <a:gd name="T22" fmla="*/ 188749 w 68"/>
                <a:gd name="T23" fmla="*/ 173037 h 5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8" h="50">
                  <a:moveTo>
                    <a:pt x="55" y="50"/>
                  </a:moveTo>
                  <a:cubicBezTo>
                    <a:pt x="16" y="50"/>
                    <a:pt x="16" y="50"/>
                    <a:pt x="16" y="50"/>
                  </a:cubicBezTo>
                  <a:cubicBezTo>
                    <a:pt x="7" y="50"/>
                    <a:pt x="0" y="43"/>
                    <a:pt x="0" y="34"/>
                  </a:cubicBezTo>
                  <a:cubicBezTo>
                    <a:pt x="0" y="28"/>
                    <a:pt x="4" y="22"/>
                    <a:pt x="9" y="20"/>
                  </a:cubicBezTo>
                  <a:cubicBezTo>
                    <a:pt x="9" y="19"/>
                    <a:pt x="9" y="19"/>
                    <a:pt x="9" y="18"/>
                  </a:cubicBezTo>
                  <a:cubicBezTo>
                    <a:pt x="9" y="8"/>
                    <a:pt x="17" y="0"/>
                    <a:pt x="27" y="0"/>
                  </a:cubicBezTo>
                  <a:cubicBezTo>
                    <a:pt x="35" y="0"/>
                    <a:pt x="41" y="5"/>
                    <a:pt x="44" y="11"/>
                  </a:cubicBezTo>
                  <a:cubicBezTo>
                    <a:pt x="46" y="10"/>
                    <a:pt x="48" y="9"/>
                    <a:pt x="50" y="9"/>
                  </a:cubicBezTo>
                  <a:cubicBezTo>
                    <a:pt x="55" y="9"/>
                    <a:pt x="59" y="13"/>
                    <a:pt x="59" y="18"/>
                  </a:cubicBezTo>
                  <a:cubicBezTo>
                    <a:pt x="59" y="20"/>
                    <a:pt x="59" y="22"/>
                    <a:pt x="58" y="23"/>
                  </a:cubicBezTo>
                  <a:cubicBezTo>
                    <a:pt x="64" y="25"/>
                    <a:pt x="68" y="30"/>
                    <a:pt x="68" y="36"/>
                  </a:cubicBezTo>
                  <a:cubicBezTo>
                    <a:pt x="68" y="44"/>
                    <a:pt x="62" y="50"/>
                    <a:pt x="55" y="50"/>
                  </a:cubicBezTo>
                  <a:close/>
                </a:path>
              </a:pathLst>
            </a:custGeom>
            <a:solidFill>
              <a:schemeClr val="bg1"/>
            </a:solidFill>
            <a:ln>
              <a:noFill/>
            </a:ln>
            <a:extLst/>
          </p:spPr>
          <p:txBody>
            <a:bodyPr/>
            <a:lstStyle/>
            <a:p>
              <a:endParaRPr lang="en-US"/>
            </a:p>
          </p:txBody>
        </p:sp>
      </p:grpSp>
      <p:grpSp>
        <p:nvGrpSpPr>
          <p:cNvPr id="2" name="Group 1"/>
          <p:cNvGrpSpPr/>
          <p:nvPr/>
        </p:nvGrpSpPr>
        <p:grpSpPr>
          <a:xfrm>
            <a:off x="4642872" y="1945137"/>
            <a:ext cx="2937014" cy="1701260"/>
            <a:chOff x="4642872" y="1945137"/>
            <a:chExt cx="2937014" cy="1701260"/>
          </a:xfrm>
        </p:grpSpPr>
        <p:sp>
          <p:nvSpPr>
            <p:cNvPr id="50" name="TextBox 49"/>
            <p:cNvSpPr txBox="1"/>
            <p:nvPr/>
          </p:nvSpPr>
          <p:spPr>
            <a:xfrm>
              <a:off x="4642872" y="2722073"/>
              <a:ext cx="2937012" cy="307777"/>
            </a:xfrm>
            <a:prstGeom prst="rect">
              <a:avLst/>
            </a:prstGeom>
            <a:noFill/>
          </p:spPr>
          <p:txBody>
            <a:bodyPr wrap="square" rtlCol="0">
              <a:spAutoFit/>
            </a:bodyPr>
            <a:lstStyle/>
            <a:p>
              <a:pPr algn="ctr"/>
              <a:r>
                <a:rPr lang="en-US" sz="1400" b="1" smtClean="0">
                  <a:solidFill>
                    <a:schemeClr val="tx2"/>
                  </a:solidFill>
                </a:rPr>
                <a:t>YOUR DESCRIPTION</a:t>
              </a:r>
              <a:endParaRPr lang="en-US" sz="1400" b="1">
                <a:solidFill>
                  <a:schemeClr val="tx2"/>
                </a:solidFill>
              </a:endParaRPr>
            </a:p>
          </p:txBody>
        </p:sp>
        <p:sp>
          <p:nvSpPr>
            <p:cNvPr id="51" name="Rectangle 50"/>
            <p:cNvSpPr/>
            <p:nvPr/>
          </p:nvSpPr>
          <p:spPr>
            <a:xfrm>
              <a:off x="4642872" y="3000066"/>
              <a:ext cx="2937014" cy="646331"/>
            </a:xfrm>
            <a:prstGeom prst="rect">
              <a:avLst/>
            </a:prstGeom>
          </p:spPr>
          <p:txBody>
            <a:bodyPr wrap="square">
              <a:spAutoFit/>
            </a:bodyPr>
            <a:lstStyle/>
            <a:p>
              <a:pPr algn="ctr">
                <a:lnSpc>
                  <a:spcPct val="150000"/>
                </a:lnSpc>
              </a:pPr>
              <a:r>
                <a:rPr lang="en-US" sz="1200" smtClean="0">
                  <a:solidFill>
                    <a:schemeClr val="tx2"/>
                  </a:solidFill>
                </a:rPr>
                <a:t>Lorem ipsum dolor sit amet, consectetur </a:t>
              </a:r>
              <a:r>
                <a:rPr lang="en-US" sz="1200" b="0" i="0" smtClean="0">
                  <a:solidFill>
                    <a:schemeClr val="tx2"/>
                  </a:solidFill>
                  <a:effectLst/>
                </a:rPr>
                <a:t>scelerisque est </a:t>
              </a:r>
              <a:r>
                <a:rPr lang="en-US" sz="1200" smtClean="0">
                  <a:solidFill>
                    <a:schemeClr val="tx2"/>
                  </a:solidFill>
                </a:rPr>
                <a:t>adipiscing elit.</a:t>
              </a:r>
              <a:endParaRPr lang="it-IT" sz="1200" smtClean="0">
                <a:solidFill>
                  <a:schemeClr val="tx2"/>
                </a:solidFill>
              </a:endParaRPr>
            </a:p>
          </p:txBody>
        </p:sp>
        <p:sp>
          <p:nvSpPr>
            <p:cNvPr id="52" name="Oval 51"/>
            <p:cNvSpPr/>
            <p:nvPr/>
          </p:nvSpPr>
          <p:spPr>
            <a:xfrm>
              <a:off x="5792408" y="1945137"/>
              <a:ext cx="637940" cy="6379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57"/>
            <p:cNvSpPr>
              <a:spLocks noEditPoints="1"/>
            </p:cNvSpPr>
            <p:nvPr/>
          </p:nvSpPr>
          <p:spPr bwMode="auto">
            <a:xfrm>
              <a:off x="5959757" y="2112487"/>
              <a:ext cx="303243" cy="303241"/>
            </a:xfrm>
            <a:custGeom>
              <a:avLst/>
              <a:gdLst>
                <a:gd name="T0" fmla="*/ 188913 w 55"/>
                <a:gd name="T1" fmla="*/ 106478 h 55"/>
                <a:gd name="T2" fmla="*/ 185478 w 55"/>
                <a:gd name="T3" fmla="*/ 113347 h 55"/>
                <a:gd name="T4" fmla="*/ 161435 w 55"/>
                <a:gd name="T5" fmla="*/ 116782 h 55"/>
                <a:gd name="T6" fmla="*/ 158000 w 55"/>
                <a:gd name="T7" fmla="*/ 127086 h 55"/>
                <a:gd name="T8" fmla="*/ 168304 w 55"/>
                <a:gd name="T9" fmla="*/ 144260 h 55"/>
                <a:gd name="T10" fmla="*/ 171739 w 55"/>
                <a:gd name="T11" fmla="*/ 147695 h 55"/>
                <a:gd name="T12" fmla="*/ 168304 w 55"/>
                <a:gd name="T13" fmla="*/ 151130 h 55"/>
                <a:gd name="T14" fmla="*/ 147696 w 55"/>
                <a:gd name="T15" fmla="*/ 171738 h 55"/>
                <a:gd name="T16" fmla="*/ 144261 w 55"/>
                <a:gd name="T17" fmla="*/ 171738 h 55"/>
                <a:gd name="T18" fmla="*/ 127087 w 55"/>
                <a:gd name="T19" fmla="*/ 157999 h 55"/>
                <a:gd name="T20" fmla="*/ 113348 w 55"/>
                <a:gd name="T21" fmla="*/ 161434 h 55"/>
                <a:gd name="T22" fmla="*/ 109913 w 55"/>
                <a:gd name="T23" fmla="*/ 185477 h 55"/>
                <a:gd name="T24" fmla="*/ 106478 w 55"/>
                <a:gd name="T25" fmla="*/ 188912 h 55"/>
                <a:gd name="T26" fmla="*/ 79000 w 55"/>
                <a:gd name="T27" fmla="*/ 188912 h 55"/>
                <a:gd name="T28" fmla="*/ 75565 w 55"/>
                <a:gd name="T29" fmla="*/ 185477 h 55"/>
                <a:gd name="T30" fmla="*/ 72130 w 55"/>
                <a:gd name="T31" fmla="*/ 161434 h 55"/>
                <a:gd name="T32" fmla="*/ 61826 w 55"/>
                <a:gd name="T33" fmla="*/ 157999 h 55"/>
                <a:gd name="T34" fmla="*/ 44652 w 55"/>
                <a:gd name="T35" fmla="*/ 171738 h 55"/>
                <a:gd name="T36" fmla="*/ 41217 w 55"/>
                <a:gd name="T37" fmla="*/ 171738 h 55"/>
                <a:gd name="T38" fmla="*/ 37783 w 55"/>
                <a:gd name="T39" fmla="*/ 171738 h 55"/>
                <a:gd name="T40" fmla="*/ 17174 w 55"/>
                <a:gd name="T41" fmla="*/ 151130 h 55"/>
                <a:gd name="T42" fmla="*/ 17174 w 55"/>
                <a:gd name="T43" fmla="*/ 147695 h 55"/>
                <a:gd name="T44" fmla="*/ 17174 w 55"/>
                <a:gd name="T45" fmla="*/ 144260 h 55"/>
                <a:gd name="T46" fmla="*/ 30913 w 55"/>
                <a:gd name="T47" fmla="*/ 127086 h 55"/>
                <a:gd name="T48" fmla="*/ 24043 w 55"/>
                <a:gd name="T49" fmla="*/ 113347 h 55"/>
                <a:gd name="T50" fmla="*/ 3435 w 55"/>
                <a:gd name="T51" fmla="*/ 113347 h 55"/>
                <a:gd name="T52" fmla="*/ 0 w 55"/>
                <a:gd name="T53" fmla="*/ 106478 h 55"/>
                <a:gd name="T54" fmla="*/ 0 w 55"/>
                <a:gd name="T55" fmla="*/ 79000 h 55"/>
                <a:gd name="T56" fmla="*/ 3435 w 55"/>
                <a:gd name="T57" fmla="*/ 75565 h 55"/>
                <a:gd name="T58" fmla="*/ 24043 w 55"/>
                <a:gd name="T59" fmla="*/ 72130 h 55"/>
                <a:gd name="T60" fmla="*/ 30913 w 55"/>
                <a:gd name="T61" fmla="*/ 61826 h 55"/>
                <a:gd name="T62" fmla="*/ 17174 w 55"/>
                <a:gd name="T63" fmla="*/ 44652 h 55"/>
                <a:gd name="T64" fmla="*/ 17174 w 55"/>
                <a:gd name="T65" fmla="*/ 41217 h 55"/>
                <a:gd name="T66" fmla="*/ 17174 w 55"/>
                <a:gd name="T67" fmla="*/ 37782 h 55"/>
                <a:gd name="T68" fmla="*/ 41217 w 55"/>
                <a:gd name="T69" fmla="*/ 17174 h 55"/>
                <a:gd name="T70" fmla="*/ 44652 w 55"/>
                <a:gd name="T71" fmla="*/ 17174 h 55"/>
                <a:gd name="T72" fmla="*/ 61826 w 55"/>
                <a:gd name="T73" fmla="*/ 30913 h 55"/>
                <a:gd name="T74" fmla="*/ 72130 w 55"/>
                <a:gd name="T75" fmla="*/ 27478 h 55"/>
                <a:gd name="T76" fmla="*/ 75565 w 55"/>
                <a:gd name="T77" fmla="*/ 3435 h 55"/>
                <a:gd name="T78" fmla="*/ 79000 w 55"/>
                <a:gd name="T79" fmla="*/ 0 h 55"/>
                <a:gd name="T80" fmla="*/ 106478 w 55"/>
                <a:gd name="T81" fmla="*/ 0 h 55"/>
                <a:gd name="T82" fmla="*/ 109913 w 55"/>
                <a:gd name="T83" fmla="*/ 3435 h 55"/>
                <a:gd name="T84" fmla="*/ 113348 w 55"/>
                <a:gd name="T85" fmla="*/ 27478 h 55"/>
                <a:gd name="T86" fmla="*/ 127087 w 55"/>
                <a:gd name="T87" fmla="*/ 30913 h 55"/>
                <a:gd name="T88" fmla="*/ 144261 w 55"/>
                <a:gd name="T89" fmla="*/ 17174 h 55"/>
                <a:gd name="T90" fmla="*/ 147696 w 55"/>
                <a:gd name="T91" fmla="*/ 17174 h 55"/>
                <a:gd name="T92" fmla="*/ 147696 w 55"/>
                <a:gd name="T93" fmla="*/ 17174 h 55"/>
                <a:gd name="T94" fmla="*/ 168304 w 55"/>
                <a:gd name="T95" fmla="*/ 37782 h 55"/>
                <a:gd name="T96" fmla="*/ 171739 w 55"/>
                <a:gd name="T97" fmla="*/ 41217 h 55"/>
                <a:gd name="T98" fmla="*/ 168304 w 55"/>
                <a:gd name="T99" fmla="*/ 44652 h 55"/>
                <a:gd name="T100" fmla="*/ 158000 w 55"/>
                <a:gd name="T101" fmla="*/ 61826 h 55"/>
                <a:gd name="T102" fmla="*/ 161435 w 55"/>
                <a:gd name="T103" fmla="*/ 72130 h 55"/>
                <a:gd name="T104" fmla="*/ 185478 w 55"/>
                <a:gd name="T105" fmla="*/ 75565 h 55"/>
                <a:gd name="T106" fmla="*/ 188913 w 55"/>
                <a:gd name="T107" fmla="*/ 79000 h 55"/>
                <a:gd name="T108" fmla="*/ 188913 w 55"/>
                <a:gd name="T109" fmla="*/ 106478 h 55"/>
                <a:gd name="T110" fmla="*/ 92739 w 55"/>
                <a:gd name="T111" fmla="*/ 61826 h 55"/>
                <a:gd name="T112" fmla="*/ 61826 w 55"/>
                <a:gd name="T113" fmla="*/ 92739 h 55"/>
                <a:gd name="T114" fmla="*/ 92739 w 55"/>
                <a:gd name="T115" fmla="*/ 123651 h 55"/>
                <a:gd name="T116" fmla="*/ 123652 w 55"/>
                <a:gd name="T117" fmla="*/ 92739 h 55"/>
                <a:gd name="T118" fmla="*/ 92739 w 55"/>
                <a:gd name="T119" fmla="*/ 61826 h 5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a:noFill/>
            </a:ln>
            <a:extLst/>
          </p:spPr>
          <p:txBody>
            <a:bodyPr/>
            <a:lstStyle/>
            <a:p>
              <a:endParaRPr lang="en-US"/>
            </a:p>
          </p:txBody>
        </p:sp>
      </p:grpSp>
      <p:grpSp>
        <p:nvGrpSpPr>
          <p:cNvPr id="4" name="Group 3"/>
          <p:cNvGrpSpPr/>
          <p:nvPr/>
        </p:nvGrpSpPr>
        <p:grpSpPr>
          <a:xfrm>
            <a:off x="4642872" y="4175484"/>
            <a:ext cx="2937014" cy="1670482"/>
            <a:chOff x="4642872" y="4175484"/>
            <a:chExt cx="2937014" cy="1670482"/>
          </a:xfrm>
        </p:grpSpPr>
        <p:sp>
          <p:nvSpPr>
            <p:cNvPr id="56" name="TextBox 55"/>
            <p:cNvSpPr txBox="1"/>
            <p:nvPr/>
          </p:nvSpPr>
          <p:spPr>
            <a:xfrm>
              <a:off x="4642872" y="4952420"/>
              <a:ext cx="2937012" cy="307777"/>
            </a:xfrm>
            <a:prstGeom prst="rect">
              <a:avLst/>
            </a:prstGeom>
            <a:noFill/>
          </p:spPr>
          <p:txBody>
            <a:bodyPr wrap="square" rtlCol="0">
              <a:spAutoFit/>
            </a:bodyPr>
            <a:lstStyle/>
            <a:p>
              <a:pPr algn="ctr"/>
              <a:r>
                <a:rPr lang="en-US" sz="1400" b="1" smtClean="0">
                  <a:solidFill>
                    <a:schemeClr val="tx2"/>
                  </a:solidFill>
                </a:rPr>
                <a:t>YOUR DESCRIPTION</a:t>
              </a:r>
              <a:endParaRPr lang="en-US" sz="1400" b="1">
                <a:solidFill>
                  <a:schemeClr val="tx2"/>
                </a:solidFill>
              </a:endParaRPr>
            </a:p>
          </p:txBody>
        </p:sp>
        <p:sp>
          <p:nvSpPr>
            <p:cNvPr id="57" name="Rectangle 56"/>
            <p:cNvSpPr/>
            <p:nvPr/>
          </p:nvSpPr>
          <p:spPr>
            <a:xfrm>
              <a:off x="4642872" y="5230413"/>
              <a:ext cx="2937014" cy="615553"/>
            </a:xfrm>
            <a:prstGeom prst="rect">
              <a:avLst/>
            </a:prstGeom>
          </p:spPr>
          <p:txBody>
            <a:bodyPr wrap="square">
              <a:spAutoFit/>
            </a:bodyPr>
            <a:lstStyle/>
            <a:p>
              <a:pPr algn="ctr">
                <a:lnSpc>
                  <a:spcPct val="150000"/>
                </a:lnSpc>
              </a:pPr>
              <a:r>
                <a:rPr lang="en-US" sz="1200" smtClean="0">
                  <a:solidFill>
                    <a:schemeClr val="tx2"/>
                  </a:solidFill>
                </a:rPr>
                <a:t>Lorem ipsum dolor sit amet, consectetur </a:t>
              </a:r>
              <a:r>
                <a:rPr lang="en-US" sz="1200" b="0" i="0" smtClean="0">
                  <a:solidFill>
                    <a:schemeClr val="tx2"/>
                  </a:solidFill>
                  <a:effectLst/>
                </a:rPr>
                <a:t>scelerisque est </a:t>
              </a:r>
              <a:r>
                <a:rPr lang="en-US" sz="1200" smtClean="0">
                  <a:solidFill>
                    <a:schemeClr val="tx2"/>
                  </a:solidFill>
                </a:rPr>
                <a:t>adipiscing elit.</a:t>
              </a:r>
              <a:endParaRPr lang="it-IT" sz="1200" smtClean="0">
                <a:solidFill>
                  <a:schemeClr val="tx2"/>
                </a:solidFill>
              </a:endParaRPr>
            </a:p>
          </p:txBody>
        </p:sp>
        <p:sp>
          <p:nvSpPr>
            <p:cNvPr id="58" name="Oval 57"/>
            <p:cNvSpPr/>
            <p:nvPr/>
          </p:nvSpPr>
          <p:spPr>
            <a:xfrm>
              <a:off x="5792408" y="4175484"/>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eform 128"/>
            <p:cNvSpPr>
              <a:spLocks noEditPoints="1"/>
            </p:cNvSpPr>
            <p:nvPr/>
          </p:nvSpPr>
          <p:spPr bwMode="auto">
            <a:xfrm>
              <a:off x="5971708" y="4364605"/>
              <a:ext cx="279341" cy="259698"/>
            </a:xfrm>
            <a:custGeom>
              <a:avLst/>
              <a:gdLst>
                <a:gd name="T0" fmla="*/ 34441 w 59"/>
                <a:gd name="T1" fmla="*/ 127086 h 55"/>
                <a:gd name="T2" fmla="*/ 0 w 59"/>
                <a:gd name="T3" fmla="*/ 85869 h 55"/>
                <a:gd name="T4" fmla="*/ 20664 w 59"/>
                <a:gd name="T5" fmla="*/ 61826 h 55"/>
                <a:gd name="T6" fmla="*/ 51661 w 59"/>
                <a:gd name="T7" fmla="*/ 103043 h 55"/>
                <a:gd name="T8" fmla="*/ 34441 w 59"/>
                <a:gd name="T9" fmla="*/ 127086 h 55"/>
                <a:gd name="T10" fmla="*/ 172203 w 59"/>
                <a:gd name="T11" fmla="*/ 171738 h 55"/>
                <a:gd name="T12" fmla="*/ 148095 w 59"/>
                <a:gd name="T13" fmla="*/ 188912 h 55"/>
                <a:gd name="T14" fmla="*/ 99878 w 59"/>
                <a:gd name="T15" fmla="*/ 178608 h 55"/>
                <a:gd name="T16" fmla="*/ 51661 w 59"/>
                <a:gd name="T17" fmla="*/ 188912 h 55"/>
                <a:gd name="T18" fmla="*/ 30997 w 59"/>
                <a:gd name="T19" fmla="*/ 171738 h 55"/>
                <a:gd name="T20" fmla="*/ 99878 w 59"/>
                <a:gd name="T21" fmla="*/ 99608 h 55"/>
                <a:gd name="T22" fmla="*/ 172203 w 59"/>
                <a:gd name="T23" fmla="*/ 171738 h 55"/>
                <a:gd name="T24" fmla="*/ 72325 w 59"/>
                <a:gd name="T25" fmla="*/ 72130 h 55"/>
                <a:gd name="T26" fmla="*/ 41329 w 59"/>
                <a:gd name="T27" fmla="*/ 30913 h 55"/>
                <a:gd name="T28" fmla="*/ 61993 w 59"/>
                <a:gd name="T29" fmla="*/ 0 h 55"/>
                <a:gd name="T30" fmla="*/ 96434 w 59"/>
                <a:gd name="T31" fmla="*/ 44652 h 55"/>
                <a:gd name="T32" fmla="*/ 72325 w 59"/>
                <a:gd name="T33" fmla="*/ 72130 h 55"/>
                <a:gd name="T34" fmla="*/ 106766 w 59"/>
                <a:gd name="T35" fmla="*/ 44652 h 55"/>
                <a:gd name="T36" fmla="*/ 141207 w 59"/>
                <a:gd name="T37" fmla="*/ 0 h 55"/>
                <a:gd name="T38" fmla="*/ 161871 w 59"/>
                <a:gd name="T39" fmla="*/ 30913 h 55"/>
                <a:gd name="T40" fmla="*/ 130875 w 59"/>
                <a:gd name="T41" fmla="*/ 72130 h 55"/>
                <a:gd name="T42" fmla="*/ 106766 w 59"/>
                <a:gd name="T43" fmla="*/ 44652 h 55"/>
                <a:gd name="T44" fmla="*/ 203200 w 59"/>
                <a:gd name="T45" fmla="*/ 85869 h 55"/>
                <a:gd name="T46" fmla="*/ 168759 w 59"/>
                <a:gd name="T47" fmla="*/ 127086 h 55"/>
                <a:gd name="T48" fmla="*/ 151539 w 59"/>
                <a:gd name="T49" fmla="*/ 103043 h 55"/>
                <a:gd name="T50" fmla="*/ 182536 w 59"/>
                <a:gd name="T51" fmla="*/ 61826 h 55"/>
                <a:gd name="T52" fmla="*/ 203200 w 59"/>
                <a:gd name="T53" fmla="*/ 85869 h 5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9" h="55">
                  <a:moveTo>
                    <a:pt x="10" y="37"/>
                  </a:moveTo>
                  <a:cubicBezTo>
                    <a:pt x="4" y="37"/>
                    <a:pt x="0" y="30"/>
                    <a:pt x="0" y="25"/>
                  </a:cubicBezTo>
                  <a:cubicBezTo>
                    <a:pt x="0" y="21"/>
                    <a:pt x="2" y="18"/>
                    <a:pt x="6" y="18"/>
                  </a:cubicBezTo>
                  <a:cubicBezTo>
                    <a:pt x="11" y="18"/>
                    <a:pt x="15" y="25"/>
                    <a:pt x="15" y="30"/>
                  </a:cubicBezTo>
                  <a:cubicBezTo>
                    <a:pt x="15" y="33"/>
                    <a:pt x="14" y="37"/>
                    <a:pt x="10" y="37"/>
                  </a:cubicBezTo>
                  <a:close/>
                  <a:moveTo>
                    <a:pt x="50" y="50"/>
                  </a:moveTo>
                  <a:cubicBezTo>
                    <a:pt x="50" y="54"/>
                    <a:pt x="46" y="55"/>
                    <a:pt x="43" y="55"/>
                  </a:cubicBezTo>
                  <a:cubicBezTo>
                    <a:pt x="38" y="55"/>
                    <a:pt x="34" y="52"/>
                    <a:pt x="29" y="52"/>
                  </a:cubicBezTo>
                  <a:cubicBezTo>
                    <a:pt x="25" y="52"/>
                    <a:pt x="21" y="55"/>
                    <a:pt x="15" y="55"/>
                  </a:cubicBezTo>
                  <a:cubicBezTo>
                    <a:pt x="12" y="55"/>
                    <a:pt x="9" y="54"/>
                    <a:pt x="9" y="50"/>
                  </a:cubicBezTo>
                  <a:cubicBezTo>
                    <a:pt x="9" y="41"/>
                    <a:pt x="21" y="29"/>
                    <a:pt x="29" y="29"/>
                  </a:cubicBezTo>
                  <a:cubicBezTo>
                    <a:pt x="38" y="29"/>
                    <a:pt x="50" y="41"/>
                    <a:pt x="50" y="50"/>
                  </a:cubicBezTo>
                  <a:close/>
                  <a:moveTo>
                    <a:pt x="21" y="21"/>
                  </a:moveTo>
                  <a:cubicBezTo>
                    <a:pt x="15" y="21"/>
                    <a:pt x="12" y="14"/>
                    <a:pt x="12" y="9"/>
                  </a:cubicBezTo>
                  <a:cubicBezTo>
                    <a:pt x="12" y="5"/>
                    <a:pt x="14" y="0"/>
                    <a:pt x="18" y="0"/>
                  </a:cubicBezTo>
                  <a:cubicBezTo>
                    <a:pt x="24" y="0"/>
                    <a:pt x="28" y="8"/>
                    <a:pt x="28" y="13"/>
                  </a:cubicBezTo>
                  <a:cubicBezTo>
                    <a:pt x="28" y="17"/>
                    <a:pt x="26" y="21"/>
                    <a:pt x="21" y="21"/>
                  </a:cubicBezTo>
                  <a:close/>
                  <a:moveTo>
                    <a:pt x="31" y="13"/>
                  </a:moveTo>
                  <a:cubicBezTo>
                    <a:pt x="31" y="8"/>
                    <a:pt x="35" y="0"/>
                    <a:pt x="41" y="0"/>
                  </a:cubicBezTo>
                  <a:cubicBezTo>
                    <a:pt x="45" y="0"/>
                    <a:pt x="47" y="5"/>
                    <a:pt x="47" y="9"/>
                  </a:cubicBezTo>
                  <a:cubicBezTo>
                    <a:pt x="47" y="14"/>
                    <a:pt x="44" y="21"/>
                    <a:pt x="38" y="21"/>
                  </a:cubicBezTo>
                  <a:cubicBezTo>
                    <a:pt x="33" y="21"/>
                    <a:pt x="31" y="17"/>
                    <a:pt x="31" y="13"/>
                  </a:cubicBezTo>
                  <a:close/>
                  <a:moveTo>
                    <a:pt x="59" y="25"/>
                  </a:moveTo>
                  <a:cubicBezTo>
                    <a:pt x="59" y="30"/>
                    <a:pt x="55" y="37"/>
                    <a:pt x="49" y="37"/>
                  </a:cubicBezTo>
                  <a:cubicBezTo>
                    <a:pt x="45" y="37"/>
                    <a:pt x="44" y="33"/>
                    <a:pt x="44" y="30"/>
                  </a:cubicBezTo>
                  <a:cubicBezTo>
                    <a:pt x="44" y="25"/>
                    <a:pt x="48" y="18"/>
                    <a:pt x="53" y="18"/>
                  </a:cubicBezTo>
                  <a:cubicBezTo>
                    <a:pt x="57" y="18"/>
                    <a:pt x="59" y="21"/>
                    <a:pt x="59" y="25"/>
                  </a:cubicBezTo>
                  <a:close/>
                </a:path>
              </a:pathLst>
            </a:custGeom>
            <a:solidFill>
              <a:schemeClr val="bg1"/>
            </a:solidFill>
            <a:ln>
              <a:noFill/>
            </a:ln>
            <a:extLst/>
          </p:spPr>
          <p:txBody>
            <a:bodyPr/>
            <a:lstStyle/>
            <a:p>
              <a:endParaRPr lang="en-US"/>
            </a:p>
          </p:txBody>
        </p:sp>
      </p:grpSp>
      <p:grpSp>
        <p:nvGrpSpPr>
          <p:cNvPr id="5" name="Group 4"/>
          <p:cNvGrpSpPr/>
          <p:nvPr/>
        </p:nvGrpSpPr>
        <p:grpSpPr>
          <a:xfrm>
            <a:off x="8416786" y="4175484"/>
            <a:ext cx="2937014" cy="1670482"/>
            <a:chOff x="8416786" y="4175484"/>
            <a:chExt cx="2937014" cy="1670482"/>
          </a:xfrm>
        </p:grpSpPr>
        <p:sp>
          <p:nvSpPr>
            <p:cNvPr id="59" name="TextBox 58"/>
            <p:cNvSpPr txBox="1"/>
            <p:nvPr/>
          </p:nvSpPr>
          <p:spPr>
            <a:xfrm>
              <a:off x="8416786" y="4952420"/>
              <a:ext cx="2937012" cy="307777"/>
            </a:xfrm>
            <a:prstGeom prst="rect">
              <a:avLst/>
            </a:prstGeom>
            <a:noFill/>
          </p:spPr>
          <p:txBody>
            <a:bodyPr wrap="square" rtlCol="0">
              <a:spAutoFit/>
            </a:bodyPr>
            <a:lstStyle/>
            <a:p>
              <a:pPr algn="ctr"/>
              <a:r>
                <a:rPr lang="en-US" sz="1400" b="1" smtClean="0">
                  <a:solidFill>
                    <a:schemeClr val="tx2"/>
                  </a:solidFill>
                </a:rPr>
                <a:t>YOUR DESCRIPTION</a:t>
              </a:r>
              <a:endParaRPr lang="en-US" sz="1400" b="1">
                <a:solidFill>
                  <a:schemeClr val="tx2"/>
                </a:solidFill>
              </a:endParaRPr>
            </a:p>
          </p:txBody>
        </p:sp>
        <p:sp>
          <p:nvSpPr>
            <p:cNvPr id="60" name="Rectangle 59"/>
            <p:cNvSpPr/>
            <p:nvPr/>
          </p:nvSpPr>
          <p:spPr>
            <a:xfrm>
              <a:off x="8416786" y="5230413"/>
              <a:ext cx="2937014" cy="615553"/>
            </a:xfrm>
            <a:prstGeom prst="rect">
              <a:avLst/>
            </a:prstGeom>
          </p:spPr>
          <p:txBody>
            <a:bodyPr wrap="square">
              <a:spAutoFit/>
            </a:bodyPr>
            <a:lstStyle/>
            <a:p>
              <a:pPr algn="ctr">
                <a:lnSpc>
                  <a:spcPct val="150000"/>
                </a:lnSpc>
              </a:pPr>
              <a:r>
                <a:rPr lang="en-US" sz="1200" smtClean="0">
                  <a:solidFill>
                    <a:schemeClr val="tx2"/>
                  </a:solidFill>
                </a:rPr>
                <a:t>Lorem ipsum dolor sit amet, consectetur </a:t>
              </a:r>
              <a:r>
                <a:rPr lang="en-US" sz="1200" b="0" i="0" smtClean="0">
                  <a:solidFill>
                    <a:schemeClr val="tx2"/>
                  </a:solidFill>
                  <a:effectLst/>
                </a:rPr>
                <a:t>scelerisque est </a:t>
              </a:r>
              <a:r>
                <a:rPr lang="en-US" sz="1200" smtClean="0">
                  <a:solidFill>
                    <a:schemeClr val="tx2"/>
                  </a:solidFill>
                </a:rPr>
                <a:t>adipiscing elit.</a:t>
              </a:r>
              <a:endParaRPr lang="it-IT" sz="1200" smtClean="0">
                <a:solidFill>
                  <a:schemeClr val="tx2"/>
                </a:solidFill>
              </a:endParaRPr>
            </a:p>
          </p:txBody>
        </p:sp>
        <p:sp>
          <p:nvSpPr>
            <p:cNvPr id="61" name="Oval 60"/>
            <p:cNvSpPr/>
            <p:nvPr/>
          </p:nvSpPr>
          <p:spPr>
            <a:xfrm>
              <a:off x="9566322" y="4175484"/>
              <a:ext cx="637940" cy="637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145"/>
            <p:cNvSpPr>
              <a:spLocks/>
            </p:cNvSpPr>
            <p:nvPr/>
          </p:nvSpPr>
          <p:spPr bwMode="auto">
            <a:xfrm>
              <a:off x="9734710" y="4364605"/>
              <a:ext cx="301164" cy="259698"/>
            </a:xfrm>
            <a:custGeom>
              <a:avLst/>
              <a:gdLst>
                <a:gd name="T0" fmla="*/ 219075 w 64"/>
                <a:gd name="T1" fmla="*/ 175173 h 55"/>
                <a:gd name="T2" fmla="*/ 205383 w 64"/>
                <a:gd name="T3" fmla="*/ 188912 h 55"/>
                <a:gd name="T4" fmla="*/ 167729 w 64"/>
                <a:gd name="T5" fmla="*/ 188912 h 55"/>
                <a:gd name="T6" fmla="*/ 154037 w 64"/>
                <a:gd name="T7" fmla="*/ 175173 h 55"/>
                <a:gd name="T8" fmla="*/ 154037 w 64"/>
                <a:gd name="T9" fmla="*/ 137391 h 55"/>
                <a:gd name="T10" fmla="*/ 167729 w 64"/>
                <a:gd name="T11" fmla="*/ 123651 h 55"/>
                <a:gd name="T12" fmla="*/ 177998 w 64"/>
                <a:gd name="T13" fmla="*/ 123651 h 55"/>
                <a:gd name="T14" fmla="*/ 177998 w 64"/>
                <a:gd name="T15" fmla="*/ 103043 h 55"/>
                <a:gd name="T16" fmla="*/ 116384 w 64"/>
                <a:gd name="T17" fmla="*/ 103043 h 55"/>
                <a:gd name="T18" fmla="*/ 116384 w 64"/>
                <a:gd name="T19" fmla="*/ 123651 h 55"/>
                <a:gd name="T20" fmla="*/ 126653 w 64"/>
                <a:gd name="T21" fmla="*/ 123651 h 55"/>
                <a:gd name="T22" fmla="*/ 140345 w 64"/>
                <a:gd name="T23" fmla="*/ 137391 h 55"/>
                <a:gd name="T24" fmla="*/ 140345 w 64"/>
                <a:gd name="T25" fmla="*/ 175173 h 55"/>
                <a:gd name="T26" fmla="*/ 126653 w 64"/>
                <a:gd name="T27" fmla="*/ 188912 h 55"/>
                <a:gd name="T28" fmla="*/ 88999 w 64"/>
                <a:gd name="T29" fmla="*/ 188912 h 55"/>
                <a:gd name="T30" fmla="*/ 78730 w 64"/>
                <a:gd name="T31" fmla="*/ 175173 h 55"/>
                <a:gd name="T32" fmla="*/ 78730 w 64"/>
                <a:gd name="T33" fmla="*/ 137391 h 55"/>
                <a:gd name="T34" fmla="*/ 88999 w 64"/>
                <a:gd name="T35" fmla="*/ 123651 h 55"/>
                <a:gd name="T36" fmla="*/ 99268 w 64"/>
                <a:gd name="T37" fmla="*/ 123651 h 55"/>
                <a:gd name="T38" fmla="*/ 99268 w 64"/>
                <a:gd name="T39" fmla="*/ 103043 h 55"/>
                <a:gd name="T40" fmla="*/ 37654 w 64"/>
                <a:gd name="T41" fmla="*/ 103043 h 55"/>
                <a:gd name="T42" fmla="*/ 37654 w 64"/>
                <a:gd name="T43" fmla="*/ 123651 h 55"/>
                <a:gd name="T44" fmla="*/ 51346 w 64"/>
                <a:gd name="T45" fmla="*/ 123651 h 55"/>
                <a:gd name="T46" fmla="*/ 61615 w 64"/>
                <a:gd name="T47" fmla="*/ 137391 h 55"/>
                <a:gd name="T48" fmla="*/ 61615 w 64"/>
                <a:gd name="T49" fmla="*/ 175173 h 55"/>
                <a:gd name="T50" fmla="*/ 51346 w 64"/>
                <a:gd name="T51" fmla="*/ 188912 h 55"/>
                <a:gd name="T52" fmla="*/ 10269 w 64"/>
                <a:gd name="T53" fmla="*/ 188912 h 55"/>
                <a:gd name="T54" fmla="*/ 0 w 64"/>
                <a:gd name="T55" fmla="*/ 175173 h 55"/>
                <a:gd name="T56" fmla="*/ 0 w 64"/>
                <a:gd name="T57" fmla="*/ 137391 h 55"/>
                <a:gd name="T58" fmla="*/ 10269 w 64"/>
                <a:gd name="T59" fmla="*/ 123651 h 55"/>
                <a:gd name="T60" fmla="*/ 23961 w 64"/>
                <a:gd name="T61" fmla="*/ 123651 h 55"/>
                <a:gd name="T62" fmla="*/ 23961 w 64"/>
                <a:gd name="T63" fmla="*/ 103043 h 55"/>
                <a:gd name="T64" fmla="*/ 37654 w 64"/>
                <a:gd name="T65" fmla="*/ 85869 h 55"/>
                <a:gd name="T66" fmla="*/ 99268 w 64"/>
                <a:gd name="T67" fmla="*/ 85869 h 55"/>
                <a:gd name="T68" fmla="*/ 99268 w 64"/>
                <a:gd name="T69" fmla="*/ 61826 h 55"/>
                <a:gd name="T70" fmla="*/ 88999 w 64"/>
                <a:gd name="T71" fmla="*/ 61826 h 55"/>
                <a:gd name="T72" fmla="*/ 78730 w 64"/>
                <a:gd name="T73" fmla="*/ 51521 h 55"/>
                <a:gd name="T74" fmla="*/ 78730 w 64"/>
                <a:gd name="T75" fmla="*/ 10304 h 55"/>
                <a:gd name="T76" fmla="*/ 88999 w 64"/>
                <a:gd name="T77" fmla="*/ 0 h 55"/>
                <a:gd name="T78" fmla="*/ 126653 w 64"/>
                <a:gd name="T79" fmla="*/ 0 h 55"/>
                <a:gd name="T80" fmla="*/ 140345 w 64"/>
                <a:gd name="T81" fmla="*/ 10304 h 55"/>
                <a:gd name="T82" fmla="*/ 140345 w 64"/>
                <a:gd name="T83" fmla="*/ 51521 h 55"/>
                <a:gd name="T84" fmla="*/ 126653 w 64"/>
                <a:gd name="T85" fmla="*/ 61826 h 55"/>
                <a:gd name="T86" fmla="*/ 116384 w 64"/>
                <a:gd name="T87" fmla="*/ 61826 h 55"/>
                <a:gd name="T88" fmla="*/ 116384 w 64"/>
                <a:gd name="T89" fmla="*/ 85869 h 55"/>
                <a:gd name="T90" fmla="*/ 177998 w 64"/>
                <a:gd name="T91" fmla="*/ 85869 h 55"/>
                <a:gd name="T92" fmla="*/ 195114 w 64"/>
                <a:gd name="T93" fmla="*/ 103043 h 55"/>
                <a:gd name="T94" fmla="*/ 195114 w 64"/>
                <a:gd name="T95" fmla="*/ 123651 h 55"/>
                <a:gd name="T96" fmla="*/ 205383 w 64"/>
                <a:gd name="T97" fmla="*/ 123651 h 55"/>
                <a:gd name="T98" fmla="*/ 219075 w 64"/>
                <a:gd name="T99" fmla="*/ 137391 h 55"/>
                <a:gd name="T100" fmla="*/ 219075 w 64"/>
                <a:gd name="T101" fmla="*/ 175173 h 5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a:noFill/>
            </a:ln>
            <a:extLst/>
          </p:spPr>
          <p:txBody>
            <a:bodyPr/>
            <a:lstStyle/>
            <a:p>
              <a:endParaRPr lang="en-US"/>
            </a:p>
          </p:txBody>
        </p:sp>
      </p:grpSp>
      <p:pic>
        <p:nvPicPr>
          <p:cNvPr id="3074" name="Picture 2" descr="Home &amp; Garden Desks &amp; Home Office Furniture Portable Folding Laptop Desk  Computer Table Bed Sofa Lap Desk Stand Holder Tray dr-hetsroni.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5780" y="1945137"/>
            <a:ext cx="3767793" cy="3767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12796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667">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14:bounceEnd="50667">
                                          <p:cBhvr additive="base">
                                            <p:cTn id="11" dur="750" fill="hold"/>
                                            <p:tgtEl>
                                              <p:spTgt spid="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14:bounceEnd="50667">
                                          <p:cBhvr additive="base">
                                            <p:cTn id="15" dur="750" fill="hold"/>
                                            <p:tgtEl>
                                              <p:spTgt spid="4"/>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750"/>
                                      </p:stCondLst>
                                      <p:childTnLst>
                                        <p:set>
                                          <p:cBhvr>
                                            <p:cTn id="18" dur="1" fill="hold">
                                              <p:stCondLst>
                                                <p:cond delay="0"/>
                                              </p:stCondLst>
                                            </p:cTn>
                                            <p:tgtEl>
                                              <p:spTgt spid="5"/>
                                            </p:tgtEl>
                                            <p:attrNameLst>
                                              <p:attrName>style.visibility</p:attrName>
                                            </p:attrNameLst>
                                          </p:cBhvr>
                                          <p:to>
                                            <p:strVal val="visible"/>
                                          </p:to>
                                        </p:set>
                                        <p:anim calcmode="lin" valueType="num" p14:bounceEnd="50667">
                                          <p:cBhvr additive="base">
                                            <p:cTn id="19"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ppt_x"/>
                                              </p:val>
                                            </p:tav>
                                            <p:tav tm="100000">
                                              <p:val>
                                                <p:strVal val="#ppt_x"/>
                                              </p:val>
                                            </p:tav>
                                          </p:tavLst>
                                        </p:anim>
                                        <p:anim calcmode="lin" valueType="num">
                                          <p:cBhvr additive="base">
                                            <p:cTn id="12" dur="7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750" fill="hold"/>
                                            <p:tgtEl>
                                              <p:spTgt spid="5"/>
                                            </p:tgtEl>
                                            <p:attrNameLst>
                                              <p:attrName>ppt_x</p:attrName>
                                            </p:attrNameLst>
                                          </p:cBhvr>
                                          <p:tavLst>
                                            <p:tav tm="0">
                                              <p:val>
                                                <p:strVal val="#ppt_x"/>
                                              </p:val>
                                            </p:tav>
                                            <p:tav tm="100000">
                                              <p:val>
                                                <p:strVal val="#ppt_x"/>
                                              </p:val>
                                            </p:tav>
                                          </p:tavLst>
                                        </p:anim>
                                        <p:anim calcmode="lin" valueType="num">
                                          <p:cBhvr additive="base">
                                            <p:cTn id="20"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5685905"/>
            <a:ext cx="11353800" cy="290946"/>
            <a:chOff x="0" y="5685905"/>
            <a:chExt cx="14547274" cy="290946"/>
          </a:xfrm>
        </p:grpSpPr>
        <p:sp>
          <p:nvSpPr>
            <p:cNvPr id="5" name="Rectangle 4"/>
            <p:cNvSpPr/>
            <p:nvPr/>
          </p:nvSpPr>
          <p:spPr>
            <a:xfrm>
              <a:off x="0" y="5685905"/>
              <a:ext cx="3507971" cy="2909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3507972" y="5685905"/>
              <a:ext cx="2011680" cy="2909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5519652" y="5685905"/>
              <a:ext cx="3507971" cy="2909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p:cNvSpPr/>
            <p:nvPr/>
          </p:nvSpPr>
          <p:spPr>
            <a:xfrm>
              <a:off x="9027624" y="5685905"/>
              <a:ext cx="2011680" cy="2909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11039303" y="5685905"/>
              <a:ext cx="3507971" cy="2909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TextBox 19"/>
          <p:cNvSpPr txBox="1"/>
          <p:nvPr/>
        </p:nvSpPr>
        <p:spPr>
          <a:xfrm>
            <a:off x="2737888" y="4182412"/>
            <a:ext cx="7705901" cy="830997"/>
          </a:xfrm>
          <a:prstGeom prst="rect">
            <a:avLst/>
          </a:prstGeom>
          <a:noFill/>
        </p:spPr>
        <p:txBody>
          <a:bodyPr wrap="square" rtlCol="0">
            <a:spAutoFit/>
          </a:bodyPr>
          <a:lstStyle/>
          <a:p>
            <a:r>
              <a:rPr lang="en-US" sz="4800" b="1" dirty="0" smtClean="0">
                <a:solidFill>
                  <a:schemeClr val="tx2"/>
                </a:solidFill>
                <a:latin typeface="+mj-lt"/>
              </a:rPr>
              <a:t>Eliyahu Mintz</a:t>
            </a:r>
            <a:endParaRPr lang="en-US" sz="4800" b="1" dirty="0">
              <a:solidFill>
                <a:schemeClr val="tx2"/>
              </a:solidFill>
              <a:latin typeface="+mj-lt"/>
            </a:endParaRPr>
          </a:p>
        </p:txBody>
      </p:sp>
      <p:sp>
        <p:nvSpPr>
          <p:cNvPr id="15" name="TextBox 14"/>
          <p:cNvSpPr txBox="1"/>
          <p:nvPr/>
        </p:nvSpPr>
        <p:spPr>
          <a:xfrm>
            <a:off x="0" y="-27710"/>
            <a:ext cx="8651759" cy="2611566"/>
          </a:xfrm>
          <a:custGeom>
            <a:avLst/>
            <a:gdLst/>
            <a:ahLst/>
            <a:cxnLst/>
            <a:rect l="l" t="t" r="r" b="b"/>
            <a:pathLst>
              <a:path w="8651759" h="2611566">
                <a:moveTo>
                  <a:pt x="3550415" y="481546"/>
                </a:moveTo>
                <a:lnTo>
                  <a:pt x="3357130" y="1772965"/>
                </a:lnTo>
                <a:lnTo>
                  <a:pt x="3743702" y="1772965"/>
                </a:lnTo>
                <a:close/>
                <a:moveTo>
                  <a:pt x="6022238" y="29185"/>
                </a:moveTo>
                <a:lnTo>
                  <a:pt x="6423070" y="29185"/>
                </a:lnTo>
                <a:lnTo>
                  <a:pt x="6423070" y="1141655"/>
                </a:lnTo>
                <a:lnTo>
                  <a:pt x="6948393" y="29185"/>
                </a:lnTo>
                <a:lnTo>
                  <a:pt x="7349681" y="29185"/>
                </a:lnTo>
                <a:lnTo>
                  <a:pt x="6791526" y="1167187"/>
                </a:lnTo>
                <a:lnTo>
                  <a:pt x="7349681" y="2582381"/>
                </a:lnTo>
                <a:lnTo>
                  <a:pt x="6937449" y="2582381"/>
                </a:lnTo>
                <a:lnTo>
                  <a:pt x="6547105" y="1564755"/>
                </a:lnTo>
                <a:lnTo>
                  <a:pt x="6423070" y="1798189"/>
                </a:lnTo>
                <a:lnTo>
                  <a:pt x="6423070" y="2582381"/>
                </a:lnTo>
                <a:lnTo>
                  <a:pt x="6022238" y="2582381"/>
                </a:lnTo>
                <a:close/>
                <a:moveTo>
                  <a:pt x="4456490" y="29185"/>
                </a:moveTo>
                <a:lnTo>
                  <a:pt x="4959585" y="29185"/>
                </a:lnTo>
                <a:lnTo>
                  <a:pt x="5372157" y="1557460"/>
                </a:lnTo>
                <a:lnTo>
                  <a:pt x="5372157" y="29185"/>
                </a:lnTo>
                <a:lnTo>
                  <a:pt x="5729212" y="29185"/>
                </a:lnTo>
                <a:lnTo>
                  <a:pt x="5729212" y="2582381"/>
                </a:lnTo>
                <a:lnTo>
                  <a:pt x="5317391" y="2582381"/>
                </a:lnTo>
                <a:lnTo>
                  <a:pt x="4817194" y="733146"/>
                </a:lnTo>
                <a:lnTo>
                  <a:pt x="4817194" y="2582381"/>
                </a:lnTo>
                <a:lnTo>
                  <a:pt x="4456490" y="2582381"/>
                </a:lnTo>
                <a:close/>
                <a:moveTo>
                  <a:pt x="3276897" y="29185"/>
                </a:moveTo>
                <a:lnTo>
                  <a:pt x="3864050" y="29185"/>
                </a:lnTo>
                <a:lnTo>
                  <a:pt x="4272497" y="2582381"/>
                </a:lnTo>
                <a:lnTo>
                  <a:pt x="3867697" y="2582381"/>
                </a:lnTo>
                <a:lnTo>
                  <a:pt x="3798406" y="2119076"/>
                </a:lnTo>
                <a:lnTo>
                  <a:pt x="3306073" y="2119076"/>
                </a:lnTo>
                <a:lnTo>
                  <a:pt x="3236782" y="2582381"/>
                </a:lnTo>
                <a:lnTo>
                  <a:pt x="2868444" y="2582381"/>
                </a:lnTo>
                <a:close/>
                <a:moveTo>
                  <a:pt x="1412138" y="29185"/>
                </a:moveTo>
                <a:lnTo>
                  <a:pt x="1812971" y="29185"/>
                </a:lnTo>
                <a:lnTo>
                  <a:pt x="1812971" y="1123607"/>
                </a:lnTo>
                <a:lnTo>
                  <a:pt x="2269436" y="1123607"/>
                </a:lnTo>
                <a:lnTo>
                  <a:pt x="2269436" y="29185"/>
                </a:lnTo>
                <a:lnTo>
                  <a:pt x="2677564" y="29185"/>
                </a:lnTo>
                <a:lnTo>
                  <a:pt x="2677564" y="2582381"/>
                </a:lnTo>
                <a:lnTo>
                  <a:pt x="2269436" y="2582381"/>
                </a:lnTo>
                <a:lnTo>
                  <a:pt x="2269436" y="1487959"/>
                </a:lnTo>
                <a:lnTo>
                  <a:pt x="1812971" y="1487959"/>
                </a:lnTo>
                <a:lnTo>
                  <a:pt x="1812971" y="2582381"/>
                </a:lnTo>
                <a:lnTo>
                  <a:pt x="1412138" y="2582381"/>
                </a:lnTo>
                <a:close/>
                <a:moveTo>
                  <a:pt x="0" y="29185"/>
                </a:moveTo>
                <a:lnTo>
                  <a:pt x="1239889" y="29185"/>
                </a:lnTo>
                <a:lnTo>
                  <a:pt x="1239889" y="393536"/>
                </a:lnTo>
                <a:lnTo>
                  <a:pt x="820361" y="393536"/>
                </a:lnTo>
                <a:lnTo>
                  <a:pt x="820361" y="2582381"/>
                </a:lnTo>
                <a:lnTo>
                  <a:pt x="419528" y="2582381"/>
                </a:lnTo>
                <a:lnTo>
                  <a:pt x="419528" y="393536"/>
                </a:lnTo>
                <a:lnTo>
                  <a:pt x="0" y="393536"/>
                </a:lnTo>
                <a:close/>
                <a:moveTo>
                  <a:pt x="8057347" y="0"/>
                </a:moveTo>
                <a:cubicBezTo>
                  <a:pt x="8252743" y="1206"/>
                  <a:pt x="8399998" y="57090"/>
                  <a:pt x="8499114" y="167653"/>
                </a:cubicBezTo>
                <a:cubicBezTo>
                  <a:pt x="8598230" y="278216"/>
                  <a:pt x="8647898" y="436222"/>
                  <a:pt x="8648118" y="641670"/>
                </a:cubicBezTo>
                <a:lnTo>
                  <a:pt x="8648118" y="721948"/>
                </a:lnTo>
                <a:lnTo>
                  <a:pt x="8269146" y="721948"/>
                </a:lnTo>
                <a:lnTo>
                  <a:pt x="8269146" y="616127"/>
                </a:lnTo>
                <a:cubicBezTo>
                  <a:pt x="8268767" y="525816"/>
                  <a:pt x="8251274" y="461047"/>
                  <a:pt x="8216666" y="421821"/>
                </a:cubicBezTo>
                <a:cubicBezTo>
                  <a:pt x="8182058" y="382596"/>
                  <a:pt x="8132611" y="363439"/>
                  <a:pt x="8068323" y="364351"/>
                </a:cubicBezTo>
                <a:cubicBezTo>
                  <a:pt x="8004031" y="363439"/>
                  <a:pt x="7954575" y="382596"/>
                  <a:pt x="7919957" y="421821"/>
                </a:cubicBezTo>
                <a:cubicBezTo>
                  <a:pt x="7885339" y="461047"/>
                  <a:pt x="7867839" y="525816"/>
                  <a:pt x="7867458" y="616127"/>
                </a:cubicBezTo>
                <a:cubicBezTo>
                  <a:pt x="7871544" y="744735"/>
                  <a:pt x="7912392" y="854926"/>
                  <a:pt x="7990005" y="946701"/>
                </a:cubicBezTo>
                <a:cubicBezTo>
                  <a:pt x="8067618" y="1038476"/>
                  <a:pt x="8157486" y="1128370"/>
                  <a:pt x="8259608" y="1216382"/>
                </a:cubicBezTo>
                <a:cubicBezTo>
                  <a:pt x="8361730" y="1304395"/>
                  <a:pt x="8451598" y="1407060"/>
                  <a:pt x="8529211" y="1524378"/>
                </a:cubicBezTo>
                <a:cubicBezTo>
                  <a:pt x="8606825" y="1641696"/>
                  <a:pt x="8647673" y="1790201"/>
                  <a:pt x="8651759" y="1969894"/>
                </a:cubicBezTo>
                <a:cubicBezTo>
                  <a:pt x="8651464" y="2175342"/>
                  <a:pt x="8601037" y="2333347"/>
                  <a:pt x="8500478" y="2443911"/>
                </a:cubicBezTo>
                <a:cubicBezTo>
                  <a:pt x="8399919" y="2554475"/>
                  <a:pt x="8250991" y="2610360"/>
                  <a:pt x="8053695" y="2611566"/>
                </a:cubicBezTo>
                <a:cubicBezTo>
                  <a:pt x="7856412" y="2610360"/>
                  <a:pt x="7707490" y="2554475"/>
                  <a:pt x="7606930" y="2443911"/>
                </a:cubicBezTo>
                <a:cubicBezTo>
                  <a:pt x="7506369" y="2333347"/>
                  <a:pt x="7455941" y="2175342"/>
                  <a:pt x="7455646" y="1969894"/>
                </a:cubicBezTo>
                <a:lnTo>
                  <a:pt x="7455646" y="1812988"/>
                </a:lnTo>
                <a:lnTo>
                  <a:pt x="7834630" y="1812988"/>
                </a:lnTo>
                <a:lnTo>
                  <a:pt x="7834630" y="1995436"/>
                </a:lnTo>
                <a:cubicBezTo>
                  <a:pt x="7835310" y="2085601"/>
                  <a:pt x="7854016" y="2149753"/>
                  <a:pt x="7890748" y="2187891"/>
                </a:cubicBezTo>
                <a:cubicBezTo>
                  <a:pt x="7927479" y="2226029"/>
                  <a:pt x="7978150" y="2244512"/>
                  <a:pt x="8042758" y="2243338"/>
                </a:cubicBezTo>
                <a:cubicBezTo>
                  <a:pt x="8107283" y="2244402"/>
                  <a:pt x="8157901" y="2225858"/>
                  <a:pt x="8194609" y="2187705"/>
                </a:cubicBezTo>
                <a:cubicBezTo>
                  <a:pt x="8231318" y="2149552"/>
                  <a:pt x="8250014" y="2085407"/>
                  <a:pt x="8250698" y="1995269"/>
                </a:cubicBezTo>
                <a:cubicBezTo>
                  <a:pt x="8246613" y="1866693"/>
                  <a:pt x="8205762" y="1756529"/>
                  <a:pt x="8128146" y="1664776"/>
                </a:cubicBezTo>
                <a:cubicBezTo>
                  <a:pt x="8050529" y="1573023"/>
                  <a:pt x="7960657" y="1483151"/>
                  <a:pt x="7858531" y="1395161"/>
                </a:cubicBezTo>
                <a:cubicBezTo>
                  <a:pt x="7756403" y="1307170"/>
                  <a:pt x="7666531" y="1204530"/>
                  <a:pt x="7588915" y="1087240"/>
                </a:cubicBezTo>
                <a:cubicBezTo>
                  <a:pt x="7511298" y="969951"/>
                  <a:pt x="7470447" y="821482"/>
                  <a:pt x="7466362" y="641833"/>
                </a:cubicBezTo>
                <a:lnTo>
                  <a:pt x="7466591" y="641670"/>
                </a:lnTo>
                <a:cubicBezTo>
                  <a:pt x="7466809" y="436222"/>
                  <a:pt x="7516476" y="278216"/>
                  <a:pt x="7615591" y="167653"/>
                </a:cubicBezTo>
                <a:cubicBezTo>
                  <a:pt x="7714707" y="57090"/>
                  <a:pt x="7861959" y="1206"/>
                  <a:pt x="8057347" y="0"/>
                </a:cubicBezTo>
                <a:close/>
              </a:path>
            </a:pathLst>
          </a:custGeom>
          <a:solidFill>
            <a:srgbClr val="F2F2F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700">
              <a:latin typeface="Bebas Neue Bold" panose="020B0606020202050201" pitchFamily="34" charset="0"/>
            </a:endParaRPr>
          </a:p>
        </p:txBody>
      </p:sp>
    </p:spTree>
    <p:extLst>
      <p:ext uri="{BB962C8B-B14F-4D97-AF65-F5344CB8AC3E}">
        <p14:creationId xmlns:p14="http://schemas.microsoft.com/office/powerpoint/2010/main" val="315375879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50667">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50667">
                                          <p:cBhvr additive="base">
                                            <p:cTn id="7" dur="750" fill="hold"/>
                                            <p:tgtEl>
                                              <p:spTgt spid="15"/>
                                            </p:tgtEl>
                                            <p:attrNameLst>
                                              <p:attrName>ppt_x</p:attrName>
                                            </p:attrNameLst>
                                          </p:cBhvr>
                                          <p:tavLst>
                                            <p:tav tm="0">
                                              <p:val>
                                                <p:strVal val="1+#ppt_w/2"/>
                                              </p:val>
                                            </p:tav>
                                            <p:tav tm="100000">
                                              <p:val>
                                                <p:strVal val="#ppt_x"/>
                                              </p:val>
                                            </p:tav>
                                          </p:tavLst>
                                        </p:anim>
                                        <p:anim calcmode="lin" valueType="num" p14:bounceEnd="50667">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667">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14:bounceEnd="50667">
                                          <p:cBhvr additive="base">
                                            <p:cTn id="11" dur="750" fill="hold"/>
                                            <p:tgtEl>
                                              <p:spTgt spid="7"/>
                                            </p:tgtEl>
                                            <p:attrNameLst>
                                              <p:attrName>ppt_x</p:attrName>
                                            </p:attrNameLst>
                                          </p:cBhvr>
                                          <p:tavLst>
                                            <p:tav tm="0">
                                              <p:val>
                                                <p:strVal val="1+#ppt_w/2"/>
                                              </p:val>
                                            </p:tav>
                                            <p:tav tm="100000">
                                              <p:val>
                                                <p:strVal val="#ppt_x"/>
                                              </p:val>
                                            </p:tav>
                                          </p:tavLst>
                                        </p:anim>
                                        <p:anim calcmode="lin" valueType="num" p14:bounceEnd="50667">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Terms</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2534027"/>
          </a:xfrm>
          <a:prstGeom prst="rect">
            <a:avLst/>
          </a:prstGeom>
        </p:spPr>
        <p:txBody>
          <a:bodyPr wrap="square">
            <a:spAutoFit/>
          </a:bodyPr>
          <a:lstStyle/>
          <a:p>
            <a:pPr algn="just">
              <a:lnSpc>
                <a:spcPct val="150000"/>
              </a:lnSpc>
            </a:pPr>
            <a:r>
              <a:rPr lang="en-US" b="1" i="1" u="sng" dirty="0" smtClean="0"/>
              <a:t>Cognition</a:t>
            </a:r>
            <a:r>
              <a:rPr lang="en-US" dirty="0" smtClean="0"/>
              <a:t> - refers </a:t>
            </a:r>
            <a:r>
              <a:rPr lang="en-US" dirty="0"/>
              <a:t>to "the mental action or process of acquiring knowledge and understanding through thought, experience, and the senses</a:t>
            </a:r>
            <a:r>
              <a:rPr lang="en-US" dirty="0" smtClean="0"/>
              <a:t>".</a:t>
            </a:r>
            <a:r>
              <a:rPr lang="en-US" dirty="0"/>
              <a:t> It encompasses many aspects of intellectual functions and processes such as: attention, the formation of knowledge, memory and working memory, judgment and evaluation, reasoning and "computation", problem solving and decision making, comprehension and production of language. Cognitive processes use existing knowledge and generate new knowledge.</a:t>
            </a:r>
            <a:endParaRPr lang="en-US" sz="1200" dirty="0"/>
          </a:p>
        </p:txBody>
      </p:sp>
      <p:sp>
        <p:nvSpPr>
          <p:cNvPr id="10" name="Rectangle 9"/>
          <p:cNvSpPr/>
          <p:nvPr/>
        </p:nvSpPr>
        <p:spPr>
          <a:xfrm>
            <a:off x="679937" y="4312370"/>
            <a:ext cx="10433540" cy="507831"/>
          </a:xfrm>
          <a:prstGeom prst="rect">
            <a:avLst/>
          </a:prstGeom>
        </p:spPr>
        <p:txBody>
          <a:bodyPr wrap="square">
            <a:spAutoFit/>
          </a:bodyPr>
          <a:lstStyle/>
          <a:p>
            <a:pPr algn="just">
              <a:lnSpc>
                <a:spcPct val="150000"/>
              </a:lnSpc>
            </a:pPr>
            <a:r>
              <a:rPr lang="en-US" b="1" i="1" u="sng" dirty="0"/>
              <a:t>Cognitive </a:t>
            </a:r>
            <a:r>
              <a:rPr lang="en-US" b="1" i="1" u="sng" dirty="0" smtClean="0"/>
              <a:t>offloading</a:t>
            </a:r>
            <a:r>
              <a:rPr lang="en-US" dirty="0" smtClean="0"/>
              <a:t> is </a:t>
            </a:r>
            <a:r>
              <a:rPr lang="en-US" dirty="0"/>
              <a:t>the use of physical action to reduce the cognitive demands of a task.</a:t>
            </a:r>
            <a:endParaRPr lang="en-US" sz="1200" dirty="0"/>
          </a:p>
        </p:txBody>
      </p:sp>
      <p:sp>
        <p:nvSpPr>
          <p:cNvPr id="13" name="Rectangle 12"/>
          <p:cNvSpPr/>
          <p:nvPr/>
        </p:nvSpPr>
        <p:spPr>
          <a:xfrm>
            <a:off x="678524" y="5117355"/>
            <a:ext cx="10433540" cy="872034"/>
          </a:xfrm>
          <a:prstGeom prst="rect">
            <a:avLst/>
          </a:prstGeom>
        </p:spPr>
        <p:txBody>
          <a:bodyPr wrap="square">
            <a:spAutoFit/>
          </a:bodyPr>
          <a:lstStyle/>
          <a:p>
            <a:pPr algn="just">
              <a:lnSpc>
                <a:spcPct val="150000"/>
              </a:lnSpc>
            </a:pPr>
            <a:r>
              <a:rPr lang="en-US" b="1" i="1" u="sng" dirty="0" smtClean="0"/>
              <a:t>Need For Cognition</a:t>
            </a:r>
            <a:r>
              <a:rPr lang="en-US" dirty="0"/>
              <a:t> (</a:t>
            </a:r>
            <a:r>
              <a:rPr lang="en-US" b="1" dirty="0"/>
              <a:t>NFC</a:t>
            </a:r>
            <a:r>
              <a:rPr lang="en-US" dirty="0"/>
              <a:t>), in psychology, is a personality variable reflecting the extent to which individuals are inclined towards effortful cognitive activities.</a:t>
            </a:r>
            <a:endParaRPr lang="en-US" sz="1200" dirty="0"/>
          </a:p>
        </p:txBody>
      </p:sp>
    </p:spTree>
    <p:extLst>
      <p:ext uri="{BB962C8B-B14F-4D97-AF65-F5344CB8AC3E}">
        <p14:creationId xmlns:p14="http://schemas.microsoft.com/office/powerpoint/2010/main" val="410180537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667">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14:bounceEnd="50667">
                                          <p:cBhvr additive="base">
                                            <p:cTn id="11" dur="750" fill="hold"/>
                                            <p:tgtEl>
                                              <p:spTgt spid="10"/>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667">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14:bounceEnd="50667">
                                          <p:cBhvr additive="base">
                                            <p:cTn id="15" dur="750" fill="hold"/>
                                            <p:tgtEl>
                                              <p:spTgt spid="13"/>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P spid="1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Research Background</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4074642"/>
          </a:xfrm>
          <a:prstGeom prst="rect">
            <a:avLst/>
          </a:prstGeom>
        </p:spPr>
        <p:txBody>
          <a:bodyPr wrap="square">
            <a:spAutoFit/>
          </a:bodyPr>
          <a:lstStyle/>
          <a:p>
            <a:pPr>
              <a:lnSpc>
                <a:spcPct val="150000"/>
              </a:lnSpc>
            </a:pPr>
            <a:r>
              <a:rPr lang="en-US" dirty="0"/>
              <a:t>Participants are often asked to turn off their cell </a:t>
            </a:r>
            <a:r>
              <a:rPr lang="en-US" dirty="0" smtClean="0"/>
              <a:t>phones before </a:t>
            </a:r>
            <a:r>
              <a:rPr lang="en-US" dirty="0"/>
              <a:t>beginning a memory experiment. There are </a:t>
            </a:r>
            <a:r>
              <a:rPr lang="en-US" dirty="0" smtClean="0"/>
              <a:t>good reasons </a:t>
            </a:r>
            <a:r>
              <a:rPr lang="en-US" dirty="0"/>
              <a:t>for this policy, but one might argue that what participants are being asked to do is effectively turn off part </a:t>
            </a:r>
            <a:r>
              <a:rPr lang="en-US" dirty="0" smtClean="0"/>
              <a:t>of their </a:t>
            </a:r>
            <a:r>
              <a:rPr lang="en-US" dirty="0"/>
              <a:t>minds (Clark &amp; Chalmers, 1998). Functions that </a:t>
            </a:r>
            <a:r>
              <a:rPr lang="en-US" dirty="0" smtClean="0"/>
              <a:t>used to </a:t>
            </a:r>
            <a:r>
              <a:rPr lang="en-US" dirty="0"/>
              <a:t>be accomplished solely in our heads are now accomplished with the help of technology. We no longer </a:t>
            </a:r>
            <a:r>
              <a:rPr lang="en-US" dirty="0" smtClean="0"/>
              <a:t>need to </a:t>
            </a:r>
            <a:r>
              <a:rPr lang="en-US" dirty="0"/>
              <a:t>remember phone numbers, directions, birthdays, </a:t>
            </a:r>
            <a:r>
              <a:rPr lang="en-US" dirty="0" smtClean="0"/>
              <a:t>or medical </a:t>
            </a:r>
            <a:r>
              <a:rPr lang="en-US" dirty="0"/>
              <a:t>information; the value of accumulating a </a:t>
            </a:r>
            <a:r>
              <a:rPr lang="en-US" dirty="0" smtClean="0"/>
              <a:t>vast knowledge </a:t>
            </a:r>
            <a:r>
              <a:rPr lang="en-US" dirty="0"/>
              <a:t>base to ensure access to some specific bit </a:t>
            </a:r>
            <a:r>
              <a:rPr lang="en-US" dirty="0" smtClean="0"/>
              <a:t>of knowledge </a:t>
            </a:r>
            <a:r>
              <a:rPr lang="en-US" dirty="0"/>
              <a:t>has never been less. The information </a:t>
            </a:r>
            <a:r>
              <a:rPr lang="en-US" dirty="0" smtClean="0"/>
              <a:t>we desire </a:t>
            </a:r>
            <a:r>
              <a:rPr lang="en-US" dirty="0"/>
              <a:t>is often just a Google Search away, a </a:t>
            </a:r>
            <a:r>
              <a:rPr lang="en-US" dirty="0" smtClean="0"/>
              <a:t>development which </a:t>
            </a:r>
            <a:r>
              <a:rPr lang="en-US" dirty="0"/>
              <a:t>has begun to profoundly alter the ways in which</a:t>
            </a:r>
            <a:br>
              <a:rPr lang="en-US" dirty="0"/>
            </a:br>
            <a:r>
              <a:rPr lang="en-US" dirty="0"/>
              <a:t>we think and remember. Indeed, to study memory exclusively in the absence of the Internet would provide </a:t>
            </a:r>
            <a:r>
              <a:rPr lang="en-US" dirty="0" smtClean="0"/>
              <a:t>a necessarily </a:t>
            </a:r>
            <a:r>
              <a:rPr lang="en-US" dirty="0"/>
              <a:t>limited view of how we store, access, and </a:t>
            </a:r>
            <a:r>
              <a:rPr lang="en-US" dirty="0" smtClean="0"/>
              <a:t>use knowledge </a:t>
            </a:r>
            <a:r>
              <a:rPr lang="en-US" dirty="0"/>
              <a:t>in the modern world</a:t>
            </a:r>
            <a:r>
              <a:rPr lang="en-US" dirty="0"/>
              <a:t> </a:t>
            </a:r>
            <a:br>
              <a:rPr lang="en-US" dirty="0"/>
            </a:br>
            <a:endParaRPr lang="en-US" sz="1200" dirty="0"/>
          </a:p>
        </p:txBody>
      </p:sp>
    </p:spTree>
    <p:extLst>
      <p:ext uri="{BB962C8B-B14F-4D97-AF65-F5344CB8AC3E}">
        <p14:creationId xmlns:p14="http://schemas.microsoft.com/office/powerpoint/2010/main" val="992494824"/>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Research Background</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4524315"/>
          </a:xfrm>
          <a:prstGeom prst="rect">
            <a:avLst/>
          </a:prstGeom>
        </p:spPr>
        <p:txBody>
          <a:bodyPr wrap="square">
            <a:spAutoFit/>
          </a:bodyPr>
          <a:lstStyle/>
          <a:p>
            <a:pPr>
              <a:lnSpc>
                <a:spcPct val="150000"/>
              </a:lnSpc>
            </a:pPr>
            <a:r>
              <a:rPr lang="en-US" dirty="0"/>
              <a:t>The Internet functions as a </a:t>
            </a:r>
            <a:r>
              <a:rPr lang="en-US" dirty="0" err="1"/>
              <a:t>transactive</a:t>
            </a:r>
            <a:r>
              <a:rPr lang="en-US" dirty="0"/>
              <a:t> memory </a:t>
            </a:r>
            <a:r>
              <a:rPr lang="en-US" dirty="0" smtClean="0"/>
              <a:t>partner (Sparrow</a:t>
            </a:r>
            <a:r>
              <a:rPr lang="en-US" dirty="0"/>
              <a:t>, Liu, &amp; Wegner, 2011; Ward, 2013a; Wegner, 1987</a:t>
            </a:r>
            <a:r>
              <a:rPr lang="en-US" dirty="0" smtClean="0"/>
              <a:t>). Rather </a:t>
            </a:r>
            <a:r>
              <a:rPr lang="en-US" dirty="0"/>
              <a:t>than retain information internally, we </a:t>
            </a:r>
            <a:r>
              <a:rPr lang="en-US" dirty="0" smtClean="0"/>
              <a:t>remember where </a:t>
            </a:r>
            <a:r>
              <a:rPr lang="en-US" dirty="0"/>
              <a:t>information can </a:t>
            </a:r>
            <a:r>
              <a:rPr lang="en-US" dirty="0" smtClean="0"/>
              <a:t>be accessed</a:t>
            </a:r>
            <a:r>
              <a:rPr lang="en-US" dirty="0"/>
              <a:t>. Research by </a:t>
            </a:r>
            <a:r>
              <a:rPr lang="en-US" dirty="0" smtClean="0"/>
              <a:t>Sparrow and </a:t>
            </a:r>
            <a:r>
              <a:rPr lang="en-US" dirty="0"/>
              <a:t>colleagues, as well as </a:t>
            </a:r>
            <a:r>
              <a:rPr lang="en-US" dirty="0" smtClean="0"/>
              <a:t>others, </a:t>
            </a:r>
            <a:r>
              <a:rPr lang="en-US" dirty="0"/>
              <a:t>has shown </a:t>
            </a:r>
            <a:r>
              <a:rPr lang="en-US" dirty="0" smtClean="0"/>
              <a:t>that we </a:t>
            </a:r>
            <a:r>
              <a:rPr lang="en-US" dirty="0"/>
              <a:t>use digital technology as a form of cognitive </a:t>
            </a:r>
            <a:r>
              <a:rPr lang="en-US" dirty="0" smtClean="0"/>
              <a:t>offloading. If </a:t>
            </a:r>
            <a:r>
              <a:rPr lang="en-US" dirty="0"/>
              <a:t>information is going to be available on </a:t>
            </a:r>
            <a:r>
              <a:rPr lang="en-US" dirty="0" smtClean="0"/>
              <a:t>a computer </a:t>
            </a:r>
            <a:r>
              <a:rPr lang="en-US" dirty="0"/>
              <a:t>or </a:t>
            </a:r>
            <a:r>
              <a:rPr lang="en-US" dirty="0" smtClean="0"/>
              <a:t>the Internet</a:t>
            </a:r>
            <a:r>
              <a:rPr lang="en-US" dirty="0"/>
              <a:t>, then there is less need to commit it to </a:t>
            </a:r>
            <a:r>
              <a:rPr lang="en-US" dirty="0" smtClean="0"/>
              <a:t>memory. Sparrow </a:t>
            </a:r>
            <a:r>
              <a:rPr lang="en-US" dirty="0"/>
              <a:t>et al., for </a:t>
            </a:r>
            <a:r>
              <a:rPr lang="en-US" dirty="0" smtClean="0"/>
              <a:t>example, showed </a:t>
            </a:r>
            <a:r>
              <a:rPr lang="en-US" dirty="0"/>
              <a:t>that difficult </a:t>
            </a:r>
            <a:r>
              <a:rPr lang="en-US" dirty="0" smtClean="0"/>
              <a:t>trivia questions </a:t>
            </a:r>
            <a:r>
              <a:rPr lang="en-US" dirty="0"/>
              <a:t>increase the accessibility of terms related </a:t>
            </a:r>
            <a:r>
              <a:rPr lang="en-US" dirty="0" smtClean="0"/>
              <a:t>to the </a:t>
            </a:r>
            <a:r>
              <a:rPr lang="en-US" dirty="0"/>
              <a:t>Internet (e.g</a:t>
            </a:r>
            <a:r>
              <a:rPr lang="en-US" dirty="0" smtClean="0"/>
              <a:t>., Google</a:t>
            </a:r>
            <a:r>
              <a:rPr lang="en-US" dirty="0"/>
              <a:t>, Yahoo), suggesting that </a:t>
            </a:r>
            <a:r>
              <a:rPr lang="en-US" dirty="0" smtClean="0"/>
              <a:t>people are </a:t>
            </a:r>
            <a:r>
              <a:rPr lang="en-US" dirty="0"/>
              <a:t>primed to think about the Internet when they </a:t>
            </a:r>
            <a:r>
              <a:rPr lang="en-US" dirty="0" smtClean="0"/>
              <a:t>encounter questions </a:t>
            </a:r>
            <a:r>
              <a:rPr lang="en-US" dirty="0"/>
              <a:t>to which they do not know the </a:t>
            </a:r>
            <a:r>
              <a:rPr lang="en-US" dirty="0" smtClean="0"/>
              <a:t>answers. Searching </a:t>
            </a:r>
            <a:r>
              <a:rPr lang="en-US" dirty="0"/>
              <a:t>the Internet has even been shown to lead to illusions of internal knowledge (Fisher, </a:t>
            </a:r>
            <a:r>
              <a:rPr lang="en-US" dirty="0" err="1"/>
              <a:t>Goddu</a:t>
            </a:r>
            <a:r>
              <a:rPr lang="en-US" dirty="0"/>
              <a:t>, &amp; </a:t>
            </a:r>
            <a:r>
              <a:rPr lang="en-US" dirty="0" err="1"/>
              <a:t>Keil</a:t>
            </a:r>
            <a:r>
              <a:rPr lang="en-US" dirty="0"/>
              <a:t>, </a:t>
            </a:r>
            <a:r>
              <a:rPr lang="en-US" dirty="0" smtClean="0"/>
              <a:t>2015; Ward</a:t>
            </a:r>
            <a:r>
              <a:rPr lang="en-US" dirty="0"/>
              <a:t>, 2013b). Having unfettered access to so much information makes it difficult to determine what is available </a:t>
            </a:r>
            <a:r>
              <a:rPr lang="en-US" dirty="0" smtClean="0"/>
              <a:t>in the </a:t>
            </a:r>
            <a:r>
              <a:rPr lang="en-US" dirty="0"/>
              <a:t>head versus what is available </a:t>
            </a:r>
            <a:r>
              <a:rPr lang="en-US" dirty="0" smtClean="0"/>
              <a:t>online. </a:t>
            </a:r>
            <a:r>
              <a:rPr lang="en-US" dirty="0"/>
              <a:t/>
            </a:r>
            <a:br>
              <a:rPr lang="en-US" dirty="0"/>
            </a:br>
            <a:endParaRPr lang="en-US" sz="1200" dirty="0"/>
          </a:p>
        </p:txBody>
      </p:sp>
    </p:spTree>
    <p:extLst>
      <p:ext uri="{BB962C8B-B14F-4D97-AF65-F5344CB8AC3E}">
        <p14:creationId xmlns:p14="http://schemas.microsoft.com/office/powerpoint/2010/main" val="418211590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Research Background</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4905638"/>
          </a:xfrm>
          <a:prstGeom prst="rect">
            <a:avLst/>
          </a:prstGeom>
        </p:spPr>
        <p:txBody>
          <a:bodyPr wrap="square">
            <a:spAutoFit/>
          </a:bodyPr>
          <a:lstStyle/>
          <a:p>
            <a:pPr>
              <a:lnSpc>
                <a:spcPct val="150000"/>
              </a:lnSpc>
            </a:pPr>
            <a:r>
              <a:rPr lang="en-US" dirty="0"/>
              <a:t>Research has only begun to investigate the ways </a:t>
            </a:r>
            <a:r>
              <a:rPr lang="en-US" dirty="0" smtClean="0"/>
              <a:t>in which </a:t>
            </a:r>
            <a:r>
              <a:rPr lang="en-US" dirty="0"/>
              <a:t>memory interacts with the Internet. In </a:t>
            </a:r>
            <a:r>
              <a:rPr lang="en-US" dirty="0" smtClean="0"/>
              <a:t>the current</a:t>
            </a:r>
            <a:r>
              <a:rPr lang="en-US" dirty="0"/>
              <a:t> </a:t>
            </a:r>
            <a:r>
              <a:rPr lang="en-US" dirty="0" smtClean="0"/>
              <a:t>study</a:t>
            </a:r>
            <a:r>
              <a:rPr lang="en-US" dirty="0"/>
              <a:t>, we explore the hypothesis that a person’s </a:t>
            </a:r>
            <a:r>
              <a:rPr lang="en-US" dirty="0" smtClean="0"/>
              <a:t>likelihood of </a:t>
            </a:r>
            <a:r>
              <a:rPr lang="en-US" dirty="0"/>
              <a:t>relying on the Internet as a </a:t>
            </a:r>
            <a:r>
              <a:rPr lang="en-US" dirty="0" err="1"/>
              <a:t>transactive</a:t>
            </a:r>
            <a:r>
              <a:rPr lang="en-US" dirty="0"/>
              <a:t> memory </a:t>
            </a:r>
            <a:r>
              <a:rPr lang="en-US" dirty="0" smtClean="0"/>
              <a:t>partner is </a:t>
            </a:r>
            <a:r>
              <a:rPr lang="en-US" dirty="0"/>
              <a:t>affected by their recent experiences with the </a:t>
            </a:r>
            <a:r>
              <a:rPr lang="en-US" dirty="0" smtClean="0"/>
              <a:t>Internet. Specifically</a:t>
            </a:r>
            <a:r>
              <a:rPr lang="en-US" dirty="0"/>
              <a:t>, does using the Internet to access </a:t>
            </a:r>
            <a:r>
              <a:rPr lang="en-US" dirty="0" smtClean="0"/>
              <a:t>information influence </a:t>
            </a:r>
            <a:r>
              <a:rPr lang="en-US" dirty="0"/>
              <a:t>a person’s propensity to use the Internet </a:t>
            </a:r>
            <a:r>
              <a:rPr lang="en-US" dirty="0" smtClean="0"/>
              <a:t>to access </a:t>
            </a:r>
            <a:r>
              <a:rPr lang="en-US" dirty="0"/>
              <a:t>other information? Research has shown </a:t>
            </a:r>
            <a:r>
              <a:rPr lang="en-US" dirty="0" smtClean="0"/>
              <a:t>that people </a:t>
            </a:r>
            <a:r>
              <a:rPr lang="en-US" dirty="0"/>
              <a:t>can become increasingly reliant on </a:t>
            </a:r>
            <a:r>
              <a:rPr lang="en-US" dirty="0" smtClean="0"/>
              <a:t>particular methods </a:t>
            </a:r>
            <a:r>
              <a:rPr lang="en-US" dirty="0"/>
              <a:t>of accessing information and solving </a:t>
            </a:r>
            <a:r>
              <a:rPr lang="en-US" dirty="0" smtClean="0"/>
              <a:t>problems (Smith</a:t>
            </a:r>
            <a:r>
              <a:rPr lang="en-US" dirty="0"/>
              <a:t>, 2008). They attempt to solve problems in </a:t>
            </a:r>
            <a:r>
              <a:rPr lang="en-US" dirty="0" smtClean="0"/>
              <a:t>the same </a:t>
            </a:r>
            <a:r>
              <a:rPr lang="en-US" dirty="0"/>
              <a:t>ways they did before, for example, often </a:t>
            </a:r>
            <a:r>
              <a:rPr lang="en-US" dirty="0" smtClean="0"/>
              <a:t>despite having </a:t>
            </a:r>
            <a:r>
              <a:rPr lang="en-US" dirty="0"/>
              <a:t>access to much simpler and more effective </a:t>
            </a:r>
            <a:r>
              <a:rPr lang="en-US" dirty="0" smtClean="0"/>
              <a:t>means of </a:t>
            </a:r>
            <a:r>
              <a:rPr lang="en-US" dirty="0"/>
              <a:t>achieving solutions (</a:t>
            </a:r>
            <a:r>
              <a:rPr lang="en-US" dirty="0" err="1"/>
              <a:t>Luchins</a:t>
            </a:r>
            <a:r>
              <a:rPr lang="en-US" dirty="0"/>
              <a:t>, 1942). Similar </a:t>
            </a:r>
            <a:r>
              <a:rPr lang="en-US" dirty="0" smtClean="0"/>
              <a:t>dynamics may </a:t>
            </a:r>
            <a:r>
              <a:rPr lang="en-US" dirty="0"/>
              <a:t>take place in the context </a:t>
            </a:r>
            <a:r>
              <a:rPr lang="en-US" dirty="0" smtClean="0"/>
              <a:t>of </a:t>
            </a:r>
            <a:r>
              <a:rPr lang="en-US" dirty="0" err="1" smtClean="0"/>
              <a:t>transactive</a:t>
            </a:r>
            <a:r>
              <a:rPr lang="en-US" dirty="0" smtClean="0"/>
              <a:t> memory. Namely</a:t>
            </a:r>
            <a:r>
              <a:rPr lang="en-US" dirty="0"/>
              <a:t>, using a particular information source, such </a:t>
            </a:r>
            <a:r>
              <a:rPr lang="en-US" dirty="0" smtClean="0"/>
              <a:t>as the </a:t>
            </a:r>
            <a:r>
              <a:rPr lang="en-US" dirty="0"/>
              <a:t>Internet, may make people more likely to rely on </a:t>
            </a:r>
            <a:r>
              <a:rPr lang="en-US" dirty="0" smtClean="0"/>
              <a:t>that information </a:t>
            </a:r>
            <a:r>
              <a:rPr lang="en-US" dirty="0"/>
              <a:t>source for accessing other information in </a:t>
            </a:r>
            <a:r>
              <a:rPr lang="en-US" dirty="0" smtClean="0"/>
              <a:t>the future </a:t>
            </a:r>
            <a:r>
              <a:rPr lang="en-US" dirty="0"/>
              <a:t>than they would have been otherwise.</a:t>
            </a:r>
            <a:r>
              <a:rPr lang="en-US" dirty="0"/>
              <a:t> </a:t>
            </a:r>
            <a:br>
              <a:rPr lang="en-US" dirty="0"/>
            </a:br>
            <a:endParaRPr lang="en-US" sz="1200" dirty="0"/>
          </a:p>
        </p:txBody>
      </p:sp>
    </p:spTree>
    <p:extLst>
      <p:ext uri="{BB962C8B-B14F-4D97-AF65-F5344CB8AC3E}">
        <p14:creationId xmlns:p14="http://schemas.microsoft.com/office/powerpoint/2010/main" val="313665837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838199" y="1596523"/>
            <a:ext cx="4656016" cy="4524315"/>
          </a:xfrm>
          <a:prstGeom prst="rect">
            <a:avLst/>
          </a:prstGeom>
        </p:spPr>
        <p:txBody>
          <a:bodyPr wrap="square">
            <a:spAutoFit/>
          </a:bodyPr>
          <a:lstStyle/>
          <a:p>
            <a:pPr>
              <a:lnSpc>
                <a:spcPct val="150000"/>
              </a:lnSpc>
            </a:pPr>
            <a:r>
              <a:rPr lang="en-US" sz="1200" dirty="0">
                <a:solidFill>
                  <a:schemeClr val="tx2"/>
                </a:solidFill>
              </a:rPr>
              <a:t>A paradigm was developed to explore this possibility.</a:t>
            </a:r>
            <a:br>
              <a:rPr lang="en-US" sz="1200" dirty="0">
                <a:solidFill>
                  <a:schemeClr val="tx2"/>
                </a:solidFill>
              </a:rPr>
            </a:br>
            <a:r>
              <a:rPr lang="en-US" sz="1200" dirty="0">
                <a:solidFill>
                  <a:schemeClr val="tx2"/>
                </a:solidFill>
              </a:rPr>
              <a:t>First, participants were given a set of difficult trivia questions. </a:t>
            </a:r>
            <a:r>
              <a:rPr lang="en-US" sz="1200" dirty="0">
                <a:solidFill>
                  <a:schemeClr val="tx2"/>
                </a:solidFill>
              </a:rPr>
              <a:t>Some participants were asked to answer the questions from memory, whereas others were asked to </a:t>
            </a:r>
            <a:r>
              <a:rPr lang="en-US" sz="1200" dirty="0">
                <a:solidFill>
                  <a:schemeClr val="tx2"/>
                </a:solidFill>
              </a:rPr>
              <a:t>answer the questions with the help of the Internet. </a:t>
            </a:r>
            <a:r>
              <a:rPr lang="en-US" sz="1200" dirty="0">
                <a:solidFill>
                  <a:schemeClr val="tx2"/>
                </a:solidFill>
              </a:rPr>
              <a:t>All participants were then asked relatively easy trivia </a:t>
            </a:r>
            <a:r>
              <a:rPr lang="en-US" sz="1200" dirty="0" smtClean="0">
                <a:solidFill>
                  <a:schemeClr val="tx2"/>
                </a:solidFill>
              </a:rPr>
              <a:t>questions and </a:t>
            </a:r>
            <a:r>
              <a:rPr lang="en-US" sz="1200" dirty="0">
                <a:solidFill>
                  <a:schemeClr val="tx2"/>
                </a:solidFill>
              </a:rPr>
              <a:t>given the option of using the Internet to find </a:t>
            </a:r>
            <a:r>
              <a:rPr lang="en-US" sz="1200" dirty="0" smtClean="0">
                <a:solidFill>
                  <a:schemeClr val="tx2"/>
                </a:solidFill>
              </a:rPr>
              <a:t>the answers</a:t>
            </a:r>
            <a:r>
              <a:rPr lang="en-US" sz="1200" dirty="0">
                <a:solidFill>
                  <a:schemeClr val="tx2"/>
                </a:solidFill>
              </a:rPr>
              <a:t>. Specifically, participants were asked to answer</a:t>
            </a:r>
            <a:br>
              <a:rPr lang="en-US" sz="1200" dirty="0">
                <a:solidFill>
                  <a:schemeClr val="tx2"/>
                </a:solidFill>
              </a:rPr>
            </a:br>
            <a:r>
              <a:rPr lang="en-US" sz="1200" dirty="0">
                <a:solidFill>
                  <a:schemeClr val="tx2"/>
                </a:solidFill>
              </a:rPr>
              <a:t>each question by either searching their own memory </a:t>
            </a:r>
            <a:r>
              <a:rPr lang="en-US" sz="1200" dirty="0" smtClean="0">
                <a:solidFill>
                  <a:schemeClr val="tx2"/>
                </a:solidFill>
              </a:rPr>
              <a:t>or by conducting </a:t>
            </a:r>
            <a:r>
              <a:rPr lang="en-US" sz="1200" dirty="0">
                <a:solidFill>
                  <a:schemeClr val="tx2"/>
                </a:solidFill>
              </a:rPr>
              <a:t>a Google Search. We predicted that participants who were instructed to use the Internet to </a:t>
            </a:r>
            <a:r>
              <a:rPr lang="en-US" sz="1200" dirty="0" smtClean="0">
                <a:solidFill>
                  <a:schemeClr val="tx2"/>
                </a:solidFill>
              </a:rPr>
              <a:t>answer the </a:t>
            </a:r>
            <a:r>
              <a:rPr lang="en-US" sz="1200" dirty="0">
                <a:solidFill>
                  <a:schemeClr val="tx2"/>
                </a:solidFill>
              </a:rPr>
              <a:t>first set of questions would rely more on the </a:t>
            </a:r>
            <a:r>
              <a:rPr lang="en-US" sz="1200" dirty="0" smtClean="0">
                <a:solidFill>
                  <a:schemeClr val="tx2"/>
                </a:solidFill>
              </a:rPr>
              <a:t>Internet while </a:t>
            </a:r>
            <a:r>
              <a:rPr lang="en-US" sz="1200" dirty="0">
                <a:solidFill>
                  <a:schemeClr val="tx2"/>
                </a:solidFill>
              </a:rPr>
              <a:t>answering the second set of questions than </a:t>
            </a:r>
            <a:r>
              <a:rPr lang="en-US" sz="1200" dirty="0" smtClean="0">
                <a:solidFill>
                  <a:schemeClr val="tx2"/>
                </a:solidFill>
              </a:rPr>
              <a:t>would participants </a:t>
            </a:r>
            <a:r>
              <a:rPr lang="en-US" sz="1200" dirty="0">
                <a:solidFill>
                  <a:schemeClr val="tx2"/>
                </a:solidFill>
              </a:rPr>
              <a:t>who were instructed to answer the first </a:t>
            </a:r>
            <a:r>
              <a:rPr lang="en-US" sz="1200" dirty="0" smtClean="0">
                <a:solidFill>
                  <a:schemeClr val="tx2"/>
                </a:solidFill>
              </a:rPr>
              <a:t>set of </a:t>
            </a:r>
            <a:r>
              <a:rPr lang="en-US" sz="1200" dirty="0">
                <a:solidFill>
                  <a:schemeClr val="tx2"/>
                </a:solidFill>
              </a:rPr>
              <a:t>questions from memory. Such a result would </a:t>
            </a:r>
            <a:r>
              <a:rPr lang="en-US" sz="1200" dirty="0" smtClean="0">
                <a:solidFill>
                  <a:schemeClr val="tx2"/>
                </a:solidFill>
              </a:rPr>
              <a:t>suggest that </a:t>
            </a:r>
            <a:r>
              <a:rPr lang="en-US" sz="1200" dirty="0">
                <a:solidFill>
                  <a:schemeClr val="tx2"/>
                </a:solidFill>
              </a:rPr>
              <a:t>a person’s tendency to rely on the Internet to </a:t>
            </a:r>
            <a:r>
              <a:rPr lang="en-US" sz="1200" dirty="0" smtClean="0">
                <a:solidFill>
                  <a:schemeClr val="tx2"/>
                </a:solidFill>
              </a:rPr>
              <a:t>access information </a:t>
            </a:r>
            <a:r>
              <a:rPr lang="en-US" sz="1200" dirty="0">
                <a:solidFill>
                  <a:schemeClr val="tx2"/>
                </a:solidFill>
              </a:rPr>
              <a:t>can be exacerbated by the recent use of </a:t>
            </a:r>
            <a:r>
              <a:rPr lang="en-US" sz="1200" dirty="0" smtClean="0">
                <a:solidFill>
                  <a:schemeClr val="tx2"/>
                </a:solidFill>
              </a:rPr>
              <a:t>the Internet </a:t>
            </a:r>
            <a:r>
              <a:rPr lang="en-US" sz="1200" dirty="0">
                <a:solidFill>
                  <a:schemeClr val="tx2"/>
                </a:solidFill>
              </a:rPr>
              <a:t>to access other information</a:t>
            </a:r>
            <a:r>
              <a:rPr lang="en-US" sz="1200" dirty="0" smtClean="0">
                <a:solidFill>
                  <a:schemeClr val="tx2"/>
                </a:solidFill>
              </a:rPr>
              <a:t>.</a:t>
            </a:r>
            <a:endParaRPr lang="en-US" sz="1200" dirty="0">
              <a:solidFill>
                <a:schemeClr val="tx2"/>
              </a:solidFill>
            </a:endParaRPr>
          </a:p>
        </p:txBody>
      </p:sp>
      <p:sp>
        <p:nvSpPr>
          <p:cNvPr id="37" name="TextBox 36"/>
          <p:cNvSpPr txBox="1"/>
          <p:nvPr/>
        </p:nvSpPr>
        <p:spPr>
          <a:xfrm>
            <a:off x="838198" y="490152"/>
            <a:ext cx="10515600" cy="646331"/>
          </a:xfrm>
          <a:prstGeom prst="rect">
            <a:avLst/>
          </a:prstGeom>
          <a:noFill/>
        </p:spPr>
        <p:txBody>
          <a:bodyPr wrap="square" rtlCol="0">
            <a:spAutoFit/>
          </a:bodyPr>
          <a:lstStyle/>
          <a:p>
            <a:r>
              <a:rPr lang="en-US" sz="3600" b="1" dirty="0" smtClean="0">
                <a:solidFill>
                  <a:schemeClr val="tx2"/>
                </a:solidFill>
                <a:latin typeface="+mj-lt"/>
              </a:rPr>
              <a:t>Experiment description</a:t>
            </a:r>
          </a:p>
        </p:txBody>
      </p:sp>
      <p:grpSp>
        <p:nvGrpSpPr>
          <p:cNvPr id="39" name="Group 38"/>
          <p:cNvGrpSpPr/>
          <p:nvPr/>
        </p:nvGrpSpPr>
        <p:grpSpPr>
          <a:xfrm>
            <a:off x="989279" y="1235687"/>
            <a:ext cx="715736" cy="87086"/>
            <a:chOff x="5738133" y="1142444"/>
            <a:chExt cx="715736" cy="87086"/>
          </a:xfrm>
        </p:grpSpPr>
        <p:sp>
          <p:nvSpPr>
            <p:cNvPr id="40" name="Oval 39"/>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Oval 40"/>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Oval 41"/>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Oval 42"/>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Oval 43"/>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2058" name="Picture 10" descr="Please Ask Us Any Questions You May Have About The - Any Questions Clipart  Transparent, HD Png Download , Transparent Png Image - PNGitem"/>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8811" r="881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80570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750"/>
                                      </p:stCondLst>
                                      <p:childTnLst>
                                        <p:set>
                                          <p:cBhvr>
                                            <p:cTn id="6" dur="1" fill="hold">
                                              <p:stCondLst>
                                                <p:cond delay="0"/>
                                              </p:stCondLst>
                                            </p:cTn>
                                            <p:tgtEl>
                                              <p:spTgt spid="16"/>
                                            </p:tgtEl>
                                            <p:attrNameLst>
                                              <p:attrName>style.visibility</p:attrName>
                                            </p:attrNameLst>
                                          </p:cBhvr>
                                          <p:to>
                                            <p:strVal val="visible"/>
                                          </p:to>
                                        </p:set>
                                        <p:anim calcmode="lin" valueType="num" p14:bounceEnd="50667">
                                          <p:cBhvr additive="base">
                                            <p:cTn id="7" dur="750" fill="hold"/>
                                            <p:tgtEl>
                                              <p:spTgt spid="1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7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1a</a:t>
            </a: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9" name="Picture 6" descr="Cloud Storage for Work and Home - Google Dri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70051" y="2683204"/>
            <a:ext cx="607647" cy="616373"/>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1017724" y="2422822"/>
            <a:ext cx="4179506" cy="2128821"/>
            <a:chOff x="9580446" y="2630663"/>
            <a:chExt cx="1766082" cy="4329664"/>
          </a:xfrm>
        </p:grpSpPr>
        <p:sp>
          <p:nvSpPr>
            <p:cNvPr id="31" name="TextBox 30"/>
            <p:cNvSpPr txBox="1"/>
            <p:nvPr/>
          </p:nvSpPr>
          <p:spPr>
            <a:xfrm>
              <a:off x="9580447" y="2630663"/>
              <a:ext cx="1766080" cy="307777"/>
            </a:xfrm>
            <a:prstGeom prst="rect">
              <a:avLst/>
            </a:prstGeom>
            <a:noFill/>
          </p:spPr>
          <p:txBody>
            <a:bodyPr wrap="square" rtlCol="0">
              <a:spAutoFit/>
            </a:bodyPr>
            <a:lstStyle/>
            <a:p>
              <a:pPr algn="ctr"/>
              <a:r>
                <a:rPr lang="en-US" sz="1400" b="1" dirty="0" smtClean="0">
                  <a:solidFill>
                    <a:schemeClr val="tx2"/>
                  </a:solidFill>
                </a:rPr>
                <a:t>Participants</a:t>
              </a:r>
              <a:endParaRPr lang="en-US" sz="1400" b="1" dirty="0">
                <a:solidFill>
                  <a:schemeClr val="tx2"/>
                </a:solidFill>
              </a:endParaRPr>
            </a:p>
          </p:txBody>
        </p:sp>
        <p:sp>
          <p:nvSpPr>
            <p:cNvPr id="32" name="Rectangle 31"/>
            <p:cNvSpPr/>
            <p:nvPr/>
          </p:nvSpPr>
          <p:spPr>
            <a:xfrm>
              <a:off x="9580446" y="3274039"/>
              <a:ext cx="1766082" cy="3686288"/>
            </a:xfrm>
            <a:prstGeom prst="rect">
              <a:avLst/>
            </a:prstGeom>
          </p:spPr>
          <p:txBody>
            <a:bodyPr wrap="square">
              <a:spAutoFit/>
            </a:bodyPr>
            <a:lstStyle/>
            <a:p>
              <a:pPr algn="just">
                <a:lnSpc>
                  <a:spcPct val="150000"/>
                </a:lnSpc>
              </a:pPr>
              <a:r>
                <a:rPr lang="en-US" sz="1600" dirty="0">
                  <a:solidFill>
                    <a:schemeClr val="tx2"/>
                  </a:solidFill>
                </a:rPr>
                <a:t>Sixty undergraduates from </a:t>
              </a:r>
              <a:r>
                <a:rPr lang="en-US" sz="1600" dirty="0" smtClean="0">
                  <a:solidFill>
                    <a:schemeClr val="tx2"/>
                  </a:solidFill>
                </a:rPr>
                <a:t>the UCSC </a:t>
              </a:r>
              <a:r>
                <a:rPr lang="en-US" sz="1600" dirty="0">
                  <a:solidFill>
                    <a:schemeClr val="tx2"/>
                  </a:solidFill>
                </a:rPr>
                <a:t/>
              </a:r>
              <a:br>
                <a:rPr lang="en-US" sz="1600" dirty="0">
                  <a:solidFill>
                    <a:schemeClr val="tx2"/>
                  </a:solidFill>
                </a:rPr>
              </a:br>
              <a:r>
                <a:rPr lang="en-US" sz="1600" dirty="0" smtClean="0">
                  <a:solidFill>
                    <a:schemeClr val="tx2"/>
                  </a:solidFill>
                </a:rPr>
                <a:t>Randomly</a:t>
              </a:r>
              <a:r>
                <a:rPr lang="en-US" sz="1600" dirty="0">
                  <a:solidFill>
                    <a:schemeClr val="tx2"/>
                  </a:solidFill>
                </a:rPr>
                <a:t> </a:t>
              </a:r>
              <a:r>
                <a:rPr lang="en-US" sz="1600" dirty="0" smtClean="0">
                  <a:solidFill>
                    <a:schemeClr val="tx2"/>
                  </a:solidFill>
                </a:rPr>
                <a:t>assigned </a:t>
              </a:r>
              <a:r>
                <a:rPr lang="en-US" sz="1600" dirty="0">
                  <a:solidFill>
                    <a:schemeClr val="tx2"/>
                  </a:solidFill>
                </a:rPr>
                <a:t>to one of three </a:t>
              </a:r>
              <a:r>
                <a:rPr lang="en-US" sz="1600" dirty="0" smtClean="0">
                  <a:solidFill>
                    <a:schemeClr val="tx2"/>
                  </a:solidFill>
                </a:rPr>
                <a:t>between subject conditions (Internet</a:t>
              </a:r>
              <a:r>
                <a:rPr lang="en-US" sz="1600" dirty="0">
                  <a:solidFill>
                    <a:schemeClr val="tx2"/>
                  </a:solidFill>
                </a:rPr>
                <a:t>, Memory, </a:t>
              </a:r>
              <a:r>
                <a:rPr lang="en-US" sz="1600" dirty="0" smtClean="0">
                  <a:solidFill>
                    <a:schemeClr val="tx2"/>
                  </a:solidFill>
                </a:rPr>
                <a:t>and Baseline</a:t>
              </a:r>
              <a:r>
                <a:rPr lang="en-US" sz="1600" dirty="0">
                  <a:solidFill>
                    <a:schemeClr val="tx2"/>
                  </a:solidFill>
                </a:rPr>
                <a:t>). </a:t>
              </a:r>
              <a:r>
                <a:rPr lang="en-US" sz="1200" dirty="0">
                  <a:solidFill>
                    <a:schemeClr val="tx2"/>
                  </a:solidFill>
                </a:rPr>
                <a:t/>
              </a:r>
              <a:br>
                <a:rPr lang="en-US" sz="1200" dirty="0">
                  <a:solidFill>
                    <a:schemeClr val="tx2"/>
                  </a:solidFill>
                </a:rPr>
              </a:br>
              <a:endParaRPr lang="it-IT" sz="1200" dirty="0">
                <a:solidFill>
                  <a:schemeClr val="tx2"/>
                </a:solidFill>
              </a:endParaRPr>
            </a:p>
          </p:txBody>
        </p:sp>
      </p:grpSp>
      <p:grpSp>
        <p:nvGrpSpPr>
          <p:cNvPr id="33" name="Group 32"/>
          <p:cNvGrpSpPr/>
          <p:nvPr/>
        </p:nvGrpSpPr>
        <p:grpSpPr>
          <a:xfrm>
            <a:off x="6575188" y="2422822"/>
            <a:ext cx="5103447" cy="3477794"/>
            <a:chOff x="9580448" y="2665310"/>
            <a:chExt cx="1766082" cy="4590067"/>
          </a:xfrm>
        </p:grpSpPr>
        <p:sp>
          <p:nvSpPr>
            <p:cNvPr id="34" name="TextBox 33"/>
            <p:cNvSpPr txBox="1"/>
            <p:nvPr/>
          </p:nvSpPr>
          <p:spPr>
            <a:xfrm>
              <a:off x="9580448" y="2665310"/>
              <a:ext cx="1766080" cy="414416"/>
            </a:xfrm>
            <a:prstGeom prst="rect">
              <a:avLst/>
            </a:prstGeom>
            <a:noFill/>
          </p:spPr>
          <p:txBody>
            <a:bodyPr wrap="square" rtlCol="0">
              <a:spAutoFit/>
            </a:bodyPr>
            <a:lstStyle/>
            <a:p>
              <a:pPr algn="ctr"/>
              <a:r>
                <a:rPr lang="en-US" sz="1400" b="1" dirty="0" smtClean="0">
                  <a:solidFill>
                    <a:schemeClr val="tx2"/>
                  </a:solidFill>
                </a:rPr>
                <a:t>Materials</a:t>
              </a:r>
              <a:endParaRPr lang="en-US" sz="1400" b="1" dirty="0">
                <a:solidFill>
                  <a:schemeClr val="tx2"/>
                </a:solidFill>
              </a:endParaRPr>
            </a:p>
          </p:txBody>
        </p:sp>
        <p:sp>
          <p:nvSpPr>
            <p:cNvPr id="35" name="Rectangle 34"/>
            <p:cNvSpPr/>
            <p:nvPr/>
          </p:nvSpPr>
          <p:spPr>
            <a:xfrm>
              <a:off x="9580448" y="3025610"/>
              <a:ext cx="1766082" cy="4229767"/>
            </a:xfrm>
            <a:prstGeom prst="rect">
              <a:avLst/>
            </a:prstGeom>
          </p:spPr>
          <p:txBody>
            <a:bodyPr wrap="square">
              <a:spAutoFit/>
            </a:bodyPr>
            <a:lstStyle/>
            <a:p>
              <a:pPr algn="just">
                <a:lnSpc>
                  <a:spcPct val="150000"/>
                </a:lnSpc>
              </a:pPr>
              <a:r>
                <a:rPr lang="en-US" sz="1600" dirty="0" smtClean="0">
                  <a:solidFill>
                    <a:schemeClr val="tx2"/>
                  </a:solidFill>
                </a:rPr>
                <a:t>16 </a:t>
              </a:r>
              <a:r>
                <a:rPr lang="en-US" sz="1600" dirty="0">
                  <a:solidFill>
                    <a:schemeClr val="tx2"/>
                  </a:solidFill>
                </a:rPr>
                <a:t>trivia questions on the topics </a:t>
              </a:r>
              <a:r>
                <a:rPr lang="en-US" sz="1600" dirty="0" smtClean="0">
                  <a:solidFill>
                    <a:schemeClr val="tx2"/>
                  </a:solidFill>
                </a:rPr>
                <a:t>of history</a:t>
              </a:r>
              <a:r>
                <a:rPr lang="en-US" sz="1600" dirty="0">
                  <a:solidFill>
                    <a:schemeClr val="tx2"/>
                  </a:solidFill>
                </a:rPr>
                <a:t>, sports, and pop </a:t>
              </a:r>
              <a:r>
                <a:rPr lang="en-US" sz="1600" dirty="0" smtClean="0">
                  <a:solidFill>
                    <a:schemeClr val="tx2"/>
                  </a:solidFill>
                </a:rPr>
                <a:t>culture. Eight </a:t>
              </a:r>
              <a:r>
                <a:rPr lang="en-US" sz="1600" dirty="0">
                  <a:solidFill>
                    <a:schemeClr val="tx2"/>
                  </a:solidFill>
                </a:rPr>
                <a:t>questions were </a:t>
              </a:r>
              <a:r>
                <a:rPr lang="en-US" sz="1600" dirty="0" smtClean="0">
                  <a:solidFill>
                    <a:schemeClr val="tx2"/>
                  </a:solidFill>
                </a:rPr>
                <a:t>chosen to be relatively </a:t>
              </a:r>
              <a:r>
                <a:rPr lang="en-US" sz="1600" dirty="0">
                  <a:solidFill>
                    <a:schemeClr val="tx2"/>
                  </a:solidFill>
                </a:rPr>
                <a:t>difficult (answerable by some but not </a:t>
              </a:r>
              <a:r>
                <a:rPr lang="en-US" sz="1600" dirty="0" smtClean="0">
                  <a:solidFill>
                    <a:schemeClr val="tx2"/>
                  </a:solidFill>
                </a:rPr>
                <a:t>most participants </a:t>
              </a:r>
              <a:r>
                <a:rPr lang="en-US" sz="1600" dirty="0">
                  <a:solidFill>
                    <a:schemeClr val="tx2"/>
                  </a:solidFill>
                </a:rPr>
                <a:t>without the help of the Internet; e.g., “What </a:t>
              </a:r>
              <a:r>
                <a:rPr lang="en-US" sz="1600" dirty="0" smtClean="0">
                  <a:solidFill>
                    <a:schemeClr val="tx2"/>
                  </a:solidFill>
                </a:rPr>
                <a:t>did King </a:t>
              </a:r>
              <a:r>
                <a:rPr lang="en-US" sz="1600" dirty="0">
                  <a:solidFill>
                    <a:schemeClr val="tx2"/>
                  </a:solidFill>
                </a:rPr>
                <a:t>John sign in 1215?”), whereas the other eight </a:t>
              </a:r>
              <a:r>
                <a:rPr lang="en-US" sz="1600" dirty="0" smtClean="0">
                  <a:solidFill>
                    <a:schemeClr val="tx2"/>
                  </a:solidFill>
                </a:rPr>
                <a:t>were chosen </a:t>
              </a:r>
              <a:r>
                <a:rPr lang="en-US" sz="1600" dirty="0">
                  <a:solidFill>
                    <a:schemeClr val="tx2"/>
                  </a:solidFill>
                </a:rPr>
                <a:t>to be relatively </a:t>
              </a:r>
              <a:r>
                <a:rPr lang="en-US" sz="1600" dirty="0" smtClean="0">
                  <a:solidFill>
                    <a:schemeClr val="tx2"/>
                  </a:solidFill>
                </a:rPr>
                <a:t>easy (answerable </a:t>
              </a:r>
              <a:r>
                <a:rPr lang="en-US" sz="1600" dirty="0">
                  <a:solidFill>
                    <a:schemeClr val="tx2"/>
                  </a:solidFill>
                </a:rPr>
                <a:t>by most participants without the help of the Internet; “What is </a:t>
              </a:r>
              <a:r>
                <a:rPr lang="en-US" sz="1600" dirty="0" smtClean="0">
                  <a:solidFill>
                    <a:schemeClr val="tx2"/>
                  </a:solidFill>
                </a:rPr>
                <a:t>the center </a:t>
              </a:r>
              <a:r>
                <a:rPr lang="en-US" sz="1600" dirty="0">
                  <a:solidFill>
                    <a:schemeClr val="tx2"/>
                  </a:solidFill>
                </a:rPr>
                <a:t>of a hurricane called?”). </a:t>
              </a:r>
              <a:endParaRPr lang="it-IT" sz="1600" dirty="0">
                <a:solidFill>
                  <a:schemeClr val="tx2"/>
                </a:solidFill>
              </a:endParaRPr>
            </a:p>
          </p:txBody>
        </p:sp>
      </p:grpSp>
      <p:pic>
        <p:nvPicPr>
          <p:cNvPr id="2054" name="Picture 6" descr="Google Maps Now Warns If Your Destination Will Be Closed When You Arrive |  Technology Ne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7282" y="2736816"/>
            <a:ext cx="750348" cy="56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91859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14:bounceEnd="50667">
                                          <p:cBhvr additive="base">
                                            <p:cTn id="7" dur="750" fill="hold"/>
                                            <p:tgtEl>
                                              <p:spTgt spid="30"/>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14:bounceEnd="50667">
                                          <p:cBhvr additive="base">
                                            <p:cTn id="11"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750" fill="hold"/>
                                            <p:tgtEl>
                                              <p:spTgt spid="33"/>
                                            </p:tgtEl>
                                            <p:attrNameLst>
                                              <p:attrName>ppt_x</p:attrName>
                                            </p:attrNameLst>
                                          </p:cBhvr>
                                          <p:tavLst>
                                            <p:tav tm="0">
                                              <p:val>
                                                <p:strVal val="#ppt_x"/>
                                              </p:val>
                                            </p:tav>
                                            <p:tav tm="100000">
                                              <p:val>
                                                <p:strVal val="#ppt_x"/>
                                              </p:val>
                                            </p:tav>
                                          </p:tavLst>
                                        </p:anim>
                                        <p:anim calcmode="lin" valueType="num">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1a</a:t>
            </a:r>
          </a:p>
        </p:txBody>
      </p:sp>
      <p:sp>
        <p:nvSpPr>
          <p:cNvPr id="70" name="TextBox 69"/>
          <p:cNvSpPr txBox="1"/>
          <p:nvPr/>
        </p:nvSpPr>
        <p:spPr>
          <a:xfrm>
            <a:off x="825124" y="1432173"/>
            <a:ext cx="10515602" cy="307777"/>
          </a:xfrm>
          <a:prstGeom prst="rect">
            <a:avLst/>
          </a:prstGeom>
          <a:noFill/>
        </p:spPr>
        <p:txBody>
          <a:bodyPr wrap="square" rtlCol="0">
            <a:spAutoFit/>
          </a:bodyPr>
          <a:lstStyle/>
          <a:p>
            <a:pPr algn="ctr"/>
            <a:r>
              <a:rPr lang="en-US" sz="1400" b="1" dirty="0">
                <a:solidFill>
                  <a:schemeClr val="tx2"/>
                </a:solidFill>
              </a:rPr>
              <a:t>Procedure</a:t>
            </a:r>
            <a:endParaRPr lang="en-US" sz="1400" b="1" dirty="0">
              <a:solidFill>
                <a:schemeClr val="tx2"/>
              </a:solidFill>
              <a:latin typeface="Roboto" pitchFamily="2" charset="0"/>
              <a:ea typeface="Roboto" pitchFamily="2" charset="0"/>
            </a:endParaRP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Rectangle 19"/>
          <p:cNvSpPr/>
          <p:nvPr/>
        </p:nvSpPr>
        <p:spPr>
          <a:xfrm>
            <a:off x="825124" y="2023039"/>
            <a:ext cx="4822057" cy="3970318"/>
          </a:xfrm>
          <a:prstGeom prst="rect">
            <a:avLst/>
          </a:prstGeom>
        </p:spPr>
        <p:txBody>
          <a:bodyPr wrap="square">
            <a:spAutoFit/>
          </a:bodyPr>
          <a:lstStyle/>
          <a:p>
            <a:pPr algn="just">
              <a:lnSpc>
                <a:spcPct val="150000"/>
              </a:lnSpc>
            </a:pPr>
            <a:r>
              <a:rPr lang="en-US" sz="1400" b="1" dirty="0" smtClean="0">
                <a:solidFill>
                  <a:schemeClr val="tx2"/>
                </a:solidFill>
              </a:rPr>
              <a:t>Phase 1</a:t>
            </a:r>
            <a:r>
              <a:rPr lang="en-US" sz="1400" dirty="0" smtClean="0">
                <a:solidFill>
                  <a:schemeClr val="tx2"/>
                </a:solidFill>
              </a:rPr>
              <a:t>: </a:t>
            </a:r>
            <a:r>
              <a:rPr lang="en-US" sz="1400" dirty="0">
                <a:solidFill>
                  <a:schemeClr val="tx2"/>
                </a:solidFill>
              </a:rPr>
              <a:t>P</a:t>
            </a:r>
            <a:r>
              <a:rPr lang="en-US" sz="1400" dirty="0" smtClean="0">
                <a:solidFill>
                  <a:schemeClr val="tx2"/>
                </a:solidFill>
              </a:rPr>
              <a:t>articipants </a:t>
            </a:r>
            <a:r>
              <a:rPr lang="en-US" sz="1400" dirty="0">
                <a:solidFill>
                  <a:schemeClr val="tx2"/>
                </a:solidFill>
              </a:rPr>
              <a:t>in the Internet and Memory</a:t>
            </a:r>
            <a:br>
              <a:rPr lang="en-US" sz="1400" dirty="0">
                <a:solidFill>
                  <a:schemeClr val="tx2"/>
                </a:solidFill>
              </a:rPr>
            </a:br>
            <a:r>
              <a:rPr lang="en-US" sz="1400" dirty="0">
                <a:solidFill>
                  <a:schemeClr val="tx2"/>
                </a:solidFill>
              </a:rPr>
              <a:t>conditions were asked </a:t>
            </a:r>
            <a:r>
              <a:rPr lang="en-US" sz="1400" dirty="0" smtClean="0">
                <a:solidFill>
                  <a:schemeClr val="tx2"/>
                </a:solidFill>
              </a:rPr>
              <a:t>the eight difficult </a:t>
            </a:r>
            <a:r>
              <a:rPr lang="en-US" sz="1400" dirty="0">
                <a:solidFill>
                  <a:schemeClr val="tx2"/>
                </a:solidFill>
              </a:rPr>
              <a:t>trivia questions.</a:t>
            </a:r>
            <a:br>
              <a:rPr lang="en-US" sz="1400" dirty="0">
                <a:solidFill>
                  <a:schemeClr val="tx2"/>
                </a:solidFill>
              </a:rPr>
            </a:br>
            <a:r>
              <a:rPr lang="en-US" sz="1400" dirty="0">
                <a:solidFill>
                  <a:schemeClr val="tx2"/>
                </a:solidFill>
              </a:rPr>
              <a:t>Participants in the Baseline </a:t>
            </a:r>
            <a:r>
              <a:rPr lang="en-US" sz="1400" dirty="0" smtClean="0">
                <a:solidFill>
                  <a:schemeClr val="tx2"/>
                </a:solidFill>
              </a:rPr>
              <a:t>condition </a:t>
            </a:r>
            <a:r>
              <a:rPr lang="en-US" sz="1400" dirty="0">
                <a:solidFill>
                  <a:schemeClr val="tx2"/>
                </a:solidFill>
              </a:rPr>
              <a:t>were not asked any</a:t>
            </a:r>
            <a:br>
              <a:rPr lang="en-US" sz="1400" dirty="0">
                <a:solidFill>
                  <a:schemeClr val="tx2"/>
                </a:solidFill>
              </a:rPr>
            </a:br>
            <a:r>
              <a:rPr lang="en-US" sz="1400" dirty="0">
                <a:solidFill>
                  <a:schemeClr val="tx2"/>
                </a:solidFill>
              </a:rPr>
              <a:t>trivia questions. </a:t>
            </a:r>
            <a:r>
              <a:rPr lang="en-US" sz="1400" dirty="0" smtClean="0">
                <a:solidFill>
                  <a:schemeClr val="tx2"/>
                </a:solidFill>
              </a:rPr>
              <a:t>The participants</a:t>
            </a:r>
            <a:r>
              <a:rPr lang="en-US" sz="1400" dirty="0">
                <a:solidFill>
                  <a:schemeClr val="tx2"/>
                </a:solidFill>
              </a:rPr>
              <a:t> </a:t>
            </a:r>
            <a:r>
              <a:rPr lang="en-US" sz="1400" dirty="0" smtClean="0">
                <a:solidFill>
                  <a:schemeClr val="tx2"/>
                </a:solidFill>
              </a:rPr>
              <a:t>instructed </a:t>
            </a:r>
            <a:r>
              <a:rPr lang="en-US" sz="1400" dirty="0">
                <a:solidFill>
                  <a:schemeClr val="tx2"/>
                </a:solidFill>
              </a:rPr>
              <a:t>to respond as quickly and as accurately as possible. Participants in the Internet condition were told to </a:t>
            </a:r>
            <a:r>
              <a:rPr lang="en-US" sz="1400" dirty="0" smtClean="0">
                <a:solidFill>
                  <a:schemeClr val="tx2"/>
                </a:solidFill>
              </a:rPr>
              <a:t>use Google </a:t>
            </a:r>
            <a:r>
              <a:rPr lang="en-US" sz="1400" dirty="0">
                <a:solidFill>
                  <a:schemeClr val="tx2"/>
                </a:solidFill>
              </a:rPr>
              <a:t>Search to answer each question. They were told </a:t>
            </a:r>
            <a:r>
              <a:rPr lang="en-US" sz="1400" dirty="0" smtClean="0">
                <a:solidFill>
                  <a:schemeClr val="tx2"/>
                </a:solidFill>
              </a:rPr>
              <a:t>to do </a:t>
            </a:r>
            <a:r>
              <a:rPr lang="en-US" sz="1400" dirty="0">
                <a:solidFill>
                  <a:schemeClr val="tx2"/>
                </a:solidFill>
              </a:rPr>
              <a:t>this even if they thought they knew the answer. </a:t>
            </a:r>
            <a:r>
              <a:rPr lang="en-US" sz="1400" dirty="0">
                <a:solidFill>
                  <a:schemeClr val="tx2"/>
                </a:solidFill>
              </a:rPr>
              <a:t>Participants in the Memory condition were given the same</a:t>
            </a:r>
            <a:br>
              <a:rPr lang="en-US" sz="1400" dirty="0">
                <a:solidFill>
                  <a:schemeClr val="tx2"/>
                </a:solidFill>
              </a:rPr>
            </a:br>
            <a:r>
              <a:rPr lang="en-US" sz="1400" dirty="0">
                <a:solidFill>
                  <a:schemeClr val="tx2"/>
                </a:solidFill>
              </a:rPr>
              <a:t>instructions except Google was not mentioned and they</a:t>
            </a:r>
            <a:br>
              <a:rPr lang="en-US" sz="1400" dirty="0">
                <a:solidFill>
                  <a:schemeClr val="tx2"/>
                </a:solidFill>
              </a:rPr>
            </a:br>
            <a:r>
              <a:rPr lang="en-US" sz="1400" dirty="0">
                <a:solidFill>
                  <a:schemeClr val="tx2"/>
                </a:solidFill>
              </a:rPr>
              <a:t>were told to answer the questions from memory. </a:t>
            </a:r>
            <a:r>
              <a:rPr lang="en-US" sz="1400" dirty="0">
                <a:solidFill>
                  <a:schemeClr val="tx2"/>
                </a:solidFill>
              </a:rPr>
              <a:t>No feedback was given in either condition </a:t>
            </a:r>
            <a:endParaRPr lang="en-US" sz="1400" dirty="0" smtClean="0">
              <a:solidFill>
                <a:schemeClr val="tx2"/>
              </a:solidFill>
            </a:endParaRPr>
          </a:p>
        </p:txBody>
      </p:sp>
      <p:sp>
        <p:nvSpPr>
          <p:cNvPr id="23" name="Rectangle 22"/>
          <p:cNvSpPr/>
          <p:nvPr/>
        </p:nvSpPr>
        <p:spPr>
          <a:xfrm>
            <a:off x="6732579" y="2079098"/>
            <a:ext cx="4822057" cy="3607207"/>
          </a:xfrm>
          <a:prstGeom prst="rect">
            <a:avLst/>
          </a:prstGeom>
        </p:spPr>
        <p:txBody>
          <a:bodyPr wrap="square">
            <a:spAutoFit/>
          </a:bodyPr>
          <a:lstStyle/>
          <a:p>
            <a:pPr algn="just">
              <a:lnSpc>
                <a:spcPct val="150000"/>
              </a:lnSpc>
            </a:pPr>
            <a:r>
              <a:rPr lang="en-US" sz="1400" b="1" dirty="0" smtClean="0">
                <a:solidFill>
                  <a:schemeClr val="tx2"/>
                </a:solidFill>
              </a:rPr>
              <a:t>Phase 2: </a:t>
            </a:r>
            <a:r>
              <a:rPr lang="en-US" sz="1400" dirty="0" smtClean="0">
                <a:solidFill>
                  <a:schemeClr val="tx2"/>
                </a:solidFill>
              </a:rPr>
              <a:t>Followed </a:t>
            </a:r>
            <a:r>
              <a:rPr lang="en-US" sz="1400" dirty="0">
                <a:solidFill>
                  <a:schemeClr val="tx2"/>
                </a:solidFill>
              </a:rPr>
              <a:t>immediately after the first,</a:t>
            </a:r>
            <a:br>
              <a:rPr lang="en-US" sz="1400" dirty="0">
                <a:solidFill>
                  <a:schemeClr val="tx2"/>
                </a:solidFill>
              </a:rPr>
            </a:br>
            <a:r>
              <a:rPr lang="en-US" sz="1400" dirty="0">
                <a:solidFill>
                  <a:schemeClr val="tx2"/>
                </a:solidFill>
              </a:rPr>
              <a:t>and was identical for participants in all three conditions.</a:t>
            </a:r>
            <a:br>
              <a:rPr lang="en-US" sz="1400" dirty="0">
                <a:solidFill>
                  <a:schemeClr val="tx2"/>
                </a:solidFill>
              </a:rPr>
            </a:br>
            <a:r>
              <a:rPr lang="en-US" sz="1400" dirty="0">
                <a:solidFill>
                  <a:schemeClr val="tx2"/>
                </a:solidFill>
              </a:rPr>
              <a:t>The experimenter read the eight easy trivia questions out</a:t>
            </a:r>
            <a:br>
              <a:rPr lang="en-US" sz="1400" dirty="0">
                <a:solidFill>
                  <a:schemeClr val="tx2"/>
                </a:solidFill>
              </a:rPr>
            </a:br>
            <a:r>
              <a:rPr lang="en-US" sz="1400" dirty="0">
                <a:solidFill>
                  <a:schemeClr val="tx2"/>
                </a:solidFill>
              </a:rPr>
              <a:t>loud and participants were instructed to answer each question as quickly and as accurately as possible. </a:t>
            </a:r>
            <a:r>
              <a:rPr lang="en-US" sz="1400" dirty="0">
                <a:solidFill>
                  <a:schemeClr val="tx2"/>
                </a:solidFill>
              </a:rPr>
              <a:t>Unlike in </a:t>
            </a:r>
            <a:r>
              <a:rPr lang="en-US" sz="1400" dirty="0" smtClean="0">
                <a:solidFill>
                  <a:schemeClr val="tx2"/>
                </a:solidFill>
              </a:rPr>
              <a:t>the first </a:t>
            </a:r>
            <a:r>
              <a:rPr lang="en-US" sz="1400" dirty="0">
                <a:solidFill>
                  <a:schemeClr val="tx2"/>
                </a:solidFill>
              </a:rPr>
              <a:t>phase, participants were now given the option of </a:t>
            </a:r>
            <a:r>
              <a:rPr lang="en-US" sz="1400" dirty="0" smtClean="0">
                <a:solidFill>
                  <a:schemeClr val="tx2"/>
                </a:solidFill>
              </a:rPr>
              <a:t>using Google </a:t>
            </a:r>
            <a:r>
              <a:rPr lang="en-US" sz="1400" dirty="0">
                <a:solidFill>
                  <a:schemeClr val="tx2"/>
                </a:solidFill>
              </a:rPr>
              <a:t>to find the answer to each question. They were </a:t>
            </a:r>
            <a:r>
              <a:rPr lang="en-US" sz="1400" dirty="0" smtClean="0">
                <a:solidFill>
                  <a:schemeClr val="tx2"/>
                </a:solidFill>
              </a:rPr>
              <a:t>told that </a:t>
            </a:r>
            <a:r>
              <a:rPr lang="en-US" sz="1400" dirty="0">
                <a:solidFill>
                  <a:schemeClr val="tx2"/>
                </a:solidFill>
              </a:rPr>
              <a:t>although they were allowed to use Google, they </a:t>
            </a:r>
            <a:r>
              <a:rPr lang="en-US" sz="1400" dirty="0" smtClean="0">
                <a:solidFill>
                  <a:schemeClr val="tx2"/>
                </a:solidFill>
              </a:rPr>
              <a:t>were not </a:t>
            </a:r>
            <a:r>
              <a:rPr lang="en-US" sz="1400" dirty="0">
                <a:solidFill>
                  <a:schemeClr val="tx2"/>
                </a:solidFill>
              </a:rPr>
              <a:t>required to use Google. In other words, it was up </a:t>
            </a:r>
            <a:r>
              <a:rPr lang="en-US" sz="1400" dirty="0" smtClean="0">
                <a:solidFill>
                  <a:schemeClr val="tx2"/>
                </a:solidFill>
              </a:rPr>
              <a:t>to them </a:t>
            </a:r>
            <a:r>
              <a:rPr lang="en-US" sz="1400" dirty="0">
                <a:solidFill>
                  <a:schemeClr val="tx2"/>
                </a:solidFill>
              </a:rPr>
              <a:t>to determine whether they would answer a </a:t>
            </a:r>
            <a:r>
              <a:rPr lang="en-US" sz="1400" dirty="0" smtClean="0">
                <a:solidFill>
                  <a:schemeClr val="tx2"/>
                </a:solidFill>
              </a:rPr>
              <a:t>given. </a:t>
            </a:r>
            <a:endParaRPr lang="en-US" sz="1400" dirty="0">
              <a:solidFill>
                <a:schemeClr val="tx2"/>
              </a:solidFill>
            </a:endParaRPr>
          </a:p>
        </p:txBody>
      </p:sp>
      <p:pic>
        <p:nvPicPr>
          <p:cNvPr id="4100" name="Picture 4" descr="תמונות Google - אפליקציות ב-Google Pl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258" y="2120351"/>
            <a:ext cx="736866" cy="73686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אבטחת מידע | כיצד Google שומרת על בטיחות הנתונים שלכם"/>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1955" y="2207563"/>
            <a:ext cx="649654" cy="649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627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
      <a:dk1>
        <a:sysClr val="windowText" lastClr="000000"/>
      </a:dk1>
      <a:lt1>
        <a:sysClr val="window" lastClr="FFFFFF"/>
      </a:lt1>
      <a:dk2>
        <a:srgbClr val="7A7A7A"/>
      </a:dk2>
      <a:lt2>
        <a:srgbClr val="E7E6E6"/>
      </a:lt2>
      <a:accent1>
        <a:srgbClr val="FF526D"/>
      </a:accent1>
      <a:accent2>
        <a:srgbClr val="FF8854"/>
      </a:accent2>
      <a:accent3>
        <a:srgbClr val="EED054"/>
      </a:accent3>
      <a:accent4>
        <a:srgbClr val="CBD84C"/>
      </a:accent4>
      <a:accent5>
        <a:srgbClr val="05BE82"/>
      </a:accent5>
      <a:accent6>
        <a:srgbClr val="439EB1"/>
      </a:accent6>
      <a:hlink>
        <a:srgbClr val="0563C1"/>
      </a:hlink>
      <a:folHlink>
        <a:srgbClr val="954F72"/>
      </a:folHlink>
    </a:clrScheme>
    <a:fontScheme name="Custom 5">
      <a:majorFont>
        <a:latin typeface="Bebas Neue Regular"/>
        <a:ea typeface=""/>
        <a:cs typeface=""/>
      </a:majorFont>
      <a:minorFont>
        <a:latin typeface="Roboto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648</TotalTime>
  <Words>1737</Words>
  <Application>Microsoft Office PowerPoint</Application>
  <PresentationFormat>Widescreen</PresentationFormat>
  <Paragraphs>140</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Bebas Neue Bold</vt:lpstr>
      <vt:lpstr>Bebas Neue Regular</vt:lpstr>
      <vt:lpstr>Calibri</vt:lpstr>
      <vt:lpstr>Roboto</vt:lpstr>
      <vt:lpstr>Roboto Lt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GraphicBulb</dc:creator>
  <cp:lastModifiedBy>Eliyahu Mintz</cp:lastModifiedBy>
  <cp:revision>82</cp:revision>
  <dcterms:created xsi:type="dcterms:W3CDTF">2019-06-27T07:10:54Z</dcterms:created>
  <dcterms:modified xsi:type="dcterms:W3CDTF">2021-01-20T09:36:59Z</dcterms:modified>
</cp:coreProperties>
</file>