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269" r:id="rId2"/>
    <p:sldId id="270" r:id="rId3"/>
    <p:sldId id="281" r:id="rId4"/>
    <p:sldId id="282" r:id="rId5"/>
    <p:sldId id="283" r:id="rId6"/>
    <p:sldId id="284" r:id="rId7"/>
    <p:sldId id="260" r:id="rId8"/>
    <p:sldId id="261" r:id="rId9"/>
    <p:sldId id="287" r:id="rId10"/>
    <p:sldId id="288" r:id="rId11"/>
    <p:sldId id="265" r:id="rId12"/>
    <p:sldId id="273" r:id="rId13"/>
    <p:sldId id="289" r:id="rId14"/>
    <p:sldId id="290" r:id="rId15"/>
    <p:sldId id="291" r:id="rId16"/>
    <p:sldId id="292" r:id="rId17"/>
    <p:sldId id="293" r:id="rId18"/>
    <p:sldId id="268" r:id="rId19"/>
    <p:sldId id="263" r:id="rId20"/>
    <p:sldId id="294" r:id="rId21"/>
    <p:sldId id="276"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7A7A7A"/>
    <a:srgbClr val="9398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6763" autoAdjust="0"/>
  </p:normalViewPr>
  <p:slideViewPr>
    <p:cSldViewPr snapToGrid="0" showGuides="1">
      <p:cViewPr varScale="1">
        <p:scale>
          <a:sx n="104" d="100"/>
          <a:sy n="104" d="100"/>
        </p:scale>
        <p:origin x="114" y="7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howGuides="1">
      <p:cViewPr varScale="1">
        <p:scale>
          <a:sx n="96" d="100"/>
          <a:sy n="96" d="100"/>
        </p:scale>
        <p:origin x="402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_________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______________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______________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_______________Microsoft_Excel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5">
                <a:lumMod val="75000"/>
              </a:schemeClr>
            </a:solidFill>
            <a:ln>
              <a:noFill/>
            </a:ln>
            <a:effectLst/>
          </c:spPr>
          <c:invertIfNegative val="0"/>
          <c:cat>
            <c:strRef>
              <c:f>Sheet1!$A$2:$A$4</c:f>
              <c:strCache>
                <c:ptCount val="3"/>
                <c:pt idx="0">
                  <c:v>Desk-Computer</c:v>
                </c:pt>
                <c:pt idx="1">
                  <c:v>Sofa-Computer</c:v>
                </c:pt>
                <c:pt idx="2">
                  <c:v>Sofa-iPod</c:v>
                </c:pt>
              </c:strCache>
            </c:strRef>
          </c:cat>
          <c:val>
            <c:numRef>
              <c:f>Sheet1!$B$2:$B$4</c:f>
              <c:numCache>
                <c:formatCode>General</c:formatCode>
                <c:ptCount val="3"/>
                <c:pt idx="0">
                  <c:v>83</c:v>
                </c:pt>
                <c:pt idx="1">
                  <c:v>68</c:v>
                </c:pt>
                <c:pt idx="2">
                  <c:v>57</c:v>
                </c:pt>
              </c:numCache>
            </c:numRef>
          </c:val>
          <c:extLst>
            <c:ext xmlns:c16="http://schemas.microsoft.com/office/drawing/2014/chart" uri="{C3380CC4-5D6E-409C-BE32-E72D297353CC}">
              <c16:uniqueId val="{00000000-B7CF-4E27-849F-21A6B0692C1A}"/>
            </c:ext>
          </c:extLst>
        </c:ser>
        <c:ser>
          <c:idx val="1"/>
          <c:order val="1"/>
          <c:tx>
            <c:strRef>
              <c:f>Sheet1!$C$1</c:f>
              <c:strCache>
                <c:ptCount val="1"/>
                <c:pt idx="0">
                  <c:v>Series 3</c:v>
                </c:pt>
              </c:strCache>
            </c:strRef>
          </c:tx>
          <c:spPr>
            <a:solidFill>
              <a:schemeClr val="accent3">
                <a:lumMod val="75000"/>
              </a:schemeClr>
            </a:solidFill>
            <a:ln>
              <a:noFill/>
            </a:ln>
            <a:effectLst/>
          </c:spPr>
          <c:invertIfNegative val="0"/>
          <c:cat>
            <c:strRef>
              <c:f>Sheet1!$A$2:$A$4</c:f>
              <c:strCache>
                <c:ptCount val="3"/>
                <c:pt idx="0">
                  <c:v>Desk-Computer</c:v>
                </c:pt>
                <c:pt idx="1">
                  <c:v>Sofa-Computer</c:v>
                </c:pt>
                <c:pt idx="2">
                  <c:v>Sofa-iPod</c:v>
                </c:pt>
              </c:strCache>
            </c:strRef>
          </c:cat>
          <c:val>
            <c:numRef>
              <c:f>Sheet1!$C$2:$C$4</c:f>
              <c:numCache>
                <c:formatCode>General</c:formatCode>
                <c:ptCount val="3"/>
                <c:pt idx="0">
                  <c:v>63</c:v>
                </c:pt>
                <c:pt idx="1">
                  <c:v>55</c:v>
                </c:pt>
                <c:pt idx="2">
                  <c:v>44</c:v>
                </c:pt>
              </c:numCache>
            </c:numRef>
          </c:val>
          <c:extLst>
            <c:ext xmlns:c16="http://schemas.microsoft.com/office/drawing/2014/chart" uri="{C3380CC4-5D6E-409C-BE32-E72D297353CC}">
              <c16:uniqueId val="{00000001-B7CF-4E27-849F-21A6B0692C1A}"/>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c:f>
              <c:strCache>
                <c:ptCount val="1"/>
                <c:pt idx="0">
                  <c:v>Desk-Computer</c:v>
                </c:pt>
              </c:strCache>
            </c:strRef>
          </c:cat>
          <c:val>
            <c:numRef>
              <c:f>Sheet1!$B$2</c:f>
              <c:numCache>
                <c:formatCode>General</c:formatCode>
                <c:ptCount val="1"/>
                <c:pt idx="0">
                  <c:v>83</c:v>
                </c:pt>
              </c:numCache>
            </c:numRef>
          </c:val>
          <c:extLst>
            <c:ext xmlns:c16="http://schemas.microsoft.com/office/drawing/2014/chart" uri="{C3380CC4-5D6E-409C-BE32-E72D297353CC}">
              <c16:uniqueId val="{00000000-EC4F-47B4-A2C1-29BEF65E9B6F}"/>
            </c:ext>
          </c:extLst>
        </c:ser>
        <c:ser>
          <c:idx val="1"/>
          <c:order val="1"/>
          <c:tx>
            <c:strRef>
              <c:f>Sheet1!$C$1</c:f>
              <c:strCache>
                <c:ptCount val="1"/>
                <c:pt idx="0">
                  <c:v>Series 3</c:v>
                </c:pt>
              </c:strCache>
            </c:strRef>
          </c:tx>
          <c:spPr>
            <a:solidFill>
              <a:srgbClr val="0070C0"/>
            </a:solidFill>
            <a:ln>
              <a:noFill/>
            </a:ln>
            <a:effectLst/>
          </c:spPr>
          <c:invertIfNegative val="0"/>
          <c:cat>
            <c:strRef>
              <c:f>Sheet1!$A$2</c:f>
              <c:strCache>
                <c:ptCount val="1"/>
                <c:pt idx="0">
                  <c:v>Desk-Computer</c:v>
                </c:pt>
              </c:strCache>
            </c:strRef>
          </c:cat>
          <c:val>
            <c:numRef>
              <c:f>Sheet1!$C$2</c:f>
              <c:numCache>
                <c:formatCode>General</c:formatCode>
                <c:ptCount val="1"/>
                <c:pt idx="0">
                  <c:v>60</c:v>
                </c:pt>
              </c:numCache>
            </c:numRef>
          </c:val>
          <c:extLst>
            <c:ext xmlns:c16="http://schemas.microsoft.com/office/drawing/2014/chart" uri="{C3380CC4-5D6E-409C-BE32-E72D297353CC}">
              <c16:uniqueId val="{00000001-EC4F-47B4-A2C1-29BEF65E9B6F}"/>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1"/>
        <c:axPos val="b"/>
        <c:numFmt formatCode="General" sourceLinked="1"/>
        <c:majorTickMark val="none"/>
        <c:minorTickMark val="none"/>
        <c:tickLblPos val="nextTo"/>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r>
                  <a:rPr lang="en-US" sz="1100" kern="1200" dirty="0" smtClean="0">
                    <a:solidFill>
                      <a:schemeClr val="tx2"/>
                    </a:solidFill>
                    <a:latin typeface="+mn-lt"/>
                    <a:ea typeface="+mn-ea"/>
                    <a:cs typeface="+mn-cs"/>
                  </a:rPr>
                  <a:t>Likelihood of conducting Google search</a:t>
                </a:r>
                <a:endParaRPr lang="he-IL" sz="1100" kern="1200" dirty="0">
                  <a:solidFill>
                    <a:schemeClr val="tx2"/>
                  </a:solidFill>
                  <a:latin typeface="+mn-lt"/>
                  <a:ea typeface="+mn-ea"/>
                  <a:cs typeface="+mn-cs"/>
                </a:endParaRPr>
              </a:p>
            </c:rich>
          </c:tx>
          <c:layout>
            <c:manualLayout>
              <c:xMode val="edge"/>
              <c:yMode val="edge"/>
              <c:x val="5.8077219612154882E-2"/>
              <c:y val="0.12758701271706999"/>
            </c:manualLayout>
          </c:layout>
          <c:overlay val="0"/>
          <c:spPr>
            <a:noFill/>
            <a:ln>
              <a:noFill/>
            </a:ln>
            <a:effectLst/>
          </c:spPr>
          <c:txPr>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c:f>
              <c:strCache>
                <c:ptCount val="1"/>
                <c:pt idx="0">
                  <c:v>Desk-Computer</c:v>
                </c:pt>
              </c:strCache>
            </c:strRef>
          </c:cat>
          <c:val>
            <c:numRef>
              <c:f>Sheet1!$B$2</c:f>
              <c:numCache>
                <c:formatCode>General</c:formatCode>
                <c:ptCount val="1"/>
                <c:pt idx="0">
                  <c:v>2.2200000000000002</c:v>
                </c:pt>
              </c:numCache>
            </c:numRef>
          </c:val>
          <c:extLst>
            <c:ext xmlns:c16="http://schemas.microsoft.com/office/drawing/2014/chart" uri="{C3380CC4-5D6E-409C-BE32-E72D297353CC}">
              <c16:uniqueId val="{00000000-0E1D-41F2-9F78-901EFF4F15E0}"/>
            </c:ext>
          </c:extLst>
        </c:ser>
        <c:ser>
          <c:idx val="1"/>
          <c:order val="1"/>
          <c:tx>
            <c:strRef>
              <c:f>Sheet1!$C$1</c:f>
              <c:strCache>
                <c:ptCount val="1"/>
                <c:pt idx="0">
                  <c:v>Series 3</c:v>
                </c:pt>
              </c:strCache>
            </c:strRef>
          </c:tx>
          <c:spPr>
            <a:solidFill>
              <a:srgbClr val="0070C0"/>
            </a:solidFill>
            <a:ln>
              <a:noFill/>
            </a:ln>
            <a:effectLst/>
          </c:spPr>
          <c:invertIfNegative val="0"/>
          <c:cat>
            <c:strRef>
              <c:f>Sheet1!$A$2</c:f>
              <c:strCache>
                <c:ptCount val="1"/>
                <c:pt idx="0">
                  <c:v>Desk-Computer</c:v>
                </c:pt>
              </c:strCache>
            </c:strRef>
          </c:cat>
          <c:val>
            <c:numRef>
              <c:f>Sheet1!$C$2</c:f>
              <c:numCache>
                <c:formatCode>General</c:formatCode>
                <c:ptCount val="1"/>
                <c:pt idx="0">
                  <c:v>3.76</c:v>
                </c:pt>
              </c:numCache>
            </c:numRef>
          </c:val>
          <c:extLst>
            <c:ext xmlns:c16="http://schemas.microsoft.com/office/drawing/2014/chart" uri="{C3380CC4-5D6E-409C-BE32-E72D297353CC}">
              <c16:uniqueId val="{00000001-0E1D-41F2-9F78-901EFF4F15E0}"/>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1"/>
        <c:axPos val="b"/>
        <c:numFmt formatCode="General" sourceLinked="1"/>
        <c:majorTickMark val="none"/>
        <c:minorTickMark val="none"/>
        <c:tickLblPos val="nextTo"/>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r>
                  <a:rPr lang="en-US" sz="1100" kern="1200" dirty="0" smtClean="0">
                    <a:solidFill>
                      <a:schemeClr val="tx2"/>
                    </a:solidFill>
                    <a:latin typeface="+mn-lt"/>
                    <a:ea typeface="+mn-ea"/>
                    <a:cs typeface="+mn-cs"/>
                  </a:rPr>
                  <a:t>Delay before begin Google search (s)</a:t>
                </a:r>
                <a:endParaRPr lang="he-IL" sz="1100" kern="1200" dirty="0">
                  <a:solidFill>
                    <a:schemeClr val="tx2"/>
                  </a:solidFill>
                  <a:latin typeface="+mn-lt"/>
                  <a:ea typeface="+mn-ea"/>
                  <a:cs typeface="+mn-cs"/>
                </a:endParaRPr>
              </a:p>
            </c:rich>
          </c:tx>
          <c:layout>
            <c:manualLayout>
              <c:xMode val="edge"/>
              <c:yMode val="edge"/>
              <c:x val="5.8077219612154882E-2"/>
              <c:y val="0.12758701271706999"/>
            </c:manualLayout>
          </c:layout>
          <c:overlay val="0"/>
          <c:spPr>
            <a:noFill/>
            <a:ln>
              <a:noFill/>
            </a:ln>
            <a:effectLst/>
          </c:spPr>
          <c:txPr>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c:f>
              <c:strCache>
                <c:ptCount val="1"/>
                <c:pt idx="0">
                  <c:v>Desk-Computer</c:v>
                </c:pt>
              </c:strCache>
            </c:strRef>
          </c:cat>
          <c:val>
            <c:numRef>
              <c:f>Sheet1!$B$2</c:f>
              <c:numCache>
                <c:formatCode>General</c:formatCode>
                <c:ptCount val="1"/>
                <c:pt idx="0">
                  <c:v>3.2</c:v>
                </c:pt>
              </c:numCache>
            </c:numRef>
          </c:val>
          <c:extLst>
            <c:ext xmlns:c16="http://schemas.microsoft.com/office/drawing/2014/chart" uri="{C3380CC4-5D6E-409C-BE32-E72D297353CC}">
              <c16:uniqueId val="{00000000-CA5D-4D22-BF40-F7813BEA2A0B}"/>
            </c:ext>
          </c:extLst>
        </c:ser>
        <c:ser>
          <c:idx val="1"/>
          <c:order val="1"/>
          <c:tx>
            <c:strRef>
              <c:f>Sheet1!$C$1</c:f>
              <c:strCache>
                <c:ptCount val="1"/>
                <c:pt idx="0">
                  <c:v>Series 3</c:v>
                </c:pt>
              </c:strCache>
            </c:strRef>
          </c:tx>
          <c:spPr>
            <a:solidFill>
              <a:srgbClr val="0070C0"/>
            </a:solidFill>
            <a:ln>
              <a:noFill/>
            </a:ln>
            <a:effectLst/>
          </c:spPr>
          <c:invertIfNegative val="0"/>
          <c:cat>
            <c:strRef>
              <c:f>Sheet1!$A$2</c:f>
              <c:strCache>
                <c:ptCount val="1"/>
                <c:pt idx="0">
                  <c:v>Desk-Computer</c:v>
                </c:pt>
              </c:strCache>
            </c:strRef>
          </c:cat>
          <c:val>
            <c:numRef>
              <c:f>Sheet1!$C$2</c:f>
              <c:numCache>
                <c:formatCode>General</c:formatCode>
                <c:ptCount val="1"/>
                <c:pt idx="0">
                  <c:v>12.2</c:v>
                </c:pt>
              </c:numCache>
            </c:numRef>
          </c:val>
          <c:extLst>
            <c:ext xmlns:c16="http://schemas.microsoft.com/office/drawing/2014/chart" uri="{C3380CC4-5D6E-409C-BE32-E72D297353CC}">
              <c16:uniqueId val="{00000001-CA5D-4D22-BF40-F7813BEA2A0B}"/>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1"/>
        <c:axPos val="b"/>
        <c:numFmt formatCode="General" sourceLinked="1"/>
        <c:majorTickMark val="none"/>
        <c:minorTickMark val="none"/>
        <c:tickLblPos val="nextTo"/>
        <c:crossAx val="14016016"/>
        <c:crossesAt val="-36"/>
        <c:auto val="1"/>
        <c:lblAlgn val="ctr"/>
        <c:lblOffset val="100"/>
        <c:noMultiLvlLbl val="0"/>
      </c:catAx>
      <c:valAx>
        <c:axId val="14016016"/>
        <c:scaling>
          <c:orientation val="minMax"/>
          <c:min val="-3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r>
                  <a:rPr lang="en-US" sz="1100" kern="1200" dirty="0" smtClean="0">
                    <a:solidFill>
                      <a:schemeClr val="tx2"/>
                    </a:solidFill>
                    <a:latin typeface="+mn-lt"/>
                    <a:ea typeface="+mn-ea"/>
                    <a:cs typeface="+mn-cs"/>
                  </a:rPr>
                  <a:t>Need For</a:t>
                </a:r>
                <a:r>
                  <a:rPr lang="en-US" sz="1100" kern="1200" baseline="0" dirty="0" smtClean="0">
                    <a:solidFill>
                      <a:schemeClr val="tx2"/>
                    </a:solidFill>
                    <a:latin typeface="+mn-lt"/>
                    <a:ea typeface="+mn-ea"/>
                    <a:cs typeface="+mn-cs"/>
                  </a:rPr>
                  <a:t> Cognition (NFC)</a:t>
                </a:r>
                <a:endParaRPr lang="he-IL" sz="1100" kern="1200" dirty="0">
                  <a:solidFill>
                    <a:schemeClr val="tx2"/>
                  </a:solidFill>
                  <a:latin typeface="+mn-lt"/>
                  <a:ea typeface="+mn-ea"/>
                  <a:cs typeface="+mn-cs"/>
                </a:endParaRPr>
              </a:p>
            </c:rich>
          </c:tx>
          <c:layout>
            <c:manualLayout>
              <c:xMode val="edge"/>
              <c:yMode val="edge"/>
              <c:x val="6.8980126742081191E-2"/>
              <c:y val="0.24202802693478906"/>
            </c:manualLayout>
          </c:layout>
          <c:overlay val="0"/>
          <c:spPr>
            <a:noFill/>
            <a:ln>
              <a:noFill/>
            </a:ln>
            <a:effectLst/>
          </c:spPr>
          <c:txPr>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344A91-ED79-4EB1-A3A7-F0DDC60ECB5C}" type="datetimeFigureOut">
              <a:rPr lang="en-US" smtClean="0"/>
              <a:t>1/20/2021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7E7BBD-2323-4AB6-A2BA-51C5699B175C}" type="slidenum">
              <a:rPr lang="en-US" smtClean="0"/>
              <a:t>‹#›</a:t>
            </a:fld>
            <a:endParaRPr lang="en-US"/>
          </a:p>
        </p:txBody>
      </p:sp>
    </p:spTree>
    <p:extLst>
      <p:ext uri="{BB962C8B-B14F-4D97-AF65-F5344CB8AC3E}">
        <p14:creationId xmlns:p14="http://schemas.microsoft.com/office/powerpoint/2010/main" val="178147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58AE7-CDC9-46F6-A86E-CC9CD216C70C}"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6D8C3-94E2-45BD-AD06-2DF57D61584E}" type="slidenum">
              <a:rPr lang="en-US" smtClean="0"/>
              <a:t>‹#›</a:t>
            </a:fld>
            <a:endParaRPr lang="en-US"/>
          </a:p>
        </p:txBody>
      </p:sp>
    </p:spTree>
    <p:extLst>
      <p:ext uri="{BB962C8B-B14F-4D97-AF65-F5344CB8AC3E}">
        <p14:creationId xmlns:p14="http://schemas.microsoft.com/office/powerpoint/2010/main" val="310226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9860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766335"/>
            <a:ext cx="12191998" cy="2870052"/>
          </a:xfrm>
          <a:custGeom>
            <a:avLst/>
            <a:gdLst>
              <a:gd name="connsiteX0" fmla="*/ 0 w 12191998"/>
              <a:gd name="connsiteY0" fmla="*/ 0 h 2870052"/>
              <a:gd name="connsiteX1" fmla="*/ 12191998 w 12191998"/>
              <a:gd name="connsiteY1" fmla="*/ 0 h 2870052"/>
              <a:gd name="connsiteX2" fmla="*/ 12191998 w 12191998"/>
              <a:gd name="connsiteY2" fmla="*/ 2870052 h 2870052"/>
              <a:gd name="connsiteX3" fmla="*/ 0 w 12191998"/>
              <a:gd name="connsiteY3" fmla="*/ 2870052 h 2870052"/>
            </a:gdLst>
            <a:ahLst/>
            <a:cxnLst>
              <a:cxn ang="0">
                <a:pos x="connsiteX0" y="connsiteY0"/>
              </a:cxn>
              <a:cxn ang="0">
                <a:pos x="connsiteX1" y="connsiteY1"/>
              </a:cxn>
              <a:cxn ang="0">
                <a:pos x="connsiteX2" y="connsiteY2"/>
              </a:cxn>
              <a:cxn ang="0">
                <a:pos x="connsiteX3" y="connsiteY3"/>
              </a:cxn>
            </a:cxnLst>
            <a:rect l="l" t="t" r="r" b="b"/>
            <a:pathLst>
              <a:path w="12191998" h="2870052">
                <a:moveTo>
                  <a:pt x="0" y="0"/>
                </a:moveTo>
                <a:lnTo>
                  <a:pt x="12191998" y="0"/>
                </a:lnTo>
                <a:lnTo>
                  <a:pt x="12191998" y="2870052"/>
                </a:lnTo>
                <a:lnTo>
                  <a:pt x="0" y="2870052"/>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7476455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136534" y="2214693"/>
            <a:ext cx="1917720" cy="3402991"/>
          </a:xfrm>
          <a:custGeom>
            <a:avLst/>
            <a:gdLst>
              <a:gd name="connsiteX0" fmla="*/ 0 w 1917720"/>
              <a:gd name="connsiteY0" fmla="*/ 0 h 3402991"/>
              <a:gd name="connsiteX1" fmla="*/ 1917720 w 1917720"/>
              <a:gd name="connsiteY1" fmla="*/ 0 h 3402991"/>
              <a:gd name="connsiteX2" fmla="*/ 1917720 w 1917720"/>
              <a:gd name="connsiteY2" fmla="*/ 3402991 h 3402991"/>
              <a:gd name="connsiteX3" fmla="*/ 0 w 1917720"/>
              <a:gd name="connsiteY3" fmla="*/ 3402991 h 3402991"/>
            </a:gdLst>
            <a:ahLst/>
            <a:cxnLst>
              <a:cxn ang="0">
                <a:pos x="connsiteX0" y="connsiteY0"/>
              </a:cxn>
              <a:cxn ang="0">
                <a:pos x="connsiteX1" y="connsiteY1"/>
              </a:cxn>
              <a:cxn ang="0">
                <a:pos x="connsiteX2" y="connsiteY2"/>
              </a:cxn>
              <a:cxn ang="0">
                <a:pos x="connsiteX3" y="connsiteY3"/>
              </a:cxn>
            </a:cxnLst>
            <a:rect l="l" t="t" r="r" b="b"/>
            <a:pathLst>
              <a:path w="1917720" h="3402991">
                <a:moveTo>
                  <a:pt x="0" y="0"/>
                </a:moveTo>
                <a:lnTo>
                  <a:pt x="1917720" y="0"/>
                </a:lnTo>
                <a:lnTo>
                  <a:pt x="1917720" y="3402991"/>
                </a:lnTo>
                <a:lnTo>
                  <a:pt x="0" y="3402991"/>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309535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052917" y="2027293"/>
            <a:ext cx="4681777" cy="2639605"/>
          </a:xfrm>
          <a:custGeom>
            <a:avLst/>
            <a:gdLst>
              <a:gd name="connsiteX0" fmla="*/ 0 w 4681777"/>
              <a:gd name="connsiteY0" fmla="*/ 0 h 2639605"/>
              <a:gd name="connsiteX1" fmla="*/ 4681777 w 4681777"/>
              <a:gd name="connsiteY1" fmla="*/ 0 h 2639605"/>
              <a:gd name="connsiteX2" fmla="*/ 4681777 w 4681777"/>
              <a:gd name="connsiteY2" fmla="*/ 2639605 h 2639605"/>
              <a:gd name="connsiteX3" fmla="*/ 0 w 4681777"/>
              <a:gd name="connsiteY3" fmla="*/ 2639605 h 2639605"/>
            </a:gdLst>
            <a:ahLst/>
            <a:cxnLst>
              <a:cxn ang="0">
                <a:pos x="connsiteX0" y="connsiteY0"/>
              </a:cxn>
              <a:cxn ang="0">
                <a:pos x="connsiteX1" y="connsiteY1"/>
              </a:cxn>
              <a:cxn ang="0">
                <a:pos x="connsiteX2" y="connsiteY2"/>
              </a:cxn>
              <a:cxn ang="0">
                <a:pos x="connsiteX3" y="connsiteY3"/>
              </a:cxn>
            </a:cxnLst>
            <a:rect l="l" t="t" r="r" b="b"/>
            <a:pathLst>
              <a:path w="4681777" h="2639605">
                <a:moveTo>
                  <a:pt x="0" y="0"/>
                </a:moveTo>
                <a:lnTo>
                  <a:pt x="4681777" y="0"/>
                </a:lnTo>
                <a:lnTo>
                  <a:pt x="4681777" y="2639605"/>
                </a:lnTo>
                <a:lnTo>
                  <a:pt x="0" y="2639605"/>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3319186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613564" y="2010754"/>
            <a:ext cx="6740234" cy="3978679"/>
          </a:xfrm>
          <a:custGeom>
            <a:avLst/>
            <a:gdLst>
              <a:gd name="connsiteX0" fmla="*/ 0 w 6740234"/>
              <a:gd name="connsiteY0" fmla="*/ 0 h 3978679"/>
              <a:gd name="connsiteX1" fmla="*/ 6740234 w 6740234"/>
              <a:gd name="connsiteY1" fmla="*/ 0 h 3978679"/>
              <a:gd name="connsiteX2" fmla="*/ 6740234 w 6740234"/>
              <a:gd name="connsiteY2" fmla="*/ 3978679 h 3978679"/>
              <a:gd name="connsiteX3" fmla="*/ 0 w 6740234"/>
              <a:gd name="connsiteY3" fmla="*/ 3978679 h 3978679"/>
            </a:gdLst>
            <a:ahLst/>
            <a:cxnLst>
              <a:cxn ang="0">
                <a:pos x="connsiteX0" y="connsiteY0"/>
              </a:cxn>
              <a:cxn ang="0">
                <a:pos x="connsiteX1" y="connsiteY1"/>
              </a:cxn>
              <a:cxn ang="0">
                <a:pos x="connsiteX2" y="connsiteY2"/>
              </a:cxn>
              <a:cxn ang="0">
                <a:pos x="connsiteX3" y="connsiteY3"/>
              </a:cxn>
            </a:cxnLst>
            <a:rect l="l" t="t" r="r" b="b"/>
            <a:pathLst>
              <a:path w="6740234" h="3978679">
                <a:moveTo>
                  <a:pt x="0" y="0"/>
                </a:moveTo>
                <a:lnTo>
                  <a:pt x="6740234" y="0"/>
                </a:lnTo>
                <a:lnTo>
                  <a:pt x="6740234" y="3978679"/>
                </a:lnTo>
                <a:lnTo>
                  <a:pt x="0" y="3978679"/>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4008296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Oval 4"/>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 name="TextBox 5"/>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2903467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097381" y="1766335"/>
            <a:ext cx="1997241" cy="1997242"/>
          </a:xfrm>
          <a:custGeom>
            <a:avLst/>
            <a:gdLst>
              <a:gd name="connsiteX0" fmla="*/ 998620 w 1997241"/>
              <a:gd name="connsiteY0" fmla="*/ 0 h 1997242"/>
              <a:gd name="connsiteX1" fmla="*/ 1997241 w 1997241"/>
              <a:gd name="connsiteY1" fmla="*/ 998621 h 1997242"/>
              <a:gd name="connsiteX2" fmla="*/ 998620 w 1997241"/>
              <a:gd name="connsiteY2" fmla="*/ 1997242 h 1997242"/>
              <a:gd name="connsiteX3" fmla="*/ 0 w 1997241"/>
              <a:gd name="connsiteY3" fmla="*/ 998621 h 1997242"/>
              <a:gd name="connsiteX4" fmla="*/ 998620 w 1997241"/>
              <a:gd name="connsiteY4" fmla="*/ 0 h 199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1" h="1997242">
                <a:moveTo>
                  <a:pt x="998620" y="0"/>
                </a:moveTo>
                <a:cubicBezTo>
                  <a:pt x="1550143" y="0"/>
                  <a:pt x="1997241" y="447098"/>
                  <a:pt x="1997241" y="998621"/>
                </a:cubicBezTo>
                <a:cubicBezTo>
                  <a:pt x="1997241" y="1550144"/>
                  <a:pt x="1550143" y="1997242"/>
                  <a:pt x="998620" y="1997242"/>
                </a:cubicBezTo>
                <a:cubicBezTo>
                  <a:pt x="447097" y="1997242"/>
                  <a:pt x="0" y="1550144"/>
                  <a:pt x="0" y="998621"/>
                </a:cubicBezTo>
                <a:cubicBezTo>
                  <a:pt x="0" y="447098"/>
                  <a:pt x="447097" y="0"/>
                  <a:pt x="998620" y="0"/>
                </a:cubicBez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6" name="Oval 5"/>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 name="TextBox 6"/>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7670819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6095998" y="0"/>
            <a:ext cx="6096001" cy="6858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1375961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0" y="0"/>
            <a:ext cx="6096000" cy="6858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9588703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66335"/>
            <a:ext cx="12192000" cy="2870052"/>
          </a:xfrm>
          <a:custGeom>
            <a:avLst/>
            <a:gdLst>
              <a:gd name="connsiteX0" fmla="*/ 0 w 12192000"/>
              <a:gd name="connsiteY0" fmla="*/ 0 h 2870052"/>
              <a:gd name="connsiteX1" fmla="*/ 12192000 w 12192000"/>
              <a:gd name="connsiteY1" fmla="*/ 0 h 2870052"/>
              <a:gd name="connsiteX2" fmla="*/ 12192000 w 12192000"/>
              <a:gd name="connsiteY2" fmla="*/ 2870052 h 2870052"/>
              <a:gd name="connsiteX3" fmla="*/ 0 w 12192000"/>
              <a:gd name="connsiteY3" fmla="*/ 2870052 h 2870052"/>
            </a:gdLst>
            <a:ahLst/>
            <a:cxnLst>
              <a:cxn ang="0">
                <a:pos x="connsiteX0" y="connsiteY0"/>
              </a:cxn>
              <a:cxn ang="0">
                <a:pos x="connsiteX1" y="connsiteY1"/>
              </a:cxn>
              <a:cxn ang="0">
                <a:pos x="connsiteX2" y="connsiteY2"/>
              </a:cxn>
              <a:cxn ang="0">
                <a:pos x="connsiteX3" y="connsiteY3"/>
              </a:cxn>
            </a:cxnLst>
            <a:rect l="l" t="t" r="r" b="b"/>
            <a:pathLst>
              <a:path w="12192000" h="2870052">
                <a:moveTo>
                  <a:pt x="0" y="0"/>
                </a:moveTo>
                <a:lnTo>
                  <a:pt x="12192000" y="0"/>
                </a:lnTo>
                <a:lnTo>
                  <a:pt x="12192000" y="2870052"/>
                </a:lnTo>
                <a:lnTo>
                  <a:pt x="0" y="2870052"/>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1400668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 y="1915065"/>
            <a:ext cx="6095999" cy="3922938"/>
          </a:xfrm>
          <a:custGeom>
            <a:avLst/>
            <a:gdLst>
              <a:gd name="connsiteX0" fmla="*/ 0 w 6095999"/>
              <a:gd name="connsiteY0" fmla="*/ 0 h 3922938"/>
              <a:gd name="connsiteX1" fmla="*/ 6095999 w 6095999"/>
              <a:gd name="connsiteY1" fmla="*/ 0 h 3922938"/>
              <a:gd name="connsiteX2" fmla="*/ 6095999 w 6095999"/>
              <a:gd name="connsiteY2" fmla="*/ 3922938 h 3922938"/>
              <a:gd name="connsiteX3" fmla="*/ 0 w 6095999"/>
              <a:gd name="connsiteY3" fmla="*/ 3922938 h 3922938"/>
            </a:gdLst>
            <a:ahLst/>
            <a:cxnLst>
              <a:cxn ang="0">
                <a:pos x="connsiteX0" y="connsiteY0"/>
              </a:cxn>
              <a:cxn ang="0">
                <a:pos x="connsiteX1" y="connsiteY1"/>
              </a:cxn>
              <a:cxn ang="0">
                <a:pos x="connsiteX2" y="connsiteY2"/>
              </a:cxn>
              <a:cxn ang="0">
                <a:pos x="connsiteX3" y="connsiteY3"/>
              </a:cxn>
            </a:cxnLst>
            <a:rect l="l" t="t" r="r" b="b"/>
            <a:pathLst>
              <a:path w="6095999" h="3922938">
                <a:moveTo>
                  <a:pt x="0" y="0"/>
                </a:moveTo>
                <a:lnTo>
                  <a:pt x="6095999" y="0"/>
                </a:lnTo>
                <a:lnTo>
                  <a:pt x="6095999" y="3922938"/>
                </a:lnTo>
                <a:lnTo>
                  <a:pt x="0" y="392293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5989941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41524653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5006340" cy="6858000"/>
          </a:xfrm>
          <a:custGeom>
            <a:avLst/>
            <a:gdLst>
              <a:gd name="connsiteX0" fmla="*/ 0 w 5006340"/>
              <a:gd name="connsiteY0" fmla="*/ 0 h 6858000"/>
              <a:gd name="connsiteX1" fmla="*/ 5006340 w 5006340"/>
              <a:gd name="connsiteY1" fmla="*/ 0 h 6858000"/>
              <a:gd name="connsiteX2" fmla="*/ 5006340 w 5006340"/>
              <a:gd name="connsiteY2" fmla="*/ 6858000 h 6858000"/>
              <a:gd name="connsiteX3" fmla="*/ 0 w 50063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06340" h="6858000">
                <a:moveTo>
                  <a:pt x="0" y="0"/>
                </a:moveTo>
                <a:lnTo>
                  <a:pt x="5006340" y="0"/>
                </a:lnTo>
                <a:lnTo>
                  <a:pt x="5006340" y="6858000"/>
                </a:lnTo>
                <a:lnTo>
                  <a:pt x="0" y="6858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6806213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60443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chart" Target="../charts/chart1.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9.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0" y="5685905"/>
            <a:ext cx="11222892" cy="290946"/>
            <a:chOff x="0" y="5685905"/>
            <a:chExt cx="14547274" cy="290946"/>
          </a:xfrm>
        </p:grpSpPr>
        <p:sp>
          <p:nvSpPr>
            <p:cNvPr id="5" name="Rectangle 4"/>
            <p:cNvSpPr/>
            <p:nvPr/>
          </p:nvSpPr>
          <p:spPr>
            <a:xfrm>
              <a:off x="0" y="5685905"/>
              <a:ext cx="3507971" cy="290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507972" y="5685905"/>
              <a:ext cx="2011680" cy="290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5519652" y="5685905"/>
              <a:ext cx="3507971" cy="290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9027624" y="5685905"/>
              <a:ext cx="2011680" cy="2909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1039303" y="5685905"/>
              <a:ext cx="3507971" cy="2909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TextBox 19"/>
          <p:cNvSpPr txBox="1"/>
          <p:nvPr/>
        </p:nvSpPr>
        <p:spPr>
          <a:xfrm>
            <a:off x="601785" y="3523054"/>
            <a:ext cx="10752015" cy="1077218"/>
          </a:xfrm>
          <a:prstGeom prst="rect">
            <a:avLst/>
          </a:prstGeom>
          <a:noFill/>
        </p:spPr>
        <p:txBody>
          <a:bodyPr wrap="square" rtlCol="0">
            <a:spAutoFit/>
          </a:bodyPr>
          <a:lstStyle/>
          <a:p>
            <a:pPr algn="ctr"/>
            <a:r>
              <a:rPr lang="en-US" sz="3200" dirty="0"/>
              <a:t>Using the Internet to access information inflates future use of the </a:t>
            </a:r>
            <a:r>
              <a:rPr lang="en-US" sz="3200" dirty="0" smtClean="0"/>
              <a:t>Internet </a:t>
            </a:r>
            <a:r>
              <a:rPr lang="en-US" sz="3200" dirty="0"/>
              <a:t>to access other information </a:t>
            </a:r>
            <a:endParaRPr lang="en-US" sz="3200" b="1" dirty="0">
              <a:solidFill>
                <a:schemeClr val="tx2"/>
              </a:solidFill>
              <a:latin typeface="+mj-lt"/>
            </a:endParaRPr>
          </a:p>
        </p:txBody>
      </p:sp>
      <p:pic>
        <p:nvPicPr>
          <p:cNvPr id="1026" name="Picture 2" descr="Google Explains Neural Matching vs Rank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9" y="128099"/>
            <a:ext cx="6096000" cy="276225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09898" y="4771311"/>
            <a:ext cx="10543902" cy="1138773"/>
          </a:xfrm>
          <a:prstGeom prst="rect">
            <a:avLst/>
          </a:prstGeom>
          <a:noFill/>
        </p:spPr>
        <p:txBody>
          <a:bodyPr wrap="square" rtlCol="0">
            <a:spAutoFit/>
          </a:bodyPr>
          <a:lstStyle/>
          <a:p>
            <a:pPr algn="ctr"/>
            <a:r>
              <a:rPr lang="en-US" sz="1600" dirty="0"/>
              <a:t>Benjamin C. </a:t>
            </a:r>
            <a:r>
              <a:rPr lang="en-US" sz="1600" dirty="0" err="1"/>
              <a:t>Storma</a:t>
            </a:r>
            <a:r>
              <a:rPr lang="en-US" sz="1600" dirty="0"/>
              <a:t>, Sean M. </a:t>
            </a:r>
            <a:r>
              <a:rPr lang="en-US" sz="1600" dirty="0" err="1"/>
              <a:t>Stonea</a:t>
            </a:r>
            <a:r>
              <a:rPr lang="en-US" sz="1600" dirty="0"/>
              <a:t> and Aaron S. </a:t>
            </a:r>
            <a:r>
              <a:rPr lang="en-US" sz="1600" dirty="0" smtClean="0"/>
              <a:t>Benjamin</a:t>
            </a:r>
          </a:p>
          <a:p>
            <a:pPr algn="ctr"/>
            <a:r>
              <a:rPr lang="en-US" sz="1600" dirty="0" smtClean="0"/>
              <a:t> </a:t>
            </a:r>
            <a:r>
              <a:rPr lang="en-US" sz="1200" dirty="0"/>
              <a:t/>
            </a:r>
            <a:br>
              <a:rPr lang="en-US" sz="1200" dirty="0"/>
            </a:br>
            <a:r>
              <a:rPr lang="en-US" sz="1200" dirty="0"/>
              <a:t>Department of Psychology, University of California, Santa Cruz, CA, </a:t>
            </a:r>
            <a:r>
              <a:rPr lang="en-US" sz="1200" dirty="0" smtClean="0"/>
              <a:t>USA </a:t>
            </a:r>
            <a:r>
              <a:rPr lang="en-US" sz="1200" dirty="0"/>
              <a:t>,</a:t>
            </a:r>
            <a:r>
              <a:rPr lang="en-US" sz="1200" dirty="0" smtClean="0"/>
              <a:t>Department </a:t>
            </a:r>
            <a:r>
              <a:rPr lang="en-US" sz="1200" dirty="0"/>
              <a:t>of Psychology, University of Illinois, Urbana Champaign, IL, USA </a:t>
            </a:r>
            <a:br>
              <a:rPr lang="en-US" sz="1200" dirty="0"/>
            </a:br>
            <a:r>
              <a:rPr lang="en-US" sz="1200" dirty="0"/>
              <a:t/>
            </a:r>
            <a:br>
              <a:rPr lang="en-US" sz="1200" dirty="0"/>
            </a:br>
            <a:endParaRPr lang="en-US" sz="1200" b="1" dirty="0" smtClean="0">
              <a:solidFill>
                <a:schemeClr val="tx2"/>
              </a:solidFill>
            </a:endParaRPr>
          </a:p>
        </p:txBody>
      </p:sp>
    </p:spTree>
    <p:extLst>
      <p:ext uri="{BB962C8B-B14F-4D97-AF65-F5344CB8AC3E}">
        <p14:creationId xmlns:p14="http://schemas.microsoft.com/office/powerpoint/2010/main" val="32547654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667">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50667">
                                          <p:cBhvr additive="base">
                                            <p:cTn id="7" dur="750" fill="hold"/>
                                            <p:tgtEl>
                                              <p:spTgt spid="7"/>
                                            </p:tgtEl>
                                            <p:attrNameLst>
                                              <p:attrName>ppt_x</p:attrName>
                                            </p:attrNameLst>
                                          </p:cBhvr>
                                          <p:tavLst>
                                            <p:tav tm="0">
                                              <p:val>
                                                <p:strVal val="1+#ppt_w/2"/>
                                              </p:val>
                                            </p:tav>
                                            <p:tav tm="100000">
                                              <p:val>
                                                <p:strVal val="#ppt_x"/>
                                              </p:val>
                                            </p:tav>
                                          </p:tavLst>
                                        </p:anim>
                                        <p:anim calcmode="lin" valueType="num" p14:bounceEnd="50667">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a:t>
            </a:r>
            <a:r>
              <a:rPr lang="en-US" sz="3600" b="1" dirty="0" smtClean="0">
                <a:solidFill>
                  <a:schemeClr val="tx2"/>
                </a:solidFill>
              </a:rPr>
              <a:t>1b</a:t>
            </a:r>
            <a:endParaRPr lang="en-US" sz="3600" b="1" dirty="0">
              <a:solidFill>
                <a:schemeClr val="tx2"/>
              </a:solidFill>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p:cNvGrpSpPr/>
          <p:nvPr/>
        </p:nvGrpSpPr>
        <p:grpSpPr>
          <a:xfrm>
            <a:off x="878927" y="1575495"/>
            <a:ext cx="10206892" cy="1402375"/>
            <a:chOff x="9580446" y="2630663"/>
            <a:chExt cx="1766082" cy="3454554"/>
          </a:xfrm>
        </p:grpSpPr>
        <p:sp>
          <p:nvSpPr>
            <p:cNvPr id="31" name="TextBox 30"/>
            <p:cNvSpPr txBox="1"/>
            <p:nvPr/>
          </p:nvSpPr>
          <p:spPr>
            <a:xfrm>
              <a:off x="9580447" y="2630663"/>
              <a:ext cx="1766080" cy="307777"/>
            </a:xfrm>
            <a:prstGeom prst="rect">
              <a:avLst/>
            </a:prstGeom>
            <a:noFill/>
          </p:spPr>
          <p:txBody>
            <a:bodyPr wrap="square" rtlCol="0">
              <a:spAutoFit/>
            </a:bodyPr>
            <a:lstStyle/>
            <a:p>
              <a:pPr algn="ctr"/>
              <a:r>
                <a:rPr lang="en-US" sz="1400" b="1" dirty="0" smtClean="0">
                  <a:solidFill>
                    <a:schemeClr val="tx2"/>
                  </a:solidFill>
                </a:rPr>
                <a:t>Participants</a:t>
              </a:r>
              <a:endParaRPr lang="en-US" sz="1400" b="1" dirty="0">
                <a:solidFill>
                  <a:schemeClr val="tx2"/>
                </a:solidFill>
              </a:endParaRPr>
            </a:p>
          </p:txBody>
        </p:sp>
        <p:sp>
          <p:nvSpPr>
            <p:cNvPr id="32" name="Rectangle 31"/>
            <p:cNvSpPr/>
            <p:nvPr/>
          </p:nvSpPr>
          <p:spPr>
            <a:xfrm>
              <a:off x="9580446" y="3440012"/>
              <a:ext cx="1766082" cy="2645205"/>
            </a:xfrm>
            <a:prstGeom prst="rect">
              <a:avLst/>
            </a:prstGeom>
          </p:spPr>
          <p:txBody>
            <a:bodyPr wrap="square">
              <a:spAutoFit/>
            </a:bodyPr>
            <a:lstStyle/>
            <a:p>
              <a:pPr algn="ctr">
                <a:lnSpc>
                  <a:spcPct val="150000"/>
                </a:lnSpc>
              </a:pPr>
              <a:r>
                <a:rPr lang="en-US" sz="1600" dirty="0" smtClean="0">
                  <a:solidFill>
                    <a:schemeClr val="tx2"/>
                  </a:solidFill>
                </a:rPr>
                <a:t>Eighty </a:t>
              </a:r>
              <a:r>
                <a:rPr lang="en-US" sz="1600" dirty="0">
                  <a:solidFill>
                    <a:schemeClr val="tx2"/>
                  </a:solidFill>
                </a:rPr>
                <a:t>undergraduates from </a:t>
              </a:r>
              <a:r>
                <a:rPr lang="en-US" sz="1600" dirty="0" smtClean="0">
                  <a:solidFill>
                    <a:schemeClr val="tx2"/>
                  </a:solidFill>
                </a:rPr>
                <a:t>the UCSC </a:t>
              </a:r>
              <a:r>
                <a:rPr lang="en-US" sz="1600" dirty="0">
                  <a:solidFill>
                    <a:schemeClr val="tx2"/>
                  </a:solidFill>
                </a:rPr>
                <a:t> </a:t>
              </a:r>
              <a:r>
                <a:rPr lang="en-US" sz="1600" dirty="0" smtClean="0">
                  <a:solidFill>
                    <a:schemeClr val="tx2"/>
                  </a:solidFill>
                </a:rPr>
                <a:t>Randomly assigned </a:t>
              </a:r>
              <a:r>
                <a:rPr lang="en-US" sz="1600" dirty="0">
                  <a:solidFill>
                    <a:schemeClr val="tx2"/>
                  </a:solidFill>
                </a:rPr>
                <a:t>to one </a:t>
              </a:r>
              <a:r>
                <a:rPr lang="en-US" sz="1600" dirty="0" smtClean="0">
                  <a:solidFill>
                    <a:schemeClr val="tx2"/>
                  </a:solidFill>
                </a:rPr>
                <a:t>of four between subject </a:t>
              </a:r>
              <a:r>
                <a:rPr lang="en-US" sz="1600" dirty="0">
                  <a:solidFill>
                    <a:schemeClr val="tx2"/>
                  </a:solidFill>
                </a:rPr>
                <a:t>conditions (Internet-Computer, </a:t>
              </a:r>
              <a:r>
                <a:rPr lang="en-US" sz="1600" dirty="0" smtClean="0">
                  <a:solidFill>
                    <a:schemeClr val="tx2"/>
                  </a:solidFill>
                </a:rPr>
                <a:t>Internet-iPod, Memory-Computer</a:t>
              </a:r>
              <a:r>
                <a:rPr lang="en-US" sz="1600" dirty="0">
                  <a:solidFill>
                    <a:schemeClr val="tx2"/>
                  </a:solidFill>
                </a:rPr>
                <a:t>, and Memory-iPod) </a:t>
              </a:r>
              <a:r>
                <a:rPr lang="en-US" sz="1600" dirty="0"/>
                <a:t/>
              </a:r>
              <a:br>
                <a:rPr lang="en-US" sz="1600" dirty="0"/>
              </a:br>
              <a:endParaRPr lang="it-IT" sz="1200" dirty="0">
                <a:solidFill>
                  <a:schemeClr val="tx2"/>
                </a:solidFill>
              </a:endParaRPr>
            </a:p>
          </p:txBody>
        </p:sp>
      </p:grpSp>
      <p:grpSp>
        <p:nvGrpSpPr>
          <p:cNvPr id="33" name="Group 32"/>
          <p:cNvGrpSpPr/>
          <p:nvPr/>
        </p:nvGrpSpPr>
        <p:grpSpPr>
          <a:xfrm>
            <a:off x="284833" y="2888913"/>
            <a:ext cx="11395093" cy="4013467"/>
            <a:chOff x="9580448" y="2399664"/>
            <a:chExt cx="1766082" cy="11157675"/>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8" y="3159924"/>
              <a:ext cx="1766082" cy="10397415"/>
            </a:xfrm>
            <a:prstGeom prst="rect">
              <a:avLst/>
            </a:prstGeom>
          </p:spPr>
          <p:txBody>
            <a:bodyPr wrap="square">
              <a:spAutoFit/>
            </a:bodyPr>
            <a:lstStyle/>
            <a:p>
              <a:pPr algn="just">
                <a:lnSpc>
                  <a:spcPct val="150000"/>
                </a:lnSpc>
              </a:pPr>
              <a:r>
                <a:rPr lang="en-US" sz="1600" dirty="0">
                  <a:solidFill>
                    <a:schemeClr val="tx2"/>
                  </a:solidFill>
                </a:rPr>
                <a:t>The </a:t>
              </a:r>
              <a:r>
                <a:rPr lang="en-US" sz="1600" dirty="0" smtClean="0">
                  <a:solidFill>
                    <a:schemeClr val="tx2"/>
                  </a:solidFill>
                </a:rPr>
                <a:t>phase 1 was </a:t>
              </a:r>
              <a:r>
                <a:rPr lang="en-US" sz="1600" dirty="0">
                  <a:solidFill>
                    <a:schemeClr val="tx2"/>
                  </a:solidFill>
                </a:rPr>
                <a:t>identical to that of Experiment 1a. </a:t>
              </a:r>
              <a:r>
                <a:rPr lang="en-US" sz="1600" dirty="0" smtClean="0">
                  <a:solidFill>
                    <a:schemeClr val="tx2"/>
                  </a:solidFill>
                </a:rPr>
                <a:t>Participants were </a:t>
              </a:r>
              <a:r>
                <a:rPr lang="en-US" sz="1600" dirty="0">
                  <a:solidFill>
                    <a:schemeClr val="tx2"/>
                  </a:solidFill>
                </a:rPr>
                <a:t>seated in front of a computer and asked to </a:t>
              </a:r>
              <a:r>
                <a:rPr lang="en-US" sz="1600" dirty="0" smtClean="0">
                  <a:solidFill>
                    <a:schemeClr val="tx2"/>
                  </a:solidFill>
                </a:rPr>
                <a:t>answer eight </a:t>
              </a:r>
              <a:r>
                <a:rPr lang="en-US" sz="1600" dirty="0">
                  <a:solidFill>
                    <a:schemeClr val="tx2"/>
                  </a:solidFill>
                </a:rPr>
                <a:t>difficult questions without feedback either </a:t>
              </a:r>
              <a:r>
                <a:rPr lang="en-US" sz="1600" dirty="0" smtClean="0">
                  <a:solidFill>
                    <a:schemeClr val="tx2"/>
                  </a:solidFill>
                </a:rPr>
                <a:t>from memory </a:t>
              </a:r>
              <a:r>
                <a:rPr lang="en-US" sz="1600" dirty="0">
                  <a:solidFill>
                    <a:schemeClr val="tx2"/>
                  </a:solidFill>
                </a:rPr>
                <a:t>(Memory condition) or by using Google (</a:t>
              </a:r>
              <a:r>
                <a:rPr lang="en-US" sz="1600" dirty="0" smtClean="0">
                  <a:solidFill>
                    <a:schemeClr val="tx2"/>
                  </a:solidFill>
                </a:rPr>
                <a:t>Internet condition</a:t>
              </a:r>
              <a:r>
                <a:rPr lang="en-US" sz="1600" dirty="0">
                  <a:solidFill>
                    <a:schemeClr val="tx2"/>
                  </a:solidFill>
                </a:rPr>
                <a:t>). Before beginning the second phase of </a:t>
              </a:r>
              <a:r>
                <a:rPr lang="en-US" sz="1600" dirty="0" smtClean="0">
                  <a:solidFill>
                    <a:schemeClr val="tx2"/>
                  </a:solidFill>
                </a:rPr>
                <a:t>the experiment</a:t>
              </a:r>
              <a:r>
                <a:rPr lang="en-US" sz="1600" dirty="0">
                  <a:solidFill>
                    <a:schemeClr val="tx2"/>
                  </a:solidFill>
                </a:rPr>
                <a:t>, participants were seated on a sofa </a:t>
              </a:r>
              <a:r>
                <a:rPr lang="en-US" sz="1600" dirty="0" smtClean="0">
                  <a:solidFill>
                    <a:schemeClr val="tx2"/>
                  </a:solidFill>
                </a:rPr>
                <a:t>located approximately </a:t>
              </a:r>
              <a:r>
                <a:rPr lang="en-US" sz="1600" dirty="0">
                  <a:solidFill>
                    <a:schemeClr val="tx2"/>
                  </a:solidFill>
                </a:rPr>
                <a:t>two </a:t>
              </a:r>
              <a:r>
                <a:rPr lang="en-US" sz="1600" dirty="0" smtClean="0">
                  <a:solidFill>
                    <a:schemeClr val="tx2"/>
                  </a:solidFill>
                </a:rPr>
                <a:t>meters </a:t>
              </a:r>
              <a:r>
                <a:rPr lang="en-US" sz="1600" dirty="0">
                  <a:solidFill>
                    <a:schemeClr val="tx2"/>
                  </a:solidFill>
                </a:rPr>
                <a:t>from the computer. As in Experiment 1a, all participants were then given </a:t>
              </a:r>
              <a:r>
                <a:rPr lang="en-US" sz="1600" dirty="0" smtClean="0">
                  <a:solidFill>
                    <a:schemeClr val="tx2"/>
                  </a:solidFill>
                </a:rPr>
                <a:t>the option of using </a:t>
              </a:r>
              <a:r>
                <a:rPr lang="en-US" sz="1600" dirty="0">
                  <a:solidFill>
                    <a:schemeClr val="tx2"/>
                  </a:solidFill>
                </a:rPr>
                <a:t>Google to answer the eight easy </a:t>
              </a:r>
              <a:r>
                <a:rPr lang="en-US" sz="1600" dirty="0" smtClean="0">
                  <a:solidFill>
                    <a:schemeClr val="tx2"/>
                  </a:solidFill>
                </a:rPr>
                <a:t>questions. Participants </a:t>
              </a:r>
              <a:r>
                <a:rPr lang="en-US" sz="1600" dirty="0">
                  <a:solidFill>
                    <a:schemeClr val="tx2"/>
                  </a:solidFill>
                </a:rPr>
                <a:t>in the Computer condition were told that if </a:t>
              </a:r>
              <a:r>
                <a:rPr lang="en-US" sz="1600" dirty="0" smtClean="0">
                  <a:solidFill>
                    <a:schemeClr val="tx2"/>
                  </a:solidFill>
                </a:rPr>
                <a:t>they wanted </a:t>
              </a:r>
              <a:r>
                <a:rPr lang="en-US" sz="1600" dirty="0">
                  <a:solidFill>
                    <a:schemeClr val="tx2"/>
                  </a:solidFill>
                </a:rPr>
                <a:t>to conduct a Google Search they would have </a:t>
              </a:r>
              <a:r>
                <a:rPr lang="en-US" sz="1600" dirty="0" smtClean="0">
                  <a:solidFill>
                    <a:schemeClr val="tx2"/>
                  </a:solidFill>
                </a:rPr>
                <a:t>to stand </a:t>
              </a:r>
              <a:r>
                <a:rPr lang="en-US" sz="1600" dirty="0">
                  <a:solidFill>
                    <a:schemeClr val="tx2"/>
                  </a:solidFill>
                </a:rPr>
                <a:t>up, walk over to the computer, and perform </a:t>
              </a:r>
              <a:r>
                <a:rPr lang="en-US" sz="1600" dirty="0" smtClean="0">
                  <a:solidFill>
                    <a:schemeClr val="tx2"/>
                  </a:solidFill>
                </a:rPr>
                <a:t>their search </a:t>
              </a:r>
              <a:r>
                <a:rPr lang="en-US" sz="1600" dirty="0">
                  <a:solidFill>
                    <a:schemeClr val="tx2"/>
                  </a:solidFill>
                </a:rPr>
                <a:t>there. Participants in the iPod condition were </a:t>
              </a:r>
              <a:r>
                <a:rPr lang="en-US" sz="1600" dirty="0" smtClean="0">
                  <a:solidFill>
                    <a:schemeClr val="tx2"/>
                  </a:solidFill>
                </a:rPr>
                <a:t>told that </a:t>
              </a:r>
              <a:r>
                <a:rPr lang="en-US" sz="1600" dirty="0">
                  <a:solidFill>
                    <a:schemeClr val="tx2"/>
                  </a:solidFill>
                </a:rPr>
                <a:t>they would have to stand up, walk over the </a:t>
              </a:r>
              <a:r>
                <a:rPr lang="en-US" sz="1600" dirty="0" smtClean="0">
                  <a:solidFill>
                    <a:schemeClr val="tx2"/>
                  </a:solidFill>
                </a:rPr>
                <a:t>same location</a:t>
              </a:r>
              <a:r>
                <a:rPr lang="en-US" sz="1600" dirty="0">
                  <a:solidFill>
                    <a:schemeClr val="tx2"/>
                  </a:solidFill>
                </a:rPr>
                <a:t>, but then perform their search using an </a:t>
              </a:r>
              <a:r>
                <a:rPr lang="en-US" sz="1600" dirty="0" smtClean="0">
                  <a:solidFill>
                    <a:schemeClr val="tx2"/>
                  </a:solidFill>
                </a:rPr>
                <a:t>iPod touch </a:t>
              </a:r>
              <a:r>
                <a:rPr lang="en-US" sz="1600" dirty="0">
                  <a:solidFill>
                    <a:schemeClr val="tx2"/>
                  </a:solidFill>
                </a:rPr>
                <a:t>which was placed adjacent to the computer. </a:t>
              </a:r>
              <a:r>
                <a:rPr lang="en-US" sz="1600" dirty="0" smtClean="0">
                  <a:solidFill>
                    <a:schemeClr val="tx2"/>
                  </a:solidFill>
                </a:rPr>
                <a:t>In both </a:t>
              </a:r>
              <a:r>
                <a:rPr lang="en-US" sz="1600" dirty="0">
                  <a:solidFill>
                    <a:schemeClr val="tx2"/>
                  </a:solidFill>
                </a:rPr>
                <a:t>conditions, if a participant did use Google Search </a:t>
              </a:r>
              <a:r>
                <a:rPr lang="en-US" sz="1600" dirty="0" smtClean="0">
                  <a:solidFill>
                    <a:schemeClr val="tx2"/>
                  </a:solidFill>
                </a:rPr>
                <a:t>to answer </a:t>
              </a:r>
              <a:r>
                <a:rPr lang="en-US" sz="1600" dirty="0">
                  <a:solidFill>
                    <a:schemeClr val="tx2"/>
                  </a:solidFill>
                </a:rPr>
                <a:t>a given question, they were </a:t>
              </a:r>
              <a:r>
                <a:rPr lang="en-US" sz="1600" dirty="0" smtClean="0">
                  <a:solidFill>
                    <a:schemeClr val="tx2"/>
                  </a:solidFill>
                </a:rPr>
                <a:t>then </a:t>
              </a:r>
              <a:r>
                <a:rPr lang="en-US" sz="1600" dirty="0">
                  <a:solidFill>
                    <a:schemeClr val="tx2"/>
                  </a:solidFill>
                </a:rPr>
                <a:t>instructed </a:t>
              </a:r>
              <a:r>
                <a:rPr lang="en-US" sz="1600" dirty="0" smtClean="0">
                  <a:solidFill>
                    <a:schemeClr val="tx2"/>
                  </a:solidFill>
                </a:rPr>
                <a:t>to return </a:t>
              </a:r>
              <a:r>
                <a:rPr lang="en-US" sz="1600" dirty="0">
                  <a:solidFill>
                    <a:schemeClr val="tx2"/>
                  </a:solidFill>
                </a:rPr>
                <a:t>to the sofa and wait for the next question, </a:t>
              </a:r>
              <a:r>
                <a:rPr lang="en-US" sz="1600" dirty="0" smtClean="0">
                  <a:solidFill>
                    <a:schemeClr val="tx2"/>
                  </a:solidFill>
                </a:rPr>
                <a:t>thereby requiring </a:t>
              </a:r>
              <a:r>
                <a:rPr lang="en-US" sz="1600" dirty="0">
                  <a:solidFill>
                    <a:schemeClr val="tx2"/>
                  </a:solidFill>
                </a:rPr>
                <a:t>them to have to get up again to use </a:t>
              </a:r>
              <a:r>
                <a:rPr lang="en-US" sz="1600" dirty="0" smtClean="0">
                  <a:solidFill>
                    <a:schemeClr val="tx2"/>
                  </a:solidFill>
                </a:rPr>
                <a:t>Google Search </a:t>
              </a:r>
              <a:r>
                <a:rPr lang="en-US" sz="1600" dirty="0">
                  <a:solidFill>
                    <a:schemeClr val="tx2"/>
                  </a:solidFill>
                </a:rPr>
                <a:t>on any subsequent trial</a:t>
              </a:r>
              <a:r>
                <a:rPr lang="en-US" sz="1600" dirty="0" smtClean="0">
                  <a:solidFill>
                    <a:schemeClr val="tx2"/>
                  </a:solidFill>
                </a:rPr>
                <a:t>.</a:t>
              </a:r>
              <a:endParaRPr lang="it-IT" sz="1600" dirty="0">
                <a:solidFill>
                  <a:schemeClr val="tx2"/>
                </a:solidFill>
              </a:endParaRPr>
            </a:p>
          </p:txBody>
        </p:sp>
      </p:grpSp>
    </p:spTree>
    <p:extLst>
      <p:ext uri="{BB962C8B-B14F-4D97-AF65-F5344CB8AC3E}">
        <p14:creationId xmlns:p14="http://schemas.microsoft.com/office/powerpoint/2010/main" val="181864231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14:bounceEnd="50667">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14:bounceEnd="50667">
                                          <p:cBhvr additive="base">
                                            <p:cTn id="11"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0" y="614904"/>
            <a:ext cx="6096000" cy="646331"/>
          </a:xfrm>
          <a:prstGeom prst="rect">
            <a:avLst/>
          </a:prstGeom>
          <a:noFill/>
        </p:spPr>
        <p:txBody>
          <a:bodyPr wrap="square" rtlCol="0">
            <a:spAutoFit/>
          </a:bodyPr>
          <a:lstStyle/>
          <a:p>
            <a:r>
              <a:rPr lang="en-US" sz="3600" b="1" dirty="0" smtClean="0">
                <a:solidFill>
                  <a:schemeClr val="tx2"/>
                </a:solidFill>
                <a:latin typeface="+mj-lt"/>
              </a:rPr>
              <a:t>Results</a:t>
            </a:r>
            <a:endParaRPr lang="en-US" sz="3600" b="1" dirty="0">
              <a:solidFill>
                <a:schemeClr val="tx2"/>
              </a:solidFill>
              <a:latin typeface="+mj-lt"/>
            </a:endParaRPr>
          </a:p>
        </p:txBody>
      </p:sp>
      <p:sp>
        <p:nvSpPr>
          <p:cNvPr id="5" name="TextBox 4"/>
          <p:cNvSpPr txBox="1"/>
          <p:nvPr/>
        </p:nvSpPr>
        <p:spPr>
          <a:xfrm>
            <a:off x="6096000" y="422810"/>
            <a:ext cx="6096001" cy="307777"/>
          </a:xfrm>
          <a:prstGeom prst="rect">
            <a:avLst/>
          </a:prstGeom>
          <a:noFill/>
        </p:spPr>
        <p:txBody>
          <a:bodyPr wrap="square" rtlCol="0">
            <a:spAutoFit/>
          </a:bodyPr>
          <a:lstStyle/>
          <a:p>
            <a:r>
              <a:rPr lang="en-US" sz="1400" b="1" dirty="0" smtClean="0">
                <a:solidFill>
                  <a:schemeClr val="tx2"/>
                </a:solidFill>
                <a:latin typeface="Roboto" pitchFamily="2" charset="0"/>
                <a:ea typeface="Roboto" pitchFamily="2" charset="0"/>
              </a:rPr>
              <a:t>Experiment </a:t>
            </a:r>
            <a:r>
              <a:rPr lang="en-US" sz="1400" b="1" dirty="0" smtClean="0">
                <a:solidFill>
                  <a:schemeClr val="tx2"/>
                </a:solidFill>
                <a:latin typeface="Roboto" pitchFamily="2" charset="0"/>
                <a:ea typeface="Roboto" pitchFamily="2" charset="0"/>
              </a:rPr>
              <a:t>1a and 1b</a:t>
            </a:r>
            <a:endParaRPr lang="en-US" sz="1400" b="1" dirty="0">
              <a:solidFill>
                <a:schemeClr val="tx2"/>
              </a:solidFill>
              <a:latin typeface="Roboto" pitchFamily="2" charset="0"/>
              <a:ea typeface="Roboto" pitchFamily="2" charset="0"/>
            </a:endParaRPr>
          </a:p>
        </p:txBody>
      </p:sp>
      <p:grpSp>
        <p:nvGrpSpPr>
          <p:cNvPr id="6" name="Group 5"/>
          <p:cNvGrpSpPr/>
          <p:nvPr/>
        </p:nvGrpSpPr>
        <p:grpSpPr>
          <a:xfrm>
            <a:off x="6247080" y="1235687"/>
            <a:ext cx="715736" cy="87086"/>
            <a:chOff x="5738133" y="1142444"/>
            <a:chExt cx="715736" cy="87086"/>
          </a:xfrm>
        </p:grpSpPr>
        <p:sp>
          <p:nvSpPr>
            <p:cNvPr id="7" name="Oval 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2" name="Rectangle 11"/>
          <p:cNvSpPr/>
          <p:nvPr/>
        </p:nvSpPr>
        <p:spPr>
          <a:xfrm>
            <a:off x="6096000" y="2015982"/>
            <a:ext cx="5257800" cy="335156"/>
          </a:xfrm>
          <a:prstGeom prst="rect">
            <a:avLst/>
          </a:prstGeom>
        </p:spPr>
        <p:txBody>
          <a:bodyPr wrap="square">
            <a:spAutoFit/>
          </a:bodyPr>
          <a:lstStyle/>
          <a:p>
            <a:pPr algn="ctr">
              <a:lnSpc>
                <a:spcPct val="150000"/>
              </a:lnSpc>
            </a:pPr>
            <a:r>
              <a:rPr lang="en-US" sz="1200" dirty="0">
                <a:solidFill>
                  <a:schemeClr val="tx2"/>
                </a:solidFill>
              </a:rPr>
              <a:t>Likelihood of conducting Google search</a:t>
            </a:r>
          </a:p>
        </p:txBody>
      </p:sp>
      <p:graphicFrame>
        <p:nvGraphicFramePr>
          <p:cNvPr id="14" name="Chart 13"/>
          <p:cNvGraphicFramePr/>
          <p:nvPr>
            <p:extLst>
              <p:ext uri="{D42A27DB-BD31-4B8C-83A1-F6EECF244321}">
                <p14:modId xmlns:p14="http://schemas.microsoft.com/office/powerpoint/2010/main" val="198374502"/>
              </p:ext>
            </p:extLst>
          </p:nvPr>
        </p:nvGraphicFramePr>
        <p:xfrm>
          <a:off x="5799221" y="2351138"/>
          <a:ext cx="5815263" cy="3145159"/>
        </p:xfrm>
        <a:graphic>
          <a:graphicData uri="http://schemas.openxmlformats.org/drawingml/2006/chart">
            <c:chart xmlns:c="http://schemas.openxmlformats.org/drawingml/2006/chart" xmlns:r="http://schemas.openxmlformats.org/officeDocument/2006/relationships" r:id="rId2"/>
          </a:graphicData>
        </a:graphic>
      </p:graphicFrame>
      <p:grpSp>
        <p:nvGrpSpPr>
          <p:cNvPr id="29" name="Group 28"/>
          <p:cNvGrpSpPr/>
          <p:nvPr/>
        </p:nvGrpSpPr>
        <p:grpSpPr>
          <a:xfrm>
            <a:off x="6247080" y="5839854"/>
            <a:ext cx="1669540" cy="276999"/>
            <a:chOff x="6247080" y="5679433"/>
            <a:chExt cx="1488566" cy="276999"/>
          </a:xfrm>
        </p:grpSpPr>
        <p:sp>
          <p:nvSpPr>
            <p:cNvPr id="16" name="TextBox 15"/>
            <p:cNvSpPr txBox="1"/>
            <p:nvPr/>
          </p:nvSpPr>
          <p:spPr>
            <a:xfrm>
              <a:off x="6518740" y="5679433"/>
              <a:ext cx="1216906" cy="276999"/>
            </a:xfrm>
            <a:prstGeom prst="rect">
              <a:avLst/>
            </a:prstGeom>
            <a:noFill/>
          </p:spPr>
          <p:txBody>
            <a:bodyPr wrap="square" rtlCol="0">
              <a:spAutoFit/>
            </a:bodyPr>
            <a:lstStyle/>
            <a:p>
              <a:r>
                <a:rPr lang="en-US" sz="1200" b="1" dirty="0" smtClean="0">
                  <a:solidFill>
                    <a:schemeClr val="tx2"/>
                  </a:solidFill>
                </a:rPr>
                <a:t>Internet</a:t>
              </a:r>
              <a:endParaRPr lang="en-US" sz="1200" b="1" dirty="0">
                <a:solidFill>
                  <a:schemeClr val="tx2"/>
                </a:solidFill>
              </a:endParaRPr>
            </a:p>
          </p:txBody>
        </p:sp>
        <p:sp>
          <p:nvSpPr>
            <p:cNvPr id="17" name="Oval 16"/>
            <p:cNvSpPr/>
            <p:nvPr/>
          </p:nvSpPr>
          <p:spPr>
            <a:xfrm>
              <a:off x="6247080" y="5751871"/>
              <a:ext cx="132122" cy="13212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28" name="Group 27"/>
          <p:cNvGrpSpPr/>
          <p:nvPr/>
        </p:nvGrpSpPr>
        <p:grpSpPr>
          <a:xfrm>
            <a:off x="8056158" y="5839854"/>
            <a:ext cx="1666180" cy="276999"/>
            <a:chOff x="8056157" y="5679433"/>
            <a:chExt cx="1488566" cy="276999"/>
          </a:xfrm>
        </p:grpSpPr>
        <p:sp>
          <p:nvSpPr>
            <p:cNvPr id="21" name="TextBox 20"/>
            <p:cNvSpPr txBox="1"/>
            <p:nvPr/>
          </p:nvSpPr>
          <p:spPr>
            <a:xfrm>
              <a:off x="8327817" y="5679433"/>
              <a:ext cx="1216906" cy="276999"/>
            </a:xfrm>
            <a:prstGeom prst="rect">
              <a:avLst/>
            </a:prstGeom>
            <a:noFill/>
          </p:spPr>
          <p:txBody>
            <a:bodyPr wrap="square" rtlCol="0">
              <a:spAutoFit/>
            </a:bodyPr>
            <a:lstStyle/>
            <a:p>
              <a:r>
                <a:rPr lang="en-US" sz="1200" b="1" dirty="0" smtClean="0">
                  <a:solidFill>
                    <a:schemeClr val="tx2"/>
                  </a:solidFill>
                </a:rPr>
                <a:t>Memory</a:t>
              </a:r>
              <a:endParaRPr lang="en-US" sz="1200" b="1" dirty="0">
                <a:solidFill>
                  <a:schemeClr val="tx2"/>
                </a:solidFill>
              </a:endParaRPr>
            </a:p>
          </p:txBody>
        </p:sp>
        <p:sp>
          <p:nvSpPr>
            <p:cNvPr id="22" name="Oval 21"/>
            <p:cNvSpPr/>
            <p:nvPr/>
          </p:nvSpPr>
          <p:spPr>
            <a:xfrm>
              <a:off x="8056157" y="5751871"/>
              <a:ext cx="132122" cy="1321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pic>
        <p:nvPicPr>
          <p:cNvPr id="20" name="Picture 10" descr="Inspiron 3671 Desktop Computer | Dell Ca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3595471"/>
            <a:ext cx="2013521" cy="13629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tom Office &amp; Desk Chairs - Lifeform Chai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5439" y="1629740"/>
            <a:ext cx="2798641" cy="144279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2010 Apple iPad icon PNG, ICO or ICNS | Free vector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235" y="3694011"/>
            <a:ext cx="1264459" cy="126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71727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 presetClass="entr" presetSubtype="4" fill="hold" nodeType="afterEffect" p14:presetBounceEnd="50667">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14:bounceEnd="50667">
                                          <p:cBhvr additive="base">
                                            <p:cTn id="15" dur="750" fill="hold"/>
                                            <p:tgtEl>
                                              <p:spTgt spid="29"/>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250"/>
                                      </p:stCondLst>
                                      <p:childTnLst>
                                        <p:set>
                                          <p:cBhvr>
                                            <p:cTn id="18" dur="1" fill="hold">
                                              <p:stCondLst>
                                                <p:cond delay="0"/>
                                              </p:stCondLst>
                                            </p:cTn>
                                            <p:tgtEl>
                                              <p:spTgt spid="28"/>
                                            </p:tgtEl>
                                            <p:attrNameLst>
                                              <p:attrName>style.visibility</p:attrName>
                                            </p:attrNameLst>
                                          </p:cBhvr>
                                          <p:to>
                                            <p:strVal val="visible"/>
                                          </p:to>
                                        </p:set>
                                        <p:anim calcmode="lin" valueType="num" p14:bounceEnd="50667">
                                          <p:cBhvr additive="base">
                                            <p:cTn id="19" dur="750" fill="hold"/>
                                            <p:tgtEl>
                                              <p:spTgt spid="28"/>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4" grpId="0">
            <p:bldAsOne/>
          </p:bldGraphic>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4" grpId="0">
            <p:bldAsOne/>
          </p:bldGraphic>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8201" y="479854"/>
            <a:ext cx="10515600" cy="646331"/>
          </a:xfrm>
          <a:prstGeom prst="rect">
            <a:avLst/>
          </a:prstGeom>
          <a:noFill/>
        </p:spPr>
        <p:txBody>
          <a:bodyPr wrap="square" rtlCol="0">
            <a:spAutoFit/>
          </a:bodyPr>
          <a:lstStyle/>
          <a:p>
            <a:pPr algn="ctr"/>
            <a:r>
              <a:rPr lang="en-US" sz="3600" b="1" dirty="0" smtClean="0">
                <a:solidFill>
                  <a:schemeClr val="tx2"/>
                </a:solidFill>
                <a:latin typeface="+mj-lt"/>
              </a:rPr>
              <a:t>DEVICE MOCKUP</a:t>
            </a:r>
            <a:endParaRPr lang="en-US" sz="3600" b="1" dirty="0">
              <a:solidFill>
                <a:schemeClr val="tx2"/>
              </a:solidFill>
              <a:latin typeface="+mj-lt"/>
            </a:endParaRPr>
          </a:p>
        </p:txBody>
      </p:sp>
      <p:grpSp>
        <p:nvGrpSpPr>
          <p:cNvPr id="12" name="Group 11"/>
          <p:cNvGrpSpPr/>
          <p:nvPr/>
        </p:nvGrpSpPr>
        <p:grpSpPr>
          <a:xfrm>
            <a:off x="5738132" y="1235687"/>
            <a:ext cx="715736" cy="87086"/>
            <a:chOff x="5738133" y="1142444"/>
            <a:chExt cx="715736" cy="87086"/>
          </a:xfrm>
        </p:grpSpPr>
        <p:sp>
          <p:nvSpPr>
            <p:cNvPr id="13" name="Oval 12"/>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6695" y="1453329"/>
            <a:ext cx="2518610" cy="4920188"/>
          </a:xfrm>
          <a:prstGeom prst="rect">
            <a:avLst/>
          </a:prstGeom>
        </p:spPr>
      </p:pic>
      <p:grpSp>
        <p:nvGrpSpPr>
          <p:cNvPr id="2" name="Group 1"/>
          <p:cNvGrpSpPr/>
          <p:nvPr/>
        </p:nvGrpSpPr>
        <p:grpSpPr>
          <a:xfrm>
            <a:off x="838201" y="1989794"/>
            <a:ext cx="2987842" cy="924324"/>
            <a:chOff x="838201" y="1989794"/>
            <a:chExt cx="2987842" cy="924324"/>
          </a:xfrm>
        </p:grpSpPr>
        <p:sp>
          <p:nvSpPr>
            <p:cNvPr id="32" name="TextBox 31"/>
            <p:cNvSpPr txBox="1"/>
            <p:nvPr/>
          </p:nvSpPr>
          <p:spPr>
            <a:xfrm>
              <a:off x="838201" y="1989794"/>
              <a:ext cx="2987842" cy="307777"/>
            </a:xfrm>
            <a:prstGeom prst="rect">
              <a:avLst/>
            </a:prstGeom>
            <a:noFill/>
          </p:spPr>
          <p:txBody>
            <a:bodyPr wrap="square" rtlCol="0">
              <a:spAutoFit/>
            </a:bodyPr>
            <a:lstStyle/>
            <a:p>
              <a:r>
                <a:rPr lang="en-US" sz="1400" b="1" smtClean="0">
                  <a:solidFill>
                    <a:schemeClr val="tx2"/>
                  </a:solidFill>
                </a:rPr>
                <a:t>ABOUT THIS PHONE MOCKUP</a:t>
              </a:r>
              <a:endParaRPr lang="en-US" sz="1400" b="1">
                <a:solidFill>
                  <a:schemeClr val="tx2"/>
                </a:solidFill>
              </a:endParaRPr>
            </a:p>
          </p:txBody>
        </p:sp>
        <p:sp>
          <p:nvSpPr>
            <p:cNvPr id="33" name="Rectangle 32"/>
            <p:cNvSpPr/>
            <p:nvPr/>
          </p:nvSpPr>
          <p:spPr>
            <a:xfrm>
              <a:off x="838202" y="2267787"/>
              <a:ext cx="2987840"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en-US" sz="1200" b="0" i="0" smtClean="0">
                  <a:solidFill>
                    <a:schemeClr val="tx2"/>
                  </a:solidFill>
                  <a:effectLst/>
                </a:rPr>
                <a:t> accumsan massa</a:t>
              </a:r>
              <a:r>
                <a:rPr lang="it-IT" sz="1200" smtClean="0">
                  <a:solidFill>
                    <a:schemeClr val="tx2"/>
                  </a:solidFill>
                </a:rPr>
                <a:t>.</a:t>
              </a:r>
            </a:p>
          </p:txBody>
        </p:sp>
      </p:grpSp>
      <p:grpSp>
        <p:nvGrpSpPr>
          <p:cNvPr id="4" name="Group 3"/>
          <p:cNvGrpSpPr/>
          <p:nvPr/>
        </p:nvGrpSpPr>
        <p:grpSpPr>
          <a:xfrm>
            <a:off x="8542421" y="1989794"/>
            <a:ext cx="2987842" cy="924324"/>
            <a:chOff x="8542421" y="1989794"/>
            <a:chExt cx="2987842" cy="924324"/>
          </a:xfrm>
        </p:grpSpPr>
        <p:sp>
          <p:nvSpPr>
            <p:cNvPr id="48" name="TextBox 47"/>
            <p:cNvSpPr txBox="1"/>
            <p:nvPr/>
          </p:nvSpPr>
          <p:spPr>
            <a:xfrm>
              <a:off x="8542421" y="1989794"/>
              <a:ext cx="2987842" cy="307777"/>
            </a:xfrm>
            <a:prstGeom prst="rect">
              <a:avLst/>
            </a:prstGeom>
            <a:noFill/>
          </p:spPr>
          <p:txBody>
            <a:bodyPr wrap="square" rtlCol="0">
              <a:spAutoFit/>
            </a:bodyPr>
            <a:lstStyle/>
            <a:p>
              <a:r>
                <a:rPr lang="en-US" sz="1400" b="1" smtClean="0">
                  <a:solidFill>
                    <a:schemeClr val="tx2"/>
                  </a:solidFill>
                </a:rPr>
                <a:t>ABOUT THIS PHONE MOCKUP</a:t>
              </a:r>
              <a:endParaRPr lang="en-US" sz="1400" b="1">
                <a:solidFill>
                  <a:schemeClr val="tx2"/>
                </a:solidFill>
              </a:endParaRPr>
            </a:p>
          </p:txBody>
        </p:sp>
        <p:sp>
          <p:nvSpPr>
            <p:cNvPr id="49" name="Rectangle 48"/>
            <p:cNvSpPr/>
            <p:nvPr/>
          </p:nvSpPr>
          <p:spPr>
            <a:xfrm>
              <a:off x="8542422" y="2267787"/>
              <a:ext cx="2987840"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en-US" sz="1200" b="0" i="0" smtClean="0">
                  <a:solidFill>
                    <a:schemeClr val="tx2"/>
                  </a:solidFill>
                  <a:effectLst/>
                </a:rPr>
                <a:t> accumsan massa</a:t>
              </a:r>
              <a:r>
                <a:rPr lang="it-IT" sz="1200" smtClean="0">
                  <a:solidFill>
                    <a:schemeClr val="tx2"/>
                  </a:solidFill>
                </a:rPr>
                <a:t>.</a:t>
              </a:r>
            </a:p>
          </p:txBody>
        </p:sp>
      </p:grpSp>
      <p:grpSp>
        <p:nvGrpSpPr>
          <p:cNvPr id="5" name="Group 4"/>
          <p:cNvGrpSpPr/>
          <p:nvPr/>
        </p:nvGrpSpPr>
        <p:grpSpPr>
          <a:xfrm>
            <a:off x="838201" y="3429298"/>
            <a:ext cx="2987841" cy="924324"/>
            <a:chOff x="838201" y="3429298"/>
            <a:chExt cx="2987841" cy="924324"/>
          </a:xfrm>
        </p:grpSpPr>
        <p:sp>
          <p:nvSpPr>
            <p:cNvPr id="29" name="TextBox 28"/>
            <p:cNvSpPr txBox="1"/>
            <p:nvPr/>
          </p:nvSpPr>
          <p:spPr>
            <a:xfrm>
              <a:off x="1570773" y="3429298"/>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30" name="Rectangle 29"/>
            <p:cNvSpPr/>
            <p:nvPr/>
          </p:nvSpPr>
          <p:spPr>
            <a:xfrm>
              <a:off x="1570773" y="3707291"/>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31" name="Oval 30"/>
            <p:cNvSpPr/>
            <p:nvPr/>
          </p:nvSpPr>
          <p:spPr>
            <a:xfrm>
              <a:off x="838201" y="3493521"/>
              <a:ext cx="637940" cy="6379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Freeform 5"/>
            <p:cNvSpPr>
              <a:spLocks noEditPoints="1"/>
            </p:cNvSpPr>
            <p:nvPr/>
          </p:nvSpPr>
          <p:spPr bwMode="auto">
            <a:xfrm>
              <a:off x="1027321" y="3682642"/>
              <a:ext cx="259700" cy="259698"/>
            </a:xfrm>
            <a:custGeom>
              <a:avLst/>
              <a:gdLst>
                <a:gd name="T0" fmla="*/ 92739 w 55"/>
                <a:gd name="T1" fmla="*/ 188912 h 55"/>
                <a:gd name="T2" fmla="*/ 0 w 55"/>
                <a:gd name="T3" fmla="*/ 92739 h 55"/>
                <a:gd name="T4" fmla="*/ 92739 w 55"/>
                <a:gd name="T5" fmla="*/ 0 h 55"/>
                <a:gd name="T6" fmla="*/ 188913 w 55"/>
                <a:gd name="T7" fmla="*/ 92739 h 55"/>
                <a:gd name="T8" fmla="*/ 92739 w 55"/>
                <a:gd name="T9" fmla="*/ 188912 h 55"/>
                <a:gd name="T10" fmla="*/ 92739 w 55"/>
                <a:gd name="T11" fmla="*/ 27478 h 55"/>
                <a:gd name="T12" fmla="*/ 27478 w 55"/>
                <a:gd name="T13" fmla="*/ 92739 h 55"/>
                <a:gd name="T14" fmla="*/ 92739 w 55"/>
                <a:gd name="T15" fmla="*/ 161434 h 55"/>
                <a:gd name="T16" fmla="*/ 92739 w 55"/>
                <a:gd name="T17" fmla="*/ 27478 h 5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27" y="8"/>
                  </a:moveTo>
                  <a:cubicBezTo>
                    <a:pt x="16" y="8"/>
                    <a:pt x="8" y="16"/>
                    <a:pt x="8" y="27"/>
                  </a:cubicBezTo>
                  <a:cubicBezTo>
                    <a:pt x="8" y="38"/>
                    <a:pt x="16" y="47"/>
                    <a:pt x="27" y="47"/>
                  </a:cubicBezTo>
                  <a:lnTo>
                    <a:pt x="27" y="8"/>
                  </a:lnTo>
                  <a:close/>
                </a:path>
              </a:pathLst>
            </a:custGeom>
            <a:solidFill>
              <a:schemeClr val="bg1"/>
            </a:solidFill>
            <a:ln>
              <a:noFill/>
            </a:ln>
            <a:extLst/>
          </p:spPr>
          <p:txBody>
            <a:bodyPr/>
            <a:lstStyle/>
            <a:p>
              <a:endParaRPr lang="en-US"/>
            </a:p>
          </p:txBody>
        </p:sp>
      </p:grpSp>
      <p:grpSp>
        <p:nvGrpSpPr>
          <p:cNvPr id="6" name="Group 5"/>
          <p:cNvGrpSpPr/>
          <p:nvPr/>
        </p:nvGrpSpPr>
        <p:grpSpPr>
          <a:xfrm>
            <a:off x="838201" y="4852367"/>
            <a:ext cx="2987841" cy="924324"/>
            <a:chOff x="838201" y="4852367"/>
            <a:chExt cx="2987841" cy="924324"/>
          </a:xfrm>
        </p:grpSpPr>
        <p:sp>
          <p:nvSpPr>
            <p:cNvPr id="25" name="TextBox 24"/>
            <p:cNvSpPr txBox="1"/>
            <p:nvPr/>
          </p:nvSpPr>
          <p:spPr>
            <a:xfrm>
              <a:off x="1570773" y="4852367"/>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26" name="Rectangle 25"/>
            <p:cNvSpPr/>
            <p:nvPr/>
          </p:nvSpPr>
          <p:spPr>
            <a:xfrm>
              <a:off x="1570773" y="5130360"/>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27" name="Oval 26"/>
            <p:cNvSpPr/>
            <p:nvPr/>
          </p:nvSpPr>
          <p:spPr>
            <a:xfrm>
              <a:off x="838201" y="4916590"/>
              <a:ext cx="637940" cy="6379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eform 107"/>
            <p:cNvSpPr>
              <a:spLocks/>
            </p:cNvSpPr>
            <p:nvPr/>
          </p:nvSpPr>
          <p:spPr bwMode="auto">
            <a:xfrm>
              <a:off x="1017501" y="5106514"/>
              <a:ext cx="279341" cy="258092"/>
            </a:xfrm>
            <a:custGeom>
              <a:avLst/>
              <a:gdLst>
                <a:gd name="T0" fmla="*/ 196312 w 59"/>
                <a:gd name="T1" fmla="*/ 131508 h 50"/>
                <a:gd name="T2" fmla="*/ 192868 w 59"/>
                <a:gd name="T3" fmla="*/ 138430 h 50"/>
                <a:gd name="T4" fmla="*/ 172203 w 59"/>
                <a:gd name="T5" fmla="*/ 141890 h 50"/>
                <a:gd name="T6" fmla="*/ 141207 w 59"/>
                <a:gd name="T7" fmla="*/ 166116 h 50"/>
                <a:gd name="T8" fmla="*/ 141207 w 59"/>
                <a:gd name="T9" fmla="*/ 169576 h 50"/>
                <a:gd name="T10" fmla="*/ 137763 w 59"/>
                <a:gd name="T11" fmla="*/ 173037 h 50"/>
                <a:gd name="T12" fmla="*/ 127431 w 59"/>
                <a:gd name="T13" fmla="*/ 173037 h 50"/>
                <a:gd name="T14" fmla="*/ 123986 w 59"/>
                <a:gd name="T15" fmla="*/ 169576 h 50"/>
                <a:gd name="T16" fmla="*/ 123986 w 59"/>
                <a:gd name="T17" fmla="*/ 96901 h 50"/>
                <a:gd name="T18" fmla="*/ 127431 w 59"/>
                <a:gd name="T19" fmla="*/ 93440 h 50"/>
                <a:gd name="T20" fmla="*/ 137763 w 59"/>
                <a:gd name="T21" fmla="*/ 93440 h 50"/>
                <a:gd name="T22" fmla="*/ 141207 w 59"/>
                <a:gd name="T23" fmla="*/ 96901 h 50"/>
                <a:gd name="T24" fmla="*/ 141207 w 59"/>
                <a:gd name="T25" fmla="*/ 100361 h 50"/>
                <a:gd name="T26" fmla="*/ 168759 w 59"/>
                <a:gd name="T27" fmla="*/ 117665 h 50"/>
                <a:gd name="T28" fmla="*/ 175647 w 59"/>
                <a:gd name="T29" fmla="*/ 117665 h 50"/>
                <a:gd name="T30" fmla="*/ 179092 w 59"/>
                <a:gd name="T31" fmla="*/ 93440 h 50"/>
                <a:gd name="T32" fmla="*/ 99878 w 59"/>
                <a:gd name="T33" fmla="*/ 24225 h 50"/>
                <a:gd name="T34" fmla="*/ 24108 w 59"/>
                <a:gd name="T35" fmla="*/ 93440 h 50"/>
                <a:gd name="T36" fmla="*/ 27553 w 59"/>
                <a:gd name="T37" fmla="*/ 117665 h 50"/>
                <a:gd name="T38" fmla="*/ 34441 w 59"/>
                <a:gd name="T39" fmla="*/ 117665 h 50"/>
                <a:gd name="T40" fmla="*/ 61993 w 59"/>
                <a:gd name="T41" fmla="*/ 100361 h 50"/>
                <a:gd name="T42" fmla="*/ 61993 w 59"/>
                <a:gd name="T43" fmla="*/ 96901 h 50"/>
                <a:gd name="T44" fmla="*/ 65437 w 59"/>
                <a:gd name="T45" fmla="*/ 93440 h 50"/>
                <a:gd name="T46" fmla="*/ 72325 w 59"/>
                <a:gd name="T47" fmla="*/ 93440 h 50"/>
                <a:gd name="T48" fmla="*/ 79214 w 59"/>
                <a:gd name="T49" fmla="*/ 96901 h 50"/>
                <a:gd name="T50" fmla="*/ 79214 w 59"/>
                <a:gd name="T51" fmla="*/ 169576 h 50"/>
                <a:gd name="T52" fmla="*/ 72325 w 59"/>
                <a:gd name="T53" fmla="*/ 173037 h 50"/>
                <a:gd name="T54" fmla="*/ 65437 w 59"/>
                <a:gd name="T55" fmla="*/ 173037 h 50"/>
                <a:gd name="T56" fmla="*/ 61993 w 59"/>
                <a:gd name="T57" fmla="*/ 169576 h 50"/>
                <a:gd name="T58" fmla="*/ 61993 w 59"/>
                <a:gd name="T59" fmla="*/ 166116 h 50"/>
                <a:gd name="T60" fmla="*/ 30997 w 59"/>
                <a:gd name="T61" fmla="*/ 141890 h 50"/>
                <a:gd name="T62" fmla="*/ 10332 w 59"/>
                <a:gd name="T63" fmla="*/ 138430 h 50"/>
                <a:gd name="T64" fmla="*/ 6888 w 59"/>
                <a:gd name="T65" fmla="*/ 131508 h 50"/>
                <a:gd name="T66" fmla="*/ 0 w 59"/>
                <a:gd name="T67" fmla="*/ 93440 h 50"/>
                <a:gd name="T68" fmla="*/ 99878 w 59"/>
                <a:gd name="T69" fmla="*/ 0 h 50"/>
                <a:gd name="T70" fmla="*/ 203200 w 59"/>
                <a:gd name="T71" fmla="*/ 93440 h 50"/>
                <a:gd name="T72" fmla="*/ 196312 w 59"/>
                <a:gd name="T73" fmla="*/ 131508 h 5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59" h="50">
                  <a:moveTo>
                    <a:pt x="57" y="38"/>
                  </a:moveTo>
                  <a:cubicBezTo>
                    <a:pt x="56" y="40"/>
                    <a:pt x="56" y="40"/>
                    <a:pt x="56" y="40"/>
                  </a:cubicBezTo>
                  <a:cubicBezTo>
                    <a:pt x="50" y="41"/>
                    <a:pt x="50" y="41"/>
                    <a:pt x="50" y="41"/>
                  </a:cubicBezTo>
                  <a:cubicBezTo>
                    <a:pt x="49" y="45"/>
                    <a:pt x="45" y="48"/>
                    <a:pt x="41" y="48"/>
                  </a:cubicBezTo>
                  <a:cubicBezTo>
                    <a:pt x="41" y="49"/>
                    <a:pt x="41" y="49"/>
                    <a:pt x="41" y="49"/>
                  </a:cubicBezTo>
                  <a:cubicBezTo>
                    <a:pt x="41" y="50"/>
                    <a:pt x="40" y="50"/>
                    <a:pt x="40" y="50"/>
                  </a:cubicBezTo>
                  <a:cubicBezTo>
                    <a:pt x="37" y="50"/>
                    <a:pt x="37" y="50"/>
                    <a:pt x="37" y="50"/>
                  </a:cubicBezTo>
                  <a:cubicBezTo>
                    <a:pt x="37" y="50"/>
                    <a:pt x="36" y="50"/>
                    <a:pt x="36" y="49"/>
                  </a:cubicBezTo>
                  <a:cubicBezTo>
                    <a:pt x="36" y="28"/>
                    <a:pt x="36" y="28"/>
                    <a:pt x="36" y="28"/>
                  </a:cubicBezTo>
                  <a:cubicBezTo>
                    <a:pt x="36" y="28"/>
                    <a:pt x="37" y="27"/>
                    <a:pt x="37" y="27"/>
                  </a:cubicBezTo>
                  <a:cubicBezTo>
                    <a:pt x="40" y="27"/>
                    <a:pt x="40" y="27"/>
                    <a:pt x="40" y="27"/>
                  </a:cubicBezTo>
                  <a:cubicBezTo>
                    <a:pt x="40" y="27"/>
                    <a:pt x="41" y="28"/>
                    <a:pt x="41" y="28"/>
                  </a:cubicBezTo>
                  <a:cubicBezTo>
                    <a:pt x="41" y="29"/>
                    <a:pt x="41" y="29"/>
                    <a:pt x="41" y="29"/>
                  </a:cubicBezTo>
                  <a:cubicBezTo>
                    <a:pt x="44" y="29"/>
                    <a:pt x="47" y="31"/>
                    <a:pt x="49" y="34"/>
                  </a:cubicBezTo>
                  <a:cubicBezTo>
                    <a:pt x="51" y="34"/>
                    <a:pt x="51" y="34"/>
                    <a:pt x="51" y="34"/>
                  </a:cubicBezTo>
                  <a:cubicBezTo>
                    <a:pt x="52" y="31"/>
                    <a:pt x="52" y="29"/>
                    <a:pt x="52" y="27"/>
                  </a:cubicBezTo>
                  <a:cubicBezTo>
                    <a:pt x="52" y="16"/>
                    <a:pt x="42" y="7"/>
                    <a:pt x="29" y="7"/>
                  </a:cubicBezTo>
                  <a:cubicBezTo>
                    <a:pt x="17" y="7"/>
                    <a:pt x="7" y="16"/>
                    <a:pt x="7" y="27"/>
                  </a:cubicBezTo>
                  <a:cubicBezTo>
                    <a:pt x="7" y="29"/>
                    <a:pt x="7" y="31"/>
                    <a:pt x="8" y="34"/>
                  </a:cubicBezTo>
                  <a:cubicBezTo>
                    <a:pt x="10" y="34"/>
                    <a:pt x="10" y="34"/>
                    <a:pt x="10" y="34"/>
                  </a:cubicBezTo>
                  <a:cubicBezTo>
                    <a:pt x="12" y="31"/>
                    <a:pt x="15" y="29"/>
                    <a:pt x="18" y="29"/>
                  </a:cubicBezTo>
                  <a:cubicBezTo>
                    <a:pt x="18" y="28"/>
                    <a:pt x="18" y="28"/>
                    <a:pt x="18" y="28"/>
                  </a:cubicBezTo>
                  <a:cubicBezTo>
                    <a:pt x="18" y="28"/>
                    <a:pt x="19" y="27"/>
                    <a:pt x="19" y="27"/>
                  </a:cubicBezTo>
                  <a:cubicBezTo>
                    <a:pt x="21" y="27"/>
                    <a:pt x="21" y="27"/>
                    <a:pt x="21" y="27"/>
                  </a:cubicBezTo>
                  <a:cubicBezTo>
                    <a:pt x="22" y="27"/>
                    <a:pt x="23" y="28"/>
                    <a:pt x="23" y="28"/>
                  </a:cubicBezTo>
                  <a:cubicBezTo>
                    <a:pt x="23" y="49"/>
                    <a:pt x="23" y="49"/>
                    <a:pt x="23" y="49"/>
                  </a:cubicBezTo>
                  <a:cubicBezTo>
                    <a:pt x="23" y="50"/>
                    <a:pt x="22" y="50"/>
                    <a:pt x="21" y="50"/>
                  </a:cubicBezTo>
                  <a:cubicBezTo>
                    <a:pt x="19" y="50"/>
                    <a:pt x="19" y="50"/>
                    <a:pt x="19" y="50"/>
                  </a:cubicBezTo>
                  <a:cubicBezTo>
                    <a:pt x="19" y="50"/>
                    <a:pt x="18" y="50"/>
                    <a:pt x="18" y="49"/>
                  </a:cubicBezTo>
                  <a:cubicBezTo>
                    <a:pt x="18" y="48"/>
                    <a:pt x="18" y="48"/>
                    <a:pt x="18" y="48"/>
                  </a:cubicBezTo>
                  <a:cubicBezTo>
                    <a:pt x="14" y="48"/>
                    <a:pt x="10" y="45"/>
                    <a:pt x="9" y="41"/>
                  </a:cubicBezTo>
                  <a:cubicBezTo>
                    <a:pt x="3" y="40"/>
                    <a:pt x="3" y="40"/>
                    <a:pt x="3" y="40"/>
                  </a:cubicBezTo>
                  <a:cubicBezTo>
                    <a:pt x="2" y="38"/>
                    <a:pt x="2" y="38"/>
                    <a:pt x="2" y="38"/>
                  </a:cubicBezTo>
                  <a:cubicBezTo>
                    <a:pt x="0" y="34"/>
                    <a:pt x="0" y="31"/>
                    <a:pt x="0" y="27"/>
                  </a:cubicBezTo>
                  <a:cubicBezTo>
                    <a:pt x="0" y="12"/>
                    <a:pt x="13" y="0"/>
                    <a:pt x="29" y="0"/>
                  </a:cubicBezTo>
                  <a:cubicBezTo>
                    <a:pt x="46" y="0"/>
                    <a:pt x="59" y="12"/>
                    <a:pt x="59" y="27"/>
                  </a:cubicBezTo>
                  <a:cubicBezTo>
                    <a:pt x="59" y="31"/>
                    <a:pt x="58" y="34"/>
                    <a:pt x="57" y="38"/>
                  </a:cubicBezTo>
                  <a:close/>
                </a:path>
              </a:pathLst>
            </a:custGeom>
            <a:solidFill>
              <a:schemeClr val="bg1"/>
            </a:solidFill>
            <a:ln>
              <a:noFill/>
            </a:ln>
            <a:extLst/>
          </p:spPr>
          <p:txBody>
            <a:bodyPr/>
            <a:lstStyle/>
            <a:p>
              <a:endParaRPr lang="en-US"/>
            </a:p>
          </p:txBody>
        </p:sp>
      </p:grpSp>
      <p:grpSp>
        <p:nvGrpSpPr>
          <p:cNvPr id="7" name="Group 6"/>
          <p:cNvGrpSpPr/>
          <p:nvPr/>
        </p:nvGrpSpPr>
        <p:grpSpPr>
          <a:xfrm>
            <a:off x="8542421" y="3429298"/>
            <a:ext cx="2987841" cy="924324"/>
            <a:chOff x="8542421" y="3429298"/>
            <a:chExt cx="2987841" cy="924324"/>
          </a:xfrm>
        </p:grpSpPr>
        <p:sp>
          <p:nvSpPr>
            <p:cNvPr id="45" name="TextBox 44"/>
            <p:cNvSpPr txBox="1"/>
            <p:nvPr/>
          </p:nvSpPr>
          <p:spPr>
            <a:xfrm>
              <a:off x="9274993" y="3429298"/>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46" name="Rectangle 45"/>
            <p:cNvSpPr/>
            <p:nvPr/>
          </p:nvSpPr>
          <p:spPr>
            <a:xfrm>
              <a:off x="9274993" y="3707291"/>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47" name="Oval 46"/>
            <p:cNvSpPr/>
            <p:nvPr/>
          </p:nvSpPr>
          <p:spPr>
            <a:xfrm>
              <a:off x="8542421" y="3493521"/>
              <a:ext cx="637940" cy="637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Freeform 122"/>
            <p:cNvSpPr>
              <a:spLocks noEditPoints="1"/>
            </p:cNvSpPr>
            <p:nvPr/>
          </p:nvSpPr>
          <p:spPr bwMode="auto">
            <a:xfrm>
              <a:off x="8764277" y="3672820"/>
              <a:ext cx="194229" cy="279342"/>
            </a:xfrm>
            <a:custGeom>
              <a:avLst/>
              <a:gdLst>
                <a:gd name="T0" fmla="*/ 141287 w 41"/>
                <a:gd name="T1" fmla="*/ 99878 h 59"/>
                <a:gd name="T2" fmla="*/ 79259 w 41"/>
                <a:gd name="T3" fmla="*/ 172203 h 59"/>
                <a:gd name="T4" fmla="*/ 79259 w 41"/>
                <a:gd name="T5" fmla="*/ 189424 h 59"/>
                <a:gd name="T6" fmla="*/ 110273 w 41"/>
                <a:gd name="T7" fmla="*/ 189424 h 59"/>
                <a:gd name="T8" fmla="*/ 117165 w 41"/>
                <a:gd name="T9" fmla="*/ 196312 h 59"/>
                <a:gd name="T10" fmla="*/ 110273 w 41"/>
                <a:gd name="T11" fmla="*/ 203200 h 59"/>
                <a:gd name="T12" fmla="*/ 31014 w 41"/>
                <a:gd name="T13" fmla="*/ 203200 h 59"/>
                <a:gd name="T14" fmla="*/ 24122 w 41"/>
                <a:gd name="T15" fmla="*/ 196312 h 59"/>
                <a:gd name="T16" fmla="*/ 31014 w 41"/>
                <a:gd name="T17" fmla="*/ 189424 h 59"/>
                <a:gd name="T18" fmla="*/ 62028 w 41"/>
                <a:gd name="T19" fmla="*/ 189424 h 59"/>
                <a:gd name="T20" fmla="*/ 62028 w 41"/>
                <a:gd name="T21" fmla="*/ 172203 h 59"/>
                <a:gd name="T22" fmla="*/ 0 w 41"/>
                <a:gd name="T23" fmla="*/ 99878 h 59"/>
                <a:gd name="T24" fmla="*/ 0 w 41"/>
                <a:gd name="T25" fmla="*/ 86102 h 59"/>
                <a:gd name="T26" fmla="*/ 6892 w 41"/>
                <a:gd name="T27" fmla="*/ 79214 h 59"/>
                <a:gd name="T28" fmla="*/ 13784 w 41"/>
                <a:gd name="T29" fmla="*/ 86102 h 59"/>
                <a:gd name="T30" fmla="*/ 13784 w 41"/>
                <a:gd name="T31" fmla="*/ 99878 h 59"/>
                <a:gd name="T32" fmla="*/ 68920 w 41"/>
                <a:gd name="T33" fmla="*/ 154983 h 59"/>
                <a:gd name="T34" fmla="*/ 124057 w 41"/>
                <a:gd name="T35" fmla="*/ 99878 h 59"/>
                <a:gd name="T36" fmla="*/ 124057 w 41"/>
                <a:gd name="T37" fmla="*/ 86102 h 59"/>
                <a:gd name="T38" fmla="*/ 134395 w 41"/>
                <a:gd name="T39" fmla="*/ 79214 h 59"/>
                <a:gd name="T40" fmla="*/ 141287 w 41"/>
                <a:gd name="T41" fmla="*/ 86102 h 59"/>
                <a:gd name="T42" fmla="*/ 141287 w 41"/>
                <a:gd name="T43" fmla="*/ 99878 h 59"/>
                <a:gd name="T44" fmla="*/ 110273 w 41"/>
                <a:gd name="T45" fmla="*/ 99878 h 59"/>
                <a:gd name="T46" fmla="*/ 68920 w 41"/>
                <a:gd name="T47" fmla="*/ 141207 h 59"/>
                <a:gd name="T48" fmla="*/ 31014 w 41"/>
                <a:gd name="T49" fmla="*/ 99878 h 59"/>
                <a:gd name="T50" fmla="*/ 31014 w 41"/>
                <a:gd name="T51" fmla="*/ 37885 h 59"/>
                <a:gd name="T52" fmla="*/ 68920 w 41"/>
                <a:gd name="T53" fmla="*/ 0 h 59"/>
                <a:gd name="T54" fmla="*/ 110273 w 41"/>
                <a:gd name="T55" fmla="*/ 37885 h 59"/>
                <a:gd name="T56" fmla="*/ 110273 w 41"/>
                <a:gd name="T57" fmla="*/ 99878 h 5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1" h="59">
                  <a:moveTo>
                    <a:pt x="41" y="29"/>
                  </a:moveTo>
                  <a:cubicBezTo>
                    <a:pt x="41" y="40"/>
                    <a:pt x="33" y="49"/>
                    <a:pt x="23" y="50"/>
                  </a:cubicBezTo>
                  <a:cubicBezTo>
                    <a:pt x="23" y="55"/>
                    <a:pt x="23" y="55"/>
                    <a:pt x="23" y="55"/>
                  </a:cubicBezTo>
                  <a:cubicBezTo>
                    <a:pt x="32" y="55"/>
                    <a:pt x="32" y="55"/>
                    <a:pt x="32" y="55"/>
                  </a:cubicBezTo>
                  <a:cubicBezTo>
                    <a:pt x="33" y="55"/>
                    <a:pt x="34" y="56"/>
                    <a:pt x="34" y="57"/>
                  </a:cubicBezTo>
                  <a:cubicBezTo>
                    <a:pt x="34" y="58"/>
                    <a:pt x="33" y="59"/>
                    <a:pt x="32" y="59"/>
                  </a:cubicBezTo>
                  <a:cubicBezTo>
                    <a:pt x="9" y="59"/>
                    <a:pt x="9" y="59"/>
                    <a:pt x="9" y="59"/>
                  </a:cubicBezTo>
                  <a:cubicBezTo>
                    <a:pt x="8" y="59"/>
                    <a:pt x="7" y="58"/>
                    <a:pt x="7" y="57"/>
                  </a:cubicBezTo>
                  <a:cubicBezTo>
                    <a:pt x="7" y="56"/>
                    <a:pt x="8" y="55"/>
                    <a:pt x="9" y="55"/>
                  </a:cubicBezTo>
                  <a:cubicBezTo>
                    <a:pt x="18" y="55"/>
                    <a:pt x="18" y="55"/>
                    <a:pt x="18" y="55"/>
                  </a:cubicBezTo>
                  <a:cubicBezTo>
                    <a:pt x="18" y="50"/>
                    <a:pt x="18" y="50"/>
                    <a:pt x="18" y="50"/>
                  </a:cubicBezTo>
                  <a:cubicBezTo>
                    <a:pt x="8" y="49"/>
                    <a:pt x="0" y="40"/>
                    <a:pt x="0" y="29"/>
                  </a:cubicBezTo>
                  <a:cubicBezTo>
                    <a:pt x="0" y="25"/>
                    <a:pt x="0" y="25"/>
                    <a:pt x="0" y="25"/>
                  </a:cubicBezTo>
                  <a:cubicBezTo>
                    <a:pt x="0" y="24"/>
                    <a:pt x="1" y="23"/>
                    <a:pt x="2" y="23"/>
                  </a:cubicBezTo>
                  <a:cubicBezTo>
                    <a:pt x="3" y="23"/>
                    <a:pt x="4" y="24"/>
                    <a:pt x="4" y="25"/>
                  </a:cubicBezTo>
                  <a:cubicBezTo>
                    <a:pt x="4" y="29"/>
                    <a:pt x="4" y="29"/>
                    <a:pt x="4" y="29"/>
                  </a:cubicBezTo>
                  <a:cubicBezTo>
                    <a:pt x="4" y="38"/>
                    <a:pt x="12" y="45"/>
                    <a:pt x="20" y="45"/>
                  </a:cubicBezTo>
                  <a:cubicBezTo>
                    <a:pt x="29" y="45"/>
                    <a:pt x="36" y="38"/>
                    <a:pt x="36" y="29"/>
                  </a:cubicBezTo>
                  <a:cubicBezTo>
                    <a:pt x="36" y="25"/>
                    <a:pt x="36" y="25"/>
                    <a:pt x="36" y="25"/>
                  </a:cubicBezTo>
                  <a:cubicBezTo>
                    <a:pt x="36" y="24"/>
                    <a:pt x="37" y="23"/>
                    <a:pt x="39" y="23"/>
                  </a:cubicBezTo>
                  <a:cubicBezTo>
                    <a:pt x="40" y="23"/>
                    <a:pt x="41" y="24"/>
                    <a:pt x="41" y="25"/>
                  </a:cubicBezTo>
                  <a:lnTo>
                    <a:pt x="41" y="29"/>
                  </a:lnTo>
                  <a:close/>
                  <a:moveTo>
                    <a:pt x="32" y="29"/>
                  </a:moveTo>
                  <a:cubicBezTo>
                    <a:pt x="32" y="36"/>
                    <a:pt x="27" y="41"/>
                    <a:pt x="20" y="41"/>
                  </a:cubicBezTo>
                  <a:cubicBezTo>
                    <a:pt x="14" y="41"/>
                    <a:pt x="9" y="36"/>
                    <a:pt x="9" y="29"/>
                  </a:cubicBezTo>
                  <a:cubicBezTo>
                    <a:pt x="9" y="11"/>
                    <a:pt x="9" y="11"/>
                    <a:pt x="9" y="11"/>
                  </a:cubicBezTo>
                  <a:cubicBezTo>
                    <a:pt x="9" y="5"/>
                    <a:pt x="14" y="0"/>
                    <a:pt x="20" y="0"/>
                  </a:cubicBezTo>
                  <a:cubicBezTo>
                    <a:pt x="27" y="0"/>
                    <a:pt x="32" y="5"/>
                    <a:pt x="32" y="11"/>
                  </a:cubicBezTo>
                  <a:lnTo>
                    <a:pt x="32" y="29"/>
                  </a:lnTo>
                  <a:close/>
                </a:path>
              </a:pathLst>
            </a:custGeom>
            <a:solidFill>
              <a:schemeClr val="bg1"/>
            </a:solidFill>
            <a:ln>
              <a:noFill/>
            </a:ln>
            <a:extLst/>
          </p:spPr>
          <p:txBody>
            <a:bodyPr/>
            <a:lstStyle/>
            <a:p>
              <a:endParaRPr lang="en-US"/>
            </a:p>
          </p:txBody>
        </p:sp>
      </p:grpSp>
      <p:grpSp>
        <p:nvGrpSpPr>
          <p:cNvPr id="8" name="Group 7"/>
          <p:cNvGrpSpPr/>
          <p:nvPr/>
        </p:nvGrpSpPr>
        <p:grpSpPr>
          <a:xfrm>
            <a:off x="8542421" y="4852367"/>
            <a:ext cx="2987841" cy="924324"/>
            <a:chOff x="8542421" y="4852367"/>
            <a:chExt cx="2987841" cy="924324"/>
          </a:xfrm>
        </p:grpSpPr>
        <p:sp>
          <p:nvSpPr>
            <p:cNvPr id="34" name="TextBox 33"/>
            <p:cNvSpPr txBox="1"/>
            <p:nvPr/>
          </p:nvSpPr>
          <p:spPr>
            <a:xfrm>
              <a:off x="9274993" y="4852367"/>
              <a:ext cx="2255269" cy="307777"/>
            </a:xfrm>
            <a:prstGeom prst="rect">
              <a:avLst/>
            </a:prstGeom>
            <a:noFill/>
          </p:spPr>
          <p:txBody>
            <a:bodyPr wrap="square" rtlCol="0">
              <a:spAutoFit/>
            </a:bodyPr>
            <a:lstStyle/>
            <a:p>
              <a:r>
                <a:rPr lang="en-US" sz="1400" b="1" smtClean="0">
                  <a:solidFill>
                    <a:schemeClr val="tx2"/>
                  </a:solidFill>
                </a:rPr>
                <a:t>YOUR DESCRIPTION</a:t>
              </a:r>
              <a:endParaRPr lang="en-US" sz="1400" b="1">
                <a:solidFill>
                  <a:schemeClr val="tx2"/>
                </a:solidFill>
              </a:endParaRPr>
            </a:p>
          </p:txBody>
        </p:sp>
        <p:sp>
          <p:nvSpPr>
            <p:cNvPr id="35" name="Rectangle 34"/>
            <p:cNvSpPr/>
            <p:nvPr/>
          </p:nvSpPr>
          <p:spPr>
            <a:xfrm>
              <a:off x="9274993" y="5130360"/>
              <a:ext cx="2255269" cy="646331"/>
            </a:xfrm>
            <a:prstGeom prst="rect">
              <a:avLst/>
            </a:prstGeom>
          </p:spPr>
          <p:txBody>
            <a:bodyPr wrap="square">
              <a:spAutoFit/>
            </a:bodyPr>
            <a:lstStyle/>
            <a:p>
              <a:pPr>
                <a:lnSpc>
                  <a:spcPct val="150000"/>
                </a:lnSpc>
              </a:pPr>
              <a:r>
                <a:rPr lang="en-US" sz="1200" smtClean="0">
                  <a:solidFill>
                    <a:schemeClr val="tx2"/>
                  </a:solidFill>
                </a:rPr>
                <a:t>Lorem ipsum dolor sit amet, consectetur adipiscing</a:t>
              </a:r>
              <a:r>
                <a:rPr lang="en-US" sz="1200" b="0" i="0" smtClean="0">
                  <a:solidFill>
                    <a:schemeClr val="tx2"/>
                  </a:solidFill>
                  <a:effectLst/>
                </a:rPr>
                <a:t>  </a:t>
              </a:r>
              <a:r>
                <a:rPr lang="en-US" sz="1200" smtClean="0">
                  <a:solidFill>
                    <a:schemeClr val="tx2"/>
                  </a:solidFill>
                </a:rPr>
                <a:t>elit.</a:t>
              </a:r>
              <a:r>
                <a:rPr lang="it-IT" sz="1200" smtClean="0">
                  <a:solidFill>
                    <a:schemeClr val="tx2"/>
                  </a:solidFill>
                </a:rPr>
                <a:t> </a:t>
              </a:r>
            </a:p>
          </p:txBody>
        </p:sp>
        <p:sp>
          <p:nvSpPr>
            <p:cNvPr id="44" name="Oval 43"/>
            <p:cNvSpPr/>
            <p:nvPr/>
          </p:nvSpPr>
          <p:spPr>
            <a:xfrm>
              <a:off x="8542421" y="4916590"/>
              <a:ext cx="637940" cy="63794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eform 150"/>
            <p:cNvSpPr>
              <a:spLocks noEditPoints="1"/>
            </p:cNvSpPr>
            <p:nvPr/>
          </p:nvSpPr>
          <p:spPr bwMode="auto">
            <a:xfrm>
              <a:off x="8731541" y="5100255"/>
              <a:ext cx="259700" cy="270611"/>
            </a:xfrm>
            <a:custGeom>
              <a:avLst/>
              <a:gdLst>
                <a:gd name="T0" fmla="*/ 17174 w 55"/>
                <a:gd name="T1" fmla="*/ 120873 h 57"/>
                <a:gd name="T2" fmla="*/ 0 w 55"/>
                <a:gd name="T3" fmla="*/ 100152 h 57"/>
                <a:gd name="T4" fmla="*/ 17174 w 55"/>
                <a:gd name="T5" fmla="*/ 82884 h 57"/>
                <a:gd name="T6" fmla="*/ 37783 w 55"/>
                <a:gd name="T7" fmla="*/ 100152 h 57"/>
                <a:gd name="T8" fmla="*/ 17174 w 55"/>
                <a:gd name="T9" fmla="*/ 120873 h 57"/>
                <a:gd name="T10" fmla="*/ 41217 w 55"/>
                <a:gd name="T11" fmla="*/ 69070 h 57"/>
                <a:gd name="T12" fmla="*/ 20609 w 55"/>
                <a:gd name="T13" fmla="*/ 44896 h 57"/>
                <a:gd name="T14" fmla="*/ 41217 w 55"/>
                <a:gd name="T15" fmla="*/ 24175 h 57"/>
                <a:gd name="T16" fmla="*/ 65261 w 55"/>
                <a:gd name="T17" fmla="*/ 44896 h 57"/>
                <a:gd name="T18" fmla="*/ 41217 w 55"/>
                <a:gd name="T19" fmla="*/ 69070 h 57"/>
                <a:gd name="T20" fmla="*/ 41217 w 55"/>
                <a:gd name="T21" fmla="*/ 172675 h 57"/>
                <a:gd name="T22" fmla="*/ 24043 w 55"/>
                <a:gd name="T23" fmla="*/ 155408 h 57"/>
                <a:gd name="T24" fmla="*/ 41217 w 55"/>
                <a:gd name="T25" fmla="*/ 138140 h 57"/>
                <a:gd name="T26" fmla="*/ 58391 w 55"/>
                <a:gd name="T27" fmla="*/ 155408 h 57"/>
                <a:gd name="T28" fmla="*/ 41217 w 55"/>
                <a:gd name="T29" fmla="*/ 172675 h 57"/>
                <a:gd name="T30" fmla="*/ 96174 w 55"/>
                <a:gd name="T31" fmla="*/ 44896 h 57"/>
                <a:gd name="T32" fmla="*/ 72130 w 55"/>
                <a:gd name="T33" fmla="*/ 20721 h 57"/>
                <a:gd name="T34" fmla="*/ 96174 w 55"/>
                <a:gd name="T35" fmla="*/ 0 h 57"/>
                <a:gd name="T36" fmla="*/ 120217 w 55"/>
                <a:gd name="T37" fmla="*/ 20721 h 57"/>
                <a:gd name="T38" fmla="*/ 96174 w 55"/>
                <a:gd name="T39" fmla="*/ 44896 h 57"/>
                <a:gd name="T40" fmla="*/ 96174 w 55"/>
                <a:gd name="T41" fmla="*/ 196850 h 57"/>
                <a:gd name="T42" fmla="*/ 82435 w 55"/>
                <a:gd name="T43" fmla="*/ 179582 h 57"/>
                <a:gd name="T44" fmla="*/ 96174 w 55"/>
                <a:gd name="T45" fmla="*/ 165768 h 57"/>
                <a:gd name="T46" fmla="*/ 113348 w 55"/>
                <a:gd name="T47" fmla="*/ 179582 h 57"/>
                <a:gd name="T48" fmla="*/ 96174 w 55"/>
                <a:gd name="T49" fmla="*/ 196850 h 57"/>
                <a:gd name="T50" fmla="*/ 151130 w 55"/>
                <a:gd name="T51" fmla="*/ 169222 h 57"/>
                <a:gd name="T52" fmla="*/ 137391 w 55"/>
                <a:gd name="T53" fmla="*/ 155408 h 57"/>
                <a:gd name="T54" fmla="*/ 151130 w 55"/>
                <a:gd name="T55" fmla="*/ 141594 h 57"/>
                <a:gd name="T56" fmla="*/ 164870 w 55"/>
                <a:gd name="T57" fmla="*/ 155408 h 57"/>
                <a:gd name="T58" fmla="*/ 151130 w 55"/>
                <a:gd name="T59" fmla="*/ 169222 h 57"/>
                <a:gd name="T60" fmla="*/ 151130 w 55"/>
                <a:gd name="T61" fmla="*/ 55256 h 57"/>
                <a:gd name="T62" fmla="*/ 140826 w 55"/>
                <a:gd name="T63" fmla="*/ 44896 h 57"/>
                <a:gd name="T64" fmla="*/ 151130 w 55"/>
                <a:gd name="T65" fmla="*/ 34535 h 57"/>
                <a:gd name="T66" fmla="*/ 161435 w 55"/>
                <a:gd name="T67" fmla="*/ 44896 h 57"/>
                <a:gd name="T68" fmla="*/ 151130 w 55"/>
                <a:gd name="T69" fmla="*/ 55256 h 57"/>
                <a:gd name="T70" fmla="*/ 175174 w 55"/>
                <a:gd name="T71" fmla="*/ 113966 h 57"/>
                <a:gd name="T72" fmla="*/ 164870 w 55"/>
                <a:gd name="T73" fmla="*/ 100152 h 57"/>
                <a:gd name="T74" fmla="*/ 175174 w 55"/>
                <a:gd name="T75" fmla="*/ 89791 h 57"/>
                <a:gd name="T76" fmla="*/ 188913 w 55"/>
                <a:gd name="T77" fmla="*/ 100152 h 57"/>
                <a:gd name="T78" fmla="*/ 175174 w 55"/>
                <a:gd name="T79" fmla="*/ 113966 h 5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5" h="57">
                  <a:moveTo>
                    <a:pt x="5" y="35"/>
                  </a:moveTo>
                  <a:cubicBezTo>
                    <a:pt x="2" y="35"/>
                    <a:pt x="0" y="32"/>
                    <a:pt x="0" y="29"/>
                  </a:cubicBezTo>
                  <a:cubicBezTo>
                    <a:pt x="0" y="26"/>
                    <a:pt x="2" y="24"/>
                    <a:pt x="5" y="24"/>
                  </a:cubicBezTo>
                  <a:cubicBezTo>
                    <a:pt x="9" y="24"/>
                    <a:pt x="11" y="26"/>
                    <a:pt x="11" y="29"/>
                  </a:cubicBezTo>
                  <a:cubicBezTo>
                    <a:pt x="11" y="32"/>
                    <a:pt x="9" y="35"/>
                    <a:pt x="5" y="35"/>
                  </a:cubicBezTo>
                  <a:close/>
                  <a:moveTo>
                    <a:pt x="12" y="20"/>
                  </a:moveTo>
                  <a:cubicBezTo>
                    <a:pt x="9" y="20"/>
                    <a:pt x="6" y="17"/>
                    <a:pt x="6" y="13"/>
                  </a:cubicBezTo>
                  <a:cubicBezTo>
                    <a:pt x="6" y="10"/>
                    <a:pt x="9" y="7"/>
                    <a:pt x="12" y="7"/>
                  </a:cubicBezTo>
                  <a:cubicBezTo>
                    <a:pt x="16" y="7"/>
                    <a:pt x="19" y="10"/>
                    <a:pt x="19" y="13"/>
                  </a:cubicBezTo>
                  <a:cubicBezTo>
                    <a:pt x="19" y="17"/>
                    <a:pt x="16" y="20"/>
                    <a:pt x="12" y="20"/>
                  </a:cubicBezTo>
                  <a:close/>
                  <a:moveTo>
                    <a:pt x="12" y="50"/>
                  </a:moveTo>
                  <a:cubicBezTo>
                    <a:pt x="9" y="50"/>
                    <a:pt x="7" y="48"/>
                    <a:pt x="7" y="45"/>
                  </a:cubicBezTo>
                  <a:cubicBezTo>
                    <a:pt x="7" y="42"/>
                    <a:pt x="9" y="40"/>
                    <a:pt x="12" y="40"/>
                  </a:cubicBezTo>
                  <a:cubicBezTo>
                    <a:pt x="15" y="40"/>
                    <a:pt x="17" y="42"/>
                    <a:pt x="17" y="45"/>
                  </a:cubicBezTo>
                  <a:cubicBezTo>
                    <a:pt x="17" y="48"/>
                    <a:pt x="15" y="50"/>
                    <a:pt x="12" y="50"/>
                  </a:cubicBezTo>
                  <a:close/>
                  <a:moveTo>
                    <a:pt x="28" y="13"/>
                  </a:moveTo>
                  <a:cubicBezTo>
                    <a:pt x="25" y="13"/>
                    <a:pt x="21" y="10"/>
                    <a:pt x="21" y="6"/>
                  </a:cubicBezTo>
                  <a:cubicBezTo>
                    <a:pt x="21" y="3"/>
                    <a:pt x="25" y="0"/>
                    <a:pt x="28" y="0"/>
                  </a:cubicBezTo>
                  <a:cubicBezTo>
                    <a:pt x="32" y="0"/>
                    <a:pt x="35" y="3"/>
                    <a:pt x="35" y="6"/>
                  </a:cubicBezTo>
                  <a:cubicBezTo>
                    <a:pt x="35" y="10"/>
                    <a:pt x="32" y="13"/>
                    <a:pt x="28" y="13"/>
                  </a:cubicBezTo>
                  <a:close/>
                  <a:moveTo>
                    <a:pt x="28" y="57"/>
                  </a:moveTo>
                  <a:cubicBezTo>
                    <a:pt x="26" y="57"/>
                    <a:pt x="24" y="55"/>
                    <a:pt x="24" y="52"/>
                  </a:cubicBezTo>
                  <a:cubicBezTo>
                    <a:pt x="24" y="50"/>
                    <a:pt x="26" y="48"/>
                    <a:pt x="28" y="48"/>
                  </a:cubicBezTo>
                  <a:cubicBezTo>
                    <a:pt x="31" y="48"/>
                    <a:pt x="33" y="50"/>
                    <a:pt x="33" y="52"/>
                  </a:cubicBezTo>
                  <a:cubicBezTo>
                    <a:pt x="33" y="55"/>
                    <a:pt x="31" y="57"/>
                    <a:pt x="28" y="57"/>
                  </a:cubicBezTo>
                  <a:close/>
                  <a:moveTo>
                    <a:pt x="44" y="49"/>
                  </a:moveTo>
                  <a:cubicBezTo>
                    <a:pt x="42" y="49"/>
                    <a:pt x="40" y="48"/>
                    <a:pt x="40" y="45"/>
                  </a:cubicBezTo>
                  <a:cubicBezTo>
                    <a:pt x="40" y="43"/>
                    <a:pt x="42" y="41"/>
                    <a:pt x="44" y="41"/>
                  </a:cubicBezTo>
                  <a:cubicBezTo>
                    <a:pt x="47" y="41"/>
                    <a:pt x="48" y="43"/>
                    <a:pt x="48" y="45"/>
                  </a:cubicBezTo>
                  <a:cubicBezTo>
                    <a:pt x="48" y="48"/>
                    <a:pt x="47" y="49"/>
                    <a:pt x="44" y="49"/>
                  </a:cubicBezTo>
                  <a:close/>
                  <a:moveTo>
                    <a:pt x="44" y="16"/>
                  </a:moveTo>
                  <a:cubicBezTo>
                    <a:pt x="43" y="16"/>
                    <a:pt x="41" y="15"/>
                    <a:pt x="41" y="13"/>
                  </a:cubicBezTo>
                  <a:cubicBezTo>
                    <a:pt x="41" y="12"/>
                    <a:pt x="43" y="10"/>
                    <a:pt x="44" y="10"/>
                  </a:cubicBezTo>
                  <a:cubicBezTo>
                    <a:pt x="46" y="10"/>
                    <a:pt x="47" y="12"/>
                    <a:pt x="47" y="13"/>
                  </a:cubicBezTo>
                  <a:cubicBezTo>
                    <a:pt x="47" y="15"/>
                    <a:pt x="46" y="16"/>
                    <a:pt x="44" y="16"/>
                  </a:cubicBezTo>
                  <a:close/>
                  <a:moveTo>
                    <a:pt x="51" y="33"/>
                  </a:moveTo>
                  <a:cubicBezTo>
                    <a:pt x="49" y="33"/>
                    <a:pt x="48" y="31"/>
                    <a:pt x="48" y="29"/>
                  </a:cubicBezTo>
                  <a:cubicBezTo>
                    <a:pt x="48" y="27"/>
                    <a:pt x="49" y="26"/>
                    <a:pt x="51" y="26"/>
                  </a:cubicBezTo>
                  <a:cubicBezTo>
                    <a:pt x="53" y="26"/>
                    <a:pt x="55" y="27"/>
                    <a:pt x="55" y="29"/>
                  </a:cubicBezTo>
                  <a:cubicBezTo>
                    <a:pt x="55" y="31"/>
                    <a:pt x="53" y="33"/>
                    <a:pt x="51" y="33"/>
                  </a:cubicBezTo>
                  <a:close/>
                </a:path>
              </a:pathLst>
            </a:custGeom>
            <a:solidFill>
              <a:schemeClr val="bg1"/>
            </a:solidFill>
            <a:ln>
              <a:noFill/>
            </a:ln>
            <a:extLst/>
          </p:spPr>
          <p:txBody>
            <a:bodyPr/>
            <a:lstStyle/>
            <a:p>
              <a:endParaRPr lang="en-US"/>
            </a:p>
          </p:txBody>
        </p:sp>
      </p:grpSp>
      <p:pic>
        <p:nvPicPr>
          <p:cNvPr id="19" name="Picture Placeholder 1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89" r="1789"/>
          <a:stretch>
            <a:fillRect/>
          </a:stretch>
        </p:blipFill>
        <p:spPr/>
      </p:pic>
    </p:spTree>
    <p:extLst>
      <p:ext uri="{BB962C8B-B14F-4D97-AF65-F5344CB8AC3E}">
        <p14:creationId xmlns:p14="http://schemas.microsoft.com/office/powerpoint/2010/main" val="234786721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667">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14:bounceEnd="50667">
                                          <p:cBhvr additive="base">
                                            <p:cTn id="11"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14:bounceEnd="50667">
                                          <p:cBhvr additive="base">
                                            <p:cTn id="15"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14:bounceEnd="50667">
                                          <p:cBhvr additive="base">
                                            <p:cTn id="19" dur="750" fill="hold"/>
                                            <p:tgtEl>
                                              <p:spTgt spid="4"/>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14:bounceEnd="50667">
                                          <p:cBhvr additive="base">
                                            <p:cTn id="23" dur="750" fill="hold"/>
                                            <p:tgtEl>
                                              <p:spTgt spid="7"/>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14:presetBounceEnd="50667">
                                      <p:stCondLst>
                                        <p:cond delay="1250"/>
                                      </p:stCondLst>
                                      <p:childTnLst>
                                        <p:set>
                                          <p:cBhvr>
                                            <p:cTn id="26" dur="1" fill="hold">
                                              <p:stCondLst>
                                                <p:cond delay="0"/>
                                              </p:stCondLst>
                                            </p:cTn>
                                            <p:tgtEl>
                                              <p:spTgt spid="8"/>
                                            </p:tgtEl>
                                            <p:attrNameLst>
                                              <p:attrName>style.visibility</p:attrName>
                                            </p:attrNameLst>
                                          </p:cBhvr>
                                          <p:to>
                                            <p:strVal val="visible"/>
                                          </p:to>
                                        </p:set>
                                        <p:anim calcmode="lin" valueType="num" p14:bounceEnd="50667">
                                          <p:cBhvr additive="base">
                                            <p:cTn id="27" dur="750" fill="hold"/>
                                            <p:tgtEl>
                                              <p:spTgt spid="8"/>
                                            </p:tgtEl>
                                            <p:attrNameLst>
                                              <p:attrName>ppt_x</p:attrName>
                                            </p:attrNameLst>
                                          </p:cBhvr>
                                          <p:tavLst>
                                            <p:tav tm="0">
                                              <p:val>
                                                <p:strVal val="#ppt_x"/>
                                              </p:val>
                                            </p:tav>
                                            <p:tav tm="100000">
                                              <p:val>
                                                <p:strVal val="#ppt_x"/>
                                              </p:val>
                                            </p:tav>
                                          </p:tavLst>
                                        </p:anim>
                                        <p:anim calcmode="lin" valueType="num" p14:bounceEnd="50667">
                                          <p:cBhvr additive="base">
                                            <p:cTn id="28"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750" fill="hold"/>
                                            <p:tgtEl>
                                              <p:spTgt spid="5"/>
                                            </p:tgtEl>
                                            <p:attrNameLst>
                                              <p:attrName>ppt_x</p:attrName>
                                            </p:attrNameLst>
                                          </p:cBhvr>
                                          <p:tavLst>
                                            <p:tav tm="0">
                                              <p:val>
                                                <p:strVal val="#ppt_x"/>
                                              </p:val>
                                            </p:tav>
                                            <p:tav tm="100000">
                                              <p:val>
                                                <p:strVal val="#ppt_x"/>
                                              </p:val>
                                            </p:tav>
                                          </p:tavLst>
                                        </p:anim>
                                        <p:anim calcmode="lin" valueType="num">
                                          <p:cBhvr additive="base">
                                            <p:cTn id="12" dur="75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ppt_x"/>
                                              </p:val>
                                            </p:tav>
                                            <p:tav tm="100000">
                                              <p:val>
                                                <p:strVal val="#ppt_x"/>
                                              </p:val>
                                            </p:tav>
                                          </p:tavLst>
                                        </p:anim>
                                        <p:anim calcmode="lin" valueType="num">
                                          <p:cBhvr additive="base">
                                            <p:cTn id="16" dur="75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750" fill="hold"/>
                                            <p:tgtEl>
                                              <p:spTgt spid="4"/>
                                            </p:tgtEl>
                                            <p:attrNameLst>
                                              <p:attrName>ppt_x</p:attrName>
                                            </p:attrNameLst>
                                          </p:cBhvr>
                                          <p:tavLst>
                                            <p:tav tm="0">
                                              <p:val>
                                                <p:strVal val="#ppt_x"/>
                                              </p:val>
                                            </p:tav>
                                            <p:tav tm="100000">
                                              <p:val>
                                                <p:strVal val="#ppt_x"/>
                                              </p:val>
                                            </p:tav>
                                          </p:tavLst>
                                        </p:anim>
                                        <p:anim calcmode="lin" valueType="num">
                                          <p:cBhvr additive="base">
                                            <p:cTn id="20" dur="75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750" fill="hold"/>
                                            <p:tgtEl>
                                              <p:spTgt spid="7"/>
                                            </p:tgtEl>
                                            <p:attrNameLst>
                                              <p:attrName>ppt_x</p:attrName>
                                            </p:attrNameLst>
                                          </p:cBhvr>
                                          <p:tavLst>
                                            <p:tav tm="0">
                                              <p:val>
                                                <p:strVal val="#ppt_x"/>
                                              </p:val>
                                            </p:tav>
                                            <p:tav tm="100000">
                                              <p:val>
                                                <p:strVal val="#ppt_x"/>
                                              </p:val>
                                            </p:tav>
                                          </p:tavLst>
                                        </p:anim>
                                        <p:anim calcmode="lin" valueType="num">
                                          <p:cBhvr additive="base">
                                            <p:cTn id="24" dur="75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125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750" fill="hold"/>
                                            <p:tgtEl>
                                              <p:spTgt spid="8"/>
                                            </p:tgtEl>
                                            <p:attrNameLst>
                                              <p:attrName>ppt_x</p:attrName>
                                            </p:attrNameLst>
                                          </p:cBhvr>
                                          <p:tavLst>
                                            <p:tav tm="0">
                                              <p:val>
                                                <p:strVal val="#ppt_x"/>
                                              </p:val>
                                            </p:tav>
                                            <p:tav tm="100000">
                                              <p:val>
                                                <p:strVal val="#ppt_x"/>
                                              </p:val>
                                            </p:tav>
                                          </p:tavLst>
                                        </p:anim>
                                        <p:anim calcmode="lin" valueType="num">
                                          <p:cBhvr additive="base">
                                            <p:cTn id="28" dur="7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Experiment 2 </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3365024"/>
          </a:xfrm>
          <a:prstGeom prst="rect">
            <a:avLst/>
          </a:prstGeom>
        </p:spPr>
        <p:txBody>
          <a:bodyPr wrap="square">
            <a:spAutoFit/>
          </a:bodyPr>
          <a:lstStyle/>
          <a:p>
            <a:pPr>
              <a:lnSpc>
                <a:spcPct val="150000"/>
              </a:lnSpc>
            </a:pPr>
            <a:r>
              <a:rPr lang="en-US" dirty="0"/>
              <a:t>Accessing information via the Internet may not only affect </a:t>
            </a:r>
            <a:r>
              <a:rPr lang="en-US" dirty="0" smtClean="0"/>
              <a:t>a person’s </a:t>
            </a:r>
            <a:r>
              <a:rPr lang="en-US" dirty="0"/>
              <a:t>likelihood of relying on the Internet to access </a:t>
            </a:r>
            <a:r>
              <a:rPr lang="en-US" dirty="0" smtClean="0"/>
              <a:t>other information</a:t>
            </a:r>
            <a:r>
              <a:rPr lang="en-US" dirty="0"/>
              <a:t>, it may also affect the speed with which </a:t>
            </a:r>
            <a:r>
              <a:rPr lang="en-US" dirty="0" smtClean="0"/>
              <a:t>one makes </a:t>
            </a:r>
            <a:r>
              <a:rPr lang="en-US" dirty="0"/>
              <a:t>the decision to rely on the Internet to access information. We explored this possibility in Experiment 2 </a:t>
            </a:r>
            <a:r>
              <a:rPr lang="en-US" dirty="0" smtClean="0"/>
              <a:t>by measuring </a:t>
            </a:r>
            <a:r>
              <a:rPr lang="en-US" dirty="0"/>
              <a:t>the amount </a:t>
            </a:r>
            <a:r>
              <a:rPr lang="en-US" dirty="0" smtClean="0"/>
              <a:t>of time </a:t>
            </a:r>
            <a:r>
              <a:rPr lang="en-US" dirty="0"/>
              <a:t>participants allowed </a:t>
            </a:r>
            <a:r>
              <a:rPr lang="en-US" dirty="0" smtClean="0"/>
              <a:t>to pass </a:t>
            </a:r>
            <a:r>
              <a:rPr lang="en-US" dirty="0"/>
              <a:t>between when they heard a given question </a:t>
            </a:r>
            <a:r>
              <a:rPr lang="en-US" dirty="0" smtClean="0"/>
              <a:t>and when </a:t>
            </a:r>
            <a:r>
              <a:rPr lang="en-US" dirty="0"/>
              <a:t>they began their Google Search. Presumably, participants who take longer to begin their Google Search do </a:t>
            </a:r>
            <a:r>
              <a:rPr lang="en-US" dirty="0" smtClean="0"/>
              <a:t>so because </a:t>
            </a:r>
            <a:r>
              <a:rPr lang="en-US" dirty="0"/>
              <a:t>they are first attempting to search their </a:t>
            </a:r>
            <a:r>
              <a:rPr lang="en-US" dirty="0" smtClean="0"/>
              <a:t>own memory</a:t>
            </a:r>
            <a:r>
              <a:rPr lang="en-US" dirty="0"/>
              <a:t>. We predicted that participants in the </a:t>
            </a:r>
            <a:r>
              <a:rPr lang="en-US" dirty="0" smtClean="0"/>
              <a:t>Internet condition </a:t>
            </a:r>
            <a:r>
              <a:rPr lang="en-US" dirty="0"/>
              <a:t>would spend less time searching their own </a:t>
            </a:r>
            <a:r>
              <a:rPr lang="en-US" dirty="0" smtClean="0"/>
              <a:t>memory before </a:t>
            </a:r>
            <a:r>
              <a:rPr lang="en-US" dirty="0"/>
              <a:t>using Google Search than would participants in </a:t>
            </a:r>
            <a:r>
              <a:rPr lang="en-US" dirty="0" smtClean="0"/>
              <a:t>the Memory </a:t>
            </a:r>
            <a:r>
              <a:rPr lang="en-US" dirty="0"/>
              <a:t>condition. </a:t>
            </a:r>
            <a:endParaRPr lang="en-US" sz="1200" dirty="0"/>
          </a:p>
        </p:txBody>
      </p:sp>
    </p:spTree>
    <p:extLst>
      <p:ext uri="{BB962C8B-B14F-4D97-AF65-F5344CB8AC3E}">
        <p14:creationId xmlns:p14="http://schemas.microsoft.com/office/powerpoint/2010/main" val="177459072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Experiment 2 cont’d </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3365024"/>
          </a:xfrm>
          <a:prstGeom prst="rect">
            <a:avLst/>
          </a:prstGeom>
        </p:spPr>
        <p:txBody>
          <a:bodyPr wrap="square">
            <a:spAutoFit/>
          </a:bodyPr>
          <a:lstStyle/>
          <a:p>
            <a:pPr algn="just">
              <a:lnSpc>
                <a:spcPct val="150000"/>
              </a:lnSpc>
            </a:pPr>
            <a:r>
              <a:rPr lang="en-US" dirty="0"/>
              <a:t>This hypothesis was further explored by administering a Need for Cognition (NFC) scale at the end of the experiment to assess each participant’s reported propensity to seek out challenging cognitive </a:t>
            </a:r>
            <a:r>
              <a:rPr lang="en-US" dirty="0" err="1"/>
              <a:t>endeavours</a:t>
            </a:r>
            <a:r>
              <a:rPr lang="en-US" dirty="0"/>
              <a:t> (</a:t>
            </a:r>
            <a:r>
              <a:rPr lang="en-US" dirty="0" err="1"/>
              <a:t>Cacioppo</a:t>
            </a:r>
            <a:r>
              <a:rPr lang="en-US" dirty="0"/>
              <a:t>, Petty, &amp; Kao, 1984). Although typically </a:t>
            </a:r>
            <a:r>
              <a:rPr lang="en-US" dirty="0" smtClean="0"/>
              <a:t>employed as </a:t>
            </a:r>
            <a:r>
              <a:rPr lang="en-US" dirty="0"/>
              <a:t>a trait measure, the experience of relying on the Internet could (at least temporarily) reduce the extent to which participants feel the desire </a:t>
            </a:r>
            <a:r>
              <a:rPr lang="en-US" dirty="0" smtClean="0"/>
              <a:t>to challenge </a:t>
            </a:r>
            <a:r>
              <a:rPr lang="en-US" dirty="0"/>
              <a:t>themselves cognitively – which in this context could be one of the factors responsible for reducing the extent to which they bother to try to remember information without the help of the Internet. Thus, we predicted that participants in the Internet condition would report lower post-experimental NFC scores than participants in the Memory condition. </a:t>
            </a:r>
            <a:endParaRPr lang="en-US" sz="1200" dirty="0"/>
          </a:p>
        </p:txBody>
      </p:sp>
    </p:spTree>
    <p:extLst>
      <p:ext uri="{BB962C8B-B14F-4D97-AF65-F5344CB8AC3E}">
        <p14:creationId xmlns:p14="http://schemas.microsoft.com/office/powerpoint/2010/main" val="424832528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a:t>
            </a:r>
            <a:r>
              <a:rPr lang="en-US" sz="3600" b="1" dirty="0">
                <a:solidFill>
                  <a:schemeClr val="tx2"/>
                </a:solidFill>
              </a:rPr>
              <a:t>2</a:t>
            </a:r>
            <a:endParaRPr lang="en-US" sz="3600" b="1" dirty="0">
              <a:solidFill>
                <a:schemeClr val="tx2"/>
              </a:solidFill>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p:cNvGrpSpPr/>
          <p:nvPr/>
        </p:nvGrpSpPr>
        <p:grpSpPr>
          <a:xfrm>
            <a:off x="878927" y="1575495"/>
            <a:ext cx="10206892" cy="1079210"/>
            <a:chOff x="9580446" y="2630663"/>
            <a:chExt cx="1766082" cy="2658482"/>
          </a:xfrm>
        </p:grpSpPr>
        <p:sp>
          <p:nvSpPr>
            <p:cNvPr id="31" name="TextBox 30"/>
            <p:cNvSpPr txBox="1"/>
            <p:nvPr/>
          </p:nvSpPr>
          <p:spPr>
            <a:xfrm>
              <a:off x="9580447" y="2630663"/>
              <a:ext cx="1766080" cy="307777"/>
            </a:xfrm>
            <a:prstGeom prst="rect">
              <a:avLst/>
            </a:prstGeom>
            <a:noFill/>
          </p:spPr>
          <p:txBody>
            <a:bodyPr wrap="square" rtlCol="0">
              <a:spAutoFit/>
            </a:bodyPr>
            <a:lstStyle/>
            <a:p>
              <a:pPr algn="ctr"/>
              <a:r>
                <a:rPr lang="en-US" sz="1400" b="1" dirty="0" smtClean="0">
                  <a:solidFill>
                    <a:schemeClr val="tx2"/>
                  </a:solidFill>
                </a:rPr>
                <a:t>Participants</a:t>
              </a:r>
              <a:endParaRPr lang="en-US" sz="1400" b="1" dirty="0">
                <a:solidFill>
                  <a:schemeClr val="tx2"/>
                </a:solidFill>
              </a:endParaRPr>
            </a:p>
          </p:txBody>
        </p:sp>
        <p:sp>
          <p:nvSpPr>
            <p:cNvPr id="32" name="Rectangle 31"/>
            <p:cNvSpPr/>
            <p:nvPr/>
          </p:nvSpPr>
          <p:spPr>
            <a:xfrm>
              <a:off x="9580446" y="3440012"/>
              <a:ext cx="1766082" cy="1849133"/>
            </a:xfrm>
            <a:prstGeom prst="rect">
              <a:avLst/>
            </a:prstGeom>
          </p:spPr>
          <p:txBody>
            <a:bodyPr wrap="square">
              <a:spAutoFit/>
            </a:bodyPr>
            <a:lstStyle/>
            <a:p>
              <a:pPr algn="ctr">
                <a:lnSpc>
                  <a:spcPct val="150000"/>
                </a:lnSpc>
              </a:pPr>
              <a:r>
                <a:rPr lang="en-US" dirty="0"/>
                <a:t>Forty </a:t>
              </a:r>
              <a:r>
                <a:rPr lang="en-US" dirty="0"/>
                <a:t>undergraduates from </a:t>
              </a:r>
              <a:r>
                <a:rPr lang="en-US" dirty="0"/>
                <a:t>the UCSC</a:t>
              </a:r>
              <a:r>
                <a:rPr lang="en-US" sz="1600" dirty="0"/>
                <a:t/>
              </a:r>
              <a:br>
                <a:rPr lang="en-US" sz="1600" dirty="0"/>
              </a:br>
              <a:endParaRPr lang="it-IT" sz="1200" dirty="0">
                <a:solidFill>
                  <a:schemeClr val="tx2"/>
                </a:solidFill>
              </a:endParaRPr>
            </a:p>
          </p:txBody>
        </p:sp>
      </p:grpSp>
      <p:grpSp>
        <p:nvGrpSpPr>
          <p:cNvPr id="33" name="Group 32"/>
          <p:cNvGrpSpPr/>
          <p:nvPr/>
        </p:nvGrpSpPr>
        <p:grpSpPr>
          <a:xfrm>
            <a:off x="354909" y="2608538"/>
            <a:ext cx="11395093" cy="4105287"/>
            <a:chOff x="9580448" y="2399664"/>
            <a:chExt cx="1766082" cy="11412939"/>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8" y="3159924"/>
              <a:ext cx="1766082" cy="10652679"/>
            </a:xfrm>
            <a:prstGeom prst="rect">
              <a:avLst/>
            </a:prstGeom>
          </p:spPr>
          <p:txBody>
            <a:bodyPr wrap="square">
              <a:spAutoFit/>
            </a:bodyPr>
            <a:lstStyle/>
            <a:p>
              <a:pPr algn="just">
                <a:lnSpc>
                  <a:spcPct val="150000"/>
                </a:lnSpc>
              </a:pPr>
              <a:r>
                <a:rPr lang="en-US" dirty="0"/>
                <a:t>Participants were initially questioned with a set of 10 difficult trivia questions. As in </a:t>
              </a:r>
              <a:r>
                <a:rPr lang="en-US" dirty="0"/>
                <a:t>the previous </a:t>
              </a:r>
              <a:r>
                <a:rPr lang="en-US" dirty="0"/>
                <a:t>experiments, the questions were presented </a:t>
              </a:r>
              <a:r>
                <a:rPr lang="en-US" dirty="0"/>
                <a:t>by the </a:t>
              </a:r>
              <a:r>
                <a:rPr lang="en-US" dirty="0"/>
                <a:t>experimenter, with participants instructed to </a:t>
              </a:r>
              <a:r>
                <a:rPr lang="en-US" dirty="0"/>
                <a:t>respond as </a:t>
              </a:r>
              <a:r>
                <a:rPr lang="en-US" dirty="0"/>
                <a:t>quickly and as accurately as possible. Participants </a:t>
              </a:r>
              <a:r>
                <a:rPr lang="en-US" dirty="0"/>
                <a:t>in the </a:t>
              </a:r>
              <a:r>
                <a:rPr lang="en-US" dirty="0"/>
                <a:t>Internet condition were given the same </a:t>
              </a:r>
              <a:r>
                <a:rPr lang="en-US" dirty="0"/>
                <a:t>instructions as </a:t>
              </a:r>
              <a:r>
                <a:rPr lang="en-US" dirty="0"/>
                <a:t>in Experiments 1a and 1b – namely, to use </a:t>
              </a:r>
              <a:r>
                <a:rPr lang="en-US" dirty="0"/>
                <a:t>Google Search </a:t>
              </a:r>
              <a:r>
                <a:rPr lang="en-US" dirty="0"/>
                <a:t>to answer each question. Participants in </a:t>
              </a:r>
              <a:r>
                <a:rPr lang="en-US" dirty="0"/>
                <a:t>the Memory </a:t>
              </a:r>
              <a:r>
                <a:rPr lang="en-US" dirty="0"/>
                <a:t>condition were told to answer each </a:t>
              </a:r>
              <a:r>
                <a:rPr lang="en-US" dirty="0"/>
                <a:t>question </a:t>
              </a:r>
              <a:r>
                <a:rPr lang="en-US" dirty="0"/>
                <a:t>from memory</a:t>
              </a:r>
              <a:r>
                <a:rPr lang="en-US" dirty="0"/>
                <a:t>.</a:t>
              </a:r>
            </a:p>
            <a:p>
              <a:pPr algn="just">
                <a:lnSpc>
                  <a:spcPct val="150000"/>
                </a:lnSpc>
              </a:pPr>
              <a:r>
                <a:rPr lang="en-US" dirty="0"/>
                <a:t>A 5-min interval was placed between the first </a:t>
              </a:r>
              <a:r>
                <a:rPr lang="en-US" dirty="0" smtClean="0"/>
                <a:t>and second </a:t>
              </a:r>
              <a:r>
                <a:rPr lang="en-US" dirty="0"/>
                <a:t>sets of trivia questions during which </a:t>
              </a:r>
              <a:r>
                <a:rPr lang="en-US" dirty="0" smtClean="0"/>
                <a:t>participants played </a:t>
              </a:r>
              <a:r>
                <a:rPr lang="en-US" dirty="0"/>
                <a:t>Tetris. As in the previous experiments, the second</a:t>
              </a:r>
              <a:r>
                <a:rPr lang="en-US" sz="1600" dirty="0"/>
                <a:t> </a:t>
              </a:r>
              <a:r>
                <a:rPr lang="en-US" dirty="0"/>
                <a:t>phase was identical for all participants. Ten </a:t>
              </a:r>
              <a:r>
                <a:rPr lang="en-US" dirty="0" smtClean="0"/>
                <a:t>relatively easy</a:t>
              </a:r>
              <a:r>
                <a:rPr lang="en-US" dirty="0"/>
                <a:t> </a:t>
              </a:r>
              <a:r>
                <a:rPr lang="en-US" dirty="0" smtClean="0"/>
                <a:t>questions </a:t>
              </a:r>
              <a:r>
                <a:rPr lang="en-US" dirty="0"/>
                <a:t>were read out loud one at a time and participants were instructed to answer each question </a:t>
              </a:r>
              <a:r>
                <a:rPr lang="en-US" dirty="0" smtClean="0"/>
                <a:t>as quickly</a:t>
              </a:r>
              <a:r>
                <a:rPr lang="en-US" dirty="0"/>
                <a:t> </a:t>
              </a:r>
              <a:r>
                <a:rPr lang="en-US" dirty="0" smtClean="0"/>
                <a:t>and </a:t>
              </a:r>
              <a:r>
                <a:rPr lang="en-US" dirty="0"/>
                <a:t>as accurately as possible</a:t>
              </a:r>
              <a:r>
                <a:rPr lang="en-US" dirty="0" smtClean="0"/>
                <a:t>.</a:t>
              </a:r>
              <a:endParaRPr lang="it-IT" sz="1600" dirty="0">
                <a:solidFill>
                  <a:schemeClr val="tx2"/>
                </a:solidFill>
              </a:endParaRPr>
            </a:p>
          </p:txBody>
        </p:sp>
      </p:grpSp>
    </p:spTree>
    <p:extLst>
      <p:ext uri="{BB962C8B-B14F-4D97-AF65-F5344CB8AC3E}">
        <p14:creationId xmlns:p14="http://schemas.microsoft.com/office/powerpoint/2010/main" val="395805549"/>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14:bounceEnd="50667">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14:bounceEnd="50667">
                                          <p:cBhvr additive="base">
                                            <p:cTn id="11"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a:t>
            </a:r>
            <a:r>
              <a:rPr lang="en-US" sz="3600" b="1" dirty="0">
                <a:solidFill>
                  <a:schemeClr val="tx2"/>
                </a:solidFill>
              </a:rPr>
              <a:t>2</a:t>
            </a:r>
            <a:endParaRPr lang="en-US" sz="3600" b="1" dirty="0">
              <a:solidFill>
                <a:schemeClr val="tx2"/>
              </a:solidFill>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3" name="Group 32"/>
          <p:cNvGrpSpPr/>
          <p:nvPr/>
        </p:nvGrpSpPr>
        <p:grpSpPr>
          <a:xfrm>
            <a:off x="284820" y="1943556"/>
            <a:ext cx="11395093" cy="3763694"/>
            <a:chOff x="9580446" y="2399664"/>
            <a:chExt cx="1766082" cy="10463290"/>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6" y="3493731"/>
              <a:ext cx="1766082" cy="9369223"/>
            </a:xfrm>
            <a:prstGeom prst="rect">
              <a:avLst/>
            </a:prstGeom>
          </p:spPr>
          <p:txBody>
            <a:bodyPr wrap="square">
              <a:spAutoFit/>
            </a:bodyPr>
            <a:lstStyle/>
            <a:p>
              <a:pPr algn="just">
                <a:lnSpc>
                  <a:spcPct val="150000"/>
                </a:lnSpc>
              </a:pPr>
              <a:r>
                <a:rPr lang="en-US" dirty="0"/>
                <a:t>Participants were told </a:t>
              </a:r>
              <a:r>
                <a:rPr lang="en-US" dirty="0" smtClean="0"/>
                <a:t>that although </a:t>
              </a:r>
              <a:r>
                <a:rPr lang="en-US" dirty="0"/>
                <a:t>they were allowed to use Google Search to </a:t>
              </a:r>
              <a:r>
                <a:rPr lang="en-US" dirty="0" smtClean="0"/>
                <a:t>find answers</a:t>
              </a:r>
              <a:r>
                <a:rPr lang="en-US" dirty="0"/>
                <a:t>, they were not required to do so. As in </a:t>
              </a:r>
              <a:r>
                <a:rPr lang="en-US" dirty="0" smtClean="0"/>
                <a:t>Experiment 1a</a:t>
              </a:r>
              <a:r>
                <a:rPr lang="en-US" dirty="0"/>
                <a:t>, participants remained in the same seat they were </a:t>
              </a:r>
              <a:r>
                <a:rPr lang="en-US" dirty="0" smtClean="0"/>
                <a:t>in while answering the </a:t>
              </a:r>
              <a:r>
                <a:rPr lang="en-US" dirty="0"/>
                <a:t>first set of questions and were </a:t>
              </a:r>
              <a:r>
                <a:rPr lang="en-US" dirty="0" smtClean="0"/>
                <a:t>given the </a:t>
              </a:r>
              <a:r>
                <a:rPr lang="en-US" dirty="0"/>
                <a:t>opportunity to use the computer to conduct </a:t>
              </a:r>
              <a:r>
                <a:rPr lang="en-US" dirty="0" smtClean="0"/>
                <a:t>their searches</a:t>
              </a:r>
              <a:r>
                <a:rPr lang="en-US" dirty="0"/>
                <a:t>. </a:t>
              </a:r>
              <a:r>
                <a:rPr lang="en-US" dirty="0" smtClean="0"/>
                <a:t>In addition </a:t>
              </a:r>
              <a:r>
                <a:rPr lang="en-US" dirty="0"/>
                <a:t>to recording the use of </a:t>
              </a:r>
              <a:r>
                <a:rPr lang="en-US" dirty="0" smtClean="0"/>
                <a:t>Google Search</a:t>
              </a:r>
              <a:r>
                <a:rPr lang="en-US" dirty="0"/>
                <a:t>, we also recorded the time participants took </a:t>
              </a:r>
              <a:r>
                <a:rPr lang="en-US" dirty="0" smtClean="0"/>
                <a:t>to either </a:t>
              </a:r>
              <a:r>
                <a:rPr lang="en-US" dirty="0"/>
                <a:t>respond with an answer or touch the mouse/keyboard to commence a Google Search. Participants </a:t>
              </a:r>
              <a:r>
                <a:rPr lang="en-US" dirty="0" smtClean="0"/>
                <a:t>were instructed to keep </a:t>
              </a:r>
              <a:r>
                <a:rPr lang="en-US" dirty="0"/>
                <a:t>their hands away from the mouse </a:t>
              </a:r>
              <a:r>
                <a:rPr lang="en-US" dirty="0" smtClean="0"/>
                <a:t>and keyboard </a:t>
              </a:r>
              <a:r>
                <a:rPr lang="en-US" dirty="0"/>
                <a:t>while listening to each question, thus </a:t>
              </a:r>
              <a:r>
                <a:rPr lang="en-US" dirty="0" smtClean="0"/>
                <a:t>allowing us to measure </a:t>
              </a:r>
              <a:r>
                <a:rPr lang="en-US" dirty="0"/>
                <a:t>the amount of time between the end </a:t>
              </a:r>
              <a:r>
                <a:rPr lang="en-US" dirty="0" smtClean="0"/>
                <a:t>of each </a:t>
              </a:r>
              <a:r>
                <a:rPr lang="en-US" dirty="0"/>
                <a:t>question and the beginning of a Google </a:t>
              </a:r>
              <a:r>
                <a:rPr lang="en-US" dirty="0" smtClean="0"/>
                <a:t>Search.</a:t>
              </a:r>
              <a:r>
                <a:rPr lang="en-US" dirty="0"/>
                <a:t/>
              </a:r>
              <a:br>
                <a:rPr lang="en-US" dirty="0"/>
              </a:br>
              <a:endParaRPr lang="it-IT" sz="1600" dirty="0">
                <a:solidFill>
                  <a:schemeClr val="tx2"/>
                </a:solidFill>
              </a:endParaRPr>
            </a:p>
          </p:txBody>
        </p:sp>
      </p:grpSp>
    </p:spTree>
    <p:extLst>
      <p:ext uri="{BB962C8B-B14F-4D97-AF65-F5344CB8AC3E}">
        <p14:creationId xmlns:p14="http://schemas.microsoft.com/office/powerpoint/2010/main" val="4117369218"/>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14:bounceEnd="50667">
                                          <p:cBhvr additive="base">
                                            <p:cTn id="7"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750" fill="hold"/>
                                            <p:tgtEl>
                                              <p:spTgt spid="33"/>
                                            </p:tgtEl>
                                            <p:attrNameLst>
                                              <p:attrName>ppt_x</p:attrName>
                                            </p:attrNameLst>
                                          </p:cBhvr>
                                          <p:tavLst>
                                            <p:tav tm="0">
                                              <p:val>
                                                <p:strVal val="#ppt_x"/>
                                              </p:val>
                                            </p:tav>
                                            <p:tav tm="100000">
                                              <p:val>
                                                <p:strVal val="#ppt_x"/>
                                              </p:val>
                                            </p:tav>
                                          </p:tavLst>
                                        </p:anim>
                                        <p:anim calcmode="lin" valueType="num">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a:t>
            </a:r>
            <a:r>
              <a:rPr lang="en-US" sz="3600" b="1" dirty="0">
                <a:solidFill>
                  <a:schemeClr val="tx2"/>
                </a:solidFill>
              </a:rPr>
              <a:t>2</a:t>
            </a:r>
            <a:endParaRPr lang="en-US" sz="3600" b="1" dirty="0">
              <a:solidFill>
                <a:schemeClr val="tx2"/>
              </a:solidFill>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3" name="Group 32"/>
          <p:cNvGrpSpPr/>
          <p:nvPr/>
        </p:nvGrpSpPr>
        <p:grpSpPr>
          <a:xfrm>
            <a:off x="284820" y="1943556"/>
            <a:ext cx="11395093" cy="2978864"/>
            <a:chOff x="9580446" y="2399664"/>
            <a:chExt cx="1766082" cy="8281416"/>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6" y="3493731"/>
              <a:ext cx="1766082" cy="7187349"/>
            </a:xfrm>
            <a:prstGeom prst="rect">
              <a:avLst/>
            </a:prstGeom>
          </p:spPr>
          <p:txBody>
            <a:bodyPr wrap="square">
              <a:spAutoFit/>
            </a:bodyPr>
            <a:lstStyle/>
            <a:p>
              <a:pPr algn="just">
                <a:lnSpc>
                  <a:spcPct val="150000"/>
                </a:lnSpc>
              </a:pPr>
              <a:r>
                <a:rPr lang="en-US" dirty="0"/>
                <a:t>Finally, after completing the second set of trivia </a:t>
              </a:r>
              <a:r>
                <a:rPr lang="en-US" dirty="0" smtClean="0"/>
                <a:t>questions, participants </a:t>
              </a:r>
              <a:r>
                <a:rPr lang="en-US" dirty="0"/>
                <a:t>were administered the NFC scale (</a:t>
              </a:r>
              <a:r>
                <a:rPr lang="en-US" dirty="0" err="1" smtClean="0"/>
                <a:t>Cacioppo</a:t>
              </a:r>
              <a:r>
                <a:rPr lang="en-US" dirty="0"/>
                <a:t> </a:t>
              </a:r>
              <a:r>
                <a:rPr lang="en-US" dirty="0" smtClean="0"/>
                <a:t>et </a:t>
              </a:r>
              <a:r>
                <a:rPr lang="en-US" dirty="0"/>
                <a:t>al., 1984) to assess each individual’s tendency to </a:t>
              </a:r>
              <a:r>
                <a:rPr lang="en-US" dirty="0" smtClean="0"/>
                <a:t>seek out </a:t>
              </a:r>
              <a:r>
                <a:rPr lang="en-US" dirty="0"/>
                <a:t>and enjoy challenging cognitive </a:t>
              </a:r>
              <a:r>
                <a:rPr lang="en-US" dirty="0" err="1"/>
                <a:t>endeavours</a:t>
              </a:r>
              <a:r>
                <a:rPr lang="en-US" dirty="0"/>
                <a:t>. A total </a:t>
              </a:r>
              <a:r>
                <a:rPr lang="en-US" dirty="0" smtClean="0"/>
                <a:t>of 18 </a:t>
              </a:r>
              <a:r>
                <a:rPr lang="en-US" dirty="0"/>
                <a:t>items were rated on a scale of 1–5 (extremely uncharacteristic to </a:t>
              </a:r>
              <a:r>
                <a:rPr lang="en-US" dirty="0" smtClean="0"/>
                <a:t>extremely characteristic</a:t>
              </a:r>
              <a:r>
                <a:rPr lang="en-US" dirty="0"/>
                <a:t>), with half of the items </a:t>
              </a:r>
              <a:r>
                <a:rPr lang="en-US" dirty="0" smtClean="0"/>
                <a:t>reverse coded</a:t>
              </a:r>
              <a:r>
                <a:rPr lang="en-US" dirty="0"/>
                <a:t>. Positive scores indicate a high amount of </a:t>
              </a:r>
              <a:r>
                <a:rPr lang="en-US" dirty="0" smtClean="0"/>
                <a:t>NFC, whereas negative </a:t>
              </a:r>
              <a:r>
                <a:rPr lang="en-US" dirty="0"/>
                <a:t>scores indicate a low amount of </a:t>
              </a:r>
              <a:r>
                <a:rPr lang="en-US" dirty="0" smtClean="0"/>
                <a:t>NFC. After </a:t>
              </a:r>
              <a:r>
                <a:rPr lang="en-US" dirty="0"/>
                <a:t>completing the scale, participants were debriefed </a:t>
              </a:r>
              <a:r>
                <a:rPr lang="en-US" dirty="0" smtClean="0"/>
                <a:t>and granted </a:t>
              </a:r>
              <a:r>
                <a:rPr lang="en-US" dirty="0"/>
                <a:t>credit for their participation.</a:t>
              </a:r>
              <a:r>
                <a:rPr lang="en-US" dirty="0"/>
                <a:t> </a:t>
              </a:r>
              <a:endParaRPr lang="it-IT" sz="1600" dirty="0">
                <a:solidFill>
                  <a:schemeClr val="tx2"/>
                </a:solidFill>
              </a:endParaRPr>
            </a:p>
          </p:txBody>
        </p:sp>
      </p:grpSp>
    </p:spTree>
    <p:extLst>
      <p:ext uri="{BB962C8B-B14F-4D97-AF65-F5344CB8AC3E}">
        <p14:creationId xmlns:p14="http://schemas.microsoft.com/office/powerpoint/2010/main" val="104726600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14:bounceEnd="50667">
                                          <p:cBhvr additive="base">
                                            <p:cTn id="7"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750" fill="hold"/>
                                            <p:tgtEl>
                                              <p:spTgt spid="33"/>
                                            </p:tgtEl>
                                            <p:attrNameLst>
                                              <p:attrName>ppt_x</p:attrName>
                                            </p:attrNameLst>
                                          </p:cBhvr>
                                          <p:tavLst>
                                            <p:tav tm="0">
                                              <p:val>
                                                <p:strVal val="#ppt_x"/>
                                              </p:val>
                                            </p:tav>
                                            <p:tav tm="100000">
                                              <p:val>
                                                <p:strVal val="#ppt_x"/>
                                              </p:val>
                                            </p:tav>
                                          </p:tavLst>
                                        </p:anim>
                                        <p:anim calcmode="lin" valueType="num">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0" y="614904"/>
            <a:ext cx="2586182" cy="646331"/>
          </a:xfrm>
          <a:prstGeom prst="rect">
            <a:avLst/>
          </a:prstGeom>
          <a:noFill/>
        </p:spPr>
        <p:txBody>
          <a:bodyPr wrap="square" rtlCol="0">
            <a:spAutoFit/>
          </a:bodyPr>
          <a:lstStyle/>
          <a:p>
            <a:r>
              <a:rPr lang="en-US" sz="3600" b="1" dirty="0">
                <a:solidFill>
                  <a:schemeClr val="tx2"/>
                </a:solidFill>
              </a:rPr>
              <a:t>Results</a:t>
            </a:r>
          </a:p>
        </p:txBody>
      </p:sp>
      <p:sp>
        <p:nvSpPr>
          <p:cNvPr id="5" name="TextBox 4"/>
          <p:cNvSpPr txBox="1"/>
          <p:nvPr/>
        </p:nvSpPr>
        <p:spPr>
          <a:xfrm>
            <a:off x="6096000" y="422810"/>
            <a:ext cx="6096001" cy="307777"/>
          </a:xfrm>
          <a:prstGeom prst="rect">
            <a:avLst/>
          </a:prstGeom>
          <a:noFill/>
        </p:spPr>
        <p:txBody>
          <a:bodyPr wrap="square" rtlCol="0">
            <a:spAutoFit/>
          </a:bodyPr>
          <a:lstStyle/>
          <a:p>
            <a:r>
              <a:rPr lang="en-US" sz="1400" b="1" dirty="0" smtClean="0">
                <a:solidFill>
                  <a:schemeClr val="tx2"/>
                </a:solidFill>
                <a:latin typeface="Roboto" pitchFamily="2" charset="0"/>
                <a:ea typeface="Roboto" pitchFamily="2" charset="0"/>
              </a:rPr>
              <a:t>Experiment 2</a:t>
            </a:r>
          </a:p>
        </p:txBody>
      </p:sp>
      <p:grpSp>
        <p:nvGrpSpPr>
          <p:cNvPr id="6" name="Group 5"/>
          <p:cNvGrpSpPr/>
          <p:nvPr/>
        </p:nvGrpSpPr>
        <p:grpSpPr>
          <a:xfrm>
            <a:off x="6247080" y="1235687"/>
            <a:ext cx="715736" cy="87086"/>
            <a:chOff x="5738133" y="1142444"/>
            <a:chExt cx="715736" cy="87086"/>
          </a:xfrm>
        </p:grpSpPr>
        <p:sp>
          <p:nvSpPr>
            <p:cNvPr id="7" name="Oval 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2" name="Group 31"/>
          <p:cNvGrpSpPr/>
          <p:nvPr/>
        </p:nvGrpSpPr>
        <p:grpSpPr>
          <a:xfrm>
            <a:off x="6247080" y="5839854"/>
            <a:ext cx="1488566" cy="276999"/>
            <a:chOff x="6247080" y="5679433"/>
            <a:chExt cx="1488566" cy="276999"/>
          </a:xfrm>
        </p:grpSpPr>
        <p:sp>
          <p:nvSpPr>
            <p:cNvPr id="33" name="TextBox 32"/>
            <p:cNvSpPr txBox="1"/>
            <p:nvPr/>
          </p:nvSpPr>
          <p:spPr>
            <a:xfrm>
              <a:off x="6518740" y="5679433"/>
              <a:ext cx="1216906" cy="276999"/>
            </a:xfrm>
            <a:prstGeom prst="rect">
              <a:avLst/>
            </a:prstGeom>
            <a:noFill/>
          </p:spPr>
          <p:txBody>
            <a:bodyPr wrap="square" rtlCol="0">
              <a:spAutoFit/>
            </a:bodyPr>
            <a:lstStyle/>
            <a:p>
              <a:r>
                <a:rPr lang="en-US" sz="1200" b="1" dirty="0">
                  <a:solidFill>
                    <a:schemeClr val="tx2"/>
                  </a:solidFill>
                </a:rPr>
                <a:t>Internet</a:t>
              </a:r>
              <a:endParaRPr lang="en-US" sz="1200" b="1" dirty="0">
                <a:solidFill>
                  <a:schemeClr val="tx2"/>
                </a:solidFill>
              </a:endParaRPr>
            </a:p>
          </p:txBody>
        </p:sp>
        <p:sp>
          <p:nvSpPr>
            <p:cNvPr id="34" name="Oval 33"/>
            <p:cNvSpPr/>
            <p:nvPr/>
          </p:nvSpPr>
          <p:spPr>
            <a:xfrm>
              <a:off x="6247080" y="5751871"/>
              <a:ext cx="132122" cy="132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35" name="Group 34"/>
          <p:cNvGrpSpPr/>
          <p:nvPr/>
        </p:nvGrpSpPr>
        <p:grpSpPr>
          <a:xfrm>
            <a:off x="8056158" y="5839854"/>
            <a:ext cx="1488566" cy="276999"/>
            <a:chOff x="8056157" y="5679433"/>
            <a:chExt cx="1488566" cy="276999"/>
          </a:xfrm>
        </p:grpSpPr>
        <p:sp>
          <p:nvSpPr>
            <p:cNvPr id="36" name="TextBox 35"/>
            <p:cNvSpPr txBox="1"/>
            <p:nvPr/>
          </p:nvSpPr>
          <p:spPr>
            <a:xfrm>
              <a:off x="8327817" y="5679433"/>
              <a:ext cx="1216906" cy="276999"/>
            </a:xfrm>
            <a:prstGeom prst="rect">
              <a:avLst/>
            </a:prstGeom>
            <a:noFill/>
          </p:spPr>
          <p:txBody>
            <a:bodyPr wrap="square" rtlCol="0">
              <a:spAutoFit/>
            </a:bodyPr>
            <a:lstStyle/>
            <a:p>
              <a:r>
                <a:rPr lang="en-US" sz="1200" b="1" dirty="0">
                  <a:solidFill>
                    <a:schemeClr val="tx2"/>
                  </a:solidFill>
                </a:rPr>
                <a:t>Memory</a:t>
              </a:r>
              <a:endParaRPr lang="en-US" sz="1200" b="1" dirty="0">
                <a:solidFill>
                  <a:schemeClr val="tx2"/>
                </a:solidFill>
              </a:endParaRPr>
            </a:p>
          </p:txBody>
        </p:sp>
        <p:sp>
          <p:nvSpPr>
            <p:cNvPr id="37" name="Oval 36"/>
            <p:cNvSpPr/>
            <p:nvPr/>
          </p:nvSpPr>
          <p:spPr>
            <a:xfrm>
              <a:off x="8056157" y="5751871"/>
              <a:ext cx="132122" cy="1321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aphicFrame>
        <p:nvGraphicFramePr>
          <p:cNvPr id="22" name="Chart 21"/>
          <p:cNvGraphicFramePr/>
          <p:nvPr>
            <p:extLst>
              <p:ext uri="{D42A27DB-BD31-4B8C-83A1-F6EECF244321}">
                <p14:modId xmlns:p14="http://schemas.microsoft.com/office/powerpoint/2010/main" val="969128912"/>
              </p:ext>
            </p:extLst>
          </p:nvPr>
        </p:nvGraphicFramePr>
        <p:xfrm>
          <a:off x="3808084" y="2351138"/>
          <a:ext cx="2667761" cy="3329226"/>
        </p:xfrm>
        <a:graphic>
          <a:graphicData uri="http://schemas.openxmlformats.org/drawingml/2006/chart">
            <c:chart xmlns:c="http://schemas.openxmlformats.org/drawingml/2006/chart" xmlns:r="http://schemas.openxmlformats.org/officeDocument/2006/relationships" r:id="rId2"/>
          </a:graphicData>
        </a:graphic>
      </p:graphicFrame>
      <p:pic>
        <p:nvPicPr>
          <p:cNvPr id="23" name="Picture 8" descr="2010 Apple iPad icon PNG, ICO or ICNS | Free vecto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836" y="938069"/>
            <a:ext cx="2272690" cy="22726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2" descr="e Foundation - deGoogled unGoogled smartphone operating systems and online  services - your data is your dat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860" y="3545731"/>
            <a:ext cx="2067952" cy="18582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Chart 24"/>
          <p:cNvGraphicFramePr/>
          <p:nvPr>
            <p:extLst>
              <p:ext uri="{D42A27DB-BD31-4B8C-83A1-F6EECF244321}">
                <p14:modId xmlns:p14="http://schemas.microsoft.com/office/powerpoint/2010/main" val="1772195465"/>
              </p:ext>
            </p:extLst>
          </p:nvPr>
        </p:nvGraphicFramePr>
        <p:xfrm>
          <a:off x="6491328" y="2351138"/>
          <a:ext cx="2789868" cy="33292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p:cNvGraphicFramePr/>
          <p:nvPr>
            <p:extLst>
              <p:ext uri="{D42A27DB-BD31-4B8C-83A1-F6EECF244321}">
                <p14:modId xmlns:p14="http://schemas.microsoft.com/office/powerpoint/2010/main" val="1872174094"/>
              </p:ext>
            </p:extLst>
          </p:nvPr>
        </p:nvGraphicFramePr>
        <p:xfrm>
          <a:off x="9281196" y="2351138"/>
          <a:ext cx="2736445" cy="332922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508709666"/>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50667">
                                          <p:cBhvr additive="base">
                                            <p:cTn id="7" dur="750" fill="hold"/>
                                            <p:tgtEl>
                                              <p:spTgt spid="3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5"/>
                                            </p:tgtEl>
                                            <p:attrNameLst>
                                              <p:attrName>style.visibility</p:attrName>
                                            </p:attrNameLst>
                                          </p:cBhvr>
                                          <p:to>
                                            <p:strVal val="visible"/>
                                          </p:to>
                                        </p:set>
                                        <p:anim calcmode="lin" valueType="num" p14:bounceEnd="50667">
                                          <p:cBhvr additive="base">
                                            <p:cTn id="11" dur="750" fill="hold"/>
                                            <p:tgtEl>
                                              <p:spTgt spid="35"/>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25" grpId="0">
            <p:bldAsOne/>
          </p:bldGraphic>
          <p:bldGraphic spid="26" grpId="0">
            <p:bldAsOne/>
          </p:bldGraphic>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750" fill="hold"/>
                                            <p:tgtEl>
                                              <p:spTgt spid="35"/>
                                            </p:tgtEl>
                                            <p:attrNameLst>
                                              <p:attrName>ppt_x</p:attrName>
                                            </p:attrNameLst>
                                          </p:cBhvr>
                                          <p:tavLst>
                                            <p:tav tm="0">
                                              <p:val>
                                                <p:strVal val="#ppt_x"/>
                                              </p:val>
                                            </p:tav>
                                            <p:tav tm="100000">
                                              <p:val>
                                                <p:strVal val="#ppt_x"/>
                                              </p:val>
                                            </p:tav>
                                          </p:tavLst>
                                        </p:anim>
                                        <p:anim calcmode="lin" valueType="num">
                                          <p:cBhvr additive="base">
                                            <p:cTn id="12" dur="750" fill="hold"/>
                                            <p:tgtEl>
                                              <p:spTgt spid="3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25" grpId="0">
            <p:bldAsOne/>
          </p:bldGraphic>
          <p:bldGraphic spid="26" grpId="0">
            <p:bldAsOne/>
          </p:bldGraphic>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38200" y="614904"/>
            <a:ext cx="10515600" cy="646331"/>
          </a:xfrm>
          <a:prstGeom prst="rect">
            <a:avLst/>
          </a:prstGeom>
          <a:noFill/>
        </p:spPr>
        <p:txBody>
          <a:bodyPr wrap="square" rtlCol="0">
            <a:spAutoFit/>
          </a:bodyPr>
          <a:lstStyle/>
          <a:p>
            <a:pPr algn="ctr"/>
            <a:r>
              <a:rPr lang="en-US" sz="3600" b="1" dirty="0" smtClean="0">
                <a:solidFill>
                  <a:schemeClr val="tx2"/>
                </a:solidFill>
                <a:latin typeface="+mj-lt"/>
              </a:rPr>
              <a:t>Conclusion</a:t>
            </a:r>
            <a:endParaRPr lang="en-US" sz="3600" b="1" dirty="0">
              <a:solidFill>
                <a:schemeClr val="tx2"/>
              </a:solidFill>
              <a:latin typeface="+mj-lt"/>
            </a:endParaRPr>
          </a:p>
        </p:txBody>
      </p:sp>
      <p:grpSp>
        <p:nvGrpSpPr>
          <p:cNvPr id="41" name="Group 40"/>
          <p:cNvGrpSpPr/>
          <p:nvPr/>
        </p:nvGrpSpPr>
        <p:grpSpPr>
          <a:xfrm>
            <a:off x="5738132" y="1235687"/>
            <a:ext cx="715736" cy="87086"/>
            <a:chOff x="5738133" y="1142444"/>
            <a:chExt cx="715736" cy="87086"/>
          </a:xfrm>
        </p:grpSpPr>
        <p:sp>
          <p:nvSpPr>
            <p:cNvPr id="42" name="Oval 4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p:cNvGrpSpPr/>
          <p:nvPr/>
        </p:nvGrpSpPr>
        <p:grpSpPr>
          <a:xfrm>
            <a:off x="3962399" y="1970408"/>
            <a:ext cx="7906330" cy="4539580"/>
            <a:chOff x="7141678" y="2286741"/>
            <a:chExt cx="4212122" cy="4409669"/>
          </a:xfrm>
        </p:grpSpPr>
        <p:sp>
          <p:nvSpPr>
            <p:cNvPr id="25" name="Rectangle 24"/>
            <p:cNvSpPr/>
            <p:nvPr/>
          </p:nvSpPr>
          <p:spPr>
            <a:xfrm>
              <a:off x="7335909" y="2301570"/>
              <a:ext cx="4017891" cy="4394840"/>
            </a:xfrm>
            <a:prstGeom prst="rect">
              <a:avLst/>
            </a:prstGeom>
          </p:spPr>
          <p:txBody>
            <a:bodyPr wrap="square">
              <a:spAutoFit/>
            </a:bodyPr>
            <a:lstStyle/>
            <a:p>
              <a:pPr algn="just">
                <a:lnSpc>
                  <a:spcPct val="150000"/>
                </a:lnSpc>
              </a:pPr>
              <a:r>
                <a:rPr lang="en-US" dirty="0"/>
                <a:t>The present results suggest that using the Internet as </a:t>
              </a:r>
              <a:r>
                <a:rPr lang="en-US" dirty="0" smtClean="0"/>
                <a:t>an information source </a:t>
              </a:r>
              <a:r>
                <a:rPr lang="en-US" dirty="0"/>
                <a:t>influences the extent to which </a:t>
              </a:r>
              <a:r>
                <a:rPr lang="en-US" dirty="0" smtClean="0"/>
                <a:t>a person </a:t>
              </a:r>
              <a:r>
                <a:rPr lang="en-US" dirty="0"/>
                <a:t>uses the Internet as an information source in </a:t>
              </a:r>
              <a:r>
                <a:rPr lang="en-US" dirty="0" smtClean="0"/>
                <a:t>the future</a:t>
              </a:r>
              <a:r>
                <a:rPr lang="en-US" dirty="0"/>
                <a:t>. Participants instructed to answer one set of </a:t>
              </a:r>
              <a:r>
                <a:rPr lang="en-US" dirty="0" smtClean="0"/>
                <a:t>trivia questions </a:t>
              </a:r>
              <a:r>
                <a:rPr lang="en-US" dirty="0"/>
                <a:t>with the help of the Internet were significantly</a:t>
              </a:r>
              <a:br>
                <a:rPr lang="en-US" dirty="0"/>
              </a:br>
              <a:r>
                <a:rPr lang="en-US" dirty="0"/>
                <a:t>more likely to answer a new, relatively easier, set of </a:t>
              </a:r>
              <a:r>
                <a:rPr lang="en-US" dirty="0" smtClean="0"/>
                <a:t>trivia questions </a:t>
              </a:r>
              <a:r>
                <a:rPr lang="en-US" dirty="0"/>
                <a:t>with the help of the Internet than were participants instructed to answer the first set from </a:t>
              </a:r>
              <a:r>
                <a:rPr lang="en-US" dirty="0" smtClean="0"/>
                <a:t>memory. This </a:t>
              </a:r>
              <a:r>
                <a:rPr lang="en-US" dirty="0"/>
                <a:t>effect was observed in multiple conditions, an </a:t>
              </a:r>
              <a:r>
                <a:rPr lang="en-US" dirty="0" smtClean="0"/>
                <a:t>effect which </a:t>
              </a:r>
              <a:r>
                <a:rPr lang="en-US" dirty="0"/>
                <a:t>persisted across a short delay and even in </a:t>
              </a:r>
              <a:r>
                <a:rPr lang="en-US" dirty="0" smtClean="0"/>
                <a:t>situations where </a:t>
              </a:r>
              <a:r>
                <a:rPr lang="en-US" dirty="0"/>
                <a:t>using Google was relatively inconvenient (i.e., </a:t>
              </a:r>
              <a:r>
                <a:rPr lang="en-US" dirty="0" smtClean="0"/>
                <a:t>when participants </a:t>
              </a:r>
              <a:r>
                <a:rPr lang="en-US" dirty="0"/>
                <a:t>had to get up off a sofa and use an old </a:t>
              </a:r>
              <a:r>
                <a:rPr lang="en-US" dirty="0" smtClean="0"/>
                <a:t>iPod instead </a:t>
              </a:r>
              <a:r>
                <a:rPr lang="en-US" dirty="0"/>
                <a:t>of a desktop computer)</a:t>
              </a:r>
              <a:r>
                <a:rPr lang="en-US" sz="1200" dirty="0"/>
                <a:t> </a:t>
              </a:r>
              <a:br>
                <a:rPr lang="en-US" sz="1200" dirty="0"/>
              </a:br>
              <a:endParaRPr lang="it-IT" sz="1200" dirty="0" smtClean="0">
                <a:solidFill>
                  <a:schemeClr val="tx2"/>
                </a:solidFill>
              </a:endParaRPr>
            </a:p>
          </p:txBody>
        </p:sp>
        <p:sp>
          <p:nvSpPr>
            <p:cNvPr id="38" name="Freeform 119"/>
            <p:cNvSpPr>
              <a:spLocks noEditPoints="1"/>
            </p:cNvSpPr>
            <p:nvPr/>
          </p:nvSpPr>
          <p:spPr bwMode="auto">
            <a:xfrm>
              <a:off x="7141678" y="2286741"/>
              <a:ext cx="194230" cy="240059"/>
            </a:xfrm>
            <a:custGeom>
              <a:avLst/>
              <a:gdLst>
                <a:gd name="T0" fmla="*/ 141288 w 41"/>
                <a:gd name="T1" fmla="*/ 160929 h 51"/>
                <a:gd name="T2" fmla="*/ 127504 w 41"/>
                <a:gd name="T3" fmla="*/ 174625 h 51"/>
                <a:gd name="T4" fmla="*/ 10338 w 41"/>
                <a:gd name="T5" fmla="*/ 174625 h 51"/>
                <a:gd name="T6" fmla="*/ 0 w 41"/>
                <a:gd name="T7" fmla="*/ 160929 h 51"/>
                <a:gd name="T8" fmla="*/ 0 w 41"/>
                <a:gd name="T9" fmla="*/ 92449 h 51"/>
                <a:gd name="T10" fmla="*/ 10338 w 41"/>
                <a:gd name="T11" fmla="*/ 78752 h 51"/>
                <a:gd name="T12" fmla="*/ 13784 w 41"/>
                <a:gd name="T13" fmla="*/ 78752 h 51"/>
                <a:gd name="T14" fmla="*/ 13784 w 41"/>
                <a:gd name="T15" fmla="*/ 54784 h 51"/>
                <a:gd name="T16" fmla="*/ 68921 w 41"/>
                <a:gd name="T17" fmla="*/ 0 h 51"/>
                <a:gd name="T18" fmla="*/ 124058 w 41"/>
                <a:gd name="T19" fmla="*/ 54784 h 51"/>
                <a:gd name="T20" fmla="*/ 124058 w 41"/>
                <a:gd name="T21" fmla="*/ 78752 h 51"/>
                <a:gd name="T22" fmla="*/ 127504 w 41"/>
                <a:gd name="T23" fmla="*/ 78752 h 51"/>
                <a:gd name="T24" fmla="*/ 141288 w 41"/>
                <a:gd name="T25" fmla="*/ 92449 h 51"/>
                <a:gd name="T26" fmla="*/ 141288 w 41"/>
                <a:gd name="T27" fmla="*/ 160929 h 51"/>
                <a:gd name="T28" fmla="*/ 99935 w 41"/>
                <a:gd name="T29" fmla="*/ 78752 h 51"/>
                <a:gd name="T30" fmla="*/ 99935 w 41"/>
                <a:gd name="T31" fmla="*/ 54784 h 51"/>
                <a:gd name="T32" fmla="*/ 68921 w 41"/>
                <a:gd name="T33" fmla="*/ 23968 h 51"/>
                <a:gd name="T34" fmla="*/ 37907 w 41"/>
                <a:gd name="T35" fmla="*/ 54784 h 51"/>
                <a:gd name="T36" fmla="*/ 37907 w 41"/>
                <a:gd name="T37" fmla="*/ 78752 h 51"/>
                <a:gd name="T38" fmla="*/ 99935 w 41"/>
                <a:gd name="T39" fmla="*/ 78752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bg1"/>
            </a:solidFill>
            <a:ln>
              <a:noFill/>
            </a:ln>
            <a:extLst/>
          </p:spPr>
          <p:txBody>
            <a:bodyPr/>
            <a:lstStyle/>
            <a:p>
              <a:endParaRPr lang="en-US"/>
            </a:p>
          </p:txBody>
        </p:sp>
      </p:grpSp>
      <p:pic>
        <p:nvPicPr>
          <p:cNvPr id="7174" name="Picture 6" descr="Cognitive Offloading: Memory and Internet"/>
          <p:cNvPicPr>
            <a:picLocks noGrp="1" noChangeAspect="1" noChangeArrowheads="1"/>
          </p:cNvPicPr>
          <p:nvPr>
            <p:ph type="pic" sz="quarter" idx="10"/>
          </p:nvPr>
        </p:nvPicPr>
        <p:blipFill>
          <a:blip r:embed="rId2" cstate="print">
            <a:extLst>
              <a:ext uri="{28A0092B-C50C-407E-A947-70E740481C1C}">
                <a14:useLocalDpi xmlns:a14="http://schemas.microsoft.com/office/drawing/2010/main" val="0"/>
              </a:ext>
            </a:extLst>
          </a:blip>
          <a:srcRect l="3379" r="3379"/>
          <a:stretch>
            <a:fillRect/>
          </a:stretch>
        </p:blipFill>
        <p:spPr bwMode="auto">
          <a:xfrm>
            <a:off x="357380" y="2177465"/>
            <a:ext cx="3518925" cy="226452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Google's New Logo: The Reason Behind It - ABC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6488"/>
            <a:ext cx="1750647" cy="98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15007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667">
                                          <p:cBhvr additive="base">
                                            <p:cTn id="7"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Our Research</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3365024"/>
          </a:xfrm>
          <a:prstGeom prst="rect">
            <a:avLst/>
          </a:prstGeom>
        </p:spPr>
        <p:txBody>
          <a:bodyPr wrap="square">
            <a:spAutoFit/>
          </a:bodyPr>
          <a:lstStyle/>
          <a:p>
            <a:pPr algn="just">
              <a:lnSpc>
                <a:spcPct val="150000"/>
              </a:lnSpc>
            </a:pPr>
            <a:r>
              <a:rPr lang="en-US" dirty="0"/>
              <a:t>The ways in which people learn, remember, and solve problems have all been impacted by </a:t>
            </a:r>
            <a:r>
              <a:rPr lang="en-US" dirty="0" smtClean="0"/>
              <a:t>the Internet</a:t>
            </a:r>
            <a:r>
              <a:rPr lang="en-US" dirty="0"/>
              <a:t>. </a:t>
            </a:r>
            <a:endParaRPr lang="en-US" dirty="0" smtClean="0"/>
          </a:p>
          <a:p>
            <a:pPr algn="just">
              <a:lnSpc>
                <a:spcPct val="150000"/>
              </a:lnSpc>
            </a:pPr>
            <a:r>
              <a:rPr lang="en-US" dirty="0" smtClean="0"/>
              <a:t>The </a:t>
            </a:r>
            <a:r>
              <a:rPr lang="en-US" dirty="0"/>
              <a:t>present research explored how people become primed to use the Internet as </a:t>
            </a:r>
            <a:r>
              <a:rPr lang="en-US" dirty="0" smtClean="0"/>
              <a:t>a form </a:t>
            </a:r>
            <a:r>
              <a:rPr lang="en-US" dirty="0"/>
              <a:t>of </a:t>
            </a:r>
            <a:r>
              <a:rPr lang="en-US" dirty="0" smtClean="0"/>
              <a:t>cognitive offloading</a:t>
            </a:r>
            <a:r>
              <a:rPr lang="en-US" dirty="0"/>
              <a:t>. In three experiments, we show that using the Internet </a:t>
            </a:r>
            <a:r>
              <a:rPr lang="en-US" dirty="0" smtClean="0"/>
              <a:t>to retrieve </a:t>
            </a:r>
            <a:r>
              <a:rPr lang="en-US" dirty="0"/>
              <a:t>information alters a person’s propensity to use the Internet to retrieve </a:t>
            </a:r>
            <a:r>
              <a:rPr lang="en-US" dirty="0" smtClean="0"/>
              <a:t>other information</a:t>
            </a:r>
            <a:r>
              <a:rPr lang="en-US" dirty="0"/>
              <a:t>. Specifically, participants who used Google to answer an initial set of </a:t>
            </a:r>
            <a:r>
              <a:rPr lang="en-US" dirty="0" smtClean="0"/>
              <a:t>difficult trivia </a:t>
            </a:r>
            <a:r>
              <a:rPr lang="en-US" dirty="0"/>
              <a:t>questions were more likely to decide to use Google when answering a new set </a:t>
            </a:r>
            <a:r>
              <a:rPr lang="en-US" dirty="0" smtClean="0"/>
              <a:t>of relatively </a:t>
            </a:r>
            <a:r>
              <a:rPr lang="en-US" dirty="0"/>
              <a:t>easy trivia questions than were participants who answered the initial questions</a:t>
            </a:r>
            <a:br>
              <a:rPr lang="en-US" dirty="0"/>
            </a:br>
            <a:r>
              <a:rPr lang="en-US" dirty="0"/>
              <a:t>from memory. These results suggest that relying on the Internet to access information </a:t>
            </a:r>
            <a:r>
              <a:rPr lang="en-US" dirty="0" smtClean="0"/>
              <a:t>makes one </a:t>
            </a:r>
            <a:r>
              <a:rPr lang="en-US" dirty="0"/>
              <a:t>more likely to rely on the Internet to access other information.</a:t>
            </a:r>
            <a:r>
              <a:rPr lang="en-US" sz="1200" dirty="0"/>
              <a:t> </a:t>
            </a:r>
          </a:p>
        </p:txBody>
      </p:sp>
    </p:spTree>
    <p:extLst>
      <p:ext uri="{BB962C8B-B14F-4D97-AF65-F5344CB8AC3E}">
        <p14:creationId xmlns:p14="http://schemas.microsoft.com/office/powerpoint/2010/main" val="3492908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38200" y="614904"/>
            <a:ext cx="10515600" cy="646331"/>
          </a:xfrm>
          <a:prstGeom prst="rect">
            <a:avLst/>
          </a:prstGeom>
          <a:noFill/>
        </p:spPr>
        <p:txBody>
          <a:bodyPr wrap="square" rtlCol="0">
            <a:spAutoFit/>
          </a:bodyPr>
          <a:lstStyle/>
          <a:p>
            <a:pPr algn="ctr"/>
            <a:r>
              <a:rPr lang="en-US" sz="3600" b="1" dirty="0" smtClean="0">
                <a:solidFill>
                  <a:schemeClr val="tx2"/>
                </a:solidFill>
                <a:latin typeface="+mj-lt"/>
              </a:rPr>
              <a:t>Conclusion</a:t>
            </a:r>
            <a:endParaRPr lang="en-US" sz="3600" b="1" dirty="0">
              <a:solidFill>
                <a:schemeClr val="tx2"/>
              </a:solidFill>
              <a:latin typeface="+mj-lt"/>
            </a:endParaRPr>
          </a:p>
        </p:txBody>
      </p:sp>
      <p:grpSp>
        <p:nvGrpSpPr>
          <p:cNvPr id="41" name="Group 40"/>
          <p:cNvGrpSpPr/>
          <p:nvPr/>
        </p:nvGrpSpPr>
        <p:grpSpPr>
          <a:xfrm>
            <a:off x="5738132" y="1235687"/>
            <a:ext cx="715736" cy="87086"/>
            <a:chOff x="5738133" y="1142444"/>
            <a:chExt cx="715736" cy="87086"/>
          </a:xfrm>
        </p:grpSpPr>
        <p:sp>
          <p:nvSpPr>
            <p:cNvPr id="42" name="Oval 4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p:cNvGrpSpPr/>
          <p:nvPr/>
        </p:nvGrpSpPr>
        <p:grpSpPr>
          <a:xfrm>
            <a:off x="-307728" y="1632010"/>
            <a:ext cx="12265892" cy="4623800"/>
            <a:chOff x="7141678" y="2286741"/>
            <a:chExt cx="4212122" cy="5583117"/>
          </a:xfrm>
        </p:grpSpPr>
        <p:sp>
          <p:nvSpPr>
            <p:cNvPr id="25" name="Rectangle 24"/>
            <p:cNvSpPr/>
            <p:nvPr/>
          </p:nvSpPr>
          <p:spPr>
            <a:xfrm>
              <a:off x="7335909" y="2301570"/>
              <a:ext cx="4017891" cy="5568288"/>
            </a:xfrm>
            <a:prstGeom prst="rect">
              <a:avLst/>
            </a:prstGeom>
          </p:spPr>
          <p:txBody>
            <a:bodyPr wrap="square">
              <a:spAutoFit/>
            </a:bodyPr>
            <a:lstStyle/>
            <a:p>
              <a:pPr algn="just">
                <a:lnSpc>
                  <a:spcPct val="150000"/>
                </a:lnSpc>
              </a:pPr>
              <a:r>
                <a:rPr lang="en-US" dirty="0"/>
                <a:t>A similar effect was also observed in the way of </a:t>
              </a:r>
              <a:r>
                <a:rPr lang="en-US" dirty="0" smtClean="0"/>
                <a:t>reaction times</a:t>
              </a:r>
              <a:r>
                <a:rPr lang="en-US" dirty="0"/>
                <a:t>. The time between being asked a question and pressing the mouse or keyboard </a:t>
              </a:r>
              <a:r>
                <a:rPr lang="en-US" dirty="0" smtClean="0"/>
                <a:t>to begin </a:t>
              </a:r>
              <a:r>
                <a:rPr lang="en-US" dirty="0"/>
                <a:t>a Google Search </a:t>
              </a:r>
              <a:r>
                <a:rPr lang="en-US" dirty="0" smtClean="0"/>
                <a:t>was significantly </a:t>
              </a:r>
              <a:r>
                <a:rPr lang="en-US" dirty="0"/>
                <a:t>shorter in the Internet condition that it was </a:t>
              </a:r>
              <a:r>
                <a:rPr lang="en-US" dirty="0" smtClean="0"/>
                <a:t>in the </a:t>
              </a:r>
              <a:r>
                <a:rPr lang="en-US" dirty="0"/>
                <a:t>Memory condition. This result suggests that using </a:t>
              </a:r>
              <a:r>
                <a:rPr lang="en-US" dirty="0" smtClean="0"/>
                <a:t>the Internet </a:t>
              </a:r>
              <a:r>
                <a:rPr lang="en-US" dirty="0"/>
                <a:t>to access information not only makes </a:t>
              </a:r>
              <a:r>
                <a:rPr lang="en-US" dirty="0" smtClean="0"/>
                <a:t>someone more </a:t>
              </a:r>
              <a:r>
                <a:rPr lang="en-US" dirty="0"/>
                <a:t>likely to rely on the Internet to access </a:t>
              </a:r>
              <a:r>
                <a:rPr lang="en-US" dirty="0" smtClean="0"/>
                <a:t>information in </a:t>
              </a:r>
              <a:r>
                <a:rPr lang="en-US" dirty="0"/>
                <a:t>the future than they would have been otherwise, </a:t>
              </a:r>
              <a:r>
                <a:rPr lang="en-US" dirty="0" smtClean="0"/>
                <a:t>but that </a:t>
              </a:r>
              <a:r>
                <a:rPr lang="en-US" dirty="0"/>
                <a:t>the decision to do so is made more quickly than </a:t>
              </a:r>
              <a:r>
                <a:rPr lang="en-US" dirty="0" smtClean="0"/>
                <a:t>it would </a:t>
              </a:r>
              <a:r>
                <a:rPr lang="en-US" dirty="0"/>
                <a:t>have been otherwise. Participants </a:t>
              </a:r>
              <a:r>
                <a:rPr lang="en-US" dirty="0" smtClean="0"/>
                <a:t>commenced their </a:t>
              </a:r>
              <a:r>
                <a:rPr lang="en-US" dirty="0"/>
                <a:t>Google Search almost twice as fast in the </a:t>
              </a:r>
              <a:r>
                <a:rPr lang="en-US" dirty="0" smtClean="0"/>
                <a:t>Internet condition </a:t>
              </a:r>
              <a:r>
                <a:rPr lang="en-US" dirty="0"/>
                <a:t>than in the Memory condition, suggesting </a:t>
              </a:r>
              <a:r>
                <a:rPr lang="en-US" dirty="0" smtClean="0"/>
                <a:t>that they </a:t>
              </a:r>
              <a:r>
                <a:rPr lang="en-US" dirty="0"/>
                <a:t>were less likely to conduct a thorough search of</a:t>
              </a:r>
              <a:r>
                <a:rPr lang="en-US" dirty="0"/>
                <a:t> </a:t>
              </a:r>
              <a:r>
                <a:rPr lang="en-US" dirty="0"/>
                <a:t>their own memory before opting to rely on Google </a:t>
              </a:r>
              <a:r>
                <a:rPr lang="en-US" dirty="0" smtClean="0"/>
                <a:t>to retrieve </a:t>
              </a:r>
              <a:r>
                <a:rPr lang="en-US" dirty="0"/>
                <a:t>the answer. Consistent with this possibility is </a:t>
              </a:r>
              <a:r>
                <a:rPr lang="en-US" dirty="0" smtClean="0"/>
                <a:t>the observation </a:t>
              </a:r>
              <a:r>
                <a:rPr lang="en-US" dirty="0"/>
                <a:t>that participants in the Internet </a:t>
              </a:r>
              <a:r>
                <a:rPr lang="en-US" dirty="0" smtClean="0"/>
                <a:t>condition reported </a:t>
              </a:r>
              <a:r>
                <a:rPr lang="en-US" dirty="0"/>
                <a:t>significantly lower post-experiment NFC </a:t>
              </a:r>
              <a:r>
                <a:rPr lang="en-US" dirty="0" smtClean="0"/>
                <a:t>scores than </a:t>
              </a:r>
              <a:r>
                <a:rPr lang="en-US" dirty="0"/>
                <a:t>participants in the Memory condition. It </a:t>
              </a:r>
              <a:r>
                <a:rPr lang="en-US" dirty="0" smtClean="0"/>
                <a:t>appears that </a:t>
              </a:r>
              <a:r>
                <a:rPr lang="en-US" dirty="0"/>
                <a:t>being instructed to conduct only a handful </a:t>
              </a:r>
              <a:r>
                <a:rPr lang="en-US" dirty="0" smtClean="0"/>
                <a:t>of Google </a:t>
              </a:r>
              <a:r>
                <a:rPr lang="en-US" dirty="0"/>
                <a:t>Searches can be sufficient to temporarily </a:t>
              </a:r>
              <a:r>
                <a:rPr lang="en-US" dirty="0" smtClean="0"/>
                <a:t>reduce a </a:t>
              </a:r>
              <a:r>
                <a:rPr lang="en-US" dirty="0"/>
                <a:t>person’s desire to engage in challenging </a:t>
              </a:r>
              <a:r>
                <a:rPr lang="en-US" dirty="0" smtClean="0"/>
                <a:t>cognitive behaviors.</a:t>
              </a:r>
              <a:endParaRPr lang="it-IT" sz="1200" dirty="0" smtClean="0">
                <a:solidFill>
                  <a:schemeClr val="tx2"/>
                </a:solidFill>
              </a:endParaRPr>
            </a:p>
          </p:txBody>
        </p:sp>
        <p:sp>
          <p:nvSpPr>
            <p:cNvPr id="38" name="Freeform 119"/>
            <p:cNvSpPr>
              <a:spLocks noEditPoints="1"/>
            </p:cNvSpPr>
            <p:nvPr/>
          </p:nvSpPr>
          <p:spPr bwMode="auto">
            <a:xfrm>
              <a:off x="7141678" y="2286741"/>
              <a:ext cx="194230" cy="240059"/>
            </a:xfrm>
            <a:custGeom>
              <a:avLst/>
              <a:gdLst>
                <a:gd name="T0" fmla="*/ 141288 w 41"/>
                <a:gd name="T1" fmla="*/ 160929 h 51"/>
                <a:gd name="T2" fmla="*/ 127504 w 41"/>
                <a:gd name="T3" fmla="*/ 174625 h 51"/>
                <a:gd name="T4" fmla="*/ 10338 w 41"/>
                <a:gd name="T5" fmla="*/ 174625 h 51"/>
                <a:gd name="T6" fmla="*/ 0 w 41"/>
                <a:gd name="T7" fmla="*/ 160929 h 51"/>
                <a:gd name="T8" fmla="*/ 0 w 41"/>
                <a:gd name="T9" fmla="*/ 92449 h 51"/>
                <a:gd name="T10" fmla="*/ 10338 w 41"/>
                <a:gd name="T11" fmla="*/ 78752 h 51"/>
                <a:gd name="T12" fmla="*/ 13784 w 41"/>
                <a:gd name="T13" fmla="*/ 78752 h 51"/>
                <a:gd name="T14" fmla="*/ 13784 w 41"/>
                <a:gd name="T15" fmla="*/ 54784 h 51"/>
                <a:gd name="T16" fmla="*/ 68921 w 41"/>
                <a:gd name="T17" fmla="*/ 0 h 51"/>
                <a:gd name="T18" fmla="*/ 124058 w 41"/>
                <a:gd name="T19" fmla="*/ 54784 h 51"/>
                <a:gd name="T20" fmla="*/ 124058 w 41"/>
                <a:gd name="T21" fmla="*/ 78752 h 51"/>
                <a:gd name="T22" fmla="*/ 127504 w 41"/>
                <a:gd name="T23" fmla="*/ 78752 h 51"/>
                <a:gd name="T24" fmla="*/ 141288 w 41"/>
                <a:gd name="T25" fmla="*/ 92449 h 51"/>
                <a:gd name="T26" fmla="*/ 141288 w 41"/>
                <a:gd name="T27" fmla="*/ 160929 h 51"/>
                <a:gd name="T28" fmla="*/ 99935 w 41"/>
                <a:gd name="T29" fmla="*/ 78752 h 51"/>
                <a:gd name="T30" fmla="*/ 99935 w 41"/>
                <a:gd name="T31" fmla="*/ 54784 h 51"/>
                <a:gd name="T32" fmla="*/ 68921 w 41"/>
                <a:gd name="T33" fmla="*/ 23968 h 51"/>
                <a:gd name="T34" fmla="*/ 37907 w 41"/>
                <a:gd name="T35" fmla="*/ 54784 h 51"/>
                <a:gd name="T36" fmla="*/ 37907 w 41"/>
                <a:gd name="T37" fmla="*/ 78752 h 51"/>
                <a:gd name="T38" fmla="*/ 99935 w 41"/>
                <a:gd name="T39" fmla="*/ 78752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bg1"/>
            </a:solidFill>
            <a:ln>
              <a:noFill/>
            </a:ln>
            <a:extLst/>
          </p:spPr>
          <p:txBody>
            <a:bodyPr/>
            <a:lstStyle/>
            <a:p>
              <a:endParaRPr lang="en-US"/>
            </a:p>
          </p:txBody>
        </p:sp>
      </p:grpSp>
      <p:pic>
        <p:nvPicPr>
          <p:cNvPr id="27" name="Picture 2" descr="Google's New Logo: The Reason Behind It - ABC Ne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488"/>
            <a:ext cx="1750647" cy="98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411779"/>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667">
                                          <p:cBhvr additive="base">
                                            <p:cTn id="7"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838200" y="614904"/>
            <a:ext cx="10515600" cy="646331"/>
          </a:xfrm>
          <a:prstGeom prst="rect">
            <a:avLst/>
          </a:prstGeom>
          <a:noFill/>
        </p:spPr>
        <p:txBody>
          <a:bodyPr wrap="square" rtlCol="0">
            <a:spAutoFit/>
          </a:bodyPr>
          <a:lstStyle/>
          <a:p>
            <a:pPr algn="ctr"/>
            <a:r>
              <a:rPr lang="en-US" sz="3600" b="1" smtClean="0">
                <a:solidFill>
                  <a:schemeClr val="tx2"/>
                </a:solidFill>
                <a:latin typeface="+mj-lt"/>
              </a:rPr>
              <a:t>EDITABLE WORLD MAP</a:t>
            </a:r>
            <a:endParaRPr lang="en-US" sz="3600" b="1">
              <a:solidFill>
                <a:schemeClr val="tx2"/>
              </a:solidFill>
              <a:latin typeface="+mj-lt"/>
            </a:endParaRPr>
          </a:p>
        </p:txBody>
      </p:sp>
      <p:sp>
        <p:nvSpPr>
          <p:cNvPr id="37" name="TextBox 36"/>
          <p:cNvSpPr txBox="1"/>
          <p:nvPr/>
        </p:nvSpPr>
        <p:spPr>
          <a:xfrm>
            <a:off x="838199" y="422810"/>
            <a:ext cx="10515602" cy="307777"/>
          </a:xfrm>
          <a:prstGeom prst="rect">
            <a:avLst/>
          </a:prstGeom>
          <a:noFill/>
        </p:spPr>
        <p:txBody>
          <a:bodyPr wrap="square" rtlCol="0">
            <a:spAutoFit/>
          </a:bodyPr>
          <a:lstStyle/>
          <a:p>
            <a:pPr algn="ctr"/>
            <a:r>
              <a:rPr lang="en-US" sz="1400" b="1" smtClean="0">
                <a:solidFill>
                  <a:schemeClr val="tx2"/>
                </a:solidFill>
                <a:latin typeface="Roboto" pitchFamily="2" charset="0"/>
                <a:ea typeface="Roboto" pitchFamily="2" charset="0"/>
              </a:rPr>
              <a:t>YOUR SUBTITLE HERE</a:t>
            </a:r>
            <a:endParaRPr lang="en-US" sz="1400" b="1">
              <a:solidFill>
                <a:schemeClr val="tx2"/>
              </a:solidFill>
              <a:latin typeface="Roboto" pitchFamily="2" charset="0"/>
              <a:ea typeface="Roboto" pitchFamily="2" charset="0"/>
            </a:endParaRPr>
          </a:p>
        </p:txBody>
      </p:sp>
      <p:grpSp>
        <p:nvGrpSpPr>
          <p:cNvPr id="38" name="Group 37"/>
          <p:cNvGrpSpPr/>
          <p:nvPr/>
        </p:nvGrpSpPr>
        <p:grpSpPr>
          <a:xfrm>
            <a:off x="5738132" y="1235687"/>
            <a:ext cx="715736" cy="87086"/>
            <a:chOff x="5738133" y="1142444"/>
            <a:chExt cx="715736" cy="87086"/>
          </a:xfrm>
        </p:grpSpPr>
        <p:sp>
          <p:nvSpPr>
            <p:cNvPr id="39" name="Oval 38"/>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40"/>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0" name="Group 9"/>
          <p:cNvGrpSpPr/>
          <p:nvPr/>
        </p:nvGrpSpPr>
        <p:grpSpPr>
          <a:xfrm>
            <a:off x="10220250" y="4263373"/>
            <a:ext cx="1322331" cy="276999"/>
            <a:chOff x="10220250" y="4263373"/>
            <a:chExt cx="1322331" cy="276999"/>
          </a:xfrm>
        </p:grpSpPr>
        <p:sp>
          <p:nvSpPr>
            <p:cNvPr id="88" name="TextBox 87"/>
            <p:cNvSpPr txBox="1"/>
            <p:nvPr/>
          </p:nvSpPr>
          <p:spPr>
            <a:xfrm>
              <a:off x="10417917" y="4263373"/>
              <a:ext cx="1124664" cy="276999"/>
            </a:xfrm>
            <a:prstGeom prst="rect">
              <a:avLst/>
            </a:prstGeom>
            <a:noFill/>
          </p:spPr>
          <p:txBody>
            <a:bodyPr wrap="square" rtlCol="0">
              <a:spAutoFit/>
            </a:bodyPr>
            <a:lstStyle/>
            <a:p>
              <a:r>
                <a:rPr lang="en-US" sz="1200" b="1" smtClean="0">
                  <a:solidFill>
                    <a:schemeClr val="tx2"/>
                  </a:solidFill>
                </a:rPr>
                <a:t>AMERICAS</a:t>
              </a:r>
              <a:endParaRPr lang="en-US" sz="1200" b="1">
                <a:solidFill>
                  <a:schemeClr val="tx2"/>
                </a:solidFill>
              </a:endParaRPr>
            </a:p>
          </p:txBody>
        </p:sp>
        <p:sp>
          <p:nvSpPr>
            <p:cNvPr id="89" name="Oval 88"/>
            <p:cNvSpPr/>
            <p:nvPr/>
          </p:nvSpPr>
          <p:spPr>
            <a:xfrm>
              <a:off x="10220250" y="4335811"/>
              <a:ext cx="132122" cy="132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13" name="Group 12"/>
          <p:cNvGrpSpPr/>
          <p:nvPr/>
        </p:nvGrpSpPr>
        <p:grpSpPr>
          <a:xfrm>
            <a:off x="10220250" y="4638534"/>
            <a:ext cx="1322331" cy="276999"/>
            <a:chOff x="10220250" y="4638534"/>
            <a:chExt cx="1322331" cy="276999"/>
          </a:xfrm>
        </p:grpSpPr>
        <p:sp>
          <p:nvSpPr>
            <p:cNvPr id="94" name="TextBox 93"/>
            <p:cNvSpPr txBox="1"/>
            <p:nvPr/>
          </p:nvSpPr>
          <p:spPr>
            <a:xfrm>
              <a:off x="10417917" y="4638534"/>
              <a:ext cx="1124664" cy="276999"/>
            </a:xfrm>
            <a:prstGeom prst="rect">
              <a:avLst/>
            </a:prstGeom>
            <a:noFill/>
          </p:spPr>
          <p:txBody>
            <a:bodyPr wrap="square" rtlCol="0">
              <a:spAutoFit/>
            </a:bodyPr>
            <a:lstStyle/>
            <a:p>
              <a:r>
                <a:rPr lang="en-US" sz="1200" b="1" smtClean="0">
                  <a:solidFill>
                    <a:schemeClr val="tx2"/>
                  </a:solidFill>
                </a:rPr>
                <a:t>AFRICA</a:t>
              </a:r>
              <a:endParaRPr lang="en-US" sz="1200" b="1">
                <a:solidFill>
                  <a:schemeClr val="tx2"/>
                </a:solidFill>
              </a:endParaRPr>
            </a:p>
          </p:txBody>
        </p:sp>
        <p:sp>
          <p:nvSpPr>
            <p:cNvPr id="95" name="Oval 94"/>
            <p:cNvSpPr/>
            <p:nvPr/>
          </p:nvSpPr>
          <p:spPr>
            <a:xfrm>
              <a:off x="10220250" y="4710972"/>
              <a:ext cx="132122" cy="13212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16" name="Group 15"/>
          <p:cNvGrpSpPr/>
          <p:nvPr/>
        </p:nvGrpSpPr>
        <p:grpSpPr>
          <a:xfrm>
            <a:off x="10220250" y="5013695"/>
            <a:ext cx="1322331" cy="276999"/>
            <a:chOff x="10220250" y="5013695"/>
            <a:chExt cx="1322331" cy="276999"/>
          </a:xfrm>
        </p:grpSpPr>
        <p:sp>
          <p:nvSpPr>
            <p:cNvPr id="97" name="TextBox 96"/>
            <p:cNvSpPr txBox="1"/>
            <p:nvPr/>
          </p:nvSpPr>
          <p:spPr>
            <a:xfrm>
              <a:off x="10417917" y="5013695"/>
              <a:ext cx="1124664" cy="276999"/>
            </a:xfrm>
            <a:prstGeom prst="rect">
              <a:avLst/>
            </a:prstGeom>
            <a:noFill/>
          </p:spPr>
          <p:txBody>
            <a:bodyPr wrap="square" rtlCol="0">
              <a:spAutoFit/>
            </a:bodyPr>
            <a:lstStyle/>
            <a:p>
              <a:r>
                <a:rPr lang="en-US" sz="1200" b="1" smtClean="0">
                  <a:solidFill>
                    <a:schemeClr val="tx2"/>
                  </a:solidFill>
                </a:rPr>
                <a:t>EUROPE</a:t>
              </a:r>
              <a:endParaRPr lang="en-US" sz="1200" b="1">
                <a:solidFill>
                  <a:schemeClr val="tx2"/>
                </a:solidFill>
              </a:endParaRPr>
            </a:p>
          </p:txBody>
        </p:sp>
        <p:sp>
          <p:nvSpPr>
            <p:cNvPr id="98" name="Oval 97"/>
            <p:cNvSpPr/>
            <p:nvPr/>
          </p:nvSpPr>
          <p:spPr>
            <a:xfrm>
              <a:off x="10220250" y="5086133"/>
              <a:ext cx="132122" cy="13212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44" name="Group 43"/>
          <p:cNvGrpSpPr/>
          <p:nvPr/>
        </p:nvGrpSpPr>
        <p:grpSpPr>
          <a:xfrm>
            <a:off x="10220250" y="5388856"/>
            <a:ext cx="1322331" cy="276999"/>
            <a:chOff x="10220250" y="5388856"/>
            <a:chExt cx="1322331" cy="276999"/>
          </a:xfrm>
        </p:grpSpPr>
        <p:sp>
          <p:nvSpPr>
            <p:cNvPr id="100" name="TextBox 99"/>
            <p:cNvSpPr txBox="1"/>
            <p:nvPr/>
          </p:nvSpPr>
          <p:spPr>
            <a:xfrm>
              <a:off x="10417917" y="5388856"/>
              <a:ext cx="1124664" cy="276999"/>
            </a:xfrm>
            <a:prstGeom prst="rect">
              <a:avLst/>
            </a:prstGeom>
            <a:noFill/>
          </p:spPr>
          <p:txBody>
            <a:bodyPr wrap="square" rtlCol="0">
              <a:spAutoFit/>
            </a:bodyPr>
            <a:lstStyle/>
            <a:p>
              <a:r>
                <a:rPr lang="en-US" sz="1200" b="1" smtClean="0">
                  <a:solidFill>
                    <a:schemeClr val="tx2"/>
                  </a:solidFill>
                </a:rPr>
                <a:t>ASIA</a:t>
              </a:r>
              <a:endParaRPr lang="en-US" sz="1200" b="1">
                <a:solidFill>
                  <a:schemeClr val="tx2"/>
                </a:solidFill>
              </a:endParaRPr>
            </a:p>
          </p:txBody>
        </p:sp>
        <p:sp>
          <p:nvSpPr>
            <p:cNvPr id="101" name="Oval 100"/>
            <p:cNvSpPr/>
            <p:nvPr/>
          </p:nvSpPr>
          <p:spPr>
            <a:xfrm>
              <a:off x="10220250" y="5461294"/>
              <a:ext cx="132122" cy="1321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63" name="Group 62"/>
          <p:cNvGrpSpPr/>
          <p:nvPr/>
        </p:nvGrpSpPr>
        <p:grpSpPr>
          <a:xfrm>
            <a:off x="10220250" y="5764016"/>
            <a:ext cx="1322331" cy="276999"/>
            <a:chOff x="10220250" y="5764016"/>
            <a:chExt cx="1322331" cy="276999"/>
          </a:xfrm>
        </p:grpSpPr>
        <p:sp>
          <p:nvSpPr>
            <p:cNvPr id="103" name="TextBox 102"/>
            <p:cNvSpPr txBox="1"/>
            <p:nvPr/>
          </p:nvSpPr>
          <p:spPr>
            <a:xfrm>
              <a:off x="10417917" y="5764016"/>
              <a:ext cx="1124664" cy="276999"/>
            </a:xfrm>
            <a:prstGeom prst="rect">
              <a:avLst/>
            </a:prstGeom>
            <a:noFill/>
          </p:spPr>
          <p:txBody>
            <a:bodyPr wrap="square" rtlCol="0">
              <a:spAutoFit/>
            </a:bodyPr>
            <a:lstStyle/>
            <a:p>
              <a:r>
                <a:rPr lang="en-US" sz="1200" b="1" smtClean="0">
                  <a:solidFill>
                    <a:schemeClr val="tx2"/>
                  </a:solidFill>
                </a:rPr>
                <a:t>OCEANIA</a:t>
              </a:r>
              <a:endParaRPr lang="en-US" sz="1200" b="1">
                <a:solidFill>
                  <a:schemeClr val="tx2"/>
                </a:solidFill>
              </a:endParaRPr>
            </a:p>
          </p:txBody>
        </p:sp>
        <p:sp>
          <p:nvSpPr>
            <p:cNvPr id="104" name="Oval 103"/>
            <p:cNvSpPr/>
            <p:nvPr/>
          </p:nvSpPr>
          <p:spPr>
            <a:xfrm>
              <a:off x="10220250" y="5836454"/>
              <a:ext cx="132122" cy="13212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pic>
        <p:nvPicPr>
          <p:cNvPr id="5122" name="Picture 2" descr="Santa Fe Sofa, Upholstery &amp; Leather Collection - Stickley Furni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177" y="922681"/>
            <a:ext cx="2977989" cy="143539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Keagan Office Table Study Computer Desk Furniture Shelf | Shopee Philippin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1782" y="2782045"/>
            <a:ext cx="2981972" cy="298197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Home &amp; Garden Desks &amp; Home Office Furniture Portable Folding Laptop Desk  Computer Table Bed Sofa Lap Desk Stand Holder Tray dr-hetsroni.co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68937" y="3159715"/>
            <a:ext cx="2604300" cy="26043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Fothult 2 Seat Sofa Top - Two Seater Sofa Top View Png - 1000x602 PNG  Download - PNGki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49345" y="925987"/>
            <a:ext cx="2704455" cy="175789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Man on desk with pc topview Royalty Free Vector Imag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8200" y="2091698"/>
            <a:ext cx="2057400"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14553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1250"/>
                                      </p:stCondLst>
                                      <p:childTnLst>
                                        <p:set>
                                          <p:cBhvr>
                                            <p:cTn id="6" dur="1" fill="hold">
                                              <p:stCondLst>
                                                <p:cond delay="0"/>
                                              </p:stCondLst>
                                            </p:cTn>
                                            <p:tgtEl>
                                              <p:spTgt spid="10"/>
                                            </p:tgtEl>
                                            <p:attrNameLst>
                                              <p:attrName>style.visibility</p:attrName>
                                            </p:attrNameLst>
                                          </p:cBhvr>
                                          <p:to>
                                            <p:strVal val="visible"/>
                                          </p:to>
                                        </p:set>
                                        <p:anim calcmode="lin" valueType="num" p14:bounceEnd="50667">
                                          <p:cBhvr additive="base">
                                            <p:cTn id="7" dur="750" fill="hold"/>
                                            <p:tgtEl>
                                              <p:spTgt spid="1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14:bounceEnd="50667">
                                          <p:cBhvr additive="base">
                                            <p:cTn id="11" dur="750" fill="hold"/>
                                            <p:tgtEl>
                                              <p:spTgt spid="1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50667">
                                      <p:stCondLst>
                                        <p:cond delay="1750"/>
                                      </p:stCondLst>
                                      <p:childTnLst>
                                        <p:set>
                                          <p:cBhvr>
                                            <p:cTn id="14" dur="1" fill="hold">
                                              <p:stCondLst>
                                                <p:cond delay="0"/>
                                              </p:stCondLst>
                                            </p:cTn>
                                            <p:tgtEl>
                                              <p:spTgt spid="16"/>
                                            </p:tgtEl>
                                            <p:attrNameLst>
                                              <p:attrName>style.visibility</p:attrName>
                                            </p:attrNameLst>
                                          </p:cBhvr>
                                          <p:to>
                                            <p:strVal val="visible"/>
                                          </p:to>
                                        </p:set>
                                        <p:anim calcmode="lin" valueType="num" p14:bounceEnd="50667">
                                          <p:cBhvr additive="base">
                                            <p:cTn id="15" dur="750" fill="hold"/>
                                            <p:tgtEl>
                                              <p:spTgt spid="16"/>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2000"/>
                                      </p:stCondLst>
                                      <p:childTnLst>
                                        <p:set>
                                          <p:cBhvr>
                                            <p:cTn id="18" dur="1" fill="hold">
                                              <p:stCondLst>
                                                <p:cond delay="0"/>
                                              </p:stCondLst>
                                            </p:cTn>
                                            <p:tgtEl>
                                              <p:spTgt spid="44"/>
                                            </p:tgtEl>
                                            <p:attrNameLst>
                                              <p:attrName>style.visibility</p:attrName>
                                            </p:attrNameLst>
                                          </p:cBhvr>
                                          <p:to>
                                            <p:strVal val="visible"/>
                                          </p:to>
                                        </p:set>
                                        <p:anim calcmode="lin" valueType="num" p14:bounceEnd="50667">
                                          <p:cBhvr additive="base">
                                            <p:cTn id="19" dur="750" fill="hold"/>
                                            <p:tgtEl>
                                              <p:spTgt spid="44"/>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14:presetBounceEnd="50667">
                                      <p:stCondLst>
                                        <p:cond delay="2250"/>
                                      </p:stCondLst>
                                      <p:childTnLst>
                                        <p:set>
                                          <p:cBhvr>
                                            <p:cTn id="22" dur="1" fill="hold">
                                              <p:stCondLst>
                                                <p:cond delay="0"/>
                                              </p:stCondLst>
                                            </p:cTn>
                                            <p:tgtEl>
                                              <p:spTgt spid="63"/>
                                            </p:tgtEl>
                                            <p:attrNameLst>
                                              <p:attrName>style.visibility</p:attrName>
                                            </p:attrNameLst>
                                          </p:cBhvr>
                                          <p:to>
                                            <p:strVal val="visible"/>
                                          </p:to>
                                        </p:set>
                                        <p:anim calcmode="lin" valueType="num" p14:bounceEnd="50667">
                                          <p:cBhvr additive="base">
                                            <p:cTn id="23" dur="750" fill="hold"/>
                                            <p:tgtEl>
                                              <p:spTgt spid="63"/>
                                            </p:tgtEl>
                                            <p:attrNameLst>
                                              <p:attrName>ppt_x</p:attrName>
                                            </p:attrNameLst>
                                          </p:cBhvr>
                                          <p:tavLst>
                                            <p:tav tm="0">
                                              <p:val>
                                                <p:strVal val="#ppt_x"/>
                                              </p:val>
                                            </p:tav>
                                            <p:tav tm="100000">
                                              <p:val>
                                                <p:strVal val="#ppt_x"/>
                                              </p:val>
                                            </p:tav>
                                          </p:tavLst>
                                        </p:anim>
                                        <p:anim calcmode="lin" valueType="num" p14:bounceEnd="50667">
                                          <p:cBhvr additive="base">
                                            <p:cTn id="24" dur="75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125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750" fill="hold"/>
                                            <p:tgtEl>
                                              <p:spTgt spid="10"/>
                                            </p:tgtEl>
                                            <p:attrNameLst>
                                              <p:attrName>ppt_x</p:attrName>
                                            </p:attrNameLst>
                                          </p:cBhvr>
                                          <p:tavLst>
                                            <p:tav tm="0">
                                              <p:val>
                                                <p:strVal val="#ppt_x"/>
                                              </p:val>
                                            </p:tav>
                                            <p:tav tm="100000">
                                              <p:val>
                                                <p:strVal val="#ppt_x"/>
                                              </p:val>
                                            </p:tav>
                                          </p:tavLst>
                                        </p:anim>
                                        <p:anim calcmode="lin" valueType="num">
                                          <p:cBhvr additive="base">
                                            <p:cTn id="8" dur="75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15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750" fill="hold"/>
                                            <p:tgtEl>
                                              <p:spTgt spid="13"/>
                                            </p:tgtEl>
                                            <p:attrNameLst>
                                              <p:attrName>ppt_x</p:attrName>
                                            </p:attrNameLst>
                                          </p:cBhvr>
                                          <p:tavLst>
                                            <p:tav tm="0">
                                              <p:val>
                                                <p:strVal val="#ppt_x"/>
                                              </p:val>
                                            </p:tav>
                                            <p:tav tm="100000">
                                              <p:val>
                                                <p:strVal val="#ppt_x"/>
                                              </p:val>
                                            </p:tav>
                                          </p:tavLst>
                                        </p:anim>
                                        <p:anim calcmode="lin" valueType="num">
                                          <p:cBhvr additive="base">
                                            <p:cTn id="12" dur="75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175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750" fill="hold"/>
                                            <p:tgtEl>
                                              <p:spTgt spid="16"/>
                                            </p:tgtEl>
                                            <p:attrNameLst>
                                              <p:attrName>ppt_x</p:attrName>
                                            </p:attrNameLst>
                                          </p:cBhvr>
                                          <p:tavLst>
                                            <p:tav tm="0">
                                              <p:val>
                                                <p:strVal val="#ppt_x"/>
                                              </p:val>
                                            </p:tav>
                                            <p:tav tm="100000">
                                              <p:val>
                                                <p:strVal val="#ppt_x"/>
                                              </p:val>
                                            </p:tav>
                                          </p:tavLst>
                                        </p:anim>
                                        <p:anim calcmode="lin" valueType="num">
                                          <p:cBhvr additive="base">
                                            <p:cTn id="16" dur="75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000"/>
                                      </p:stCondLst>
                                      <p:childTnLst>
                                        <p:set>
                                          <p:cBhvr>
                                            <p:cTn id="18" dur="1" fill="hold">
                                              <p:stCondLst>
                                                <p:cond delay="0"/>
                                              </p:stCondLst>
                                            </p:cTn>
                                            <p:tgtEl>
                                              <p:spTgt spid="44"/>
                                            </p:tgtEl>
                                            <p:attrNameLst>
                                              <p:attrName>style.visibility</p:attrName>
                                            </p:attrNameLst>
                                          </p:cBhvr>
                                          <p:to>
                                            <p:strVal val="visible"/>
                                          </p:to>
                                        </p:set>
                                        <p:anim calcmode="lin" valueType="num">
                                          <p:cBhvr additive="base">
                                            <p:cTn id="19" dur="750" fill="hold"/>
                                            <p:tgtEl>
                                              <p:spTgt spid="44"/>
                                            </p:tgtEl>
                                            <p:attrNameLst>
                                              <p:attrName>ppt_x</p:attrName>
                                            </p:attrNameLst>
                                          </p:cBhvr>
                                          <p:tavLst>
                                            <p:tav tm="0">
                                              <p:val>
                                                <p:strVal val="#ppt_x"/>
                                              </p:val>
                                            </p:tav>
                                            <p:tav tm="100000">
                                              <p:val>
                                                <p:strVal val="#ppt_x"/>
                                              </p:val>
                                            </p:tav>
                                          </p:tavLst>
                                        </p:anim>
                                        <p:anim calcmode="lin" valueType="num">
                                          <p:cBhvr additive="base">
                                            <p:cTn id="20" dur="750" fill="hold"/>
                                            <p:tgtEl>
                                              <p:spTgt spid="4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2250"/>
                                      </p:stCondLst>
                                      <p:childTnLst>
                                        <p:set>
                                          <p:cBhvr>
                                            <p:cTn id="22" dur="1" fill="hold">
                                              <p:stCondLst>
                                                <p:cond delay="0"/>
                                              </p:stCondLst>
                                            </p:cTn>
                                            <p:tgtEl>
                                              <p:spTgt spid="63"/>
                                            </p:tgtEl>
                                            <p:attrNameLst>
                                              <p:attrName>style.visibility</p:attrName>
                                            </p:attrNameLst>
                                          </p:cBhvr>
                                          <p:to>
                                            <p:strVal val="visible"/>
                                          </p:to>
                                        </p:set>
                                        <p:anim calcmode="lin" valueType="num">
                                          <p:cBhvr additive="base">
                                            <p:cTn id="23" dur="750" fill="hold"/>
                                            <p:tgtEl>
                                              <p:spTgt spid="63"/>
                                            </p:tgtEl>
                                            <p:attrNameLst>
                                              <p:attrName>ppt_x</p:attrName>
                                            </p:attrNameLst>
                                          </p:cBhvr>
                                          <p:tavLst>
                                            <p:tav tm="0">
                                              <p:val>
                                                <p:strVal val="#ppt_x"/>
                                              </p:val>
                                            </p:tav>
                                            <p:tav tm="100000">
                                              <p:val>
                                                <p:strVal val="#ppt_x"/>
                                              </p:val>
                                            </p:tav>
                                          </p:tavLst>
                                        </p:anim>
                                        <p:anim calcmode="lin" valueType="num">
                                          <p:cBhvr additive="base">
                                            <p:cTn id="24" dur="75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5685905"/>
            <a:ext cx="11353800" cy="290946"/>
            <a:chOff x="0" y="5685905"/>
            <a:chExt cx="14547274" cy="290946"/>
          </a:xfrm>
        </p:grpSpPr>
        <p:sp>
          <p:nvSpPr>
            <p:cNvPr id="5" name="Rectangle 4"/>
            <p:cNvSpPr/>
            <p:nvPr/>
          </p:nvSpPr>
          <p:spPr>
            <a:xfrm>
              <a:off x="0" y="5685905"/>
              <a:ext cx="3507971" cy="290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507972" y="5685905"/>
              <a:ext cx="2011680" cy="290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5519652" y="5685905"/>
              <a:ext cx="3507971" cy="290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9027624" y="5685905"/>
              <a:ext cx="2011680" cy="2909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1039303" y="5685905"/>
              <a:ext cx="3507971" cy="2909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TextBox 19"/>
          <p:cNvSpPr txBox="1"/>
          <p:nvPr/>
        </p:nvSpPr>
        <p:spPr>
          <a:xfrm>
            <a:off x="2737888" y="4182412"/>
            <a:ext cx="7705901" cy="830997"/>
          </a:xfrm>
          <a:prstGeom prst="rect">
            <a:avLst/>
          </a:prstGeom>
          <a:noFill/>
        </p:spPr>
        <p:txBody>
          <a:bodyPr wrap="square" rtlCol="0">
            <a:spAutoFit/>
          </a:bodyPr>
          <a:lstStyle/>
          <a:p>
            <a:r>
              <a:rPr lang="en-US" sz="4800" b="1" dirty="0" smtClean="0">
                <a:solidFill>
                  <a:schemeClr val="tx2"/>
                </a:solidFill>
                <a:latin typeface="+mj-lt"/>
              </a:rPr>
              <a:t>Eliyahu Mintz</a:t>
            </a:r>
            <a:endParaRPr lang="en-US" sz="4800" b="1" dirty="0">
              <a:solidFill>
                <a:schemeClr val="tx2"/>
              </a:solidFill>
              <a:latin typeface="+mj-lt"/>
            </a:endParaRPr>
          </a:p>
        </p:txBody>
      </p:sp>
      <p:sp>
        <p:nvSpPr>
          <p:cNvPr id="15" name="TextBox 14"/>
          <p:cNvSpPr txBox="1"/>
          <p:nvPr/>
        </p:nvSpPr>
        <p:spPr>
          <a:xfrm>
            <a:off x="0" y="-27710"/>
            <a:ext cx="8651759" cy="2611566"/>
          </a:xfrm>
          <a:custGeom>
            <a:avLst/>
            <a:gdLst/>
            <a:ahLst/>
            <a:cxnLst/>
            <a:rect l="l" t="t" r="r" b="b"/>
            <a:pathLst>
              <a:path w="8651759" h="2611566">
                <a:moveTo>
                  <a:pt x="3550415" y="481546"/>
                </a:moveTo>
                <a:lnTo>
                  <a:pt x="3357130" y="1772965"/>
                </a:lnTo>
                <a:lnTo>
                  <a:pt x="3743702" y="1772965"/>
                </a:lnTo>
                <a:close/>
                <a:moveTo>
                  <a:pt x="6022238" y="29185"/>
                </a:moveTo>
                <a:lnTo>
                  <a:pt x="6423070" y="29185"/>
                </a:lnTo>
                <a:lnTo>
                  <a:pt x="6423070" y="1141655"/>
                </a:lnTo>
                <a:lnTo>
                  <a:pt x="6948393" y="29185"/>
                </a:lnTo>
                <a:lnTo>
                  <a:pt x="7349681" y="29185"/>
                </a:lnTo>
                <a:lnTo>
                  <a:pt x="6791526" y="1167187"/>
                </a:lnTo>
                <a:lnTo>
                  <a:pt x="7349681" y="2582381"/>
                </a:lnTo>
                <a:lnTo>
                  <a:pt x="6937449" y="2582381"/>
                </a:lnTo>
                <a:lnTo>
                  <a:pt x="6547105" y="1564755"/>
                </a:lnTo>
                <a:lnTo>
                  <a:pt x="6423070" y="1798189"/>
                </a:lnTo>
                <a:lnTo>
                  <a:pt x="6423070" y="2582381"/>
                </a:lnTo>
                <a:lnTo>
                  <a:pt x="6022238" y="2582381"/>
                </a:lnTo>
                <a:close/>
                <a:moveTo>
                  <a:pt x="4456490" y="29185"/>
                </a:moveTo>
                <a:lnTo>
                  <a:pt x="4959585" y="29185"/>
                </a:lnTo>
                <a:lnTo>
                  <a:pt x="5372157" y="1557460"/>
                </a:lnTo>
                <a:lnTo>
                  <a:pt x="5372157" y="29185"/>
                </a:lnTo>
                <a:lnTo>
                  <a:pt x="5729212" y="29185"/>
                </a:lnTo>
                <a:lnTo>
                  <a:pt x="5729212" y="2582381"/>
                </a:lnTo>
                <a:lnTo>
                  <a:pt x="5317391" y="2582381"/>
                </a:lnTo>
                <a:lnTo>
                  <a:pt x="4817194" y="733146"/>
                </a:lnTo>
                <a:lnTo>
                  <a:pt x="4817194" y="2582381"/>
                </a:lnTo>
                <a:lnTo>
                  <a:pt x="4456490" y="2582381"/>
                </a:lnTo>
                <a:close/>
                <a:moveTo>
                  <a:pt x="3276897" y="29185"/>
                </a:moveTo>
                <a:lnTo>
                  <a:pt x="3864050" y="29185"/>
                </a:lnTo>
                <a:lnTo>
                  <a:pt x="4272497" y="2582381"/>
                </a:lnTo>
                <a:lnTo>
                  <a:pt x="3867697" y="2582381"/>
                </a:lnTo>
                <a:lnTo>
                  <a:pt x="3798406" y="2119076"/>
                </a:lnTo>
                <a:lnTo>
                  <a:pt x="3306073" y="2119076"/>
                </a:lnTo>
                <a:lnTo>
                  <a:pt x="3236782" y="2582381"/>
                </a:lnTo>
                <a:lnTo>
                  <a:pt x="2868444" y="2582381"/>
                </a:lnTo>
                <a:close/>
                <a:moveTo>
                  <a:pt x="1412138" y="29185"/>
                </a:moveTo>
                <a:lnTo>
                  <a:pt x="1812971" y="29185"/>
                </a:lnTo>
                <a:lnTo>
                  <a:pt x="1812971" y="1123607"/>
                </a:lnTo>
                <a:lnTo>
                  <a:pt x="2269436" y="1123607"/>
                </a:lnTo>
                <a:lnTo>
                  <a:pt x="2269436" y="29185"/>
                </a:lnTo>
                <a:lnTo>
                  <a:pt x="2677564" y="29185"/>
                </a:lnTo>
                <a:lnTo>
                  <a:pt x="2677564" y="2582381"/>
                </a:lnTo>
                <a:lnTo>
                  <a:pt x="2269436" y="2582381"/>
                </a:lnTo>
                <a:lnTo>
                  <a:pt x="2269436" y="1487959"/>
                </a:lnTo>
                <a:lnTo>
                  <a:pt x="1812971" y="1487959"/>
                </a:lnTo>
                <a:lnTo>
                  <a:pt x="1812971" y="2582381"/>
                </a:lnTo>
                <a:lnTo>
                  <a:pt x="1412138" y="2582381"/>
                </a:lnTo>
                <a:close/>
                <a:moveTo>
                  <a:pt x="0" y="29185"/>
                </a:moveTo>
                <a:lnTo>
                  <a:pt x="1239889" y="29185"/>
                </a:lnTo>
                <a:lnTo>
                  <a:pt x="1239889" y="393536"/>
                </a:lnTo>
                <a:lnTo>
                  <a:pt x="820361" y="393536"/>
                </a:lnTo>
                <a:lnTo>
                  <a:pt x="820361" y="2582381"/>
                </a:lnTo>
                <a:lnTo>
                  <a:pt x="419528" y="2582381"/>
                </a:lnTo>
                <a:lnTo>
                  <a:pt x="419528" y="393536"/>
                </a:lnTo>
                <a:lnTo>
                  <a:pt x="0" y="393536"/>
                </a:lnTo>
                <a:close/>
                <a:moveTo>
                  <a:pt x="8057347" y="0"/>
                </a:moveTo>
                <a:cubicBezTo>
                  <a:pt x="8252743" y="1206"/>
                  <a:pt x="8399998" y="57090"/>
                  <a:pt x="8499114" y="167653"/>
                </a:cubicBezTo>
                <a:cubicBezTo>
                  <a:pt x="8598230" y="278216"/>
                  <a:pt x="8647898" y="436222"/>
                  <a:pt x="8648118" y="641670"/>
                </a:cubicBezTo>
                <a:lnTo>
                  <a:pt x="8648118" y="721948"/>
                </a:lnTo>
                <a:lnTo>
                  <a:pt x="8269146" y="721948"/>
                </a:lnTo>
                <a:lnTo>
                  <a:pt x="8269146" y="616127"/>
                </a:lnTo>
                <a:cubicBezTo>
                  <a:pt x="8268767" y="525816"/>
                  <a:pt x="8251274" y="461047"/>
                  <a:pt x="8216666" y="421821"/>
                </a:cubicBezTo>
                <a:cubicBezTo>
                  <a:pt x="8182058" y="382596"/>
                  <a:pt x="8132611" y="363439"/>
                  <a:pt x="8068323" y="364351"/>
                </a:cubicBezTo>
                <a:cubicBezTo>
                  <a:pt x="8004031" y="363439"/>
                  <a:pt x="7954575" y="382596"/>
                  <a:pt x="7919957" y="421821"/>
                </a:cubicBezTo>
                <a:cubicBezTo>
                  <a:pt x="7885339" y="461047"/>
                  <a:pt x="7867839" y="525816"/>
                  <a:pt x="7867458" y="616127"/>
                </a:cubicBezTo>
                <a:cubicBezTo>
                  <a:pt x="7871544" y="744735"/>
                  <a:pt x="7912392" y="854926"/>
                  <a:pt x="7990005" y="946701"/>
                </a:cubicBezTo>
                <a:cubicBezTo>
                  <a:pt x="8067618" y="1038476"/>
                  <a:pt x="8157486" y="1128370"/>
                  <a:pt x="8259608" y="1216382"/>
                </a:cubicBezTo>
                <a:cubicBezTo>
                  <a:pt x="8361730" y="1304395"/>
                  <a:pt x="8451598" y="1407060"/>
                  <a:pt x="8529211" y="1524378"/>
                </a:cubicBezTo>
                <a:cubicBezTo>
                  <a:pt x="8606825" y="1641696"/>
                  <a:pt x="8647673" y="1790201"/>
                  <a:pt x="8651759" y="1969894"/>
                </a:cubicBezTo>
                <a:cubicBezTo>
                  <a:pt x="8651464" y="2175342"/>
                  <a:pt x="8601037" y="2333347"/>
                  <a:pt x="8500478" y="2443911"/>
                </a:cubicBezTo>
                <a:cubicBezTo>
                  <a:pt x="8399919" y="2554475"/>
                  <a:pt x="8250991" y="2610360"/>
                  <a:pt x="8053695" y="2611566"/>
                </a:cubicBezTo>
                <a:cubicBezTo>
                  <a:pt x="7856412" y="2610360"/>
                  <a:pt x="7707490" y="2554475"/>
                  <a:pt x="7606930" y="2443911"/>
                </a:cubicBezTo>
                <a:cubicBezTo>
                  <a:pt x="7506369" y="2333347"/>
                  <a:pt x="7455941" y="2175342"/>
                  <a:pt x="7455646" y="1969894"/>
                </a:cubicBezTo>
                <a:lnTo>
                  <a:pt x="7455646" y="1812988"/>
                </a:lnTo>
                <a:lnTo>
                  <a:pt x="7834630" y="1812988"/>
                </a:lnTo>
                <a:lnTo>
                  <a:pt x="7834630" y="1995436"/>
                </a:lnTo>
                <a:cubicBezTo>
                  <a:pt x="7835310" y="2085601"/>
                  <a:pt x="7854016" y="2149753"/>
                  <a:pt x="7890748" y="2187891"/>
                </a:cubicBezTo>
                <a:cubicBezTo>
                  <a:pt x="7927479" y="2226029"/>
                  <a:pt x="7978150" y="2244512"/>
                  <a:pt x="8042758" y="2243338"/>
                </a:cubicBezTo>
                <a:cubicBezTo>
                  <a:pt x="8107283" y="2244402"/>
                  <a:pt x="8157901" y="2225858"/>
                  <a:pt x="8194609" y="2187705"/>
                </a:cubicBezTo>
                <a:cubicBezTo>
                  <a:pt x="8231318" y="2149552"/>
                  <a:pt x="8250014" y="2085407"/>
                  <a:pt x="8250698" y="1995269"/>
                </a:cubicBezTo>
                <a:cubicBezTo>
                  <a:pt x="8246613" y="1866693"/>
                  <a:pt x="8205762" y="1756529"/>
                  <a:pt x="8128146" y="1664776"/>
                </a:cubicBezTo>
                <a:cubicBezTo>
                  <a:pt x="8050529" y="1573023"/>
                  <a:pt x="7960657" y="1483151"/>
                  <a:pt x="7858531" y="1395161"/>
                </a:cubicBezTo>
                <a:cubicBezTo>
                  <a:pt x="7756403" y="1307170"/>
                  <a:pt x="7666531" y="1204530"/>
                  <a:pt x="7588915" y="1087240"/>
                </a:cubicBezTo>
                <a:cubicBezTo>
                  <a:pt x="7511298" y="969951"/>
                  <a:pt x="7470447" y="821482"/>
                  <a:pt x="7466362" y="641833"/>
                </a:cubicBezTo>
                <a:lnTo>
                  <a:pt x="7466591" y="641670"/>
                </a:lnTo>
                <a:cubicBezTo>
                  <a:pt x="7466809" y="436222"/>
                  <a:pt x="7516476" y="278216"/>
                  <a:pt x="7615591" y="167653"/>
                </a:cubicBezTo>
                <a:cubicBezTo>
                  <a:pt x="7714707" y="57090"/>
                  <a:pt x="7861959" y="1206"/>
                  <a:pt x="8057347" y="0"/>
                </a:cubicBezTo>
                <a:close/>
              </a:path>
            </a:pathLst>
          </a:custGeom>
          <a:solidFill>
            <a:srgbClr val="F2F2F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700">
              <a:latin typeface="Bebas Neue Bold" panose="020B0606020202050201" pitchFamily="34" charset="0"/>
            </a:endParaRPr>
          </a:p>
        </p:txBody>
      </p:sp>
    </p:spTree>
    <p:extLst>
      <p:ext uri="{BB962C8B-B14F-4D97-AF65-F5344CB8AC3E}">
        <p14:creationId xmlns:p14="http://schemas.microsoft.com/office/powerpoint/2010/main" val="315375879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50667">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667">
                                          <p:cBhvr additive="base">
                                            <p:cTn id="7" dur="750" fill="hold"/>
                                            <p:tgtEl>
                                              <p:spTgt spid="15"/>
                                            </p:tgtEl>
                                            <p:attrNameLst>
                                              <p:attrName>ppt_x</p:attrName>
                                            </p:attrNameLst>
                                          </p:cBhvr>
                                          <p:tavLst>
                                            <p:tav tm="0">
                                              <p:val>
                                                <p:strVal val="1+#ppt_w/2"/>
                                              </p:val>
                                            </p:tav>
                                            <p:tav tm="100000">
                                              <p:val>
                                                <p:strVal val="#ppt_x"/>
                                              </p:val>
                                            </p:tav>
                                          </p:tavLst>
                                        </p:anim>
                                        <p:anim calcmode="lin" valueType="num" p14:bounceEnd="50667">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667">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14:bounceEnd="50667">
                                          <p:cBhvr additive="base">
                                            <p:cTn id="11" dur="750" fill="hold"/>
                                            <p:tgtEl>
                                              <p:spTgt spid="7"/>
                                            </p:tgtEl>
                                            <p:attrNameLst>
                                              <p:attrName>ppt_x</p:attrName>
                                            </p:attrNameLst>
                                          </p:cBhvr>
                                          <p:tavLst>
                                            <p:tav tm="0">
                                              <p:val>
                                                <p:strVal val="1+#ppt_w/2"/>
                                              </p:val>
                                            </p:tav>
                                            <p:tav tm="100000">
                                              <p:val>
                                                <p:strVal val="#ppt_x"/>
                                              </p:val>
                                            </p:tav>
                                          </p:tavLst>
                                        </p:anim>
                                        <p:anim calcmode="lin" valueType="num" p14:bounceEnd="50667">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Terms</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2534027"/>
          </a:xfrm>
          <a:prstGeom prst="rect">
            <a:avLst/>
          </a:prstGeom>
        </p:spPr>
        <p:txBody>
          <a:bodyPr wrap="square">
            <a:spAutoFit/>
          </a:bodyPr>
          <a:lstStyle/>
          <a:p>
            <a:pPr algn="just">
              <a:lnSpc>
                <a:spcPct val="150000"/>
              </a:lnSpc>
            </a:pPr>
            <a:r>
              <a:rPr lang="en-US" b="1" i="1" u="sng" dirty="0" smtClean="0"/>
              <a:t>Cognition</a:t>
            </a:r>
            <a:r>
              <a:rPr lang="en-US" dirty="0" smtClean="0"/>
              <a:t> - refers </a:t>
            </a:r>
            <a:r>
              <a:rPr lang="en-US" dirty="0"/>
              <a:t>to "the mental action or process of acquiring knowledge and understanding through thought, experience, and the senses</a:t>
            </a:r>
            <a:r>
              <a:rPr lang="en-US" dirty="0" smtClean="0"/>
              <a:t>".</a:t>
            </a:r>
            <a:r>
              <a:rPr lang="en-US" dirty="0"/>
              <a:t> It encompasses many aspects of intellectual functions and processes such as: attention, the formation of knowledge, memory and working memory, judgment and evaluation, reasoning and "computation", problem solving and decision making, comprehension and production of language. Cognitive processes use existing knowledge and generate new knowledge.</a:t>
            </a:r>
            <a:endParaRPr lang="en-US" sz="1200" dirty="0"/>
          </a:p>
        </p:txBody>
      </p:sp>
      <p:sp>
        <p:nvSpPr>
          <p:cNvPr id="10" name="Rectangle 9"/>
          <p:cNvSpPr/>
          <p:nvPr/>
        </p:nvSpPr>
        <p:spPr>
          <a:xfrm>
            <a:off x="679937" y="4312370"/>
            <a:ext cx="10433540" cy="507831"/>
          </a:xfrm>
          <a:prstGeom prst="rect">
            <a:avLst/>
          </a:prstGeom>
        </p:spPr>
        <p:txBody>
          <a:bodyPr wrap="square">
            <a:spAutoFit/>
          </a:bodyPr>
          <a:lstStyle/>
          <a:p>
            <a:pPr algn="just">
              <a:lnSpc>
                <a:spcPct val="150000"/>
              </a:lnSpc>
            </a:pPr>
            <a:r>
              <a:rPr lang="en-US" b="1" i="1" u="sng" dirty="0"/>
              <a:t>Cognitive </a:t>
            </a:r>
            <a:r>
              <a:rPr lang="en-US" b="1" i="1" u="sng" dirty="0" smtClean="0"/>
              <a:t>offloading</a:t>
            </a:r>
            <a:r>
              <a:rPr lang="en-US" dirty="0" smtClean="0"/>
              <a:t> is </a:t>
            </a:r>
            <a:r>
              <a:rPr lang="en-US" dirty="0"/>
              <a:t>the use of physical action to reduce the cognitive demands of a task.</a:t>
            </a:r>
            <a:endParaRPr lang="en-US" sz="1200" dirty="0"/>
          </a:p>
        </p:txBody>
      </p:sp>
      <p:sp>
        <p:nvSpPr>
          <p:cNvPr id="13" name="Rectangle 12"/>
          <p:cNvSpPr/>
          <p:nvPr/>
        </p:nvSpPr>
        <p:spPr>
          <a:xfrm>
            <a:off x="678524" y="5117355"/>
            <a:ext cx="10433540" cy="872034"/>
          </a:xfrm>
          <a:prstGeom prst="rect">
            <a:avLst/>
          </a:prstGeom>
        </p:spPr>
        <p:txBody>
          <a:bodyPr wrap="square">
            <a:spAutoFit/>
          </a:bodyPr>
          <a:lstStyle/>
          <a:p>
            <a:pPr algn="just">
              <a:lnSpc>
                <a:spcPct val="150000"/>
              </a:lnSpc>
            </a:pPr>
            <a:r>
              <a:rPr lang="en-US" b="1" i="1" u="sng" dirty="0" smtClean="0"/>
              <a:t>Need For Cognition</a:t>
            </a:r>
            <a:r>
              <a:rPr lang="en-US" dirty="0"/>
              <a:t> (</a:t>
            </a:r>
            <a:r>
              <a:rPr lang="en-US" b="1" dirty="0"/>
              <a:t>NFC</a:t>
            </a:r>
            <a:r>
              <a:rPr lang="en-US" dirty="0"/>
              <a:t>), in psychology, is a personality variable reflecting the extent to which individuals are inclined towards effortful cognitive activities.</a:t>
            </a:r>
            <a:endParaRPr lang="en-US" sz="1200" dirty="0"/>
          </a:p>
        </p:txBody>
      </p:sp>
    </p:spTree>
    <p:extLst>
      <p:ext uri="{BB962C8B-B14F-4D97-AF65-F5344CB8AC3E}">
        <p14:creationId xmlns:p14="http://schemas.microsoft.com/office/powerpoint/2010/main" val="41018053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667">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14:bounceEnd="50667">
                                          <p:cBhvr additive="base">
                                            <p:cTn id="11" dur="750" fill="hold"/>
                                            <p:tgtEl>
                                              <p:spTgt spid="10"/>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667">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14:bounceEnd="50667">
                                          <p:cBhvr additive="base">
                                            <p:cTn id="15" dur="750" fill="hold"/>
                                            <p:tgtEl>
                                              <p:spTgt spid="13"/>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P spid="1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074642"/>
          </a:xfrm>
          <a:prstGeom prst="rect">
            <a:avLst/>
          </a:prstGeom>
        </p:spPr>
        <p:txBody>
          <a:bodyPr wrap="square">
            <a:spAutoFit/>
          </a:bodyPr>
          <a:lstStyle/>
          <a:p>
            <a:pPr>
              <a:lnSpc>
                <a:spcPct val="150000"/>
              </a:lnSpc>
            </a:pPr>
            <a:r>
              <a:rPr lang="en-US" dirty="0"/>
              <a:t>Participants are often asked to turn off their cell </a:t>
            </a:r>
            <a:r>
              <a:rPr lang="en-US" dirty="0" smtClean="0"/>
              <a:t>phones before </a:t>
            </a:r>
            <a:r>
              <a:rPr lang="en-US" dirty="0"/>
              <a:t>beginning a memory experiment. There are </a:t>
            </a:r>
            <a:r>
              <a:rPr lang="en-US" dirty="0" smtClean="0"/>
              <a:t>good reasons </a:t>
            </a:r>
            <a:r>
              <a:rPr lang="en-US" dirty="0"/>
              <a:t>for this policy, but one might argue that what participants are being asked to do is effectively turn off part </a:t>
            </a:r>
            <a:r>
              <a:rPr lang="en-US" dirty="0" smtClean="0"/>
              <a:t>of their </a:t>
            </a:r>
            <a:r>
              <a:rPr lang="en-US" dirty="0"/>
              <a:t>minds (Clark &amp; Chalmers, 1998). Functions that </a:t>
            </a:r>
            <a:r>
              <a:rPr lang="en-US" dirty="0" smtClean="0"/>
              <a:t>used to </a:t>
            </a:r>
            <a:r>
              <a:rPr lang="en-US" dirty="0"/>
              <a:t>be accomplished solely in our heads are now accomplished with the help of technology. We no longer </a:t>
            </a:r>
            <a:r>
              <a:rPr lang="en-US" dirty="0" smtClean="0"/>
              <a:t>need to </a:t>
            </a:r>
            <a:r>
              <a:rPr lang="en-US" dirty="0"/>
              <a:t>remember phone numbers, directions, birthdays, </a:t>
            </a:r>
            <a:r>
              <a:rPr lang="en-US" dirty="0" smtClean="0"/>
              <a:t>or medical </a:t>
            </a:r>
            <a:r>
              <a:rPr lang="en-US" dirty="0"/>
              <a:t>information; the value of accumulating a </a:t>
            </a:r>
            <a:r>
              <a:rPr lang="en-US" dirty="0" smtClean="0"/>
              <a:t>vast knowledge </a:t>
            </a:r>
            <a:r>
              <a:rPr lang="en-US" dirty="0"/>
              <a:t>base to ensure access to some specific bit </a:t>
            </a:r>
            <a:r>
              <a:rPr lang="en-US" dirty="0" smtClean="0"/>
              <a:t>of knowledge </a:t>
            </a:r>
            <a:r>
              <a:rPr lang="en-US" dirty="0"/>
              <a:t>has never been less. The information </a:t>
            </a:r>
            <a:r>
              <a:rPr lang="en-US" dirty="0" smtClean="0"/>
              <a:t>we desire </a:t>
            </a:r>
            <a:r>
              <a:rPr lang="en-US" dirty="0"/>
              <a:t>is often just a Google Search away, a </a:t>
            </a:r>
            <a:r>
              <a:rPr lang="en-US" dirty="0" smtClean="0"/>
              <a:t>development which </a:t>
            </a:r>
            <a:r>
              <a:rPr lang="en-US" dirty="0"/>
              <a:t>has begun to profoundly alter the ways in which</a:t>
            </a:r>
            <a:br>
              <a:rPr lang="en-US" dirty="0"/>
            </a:br>
            <a:r>
              <a:rPr lang="en-US" dirty="0"/>
              <a:t>we think and remember. Indeed, to study memory exclusively in the absence of the Internet would provide </a:t>
            </a:r>
            <a:r>
              <a:rPr lang="en-US" dirty="0" smtClean="0"/>
              <a:t>a necessarily </a:t>
            </a:r>
            <a:r>
              <a:rPr lang="en-US" dirty="0"/>
              <a:t>limited view of how we store, access, and </a:t>
            </a:r>
            <a:r>
              <a:rPr lang="en-US" dirty="0" smtClean="0"/>
              <a:t>use knowledge </a:t>
            </a:r>
            <a:r>
              <a:rPr lang="en-US" dirty="0"/>
              <a:t>in the modern world</a:t>
            </a:r>
            <a:r>
              <a:rPr lang="en-US" dirty="0"/>
              <a:t> </a:t>
            </a:r>
            <a:br>
              <a:rPr lang="en-US" dirty="0"/>
            </a:br>
            <a:endParaRPr lang="en-US" sz="1200" dirty="0"/>
          </a:p>
        </p:txBody>
      </p:sp>
    </p:spTree>
    <p:extLst>
      <p:ext uri="{BB962C8B-B14F-4D97-AF65-F5344CB8AC3E}">
        <p14:creationId xmlns:p14="http://schemas.microsoft.com/office/powerpoint/2010/main" val="992494824"/>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196020"/>
          </a:xfrm>
          <a:prstGeom prst="rect">
            <a:avLst/>
          </a:prstGeom>
        </p:spPr>
        <p:txBody>
          <a:bodyPr wrap="square">
            <a:spAutoFit/>
          </a:bodyPr>
          <a:lstStyle/>
          <a:p>
            <a:pPr algn="just">
              <a:lnSpc>
                <a:spcPct val="150000"/>
              </a:lnSpc>
            </a:pPr>
            <a:r>
              <a:rPr lang="en-US" dirty="0"/>
              <a:t>The Internet functions as a </a:t>
            </a:r>
            <a:r>
              <a:rPr lang="en-US" dirty="0" err="1"/>
              <a:t>transactive</a:t>
            </a:r>
            <a:r>
              <a:rPr lang="en-US" dirty="0"/>
              <a:t> memory </a:t>
            </a:r>
            <a:r>
              <a:rPr lang="en-US" dirty="0" smtClean="0"/>
              <a:t>partner (Sparrow</a:t>
            </a:r>
            <a:r>
              <a:rPr lang="en-US" dirty="0"/>
              <a:t>, Liu, &amp; Wegner, 2011; Ward, 2013a; Wegner, 1987</a:t>
            </a:r>
            <a:r>
              <a:rPr lang="en-US" dirty="0" smtClean="0"/>
              <a:t>). Rather </a:t>
            </a:r>
            <a:r>
              <a:rPr lang="en-US" dirty="0"/>
              <a:t>than retain information internally, we </a:t>
            </a:r>
            <a:r>
              <a:rPr lang="en-US" dirty="0" smtClean="0"/>
              <a:t>remember where </a:t>
            </a:r>
            <a:r>
              <a:rPr lang="en-US" dirty="0"/>
              <a:t>information can </a:t>
            </a:r>
            <a:r>
              <a:rPr lang="en-US" dirty="0" smtClean="0"/>
              <a:t>be accessed</a:t>
            </a:r>
            <a:r>
              <a:rPr lang="en-US" dirty="0"/>
              <a:t>. Research by </a:t>
            </a:r>
            <a:r>
              <a:rPr lang="en-US" dirty="0" smtClean="0"/>
              <a:t>Sparrow and </a:t>
            </a:r>
            <a:r>
              <a:rPr lang="en-US" dirty="0"/>
              <a:t>colleagues, as well as </a:t>
            </a:r>
            <a:r>
              <a:rPr lang="en-US" dirty="0" smtClean="0"/>
              <a:t>others, </a:t>
            </a:r>
            <a:r>
              <a:rPr lang="en-US" dirty="0"/>
              <a:t>has shown </a:t>
            </a:r>
            <a:r>
              <a:rPr lang="en-US" dirty="0" smtClean="0"/>
              <a:t>that we </a:t>
            </a:r>
            <a:r>
              <a:rPr lang="en-US" dirty="0"/>
              <a:t>use digital technology as a form of cognitive </a:t>
            </a:r>
            <a:r>
              <a:rPr lang="en-US" dirty="0" smtClean="0"/>
              <a:t>offloading. If </a:t>
            </a:r>
            <a:r>
              <a:rPr lang="en-US" dirty="0"/>
              <a:t>information is going to be available on </a:t>
            </a:r>
            <a:r>
              <a:rPr lang="en-US" dirty="0" smtClean="0"/>
              <a:t>a computer </a:t>
            </a:r>
            <a:r>
              <a:rPr lang="en-US" dirty="0"/>
              <a:t>or </a:t>
            </a:r>
            <a:r>
              <a:rPr lang="en-US" dirty="0" smtClean="0"/>
              <a:t>the Internet</a:t>
            </a:r>
            <a:r>
              <a:rPr lang="en-US" dirty="0"/>
              <a:t>, then there is less need to commit it to </a:t>
            </a:r>
            <a:r>
              <a:rPr lang="en-US" dirty="0" smtClean="0"/>
              <a:t>memory. Sparrow </a:t>
            </a:r>
            <a:r>
              <a:rPr lang="en-US" dirty="0"/>
              <a:t>et al., for </a:t>
            </a:r>
            <a:r>
              <a:rPr lang="en-US" dirty="0" smtClean="0"/>
              <a:t>example, showed </a:t>
            </a:r>
            <a:r>
              <a:rPr lang="en-US" dirty="0"/>
              <a:t>that difficult </a:t>
            </a:r>
            <a:r>
              <a:rPr lang="en-US" dirty="0" smtClean="0"/>
              <a:t>trivia questions </a:t>
            </a:r>
            <a:r>
              <a:rPr lang="en-US" dirty="0"/>
              <a:t>increase the accessibility of terms related </a:t>
            </a:r>
            <a:r>
              <a:rPr lang="en-US" dirty="0" smtClean="0"/>
              <a:t>to the </a:t>
            </a:r>
            <a:r>
              <a:rPr lang="en-US" dirty="0"/>
              <a:t>Internet (e.g</a:t>
            </a:r>
            <a:r>
              <a:rPr lang="en-US" dirty="0" smtClean="0"/>
              <a:t>., Google</a:t>
            </a:r>
            <a:r>
              <a:rPr lang="en-US" dirty="0"/>
              <a:t>, Yahoo), suggesting that </a:t>
            </a:r>
            <a:r>
              <a:rPr lang="en-US" dirty="0" smtClean="0"/>
              <a:t>people are </a:t>
            </a:r>
            <a:r>
              <a:rPr lang="en-US" dirty="0"/>
              <a:t>primed to think about the Internet when they </a:t>
            </a:r>
            <a:r>
              <a:rPr lang="en-US" dirty="0" smtClean="0"/>
              <a:t>encounter questions </a:t>
            </a:r>
            <a:r>
              <a:rPr lang="en-US" dirty="0"/>
              <a:t>to which they do not know the </a:t>
            </a:r>
            <a:r>
              <a:rPr lang="en-US" dirty="0" smtClean="0"/>
              <a:t>answers. Searching </a:t>
            </a:r>
            <a:r>
              <a:rPr lang="en-US" dirty="0"/>
              <a:t>the Internet has even been shown to lead to illusions of internal knowledge (Fisher, </a:t>
            </a:r>
            <a:r>
              <a:rPr lang="en-US" dirty="0" err="1"/>
              <a:t>Goddu</a:t>
            </a:r>
            <a:r>
              <a:rPr lang="en-US" dirty="0"/>
              <a:t>, &amp; </a:t>
            </a:r>
            <a:r>
              <a:rPr lang="en-US" dirty="0" err="1"/>
              <a:t>Keil</a:t>
            </a:r>
            <a:r>
              <a:rPr lang="en-US" dirty="0"/>
              <a:t>, </a:t>
            </a:r>
            <a:r>
              <a:rPr lang="en-US" dirty="0" smtClean="0"/>
              <a:t>2015; Ward</a:t>
            </a:r>
            <a:r>
              <a:rPr lang="en-US" dirty="0"/>
              <a:t>, 2013b). Having unfettered access to so much information makes it difficult to determine what is available </a:t>
            </a:r>
            <a:r>
              <a:rPr lang="en-US" dirty="0" smtClean="0"/>
              <a:t>in the </a:t>
            </a:r>
            <a:r>
              <a:rPr lang="en-US" dirty="0"/>
              <a:t>head versus what is available </a:t>
            </a:r>
            <a:r>
              <a:rPr lang="en-US" dirty="0" smtClean="0"/>
              <a:t>online. </a:t>
            </a:r>
            <a:endParaRPr lang="en-US" sz="1200" dirty="0"/>
          </a:p>
        </p:txBody>
      </p:sp>
    </p:spTree>
    <p:extLst>
      <p:ext uri="{BB962C8B-B14F-4D97-AF65-F5344CB8AC3E}">
        <p14:creationId xmlns:p14="http://schemas.microsoft.com/office/powerpoint/2010/main" val="4182115902"/>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905638"/>
          </a:xfrm>
          <a:prstGeom prst="rect">
            <a:avLst/>
          </a:prstGeom>
        </p:spPr>
        <p:txBody>
          <a:bodyPr wrap="square">
            <a:spAutoFit/>
          </a:bodyPr>
          <a:lstStyle/>
          <a:p>
            <a:pPr>
              <a:lnSpc>
                <a:spcPct val="150000"/>
              </a:lnSpc>
            </a:pPr>
            <a:r>
              <a:rPr lang="en-US" dirty="0"/>
              <a:t>Research has only begun to investigate the ways </a:t>
            </a:r>
            <a:r>
              <a:rPr lang="en-US" dirty="0" smtClean="0"/>
              <a:t>in which </a:t>
            </a:r>
            <a:r>
              <a:rPr lang="en-US" dirty="0"/>
              <a:t>memory interacts with the Internet. In </a:t>
            </a:r>
            <a:r>
              <a:rPr lang="en-US" dirty="0" smtClean="0"/>
              <a:t>the current</a:t>
            </a:r>
            <a:r>
              <a:rPr lang="en-US" dirty="0"/>
              <a:t> </a:t>
            </a:r>
            <a:r>
              <a:rPr lang="en-US" dirty="0" smtClean="0"/>
              <a:t>study</a:t>
            </a:r>
            <a:r>
              <a:rPr lang="en-US" dirty="0"/>
              <a:t>, we explore the hypothesis that a person’s </a:t>
            </a:r>
            <a:r>
              <a:rPr lang="en-US" dirty="0" smtClean="0"/>
              <a:t>likelihood of </a:t>
            </a:r>
            <a:r>
              <a:rPr lang="en-US" dirty="0"/>
              <a:t>relying on the Internet as a </a:t>
            </a:r>
            <a:r>
              <a:rPr lang="en-US" dirty="0" err="1"/>
              <a:t>transactive</a:t>
            </a:r>
            <a:r>
              <a:rPr lang="en-US" dirty="0"/>
              <a:t> memory </a:t>
            </a:r>
            <a:r>
              <a:rPr lang="en-US" dirty="0" smtClean="0"/>
              <a:t>partner is </a:t>
            </a:r>
            <a:r>
              <a:rPr lang="en-US" dirty="0"/>
              <a:t>affected by their recent experiences with the </a:t>
            </a:r>
            <a:r>
              <a:rPr lang="en-US" dirty="0" smtClean="0"/>
              <a:t>Internet. Specifically</a:t>
            </a:r>
            <a:r>
              <a:rPr lang="en-US" dirty="0"/>
              <a:t>, does using the Internet to access </a:t>
            </a:r>
            <a:r>
              <a:rPr lang="en-US" dirty="0" smtClean="0"/>
              <a:t>information influence </a:t>
            </a:r>
            <a:r>
              <a:rPr lang="en-US" dirty="0"/>
              <a:t>a person’s propensity to use the Internet </a:t>
            </a:r>
            <a:r>
              <a:rPr lang="en-US" dirty="0" smtClean="0"/>
              <a:t>to access </a:t>
            </a:r>
            <a:r>
              <a:rPr lang="en-US" dirty="0"/>
              <a:t>other information? Research has shown </a:t>
            </a:r>
            <a:r>
              <a:rPr lang="en-US" dirty="0" smtClean="0"/>
              <a:t>that people </a:t>
            </a:r>
            <a:r>
              <a:rPr lang="en-US" dirty="0"/>
              <a:t>can become increasingly reliant on </a:t>
            </a:r>
            <a:r>
              <a:rPr lang="en-US" dirty="0" smtClean="0"/>
              <a:t>particular methods </a:t>
            </a:r>
            <a:r>
              <a:rPr lang="en-US" dirty="0"/>
              <a:t>of accessing information and solving </a:t>
            </a:r>
            <a:r>
              <a:rPr lang="en-US" dirty="0" smtClean="0"/>
              <a:t>problems (Smith</a:t>
            </a:r>
            <a:r>
              <a:rPr lang="en-US" dirty="0"/>
              <a:t>, 2008). They attempt to solve problems in </a:t>
            </a:r>
            <a:r>
              <a:rPr lang="en-US" dirty="0" smtClean="0"/>
              <a:t>the same </a:t>
            </a:r>
            <a:r>
              <a:rPr lang="en-US" dirty="0"/>
              <a:t>ways they did before, for example, often </a:t>
            </a:r>
            <a:r>
              <a:rPr lang="en-US" dirty="0" smtClean="0"/>
              <a:t>despite having </a:t>
            </a:r>
            <a:r>
              <a:rPr lang="en-US" dirty="0"/>
              <a:t>access to much simpler and more effective </a:t>
            </a:r>
            <a:r>
              <a:rPr lang="en-US" dirty="0" smtClean="0"/>
              <a:t>means of </a:t>
            </a:r>
            <a:r>
              <a:rPr lang="en-US" dirty="0"/>
              <a:t>achieving solutions (</a:t>
            </a:r>
            <a:r>
              <a:rPr lang="en-US" dirty="0" err="1"/>
              <a:t>Luchins</a:t>
            </a:r>
            <a:r>
              <a:rPr lang="en-US" dirty="0"/>
              <a:t>, 1942). Similar </a:t>
            </a:r>
            <a:r>
              <a:rPr lang="en-US" dirty="0" smtClean="0"/>
              <a:t>dynamics may </a:t>
            </a:r>
            <a:r>
              <a:rPr lang="en-US" dirty="0"/>
              <a:t>take place in the context </a:t>
            </a:r>
            <a:r>
              <a:rPr lang="en-US" dirty="0" smtClean="0"/>
              <a:t>of </a:t>
            </a:r>
            <a:r>
              <a:rPr lang="en-US" dirty="0" err="1" smtClean="0"/>
              <a:t>transactive</a:t>
            </a:r>
            <a:r>
              <a:rPr lang="en-US" dirty="0" smtClean="0"/>
              <a:t> memory. Namely</a:t>
            </a:r>
            <a:r>
              <a:rPr lang="en-US" dirty="0"/>
              <a:t>, using a particular information source, such </a:t>
            </a:r>
            <a:r>
              <a:rPr lang="en-US" dirty="0" smtClean="0"/>
              <a:t>as the </a:t>
            </a:r>
            <a:r>
              <a:rPr lang="en-US" dirty="0"/>
              <a:t>Internet, may make people more likely to rely on </a:t>
            </a:r>
            <a:r>
              <a:rPr lang="en-US" dirty="0" smtClean="0"/>
              <a:t>that information </a:t>
            </a:r>
            <a:r>
              <a:rPr lang="en-US" dirty="0"/>
              <a:t>source for accessing other information in </a:t>
            </a:r>
            <a:r>
              <a:rPr lang="en-US" dirty="0" smtClean="0"/>
              <a:t>the future </a:t>
            </a:r>
            <a:r>
              <a:rPr lang="en-US" dirty="0"/>
              <a:t>than they would have been otherwise.</a:t>
            </a:r>
            <a:r>
              <a:rPr lang="en-US" dirty="0"/>
              <a:t> </a:t>
            </a:r>
            <a:br>
              <a:rPr lang="en-US" dirty="0"/>
            </a:br>
            <a:endParaRPr lang="en-US" sz="1200" dirty="0"/>
          </a:p>
        </p:txBody>
      </p:sp>
    </p:spTree>
    <p:extLst>
      <p:ext uri="{BB962C8B-B14F-4D97-AF65-F5344CB8AC3E}">
        <p14:creationId xmlns:p14="http://schemas.microsoft.com/office/powerpoint/2010/main" val="313665837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4182" y="1596523"/>
            <a:ext cx="5403273" cy="5262979"/>
          </a:xfrm>
          <a:prstGeom prst="rect">
            <a:avLst/>
          </a:prstGeom>
        </p:spPr>
        <p:txBody>
          <a:bodyPr wrap="square">
            <a:spAutoFit/>
          </a:bodyPr>
          <a:lstStyle/>
          <a:p>
            <a:pPr algn="just">
              <a:lnSpc>
                <a:spcPct val="150000"/>
              </a:lnSpc>
            </a:pPr>
            <a:r>
              <a:rPr lang="en-US" sz="1400" dirty="0"/>
              <a:t>A paradigm was developed to explore this possibility.</a:t>
            </a:r>
            <a:br>
              <a:rPr lang="en-US" sz="1400" dirty="0"/>
            </a:br>
            <a:r>
              <a:rPr lang="en-US" sz="1400" dirty="0"/>
              <a:t>First, participants were given a set of difficult trivia questions. Some participants were asked to answer the questions from memory, whereas others were asked to answer the questions with the help of the Internet. All participants were then asked relatively easy trivia </a:t>
            </a:r>
            <a:r>
              <a:rPr lang="en-US" sz="1400" dirty="0"/>
              <a:t>questions and </a:t>
            </a:r>
            <a:r>
              <a:rPr lang="en-US" sz="1400" dirty="0"/>
              <a:t>given the option of using the Internet to find </a:t>
            </a:r>
            <a:r>
              <a:rPr lang="en-US" sz="1400" dirty="0"/>
              <a:t>the answers</a:t>
            </a:r>
            <a:r>
              <a:rPr lang="en-US" sz="1400" dirty="0"/>
              <a:t>. Specifically, participants were asked to answer</a:t>
            </a:r>
            <a:br>
              <a:rPr lang="en-US" sz="1400" dirty="0"/>
            </a:br>
            <a:r>
              <a:rPr lang="en-US" sz="1400" dirty="0"/>
              <a:t>each question by either searching their own memory </a:t>
            </a:r>
            <a:r>
              <a:rPr lang="en-US" sz="1400" dirty="0"/>
              <a:t>or by conducting </a:t>
            </a:r>
            <a:r>
              <a:rPr lang="en-US" sz="1400" dirty="0"/>
              <a:t>a Google Search. We predicted that participants who were instructed to use the Internet to </a:t>
            </a:r>
            <a:r>
              <a:rPr lang="en-US" sz="1400" dirty="0"/>
              <a:t>answer the </a:t>
            </a:r>
            <a:r>
              <a:rPr lang="en-US" sz="1400" dirty="0"/>
              <a:t>first set of questions would rely more on the </a:t>
            </a:r>
            <a:r>
              <a:rPr lang="en-US" sz="1400" dirty="0"/>
              <a:t>Internet while </a:t>
            </a:r>
            <a:r>
              <a:rPr lang="en-US" sz="1400" dirty="0"/>
              <a:t>answering the second set of questions than </a:t>
            </a:r>
            <a:r>
              <a:rPr lang="en-US" sz="1400" dirty="0"/>
              <a:t>would participants </a:t>
            </a:r>
            <a:r>
              <a:rPr lang="en-US" sz="1400" dirty="0"/>
              <a:t>who were instructed to answer the first </a:t>
            </a:r>
            <a:r>
              <a:rPr lang="en-US" sz="1400" dirty="0"/>
              <a:t>set of </a:t>
            </a:r>
            <a:r>
              <a:rPr lang="en-US" sz="1400" dirty="0"/>
              <a:t>questions from memory. Such a result would </a:t>
            </a:r>
            <a:r>
              <a:rPr lang="en-US" sz="1400" dirty="0"/>
              <a:t>suggest that </a:t>
            </a:r>
            <a:r>
              <a:rPr lang="en-US" sz="1400" dirty="0"/>
              <a:t>a person’s tendency to rely on the Internet to </a:t>
            </a:r>
            <a:r>
              <a:rPr lang="en-US" sz="1400" dirty="0"/>
              <a:t>access information </a:t>
            </a:r>
            <a:r>
              <a:rPr lang="en-US" sz="1400" dirty="0"/>
              <a:t>can be exacerbated by the recent use of </a:t>
            </a:r>
            <a:r>
              <a:rPr lang="en-US" sz="1400" dirty="0"/>
              <a:t>the Internet </a:t>
            </a:r>
            <a:r>
              <a:rPr lang="en-US" sz="1400" dirty="0"/>
              <a:t>to access other information</a:t>
            </a:r>
            <a:r>
              <a:rPr lang="en-US" sz="1400" dirty="0"/>
              <a:t>.</a:t>
            </a:r>
            <a:endParaRPr lang="en-US" sz="1400" dirty="0"/>
          </a:p>
        </p:txBody>
      </p:sp>
      <p:sp>
        <p:nvSpPr>
          <p:cNvPr id="37" name="TextBox 36"/>
          <p:cNvSpPr txBox="1"/>
          <p:nvPr/>
        </p:nvSpPr>
        <p:spPr>
          <a:xfrm>
            <a:off x="838198" y="490152"/>
            <a:ext cx="10515600" cy="646331"/>
          </a:xfrm>
          <a:prstGeom prst="rect">
            <a:avLst/>
          </a:prstGeom>
          <a:noFill/>
        </p:spPr>
        <p:txBody>
          <a:bodyPr wrap="square" rtlCol="0">
            <a:spAutoFit/>
          </a:bodyPr>
          <a:lstStyle/>
          <a:p>
            <a:r>
              <a:rPr lang="en-US" sz="3600" b="1" dirty="0" smtClean="0">
                <a:solidFill>
                  <a:schemeClr val="tx2"/>
                </a:solidFill>
                <a:latin typeface="+mj-lt"/>
              </a:rPr>
              <a:t>Experiment description</a:t>
            </a:r>
          </a:p>
        </p:txBody>
      </p:sp>
      <p:grpSp>
        <p:nvGrpSpPr>
          <p:cNvPr id="39" name="Group 38"/>
          <p:cNvGrpSpPr/>
          <p:nvPr/>
        </p:nvGrpSpPr>
        <p:grpSpPr>
          <a:xfrm>
            <a:off x="989279" y="1235687"/>
            <a:ext cx="715736" cy="87086"/>
            <a:chOff x="5738133" y="1142444"/>
            <a:chExt cx="715736" cy="87086"/>
          </a:xfrm>
        </p:grpSpPr>
        <p:sp>
          <p:nvSpPr>
            <p:cNvPr id="40" name="Oval 39"/>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Oval 40"/>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Oval 41"/>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Oval 42"/>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Oval 43"/>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2058" name="Picture 10" descr="Please Ask Us Any Questions You May Have About The - Any Questions Clipart  Transparent, HD Png Download , Transparent Png Image - PNGitem"/>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8811" r="8811"/>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805703"/>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14:bounceEnd="50667">
                                          <p:cBhvr additive="base">
                                            <p:cTn id="7" dur="750" fill="hold"/>
                                            <p:tgtEl>
                                              <p:spTgt spid="1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1a</a:t>
            </a: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9" name="Picture 6" descr="Cloud Storage for Work and Home - Google Dri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0051" y="2683204"/>
            <a:ext cx="607647" cy="616373"/>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1017724" y="2422822"/>
            <a:ext cx="4179506" cy="1840344"/>
            <a:chOff x="9580446" y="2630663"/>
            <a:chExt cx="1766082" cy="3742950"/>
          </a:xfrm>
        </p:grpSpPr>
        <p:sp>
          <p:nvSpPr>
            <p:cNvPr id="31" name="TextBox 30"/>
            <p:cNvSpPr txBox="1"/>
            <p:nvPr/>
          </p:nvSpPr>
          <p:spPr>
            <a:xfrm>
              <a:off x="9580447" y="2630663"/>
              <a:ext cx="1766080" cy="307777"/>
            </a:xfrm>
            <a:prstGeom prst="rect">
              <a:avLst/>
            </a:prstGeom>
            <a:noFill/>
          </p:spPr>
          <p:txBody>
            <a:bodyPr wrap="square" rtlCol="0">
              <a:spAutoFit/>
            </a:bodyPr>
            <a:lstStyle/>
            <a:p>
              <a:pPr algn="ctr"/>
              <a:r>
                <a:rPr lang="en-US" sz="1400" b="1" dirty="0" smtClean="0">
                  <a:solidFill>
                    <a:schemeClr val="tx2"/>
                  </a:solidFill>
                </a:rPr>
                <a:t>Participants</a:t>
              </a:r>
              <a:endParaRPr lang="en-US" sz="1400" b="1" dirty="0">
                <a:solidFill>
                  <a:schemeClr val="tx2"/>
                </a:solidFill>
              </a:endParaRPr>
            </a:p>
          </p:txBody>
        </p:sp>
        <p:sp>
          <p:nvSpPr>
            <p:cNvPr id="32" name="Rectangle 31"/>
            <p:cNvSpPr/>
            <p:nvPr/>
          </p:nvSpPr>
          <p:spPr>
            <a:xfrm>
              <a:off x="9580446" y="3274039"/>
              <a:ext cx="1766082" cy="3099574"/>
            </a:xfrm>
            <a:prstGeom prst="rect">
              <a:avLst/>
            </a:prstGeom>
          </p:spPr>
          <p:txBody>
            <a:bodyPr wrap="square">
              <a:spAutoFit/>
            </a:bodyPr>
            <a:lstStyle/>
            <a:p>
              <a:pPr algn="just">
                <a:lnSpc>
                  <a:spcPct val="150000"/>
                </a:lnSpc>
              </a:pPr>
              <a:r>
                <a:rPr lang="en-US" sz="1600" dirty="0"/>
                <a:t>Sixty undergraduates from </a:t>
              </a:r>
              <a:r>
                <a:rPr lang="en-US" sz="1600" dirty="0"/>
                <a:t>the UCSC </a:t>
              </a:r>
              <a:r>
                <a:rPr lang="en-US" sz="1600" dirty="0"/>
                <a:t/>
              </a:r>
              <a:br>
                <a:rPr lang="en-US" sz="1600" dirty="0"/>
              </a:br>
              <a:r>
                <a:rPr lang="en-US" sz="1600" dirty="0"/>
                <a:t>Randomly</a:t>
              </a:r>
              <a:r>
                <a:rPr lang="en-US" sz="1600" dirty="0"/>
                <a:t> </a:t>
              </a:r>
              <a:r>
                <a:rPr lang="en-US" sz="1600" dirty="0"/>
                <a:t>assigned </a:t>
              </a:r>
              <a:r>
                <a:rPr lang="en-US" sz="1600" dirty="0"/>
                <a:t>to one of three </a:t>
              </a:r>
              <a:r>
                <a:rPr lang="en-US" sz="1600" dirty="0"/>
                <a:t>between subject conditions (Internet</a:t>
              </a:r>
              <a:r>
                <a:rPr lang="en-US" sz="1600" dirty="0"/>
                <a:t>, Memory, </a:t>
              </a:r>
              <a:r>
                <a:rPr lang="en-US" sz="1600" dirty="0"/>
                <a:t>and Baseline</a:t>
              </a:r>
              <a:r>
                <a:rPr lang="en-US" sz="1600" dirty="0"/>
                <a:t>). </a:t>
              </a:r>
              <a:endParaRPr lang="it-IT" sz="1600" dirty="0"/>
            </a:p>
          </p:txBody>
        </p:sp>
      </p:grpSp>
      <p:grpSp>
        <p:nvGrpSpPr>
          <p:cNvPr id="33" name="Group 32"/>
          <p:cNvGrpSpPr/>
          <p:nvPr/>
        </p:nvGrpSpPr>
        <p:grpSpPr>
          <a:xfrm>
            <a:off x="6575188" y="2422822"/>
            <a:ext cx="5103447" cy="3477794"/>
            <a:chOff x="9580448" y="2665310"/>
            <a:chExt cx="1766082" cy="4590067"/>
          </a:xfrm>
        </p:grpSpPr>
        <p:sp>
          <p:nvSpPr>
            <p:cNvPr id="34" name="TextBox 33"/>
            <p:cNvSpPr txBox="1"/>
            <p:nvPr/>
          </p:nvSpPr>
          <p:spPr>
            <a:xfrm>
              <a:off x="9580448" y="2665310"/>
              <a:ext cx="1766080" cy="414416"/>
            </a:xfrm>
            <a:prstGeom prst="rect">
              <a:avLst/>
            </a:prstGeom>
            <a:noFill/>
          </p:spPr>
          <p:txBody>
            <a:bodyPr wrap="square" rtlCol="0">
              <a:spAutoFit/>
            </a:bodyPr>
            <a:lstStyle/>
            <a:p>
              <a:pPr algn="ctr"/>
              <a:r>
                <a:rPr lang="en-US" sz="1400" b="1" dirty="0" smtClean="0">
                  <a:solidFill>
                    <a:schemeClr val="tx2"/>
                  </a:solidFill>
                </a:rPr>
                <a:t>Materials</a:t>
              </a:r>
              <a:endParaRPr lang="en-US" sz="1400" b="1" dirty="0">
                <a:solidFill>
                  <a:schemeClr val="tx2"/>
                </a:solidFill>
              </a:endParaRPr>
            </a:p>
          </p:txBody>
        </p:sp>
        <p:sp>
          <p:nvSpPr>
            <p:cNvPr id="35" name="Rectangle 34"/>
            <p:cNvSpPr/>
            <p:nvPr/>
          </p:nvSpPr>
          <p:spPr>
            <a:xfrm>
              <a:off x="9580448" y="3025610"/>
              <a:ext cx="1766082" cy="4229767"/>
            </a:xfrm>
            <a:prstGeom prst="rect">
              <a:avLst/>
            </a:prstGeom>
          </p:spPr>
          <p:txBody>
            <a:bodyPr wrap="square">
              <a:spAutoFit/>
            </a:bodyPr>
            <a:lstStyle/>
            <a:p>
              <a:pPr algn="just">
                <a:lnSpc>
                  <a:spcPct val="150000"/>
                </a:lnSpc>
              </a:pPr>
              <a:r>
                <a:rPr lang="en-US" sz="1600" dirty="0" smtClean="0">
                  <a:solidFill>
                    <a:schemeClr val="tx2"/>
                  </a:solidFill>
                </a:rPr>
                <a:t>16 </a:t>
              </a:r>
              <a:r>
                <a:rPr lang="en-US" sz="1600" dirty="0">
                  <a:solidFill>
                    <a:schemeClr val="tx2"/>
                  </a:solidFill>
                </a:rPr>
                <a:t>trivia questions on the topics </a:t>
              </a:r>
              <a:r>
                <a:rPr lang="en-US" sz="1600" dirty="0" smtClean="0">
                  <a:solidFill>
                    <a:schemeClr val="tx2"/>
                  </a:solidFill>
                </a:rPr>
                <a:t>of history</a:t>
              </a:r>
              <a:r>
                <a:rPr lang="en-US" sz="1600" dirty="0">
                  <a:solidFill>
                    <a:schemeClr val="tx2"/>
                  </a:solidFill>
                </a:rPr>
                <a:t>, sports, and pop </a:t>
              </a:r>
              <a:r>
                <a:rPr lang="en-US" sz="1600" dirty="0" smtClean="0">
                  <a:solidFill>
                    <a:schemeClr val="tx2"/>
                  </a:solidFill>
                </a:rPr>
                <a:t>culture. Eight </a:t>
              </a:r>
              <a:r>
                <a:rPr lang="en-US" sz="1600" dirty="0">
                  <a:solidFill>
                    <a:schemeClr val="tx2"/>
                  </a:solidFill>
                </a:rPr>
                <a:t>questions were </a:t>
              </a:r>
              <a:r>
                <a:rPr lang="en-US" sz="1600" dirty="0" smtClean="0">
                  <a:solidFill>
                    <a:schemeClr val="tx2"/>
                  </a:solidFill>
                </a:rPr>
                <a:t>chosen to be relatively </a:t>
              </a:r>
              <a:r>
                <a:rPr lang="en-US" sz="1600" dirty="0">
                  <a:solidFill>
                    <a:schemeClr val="tx2"/>
                  </a:solidFill>
                </a:rPr>
                <a:t>difficult (answerable by some but not </a:t>
              </a:r>
              <a:r>
                <a:rPr lang="en-US" sz="1600" dirty="0" smtClean="0">
                  <a:solidFill>
                    <a:schemeClr val="tx2"/>
                  </a:solidFill>
                </a:rPr>
                <a:t>most participants </a:t>
              </a:r>
              <a:r>
                <a:rPr lang="en-US" sz="1600" dirty="0">
                  <a:solidFill>
                    <a:schemeClr val="tx2"/>
                  </a:solidFill>
                </a:rPr>
                <a:t>without the help of the Internet; e.g., “What </a:t>
              </a:r>
              <a:r>
                <a:rPr lang="en-US" sz="1600" dirty="0" smtClean="0">
                  <a:solidFill>
                    <a:schemeClr val="tx2"/>
                  </a:solidFill>
                </a:rPr>
                <a:t>did King </a:t>
              </a:r>
              <a:r>
                <a:rPr lang="en-US" sz="1600" dirty="0">
                  <a:solidFill>
                    <a:schemeClr val="tx2"/>
                  </a:solidFill>
                </a:rPr>
                <a:t>John sign in 1215?”), whereas the other eight </a:t>
              </a:r>
              <a:r>
                <a:rPr lang="en-US" sz="1600" dirty="0" smtClean="0">
                  <a:solidFill>
                    <a:schemeClr val="tx2"/>
                  </a:solidFill>
                </a:rPr>
                <a:t>were chosen </a:t>
              </a:r>
              <a:r>
                <a:rPr lang="en-US" sz="1600" dirty="0">
                  <a:solidFill>
                    <a:schemeClr val="tx2"/>
                  </a:solidFill>
                </a:rPr>
                <a:t>to be relatively </a:t>
              </a:r>
              <a:r>
                <a:rPr lang="en-US" sz="1600" dirty="0" smtClean="0">
                  <a:solidFill>
                    <a:schemeClr val="tx2"/>
                  </a:solidFill>
                </a:rPr>
                <a:t>easy (answerable </a:t>
              </a:r>
              <a:r>
                <a:rPr lang="en-US" sz="1600" dirty="0">
                  <a:solidFill>
                    <a:schemeClr val="tx2"/>
                  </a:solidFill>
                </a:rPr>
                <a:t>by most participants without the help of the Internet; “What is </a:t>
              </a:r>
              <a:r>
                <a:rPr lang="en-US" sz="1600" dirty="0" smtClean="0">
                  <a:solidFill>
                    <a:schemeClr val="tx2"/>
                  </a:solidFill>
                </a:rPr>
                <a:t>the center </a:t>
              </a:r>
              <a:r>
                <a:rPr lang="en-US" sz="1600" dirty="0">
                  <a:solidFill>
                    <a:schemeClr val="tx2"/>
                  </a:solidFill>
                </a:rPr>
                <a:t>of a hurricane called?”). </a:t>
              </a:r>
              <a:endParaRPr lang="it-IT" sz="1600" dirty="0">
                <a:solidFill>
                  <a:schemeClr val="tx2"/>
                </a:solidFill>
              </a:endParaRPr>
            </a:p>
          </p:txBody>
        </p:sp>
      </p:grpSp>
      <p:pic>
        <p:nvPicPr>
          <p:cNvPr id="2054" name="Picture 6" descr="Google Maps Now Warns If Your Destination Will Be Closed When You Arrive |  Technology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7282" y="2736816"/>
            <a:ext cx="750348" cy="56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18590"/>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14:bounceEnd="50667">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14:bounceEnd="50667">
                                          <p:cBhvr additive="base">
                                            <p:cTn id="11"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1a</a:t>
            </a:r>
          </a:p>
        </p:txBody>
      </p:sp>
      <p:sp>
        <p:nvSpPr>
          <p:cNvPr id="70" name="TextBox 69"/>
          <p:cNvSpPr txBox="1"/>
          <p:nvPr/>
        </p:nvSpPr>
        <p:spPr>
          <a:xfrm>
            <a:off x="825124" y="1432173"/>
            <a:ext cx="10515602" cy="307777"/>
          </a:xfrm>
          <a:prstGeom prst="rect">
            <a:avLst/>
          </a:prstGeom>
          <a:noFill/>
        </p:spPr>
        <p:txBody>
          <a:bodyPr wrap="square" rtlCol="0">
            <a:spAutoFit/>
          </a:bodyPr>
          <a:lstStyle/>
          <a:p>
            <a:pPr algn="ctr"/>
            <a:r>
              <a:rPr lang="en-US" sz="1400" b="1" dirty="0">
                <a:solidFill>
                  <a:schemeClr val="tx2"/>
                </a:solidFill>
              </a:rPr>
              <a:t>Procedure</a:t>
            </a:r>
            <a:endParaRPr lang="en-US" sz="1400" b="1" dirty="0">
              <a:solidFill>
                <a:schemeClr val="tx2"/>
              </a:solidFill>
              <a:latin typeface="Roboto" pitchFamily="2" charset="0"/>
              <a:ea typeface="Roboto" pitchFamily="2" charset="0"/>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Rectangle 19"/>
          <p:cNvSpPr/>
          <p:nvPr/>
        </p:nvSpPr>
        <p:spPr>
          <a:xfrm>
            <a:off x="825124" y="2023039"/>
            <a:ext cx="4822057" cy="3970318"/>
          </a:xfrm>
          <a:prstGeom prst="rect">
            <a:avLst/>
          </a:prstGeom>
        </p:spPr>
        <p:txBody>
          <a:bodyPr wrap="square">
            <a:spAutoFit/>
          </a:bodyPr>
          <a:lstStyle/>
          <a:p>
            <a:pPr algn="just">
              <a:lnSpc>
                <a:spcPct val="150000"/>
              </a:lnSpc>
            </a:pPr>
            <a:r>
              <a:rPr lang="en-US" sz="1400" b="1" dirty="0" smtClean="0">
                <a:solidFill>
                  <a:schemeClr val="tx2"/>
                </a:solidFill>
              </a:rPr>
              <a:t>Phase 1</a:t>
            </a:r>
            <a:r>
              <a:rPr lang="en-US" sz="1400" dirty="0" smtClean="0">
                <a:solidFill>
                  <a:schemeClr val="tx2"/>
                </a:solidFill>
              </a:rPr>
              <a:t>: </a:t>
            </a:r>
            <a:r>
              <a:rPr lang="en-US" sz="1400" dirty="0">
                <a:solidFill>
                  <a:schemeClr val="tx2"/>
                </a:solidFill>
              </a:rPr>
              <a:t>P</a:t>
            </a:r>
            <a:r>
              <a:rPr lang="en-US" sz="1400" dirty="0" smtClean="0">
                <a:solidFill>
                  <a:schemeClr val="tx2"/>
                </a:solidFill>
              </a:rPr>
              <a:t>articipants </a:t>
            </a:r>
            <a:r>
              <a:rPr lang="en-US" sz="1400" dirty="0">
                <a:solidFill>
                  <a:schemeClr val="tx2"/>
                </a:solidFill>
              </a:rPr>
              <a:t>in the Internet and Memory</a:t>
            </a:r>
            <a:br>
              <a:rPr lang="en-US" sz="1400" dirty="0">
                <a:solidFill>
                  <a:schemeClr val="tx2"/>
                </a:solidFill>
              </a:rPr>
            </a:br>
            <a:r>
              <a:rPr lang="en-US" sz="1400" dirty="0">
                <a:solidFill>
                  <a:schemeClr val="tx2"/>
                </a:solidFill>
              </a:rPr>
              <a:t>conditions were asked </a:t>
            </a:r>
            <a:r>
              <a:rPr lang="en-US" sz="1400" dirty="0" smtClean="0">
                <a:solidFill>
                  <a:schemeClr val="tx2"/>
                </a:solidFill>
              </a:rPr>
              <a:t>the eight difficult </a:t>
            </a:r>
            <a:r>
              <a:rPr lang="en-US" sz="1400" dirty="0">
                <a:solidFill>
                  <a:schemeClr val="tx2"/>
                </a:solidFill>
              </a:rPr>
              <a:t>trivia questions.</a:t>
            </a:r>
            <a:br>
              <a:rPr lang="en-US" sz="1400" dirty="0">
                <a:solidFill>
                  <a:schemeClr val="tx2"/>
                </a:solidFill>
              </a:rPr>
            </a:br>
            <a:r>
              <a:rPr lang="en-US" sz="1400" dirty="0">
                <a:solidFill>
                  <a:schemeClr val="tx2"/>
                </a:solidFill>
              </a:rPr>
              <a:t>Participants in the Baseline </a:t>
            </a:r>
            <a:r>
              <a:rPr lang="en-US" sz="1400" dirty="0" smtClean="0">
                <a:solidFill>
                  <a:schemeClr val="tx2"/>
                </a:solidFill>
              </a:rPr>
              <a:t>condition </a:t>
            </a:r>
            <a:r>
              <a:rPr lang="en-US" sz="1400" dirty="0">
                <a:solidFill>
                  <a:schemeClr val="tx2"/>
                </a:solidFill>
              </a:rPr>
              <a:t>were not asked any</a:t>
            </a:r>
            <a:br>
              <a:rPr lang="en-US" sz="1400" dirty="0">
                <a:solidFill>
                  <a:schemeClr val="tx2"/>
                </a:solidFill>
              </a:rPr>
            </a:br>
            <a:r>
              <a:rPr lang="en-US" sz="1400" dirty="0">
                <a:solidFill>
                  <a:schemeClr val="tx2"/>
                </a:solidFill>
              </a:rPr>
              <a:t>trivia questions. </a:t>
            </a:r>
            <a:r>
              <a:rPr lang="en-US" sz="1400" dirty="0" smtClean="0">
                <a:solidFill>
                  <a:schemeClr val="tx2"/>
                </a:solidFill>
              </a:rPr>
              <a:t>The participants</a:t>
            </a:r>
            <a:r>
              <a:rPr lang="en-US" sz="1400" dirty="0">
                <a:solidFill>
                  <a:schemeClr val="tx2"/>
                </a:solidFill>
              </a:rPr>
              <a:t> </a:t>
            </a:r>
            <a:r>
              <a:rPr lang="en-US" sz="1400" dirty="0" smtClean="0">
                <a:solidFill>
                  <a:schemeClr val="tx2"/>
                </a:solidFill>
              </a:rPr>
              <a:t>instructed </a:t>
            </a:r>
            <a:r>
              <a:rPr lang="en-US" sz="1400" dirty="0">
                <a:solidFill>
                  <a:schemeClr val="tx2"/>
                </a:solidFill>
              </a:rPr>
              <a:t>to respond as quickly and as accurately as possible. Participants in the Internet condition were told to </a:t>
            </a:r>
            <a:r>
              <a:rPr lang="en-US" sz="1400" dirty="0" smtClean="0">
                <a:solidFill>
                  <a:schemeClr val="tx2"/>
                </a:solidFill>
              </a:rPr>
              <a:t>use Google </a:t>
            </a:r>
            <a:r>
              <a:rPr lang="en-US" sz="1400" dirty="0">
                <a:solidFill>
                  <a:schemeClr val="tx2"/>
                </a:solidFill>
              </a:rPr>
              <a:t>Search to answer each question. They were told </a:t>
            </a:r>
            <a:r>
              <a:rPr lang="en-US" sz="1400" dirty="0" smtClean="0">
                <a:solidFill>
                  <a:schemeClr val="tx2"/>
                </a:solidFill>
              </a:rPr>
              <a:t>to do </a:t>
            </a:r>
            <a:r>
              <a:rPr lang="en-US" sz="1400" dirty="0">
                <a:solidFill>
                  <a:schemeClr val="tx2"/>
                </a:solidFill>
              </a:rPr>
              <a:t>this even if they thought they knew the answer. </a:t>
            </a:r>
            <a:r>
              <a:rPr lang="en-US" sz="1400" dirty="0">
                <a:solidFill>
                  <a:schemeClr val="tx2"/>
                </a:solidFill>
              </a:rPr>
              <a:t>Participants in the Memory condition were given the same</a:t>
            </a:r>
            <a:br>
              <a:rPr lang="en-US" sz="1400" dirty="0">
                <a:solidFill>
                  <a:schemeClr val="tx2"/>
                </a:solidFill>
              </a:rPr>
            </a:br>
            <a:r>
              <a:rPr lang="en-US" sz="1400" dirty="0">
                <a:solidFill>
                  <a:schemeClr val="tx2"/>
                </a:solidFill>
              </a:rPr>
              <a:t>instructions except Google was not mentioned and they</a:t>
            </a:r>
            <a:br>
              <a:rPr lang="en-US" sz="1400" dirty="0">
                <a:solidFill>
                  <a:schemeClr val="tx2"/>
                </a:solidFill>
              </a:rPr>
            </a:br>
            <a:r>
              <a:rPr lang="en-US" sz="1400" dirty="0">
                <a:solidFill>
                  <a:schemeClr val="tx2"/>
                </a:solidFill>
              </a:rPr>
              <a:t>were told to answer the questions from memory. </a:t>
            </a:r>
            <a:r>
              <a:rPr lang="en-US" sz="1400" dirty="0">
                <a:solidFill>
                  <a:schemeClr val="tx2"/>
                </a:solidFill>
              </a:rPr>
              <a:t>No feedback was given in either condition </a:t>
            </a:r>
            <a:endParaRPr lang="en-US" sz="1400" dirty="0" smtClean="0">
              <a:solidFill>
                <a:schemeClr val="tx2"/>
              </a:solidFill>
            </a:endParaRPr>
          </a:p>
        </p:txBody>
      </p:sp>
      <p:sp>
        <p:nvSpPr>
          <p:cNvPr id="23" name="Rectangle 22"/>
          <p:cNvSpPr/>
          <p:nvPr/>
        </p:nvSpPr>
        <p:spPr>
          <a:xfrm>
            <a:off x="6732579" y="2079098"/>
            <a:ext cx="4822057" cy="3607207"/>
          </a:xfrm>
          <a:prstGeom prst="rect">
            <a:avLst/>
          </a:prstGeom>
        </p:spPr>
        <p:txBody>
          <a:bodyPr wrap="square">
            <a:spAutoFit/>
          </a:bodyPr>
          <a:lstStyle/>
          <a:p>
            <a:pPr algn="just">
              <a:lnSpc>
                <a:spcPct val="150000"/>
              </a:lnSpc>
            </a:pPr>
            <a:r>
              <a:rPr lang="en-US" sz="1400" b="1" dirty="0" smtClean="0">
                <a:solidFill>
                  <a:schemeClr val="tx2"/>
                </a:solidFill>
              </a:rPr>
              <a:t>Phase 2: </a:t>
            </a:r>
            <a:r>
              <a:rPr lang="en-US" sz="1400" dirty="0" smtClean="0">
                <a:solidFill>
                  <a:schemeClr val="tx2"/>
                </a:solidFill>
              </a:rPr>
              <a:t>Followed </a:t>
            </a:r>
            <a:r>
              <a:rPr lang="en-US" sz="1400" dirty="0">
                <a:solidFill>
                  <a:schemeClr val="tx2"/>
                </a:solidFill>
              </a:rPr>
              <a:t>immediately after the first,</a:t>
            </a:r>
            <a:br>
              <a:rPr lang="en-US" sz="1400" dirty="0">
                <a:solidFill>
                  <a:schemeClr val="tx2"/>
                </a:solidFill>
              </a:rPr>
            </a:br>
            <a:r>
              <a:rPr lang="en-US" sz="1400" dirty="0">
                <a:solidFill>
                  <a:schemeClr val="tx2"/>
                </a:solidFill>
              </a:rPr>
              <a:t>and was identical for participants in all three conditions.</a:t>
            </a:r>
            <a:br>
              <a:rPr lang="en-US" sz="1400" dirty="0">
                <a:solidFill>
                  <a:schemeClr val="tx2"/>
                </a:solidFill>
              </a:rPr>
            </a:br>
            <a:r>
              <a:rPr lang="en-US" sz="1400" dirty="0">
                <a:solidFill>
                  <a:schemeClr val="tx2"/>
                </a:solidFill>
              </a:rPr>
              <a:t>The experimenter read the eight easy trivia questions out</a:t>
            </a:r>
            <a:br>
              <a:rPr lang="en-US" sz="1400" dirty="0">
                <a:solidFill>
                  <a:schemeClr val="tx2"/>
                </a:solidFill>
              </a:rPr>
            </a:br>
            <a:r>
              <a:rPr lang="en-US" sz="1400" dirty="0">
                <a:solidFill>
                  <a:schemeClr val="tx2"/>
                </a:solidFill>
              </a:rPr>
              <a:t>loud and participants were instructed to answer each question as quickly and as accurately as possible. </a:t>
            </a:r>
            <a:r>
              <a:rPr lang="en-US" sz="1400" dirty="0">
                <a:solidFill>
                  <a:schemeClr val="tx2"/>
                </a:solidFill>
              </a:rPr>
              <a:t>Unlike in </a:t>
            </a:r>
            <a:r>
              <a:rPr lang="en-US" sz="1400" dirty="0" smtClean="0">
                <a:solidFill>
                  <a:schemeClr val="tx2"/>
                </a:solidFill>
              </a:rPr>
              <a:t>the first </a:t>
            </a:r>
            <a:r>
              <a:rPr lang="en-US" sz="1400" dirty="0">
                <a:solidFill>
                  <a:schemeClr val="tx2"/>
                </a:solidFill>
              </a:rPr>
              <a:t>phase, participants were now given the option of </a:t>
            </a:r>
            <a:r>
              <a:rPr lang="en-US" sz="1400" dirty="0" smtClean="0">
                <a:solidFill>
                  <a:schemeClr val="tx2"/>
                </a:solidFill>
              </a:rPr>
              <a:t>using Google </a:t>
            </a:r>
            <a:r>
              <a:rPr lang="en-US" sz="1400" dirty="0">
                <a:solidFill>
                  <a:schemeClr val="tx2"/>
                </a:solidFill>
              </a:rPr>
              <a:t>to find the answer to each question. They were </a:t>
            </a:r>
            <a:r>
              <a:rPr lang="en-US" sz="1400" dirty="0" smtClean="0">
                <a:solidFill>
                  <a:schemeClr val="tx2"/>
                </a:solidFill>
              </a:rPr>
              <a:t>told that </a:t>
            </a:r>
            <a:r>
              <a:rPr lang="en-US" sz="1400" dirty="0">
                <a:solidFill>
                  <a:schemeClr val="tx2"/>
                </a:solidFill>
              </a:rPr>
              <a:t>although they were allowed to use Google, they </a:t>
            </a:r>
            <a:r>
              <a:rPr lang="en-US" sz="1400" dirty="0" smtClean="0">
                <a:solidFill>
                  <a:schemeClr val="tx2"/>
                </a:solidFill>
              </a:rPr>
              <a:t>were not </a:t>
            </a:r>
            <a:r>
              <a:rPr lang="en-US" sz="1400" dirty="0">
                <a:solidFill>
                  <a:schemeClr val="tx2"/>
                </a:solidFill>
              </a:rPr>
              <a:t>required to use Google. In other words, it was up </a:t>
            </a:r>
            <a:r>
              <a:rPr lang="en-US" sz="1400" dirty="0" smtClean="0">
                <a:solidFill>
                  <a:schemeClr val="tx2"/>
                </a:solidFill>
              </a:rPr>
              <a:t>to them </a:t>
            </a:r>
            <a:r>
              <a:rPr lang="en-US" sz="1400" dirty="0">
                <a:solidFill>
                  <a:schemeClr val="tx2"/>
                </a:solidFill>
              </a:rPr>
              <a:t>to determine whether they would answer a </a:t>
            </a:r>
            <a:r>
              <a:rPr lang="en-US" sz="1400" dirty="0" smtClean="0">
                <a:solidFill>
                  <a:schemeClr val="tx2"/>
                </a:solidFill>
              </a:rPr>
              <a:t>given. </a:t>
            </a:r>
            <a:endParaRPr lang="en-US" sz="1400" dirty="0">
              <a:solidFill>
                <a:schemeClr val="tx2"/>
              </a:solidFill>
            </a:endParaRPr>
          </a:p>
        </p:txBody>
      </p:sp>
      <p:pic>
        <p:nvPicPr>
          <p:cNvPr id="4100" name="Picture 4" descr="תמונות Google - אפליקציות ב-Google Pl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258" y="2120351"/>
            <a:ext cx="736866" cy="7368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אבטחת מידע | כיצד Google שומרת על בטיחות הנתונים שלכם"/>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1955" y="2207563"/>
            <a:ext cx="649654" cy="649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627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
      <a:dk1>
        <a:sysClr val="windowText" lastClr="000000"/>
      </a:dk1>
      <a:lt1>
        <a:sysClr val="window" lastClr="FFFFFF"/>
      </a:lt1>
      <a:dk2>
        <a:srgbClr val="7A7A7A"/>
      </a:dk2>
      <a:lt2>
        <a:srgbClr val="E7E6E6"/>
      </a:lt2>
      <a:accent1>
        <a:srgbClr val="FF526D"/>
      </a:accent1>
      <a:accent2>
        <a:srgbClr val="FF8854"/>
      </a:accent2>
      <a:accent3>
        <a:srgbClr val="EED054"/>
      </a:accent3>
      <a:accent4>
        <a:srgbClr val="CBD84C"/>
      </a:accent4>
      <a:accent5>
        <a:srgbClr val="05BE82"/>
      </a:accent5>
      <a:accent6>
        <a:srgbClr val="439EB1"/>
      </a:accent6>
      <a:hlink>
        <a:srgbClr val="0563C1"/>
      </a:hlink>
      <a:folHlink>
        <a:srgbClr val="954F72"/>
      </a:folHlink>
    </a:clrScheme>
    <a:fontScheme name="Custom 5">
      <a:majorFont>
        <a:latin typeface="Bebas Neue Regular"/>
        <a:ea typeface=""/>
        <a:cs typeface=""/>
      </a:majorFont>
      <a:minorFont>
        <a:latin typeface="Roboto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782</TotalTime>
  <Words>2097</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Bebas Neue Bold</vt:lpstr>
      <vt:lpstr>Bebas Neue Regular</vt:lpstr>
      <vt:lpstr>Calibri</vt:lpstr>
      <vt:lpstr>Roboto</vt:lpstr>
      <vt:lpstr>Roboto Lt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GraphicBulb</dc:creator>
  <cp:lastModifiedBy>Eliyahu Mintz</cp:lastModifiedBy>
  <cp:revision>102</cp:revision>
  <dcterms:created xsi:type="dcterms:W3CDTF">2019-06-27T07:10:54Z</dcterms:created>
  <dcterms:modified xsi:type="dcterms:W3CDTF">2021-01-20T11:50:29Z</dcterms:modified>
</cp:coreProperties>
</file>