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79" r:id="rId4"/>
    <p:sldId id="277" r:id="rId5"/>
    <p:sldId id="280" r:id="rId6"/>
    <p:sldId id="281" r:id="rId7"/>
    <p:sldId id="282" r:id="rId8"/>
    <p:sldId id="284" r:id="rId9"/>
    <p:sldId id="283" r:id="rId10"/>
    <p:sldId id="285" r:id="rId11"/>
    <p:sldId id="269" r:id="rId12"/>
    <p:sldId id="278" r:id="rId13"/>
    <p:sldId id="270" r:id="rId14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0406D3E5-2E82-46C4-9ADB-BE4C01402A21}">
          <p14:sldIdLst>
            <p14:sldId id="256"/>
          </p14:sldIdLst>
        </p14:section>
        <p14:section name="Başlıksız Bölüm" id="{DCE07D2B-F5F5-493C-A30E-2FC88FBE7DA0}">
          <p14:sldIdLst>
            <p14:sldId id="265"/>
            <p14:sldId id="279"/>
            <p14:sldId id="277"/>
            <p14:sldId id="280"/>
            <p14:sldId id="281"/>
            <p14:sldId id="282"/>
            <p14:sldId id="284"/>
            <p14:sldId id="283"/>
            <p14:sldId id="285"/>
            <p14:sldId id="269"/>
            <p14:sldId id="27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5033" autoAdjust="0"/>
  </p:normalViewPr>
  <p:slideViewPr>
    <p:cSldViewPr>
      <p:cViewPr varScale="1">
        <p:scale>
          <a:sx n="105" d="100"/>
          <a:sy n="105" d="100"/>
        </p:scale>
        <p:origin x="209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68579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8575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57815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462917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35180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325940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9362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veri.kocaeli.bel.tr/dataset/mobil-atik-getirme-merkezleri" TargetMode="External"/><Relationship Id="rId3" Type="http://schemas.openxmlformats.org/officeDocument/2006/relationships/hyperlink" Target="https://www.tensorflow.org/lite/models/convert/metadata" TargetMode="External"/><Relationship Id="rId7" Type="http://schemas.openxmlformats.org/officeDocument/2006/relationships/hyperlink" Target="https://labelstud.io/" TargetMode="External"/><Relationship Id="rId2" Type="http://schemas.openxmlformats.org/officeDocument/2006/relationships/hyperlink" Target="https://www.tensorflow.org/lite/android/tutorials/object_det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riktir.app/" TargetMode="External"/><Relationship Id="rId5" Type="http://schemas.openxmlformats.org/officeDocument/2006/relationships/hyperlink" Target="https://www.tensorflow.org/tutorials/load_data/video" TargetMode="External"/><Relationship Id="rId4" Type="http://schemas.openxmlformats.org/officeDocument/2006/relationships/hyperlink" Target="https://www.tensorflow.org/tutorials/video/video_classific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752600"/>
          </a:xfrm>
        </p:spPr>
        <p:txBody>
          <a:bodyPr/>
          <a:lstStyle/>
          <a:p>
            <a:pPr eaLnBrk="1" hangingPunct="1"/>
            <a:r>
              <a:rPr lang="tr-T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GTU CSE495</a:t>
            </a:r>
            <a:br>
              <a:rPr lang="tr-T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Mobile Application </a:t>
            </a:r>
            <a:r>
              <a:rPr lang="tr-TR" alt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</a:t>
            </a:r>
            <a:r>
              <a:rPr lang="tr-TR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Tracking</a:t>
            </a:r>
            <a:r>
              <a:rPr lang="tr-TR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Packaging</a:t>
            </a:r>
            <a:r>
              <a:rPr lang="tr-TR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alt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Recycling</a:t>
            </a:r>
            <a:endParaRPr lang="en-US" alt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962400"/>
            <a:ext cx="64008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CSE495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Presentation</a:t>
            </a:r>
            <a:endParaRPr lang="en-US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tr-TR" alt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Emre Güven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Ad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visor</a:t>
            </a: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Prof. Dr. Yusuf 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Sinan</a:t>
            </a: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AKGÜL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December</a:t>
            </a:r>
            <a:r>
              <a:rPr lang="tr-T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58"/>
            <a:ext cx="80772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 done?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53A5847-1EC4-F665-F60B-EE8DB5137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14525"/>
            <a:ext cx="8229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Retraining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tr-TR" sz="1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of video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mobile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tr-TR" sz="1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Designing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UI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functionalities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screens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tr-TR" sz="1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Integrations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tests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195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Project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CC4A664-52D6-369F-1DC3-C80415114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861" y="1785950"/>
            <a:ext cx="8512278" cy="328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 Criteria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9300"/>
            <a:ext cx="8229600" cy="2819400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type and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GB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quantity</a:t>
            </a:r>
            <a:r>
              <a:rPr lang="en-GB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waste packaging materials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GB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 d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etected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at least 80% accuracy.</a:t>
            </a:r>
            <a:endParaRPr lang="tr-TR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tr-TR" alt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Containers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detected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least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90%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tr-TR" alt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least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received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processed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shown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tr-TR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seconds</a:t>
            </a:r>
            <a:r>
              <a:rPr lang="tr-T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722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tr-TR" alt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3100"/>
            <a:ext cx="8229600" cy="29718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https://www.tensorflow.org/lite/android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https://www.tensorflow.org/lite/android/tutorials/object_detection</a:t>
            </a:r>
            <a:endParaRPr lang="tr-TR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https://www.tensorflow.org/lite/models/convert/metadata</a:t>
            </a:r>
            <a:endParaRPr lang="tr-TR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https://www.tensorflow.org/tutorials/video/video_classification</a:t>
            </a:r>
            <a:endParaRPr lang="tr-TR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https://www.tensorflow.org/tutorials/load_data/video</a:t>
            </a:r>
            <a:endParaRPr lang="tr-TR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https://www.biriktir.app/</a:t>
            </a:r>
            <a:endParaRPr lang="tr-TR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https://labelstud.io/</a:t>
            </a:r>
            <a:endParaRPr lang="tr-TR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https://veri.kocaeli.bel.tr/dataset/mobil-atik-getirme-merkezleri</a:t>
            </a:r>
            <a:endParaRPr lang="tr-TR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38250"/>
            <a:ext cx="7772400" cy="4381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Schema and Description of The Project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has been done so far?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tr-TR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</a:t>
            </a:r>
            <a:r>
              <a:rPr lang="tr-TR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Detection</a:t>
            </a:r>
            <a:r>
              <a:rPr lang="tr-TR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| Test </a:t>
            </a:r>
            <a:r>
              <a:rPr lang="tr-TR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tr-TR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tr-TR" alt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Detection Model | Application Test Results</a:t>
            </a:r>
            <a:endParaRPr lang="tr-TR" alt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 Classification Model | Best Test Result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Improvements to be made for done parts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 done?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 Criteria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tr-TR" alt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05314C8-F6B5-4B40-9C63-6DFACD3A72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</a:t>
            </a:fld>
            <a:endParaRPr lang="tr-T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52D8D8-1715-2A3E-B86D-6FCE0DAC7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77200" cy="7810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Schema</a:t>
            </a:r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Description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Project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0C34A33-79FB-2FB8-BFCA-E44EB4777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25" y="1295400"/>
            <a:ext cx="8591550" cy="2667014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B4E4675F-556A-A8BE-2B52-5D7C85B1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mobile application that can recognize the recyclable waste packaging materials and the action of throwing materials into the recycling container</a:t>
            </a: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GB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are able</a:t>
            </a: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GB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track information about the waste packaging they have previously thrown into recycling containers</a:t>
            </a:r>
            <a:r>
              <a:rPr lang="tr-T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tr-TR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52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58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done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far?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09C8572-C670-BDA1-50EC-2D633B95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Labelled 2500 images of packaging and containers, for object detection model, with 19 label classes. </a:t>
            </a:r>
          </a:p>
          <a:p>
            <a:pPr eaLnBrk="1" hangingPunct="1"/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Trained object detection model with labelled images.</a:t>
            </a:r>
          </a:p>
          <a:p>
            <a:pPr eaLnBrk="1" hangingPunct="1"/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detection model </a:t>
            </a:r>
            <a:r>
              <a:rPr lang="tr-TR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to run on mobile application.</a:t>
            </a:r>
          </a:p>
          <a:p>
            <a:pPr eaLnBrk="1" hangingPunct="1"/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Prepared short videos of throwing waste action and no throwing waste action for video classification model.</a:t>
            </a:r>
          </a:p>
          <a:p>
            <a:pPr lvl="2" eaLnBrk="1" hangingPunct="1"/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300 videos for throwing waste action</a:t>
            </a:r>
          </a:p>
          <a:p>
            <a:pPr lvl="2" eaLnBrk="1" hangingPunct="1"/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130 videos for no throwing waste action</a:t>
            </a:r>
          </a:p>
          <a:p>
            <a:pPr eaLnBrk="1" hangingPunct="1"/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video classification model and trained with 260 videos(130 videos for each class).</a:t>
            </a:r>
          </a:p>
          <a:p>
            <a:pPr eaLnBrk="1" hangingPunct="1"/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Collected locations of some containers in </a:t>
            </a:r>
            <a:r>
              <a:rPr lang="en-US" sz="2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Gebze</a:t>
            </a: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Çayırova</a:t>
            </a: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Darıca</a:t>
            </a: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58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done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far?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09C8572-C670-BDA1-50EC-2D633B95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73936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795AE-9BAC-CEE1-938B-C048C228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1"/>
            <a:ext cx="9114503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tr-TR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</a:t>
            </a:r>
            <a:r>
              <a:rPr lang="tr-TR" altLang="en-US" sz="28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Detection</a:t>
            </a:r>
            <a:r>
              <a:rPr lang="tr-TR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| Test </a:t>
            </a:r>
            <a:r>
              <a:rPr lang="tr-TR" altLang="en-US" sz="28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tr-TR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8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altLang="en-US" sz="2800" b="1" kern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Resim 8" descr="metin, ekran görüntüsü, kişi, şahıs, yer içeren bir resim&#10;&#10;Açıklama otomatik olarak oluşturuldu">
            <a:extLst>
              <a:ext uri="{FF2B5EF4-FFF2-40B4-BE49-F238E27FC236}">
                <a16:creationId xmlns:a16="http://schemas.microsoft.com/office/drawing/2014/main" id="{E86478D0-A17F-6B7D-590E-4CF3FB5EB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62" y="2365064"/>
            <a:ext cx="1905887" cy="2489323"/>
          </a:xfrm>
          <a:prstGeom prst="rect">
            <a:avLst/>
          </a:prstGeom>
        </p:spPr>
      </p:pic>
      <p:pic>
        <p:nvPicPr>
          <p:cNvPr id="11" name="Resim 10" descr="metin, ekran görüntüsü, dış mekan içeren bir resim&#10;&#10;Açıklama otomatik olarak oluşturuldu">
            <a:extLst>
              <a:ext uri="{FF2B5EF4-FFF2-40B4-BE49-F238E27FC236}">
                <a16:creationId xmlns:a16="http://schemas.microsoft.com/office/drawing/2014/main" id="{670710E6-4542-CAF6-198A-433753B77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517" y="2373104"/>
            <a:ext cx="1694555" cy="2473239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B339DFD-091D-9B53-F397-82480335E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6975" y="2365064"/>
            <a:ext cx="1705575" cy="2489322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6B245535-5947-15A8-588F-BB4864B659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0675" y="2373105"/>
            <a:ext cx="1694554" cy="2473238"/>
          </a:xfrm>
          <a:prstGeom prst="rect">
            <a:avLst/>
          </a:prstGeom>
        </p:spPr>
      </p:pic>
      <p:pic>
        <p:nvPicPr>
          <p:cNvPr id="19" name="Resim 18" descr="metin, ekran görüntüsü, kişi, şahıs, ölçüm çubuğu içeren bir resim&#10;&#10;Açıklama otomatik olarak oluşturuldu">
            <a:extLst>
              <a:ext uri="{FF2B5EF4-FFF2-40B4-BE49-F238E27FC236}">
                <a16:creationId xmlns:a16="http://schemas.microsoft.com/office/drawing/2014/main" id="{86117906-7074-90ED-04D5-98FC1EFBE14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03" y="2365064"/>
            <a:ext cx="1694555" cy="247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4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58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done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far?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09C8572-C670-BDA1-50EC-2D633B95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795AE-9BAC-CEE1-938B-C048C228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1"/>
            <a:ext cx="9114503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tr-TR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</a:t>
            </a:r>
            <a:r>
              <a:rPr lang="tr-TR" altLang="en-US" sz="28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Detection</a:t>
            </a:r>
            <a:r>
              <a:rPr lang="tr-TR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| Application Test </a:t>
            </a:r>
            <a:r>
              <a:rPr lang="tr-TR" altLang="en-US" sz="28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altLang="en-US" sz="2800" b="1" kern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Resim 4" descr="metin, alkolsüz içki, içecek, plastik şişe içeren bir resim&#10;&#10;Açıklama otomatik olarak oluşturuldu">
            <a:extLst>
              <a:ext uri="{FF2B5EF4-FFF2-40B4-BE49-F238E27FC236}">
                <a16:creationId xmlns:a16="http://schemas.microsoft.com/office/drawing/2014/main" id="{D4FDB29B-E82A-6C4C-D405-F1C368620A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2" y="1806590"/>
            <a:ext cx="1828800" cy="4066647"/>
          </a:xfrm>
          <a:prstGeom prst="rect">
            <a:avLst/>
          </a:prstGeom>
        </p:spPr>
      </p:pic>
      <p:pic>
        <p:nvPicPr>
          <p:cNvPr id="14" name="Resim 13" descr="metin, banyo, tuvalet, iç mekan içeren bir resim&#10;&#10;Açıklama otomatik olarak oluşturuldu">
            <a:extLst>
              <a:ext uri="{FF2B5EF4-FFF2-40B4-BE49-F238E27FC236}">
                <a16:creationId xmlns:a16="http://schemas.microsoft.com/office/drawing/2014/main" id="{4E962601-5C7B-014B-01DE-5FBA3E4D79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97447"/>
            <a:ext cx="1828799" cy="4066647"/>
          </a:xfrm>
          <a:prstGeom prst="rect">
            <a:avLst/>
          </a:prstGeom>
        </p:spPr>
      </p:pic>
      <p:pic>
        <p:nvPicPr>
          <p:cNvPr id="20" name="Resim 19" descr="metin, ekran görüntüsü, yazılım, işletim sistemi içeren bir resim&#10;&#10;Açıklama otomatik olarak oluşturuldu">
            <a:extLst>
              <a:ext uri="{FF2B5EF4-FFF2-40B4-BE49-F238E27FC236}">
                <a16:creationId xmlns:a16="http://schemas.microsoft.com/office/drawing/2014/main" id="{FFF0E7CA-0D95-BE6C-6C51-F1190A062F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97446"/>
            <a:ext cx="1828800" cy="4066647"/>
          </a:xfrm>
          <a:prstGeom prst="rect">
            <a:avLst/>
          </a:prstGeom>
        </p:spPr>
      </p:pic>
      <p:pic>
        <p:nvPicPr>
          <p:cNvPr id="22" name="Resim 21" descr="metin, su şişesi, su, plastik şişe içeren bir resim&#10;&#10;Açıklama otomatik olarak oluşturuldu">
            <a:extLst>
              <a:ext uri="{FF2B5EF4-FFF2-40B4-BE49-F238E27FC236}">
                <a16:creationId xmlns:a16="http://schemas.microsoft.com/office/drawing/2014/main" id="{D7F47382-1782-4B61-EB57-D352B5BD26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06" y="1806590"/>
            <a:ext cx="1832911" cy="407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9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58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done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far?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09C8572-C670-BDA1-50EC-2D633B95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795AE-9BAC-CEE1-938B-C048C228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1"/>
            <a:ext cx="9114503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tr-TR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</a:t>
            </a:r>
            <a:r>
              <a:rPr lang="tr-TR" altLang="en-US" sz="28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Detection</a:t>
            </a:r>
            <a:r>
              <a:rPr lang="tr-TR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| Application Test </a:t>
            </a:r>
            <a:r>
              <a:rPr lang="tr-TR" altLang="en-US" sz="28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altLang="en-US" sz="2800" b="1" kern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Resim 16" descr="metin, ekran görüntüsü, şişe, alkolsüz içki içeren bir resim&#10;&#10;Açıklama otomatik olarak oluşturuldu">
            <a:extLst>
              <a:ext uri="{FF2B5EF4-FFF2-40B4-BE49-F238E27FC236}">
                <a16:creationId xmlns:a16="http://schemas.microsoft.com/office/drawing/2014/main" id="{07F20FEC-56D8-8D33-80D2-E22F492E29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97447"/>
            <a:ext cx="1828800" cy="4066646"/>
          </a:xfrm>
          <a:prstGeom prst="rect">
            <a:avLst/>
          </a:prstGeom>
        </p:spPr>
      </p:pic>
      <p:pic>
        <p:nvPicPr>
          <p:cNvPr id="9" name="Resim 8" descr="metin, alkolsüz içki, ekran görüntüsü, içecek içeren bir resim&#10;&#10;Açıklama otomatik olarak oluşturuldu">
            <a:extLst>
              <a:ext uri="{FF2B5EF4-FFF2-40B4-BE49-F238E27FC236}">
                <a16:creationId xmlns:a16="http://schemas.microsoft.com/office/drawing/2014/main" id="{3897EABB-D23A-5922-017A-81E3087719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815735"/>
            <a:ext cx="1828799" cy="4066646"/>
          </a:xfrm>
          <a:prstGeom prst="rect">
            <a:avLst/>
          </a:prstGeom>
        </p:spPr>
      </p:pic>
      <p:pic>
        <p:nvPicPr>
          <p:cNvPr id="11" name="Resim 10" descr="metin, ekran görüntüsü, iç mekan, tasarım içeren bir resim&#10;&#10;Açıklama otomatik olarak oluşturuldu">
            <a:extLst>
              <a:ext uri="{FF2B5EF4-FFF2-40B4-BE49-F238E27FC236}">
                <a16:creationId xmlns:a16="http://schemas.microsoft.com/office/drawing/2014/main" id="{E0D01FAF-2D05-A500-8DB2-3A3E45A4E1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19" y="1797447"/>
            <a:ext cx="1837023" cy="4084934"/>
          </a:xfrm>
          <a:prstGeom prst="rect">
            <a:avLst/>
          </a:prstGeom>
        </p:spPr>
      </p:pic>
      <p:pic>
        <p:nvPicPr>
          <p:cNvPr id="13" name="Resim 12" descr="metin, ekran görüntüsü, iç mekan içeren bir resim&#10;&#10;Açıklama otomatik olarak oluşturuldu">
            <a:extLst>
              <a:ext uri="{FF2B5EF4-FFF2-40B4-BE49-F238E27FC236}">
                <a16:creationId xmlns:a16="http://schemas.microsoft.com/office/drawing/2014/main" id="{8CF4DFA7-A4B3-43EA-7D2B-A3819CCC66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24" y="1815735"/>
            <a:ext cx="1828800" cy="4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0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58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done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far?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795AE-9BAC-CEE1-938B-C048C228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1"/>
            <a:ext cx="9114503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DDDDDD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tr-TR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 </a:t>
            </a:r>
            <a:r>
              <a:rPr lang="tr-TR" altLang="en-US" sz="28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tr-TR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| Best Test </a:t>
            </a:r>
            <a:r>
              <a:rPr lang="tr-TR" altLang="en-US" sz="28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en-US" altLang="en-US" sz="2800" b="1" kern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3C0E47C4-431B-5D1A-1A92-1DCB75542BE0}"/>
              </a:ext>
            </a:extLst>
          </p:cNvPr>
          <p:cNvSpPr txBox="1"/>
          <p:nvPr/>
        </p:nvSpPr>
        <p:spPr>
          <a:xfrm>
            <a:off x="648698" y="1924743"/>
            <a:ext cx="41519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</a:t>
            </a:r>
            <a:r>
              <a:rPr lang="tr-TR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Data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splitting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tr-TR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nn-NO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tr-TR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rain</a:t>
            </a:r>
            <a:r>
              <a:rPr lang="tr-TR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</a:t>
            </a:r>
            <a:r>
              <a:rPr lang="nn-NO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95</a:t>
            </a:r>
          </a:p>
          <a:p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</a:t>
            </a:r>
            <a:r>
              <a:rPr lang="nn-NO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15</a:t>
            </a:r>
          </a:p>
          <a:p>
            <a:r>
              <a:rPr lang="tr-TR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nn-NO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</a:t>
            </a:r>
            <a:r>
              <a:rPr lang="nn-NO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tr-TR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</a:t>
            </a:r>
          </a:p>
          <a:p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tr-TR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tr-TR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size = 8</a:t>
            </a:r>
          </a:p>
          <a:p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50</a:t>
            </a:r>
          </a:p>
          <a:p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Learning rate: 0.001</a:t>
            </a:r>
          </a:p>
          <a:p>
            <a:endParaRPr lang="tr-TR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'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NoThrowingWaste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: 0.7619047 </a:t>
            </a:r>
          </a:p>
          <a:p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'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ThrowingWaste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     : 0.7894736</a:t>
            </a:r>
            <a:endParaRPr lang="nn-NO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Resim 8" descr="metin, ekran görüntüsü, diyagram içeren bir resim&#10;&#10;Açıklama otomatik olarak oluşturuldu">
            <a:extLst>
              <a:ext uri="{FF2B5EF4-FFF2-40B4-BE49-F238E27FC236}">
                <a16:creationId xmlns:a16="http://schemas.microsoft.com/office/drawing/2014/main" id="{9B77EABC-7ECA-43C3-C65D-62A0EB7307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89315"/>
            <a:ext cx="3654552" cy="376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58"/>
            <a:ext cx="8077200" cy="761999"/>
          </a:xfrm>
        </p:spPr>
        <p:txBody>
          <a:bodyPr/>
          <a:lstStyle/>
          <a:p>
            <a:pPr eaLnBrk="1" hangingPunct="1"/>
            <a:r>
              <a:rPr lang="en-GB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Improvements to be made for 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en-GB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parts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53A5847-1EC4-F665-F60B-EE8DB5137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04975"/>
            <a:ext cx="82296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improving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 eaLnBrk="1" hangingPunct="1">
              <a:buNone/>
            </a:pPr>
            <a:endParaRPr lang="tr-TR" sz="1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a</a:t>
            </a: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labeled</a:t>
            </a: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least 100 images to each class that has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relatively</a:t>
            </a: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fewer images than the others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half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classes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eaLnBrk="1" hangingPunct="1"/>
            <a:endParaRPr lang="tr-TR" sz="1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be add at least 150 no throwing waste action videos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tr-TR" sz="1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collected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locations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containers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campus</a:t>
            </a:r>
            <a:r>
              <a:rPr lang="tr-T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8887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3229</TotalTime>
  <Words>626</Words>
  <Application>Microsoft Office PowerPoint</Application>
  <PresentationFormat>Ekran Gösterisi (4:3)</PresentationFormat>
  <Paragraphs>106</Paragraphs>
  <Slides>13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Tahoma</vt:lpstr>
      <vt:lpstr>Default Design</vt:lpstr>
      <vt:lpstr>GTU CSE495 Smart Mobile Application for Identification and Tracking Packaging in Recycling</vt:lpstr>
      <vt:lpstr>  Contents</vt:lpstr>
      <vt:lpstr>  Schema and Description of The Project</vt:lpstr>
      <vt:lpstr>What has been done so far?</vt:lpstr>
      <vt:lpstr>What has been done so far?</vt:lpstr>
      <vt:lpstr>What has been done so far?</vt:lpstr>
      <vt:lpstr>What has been done so far?</vt:lpstr>
      <vt:lpstr>What has been done so far?</vt:lpstr>
      <vt:lpstr>Improvements to be made for done parts</vt:lpstr>
      <vt:lpstr>What will be done?</vt:lpstr>
      <vt:lpstr>  Project Timeline</vt:lpstr>
      <vt:lpstr>  Success Criteria</vt:lpstr>
      <vt:lpstr>  References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Emre Güven</cp:lastModifiedBy>
  <cp:revision>347</cp:revision>
  <dcterms:created xsi:type="dcterms:W3CDTF">2007-08-26T20:02:13Z</dcterms:created>
  <dcterms:modified xsi:type="dcterms:W3CDTF">2023-12-19T14:56:33Z</dcterms:modified>
</cp:coreProperties>
</file>