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9" r:id="rId4"/>
    <p:sldId id="267" r:id="rId5"/>
    <p:sldId id="280" r:id="rId6"/>
    <p:sldId id="275" r:id="rId7"/>
    <p:sldId id="277" r:id="rId8"/>
    <p:sldId id="269" r:id="rId9"/>
    <p:sldId id="278" r:id="rId10"/>
    <p:sldId id="270" r:id="rId1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5033" autoAdjust="0"/>
  </p:normalViewPr>
  <p:slideViewPr>
    <p:cSldViewPr>
      <p:cViewPr varScale="1">
        <p:scale>
          <a:sx n="78" d="100"/>
          <a:sy n="78" d="100"/>
        </p:scale>
        <p:origin x="183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405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857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BIBM47256.2019.8983326" TargetMode="External"/><Relationship Id="rId2" Type="http://schemas.openxmlformats.org/officeDocument/2006/relationships/hyperlink" Target="https://doi.org/10.48550/arXiv.1706.03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3026/C2V88N" TargetMode="External"/><Relationship Id="rId4" Type="http://schemas.openxmlformats.org/officeDocument/2006/relationships/hyperlink" Target="https://doi.org/10.13026/dvyd-kd5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752600"/>
          </a:xfrm>
        </p:spPr>
        <p:txBody>
          <a:bodyPr/>
          <a:lstStyle/>
          <a:p>
            <a:pPr eaLnBrk="1" hangingPunct="1"/>
            <a: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GTU CSE496</a:t>
            </a:r>
            <a:b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tr-T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ECG Classification Using Transformer Networks</a:t>
            </a: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CSE496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Presentation</a:t>
            </a: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tr-TR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Emre Güven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Ad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visor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Prof. Dr. Yusuf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Sinan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AKGÜL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tr-T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Vaswani, A.,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Shazeer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N., Parmar, N.,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Uszkoreit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J., Jones, L., Gomez, A. N., Kaiser, L., &amp;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Polosukhin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I. (2017). Attention Is All You Need</a:t>
            </a:r>
            <a:r>
              <a:rPr lang="tr-TR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https://doi.org/10.48550/arXiv.1706.03762</a:t>
            </a:r>
            <a:endParaRPr lang="tr-TR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GB" sz="1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Yan, S. Liang, Y. Zhang and F. Liu, "Fusing Transformer Model with Temporal Features for ECG Heartbeat Classification," 2019 IEEE International Conference on Bioinformatics and Biomedicine (BIBM), San Diego, CA, USA, 2019, pp. 898-905,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https://doi.org/10.1109/BIBM47256.2019.8983326</a:t>
            </a:r>
            <a:endParaRPr lang="tr-TR" sz="1800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Perez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Alday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 A., Gu, A., Shah, A., Liu, C., Sharma, A.,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Seyedi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S., </a:t>
            </a:r>
            <a:r>
              <a:rPr lang="en-GB" sz="1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Bahrami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Rad, A., Reyna, M., &amp; Clifford, G. (2022). Classification of 12-lead ECGs: The PhysioNet/Computing in Cardiology Challenge 2020 (version 1.0.2). 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PhysioNet</a:t>
            </a:r>
            <a:r>
              <a:rPr lang="en-GB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https://doi.org/10.13026/dvyd-kd57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GB" sz="1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Yakushenko</a:t>
            </a:r>
            <a:r>
              <a:rPr lang="en-GB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 (2008). St Petersburg INCART 12-lead Arrhythmia Database (Version 1.0.0) </a:t>
            </a:r>
            <a:r>
              <a:rPr lang="en-GB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https://doi.org/10.13026/C2V88N</a:t>
            </a:r>
            <a:endParaRPr lang="tr-TR" sz="18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04900"/>
            <a:ext cx="7772400" cy="3771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cription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05314C8-F6B5-4B40-9C63-6DFACD3A7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2D8D8-1715-2A3E-B86D-6FCE0DAC7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7810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Project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0C34A33-79FB-2FB8-BFCA-E44EB4777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40134"/>
            <a:ext cx="2590800" cy="285108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FCADB40-4D69-87CC-4C55-8DE7CD9EEF14}"/>
              </a:ext>
            </a:extLst>
          </p:cNvPr>
          <p:cNvSpPr txBox="1"/>
          <p:nvPr/>
        </p:nvSpPr>
        <p:spPr>
          <a:xfrm>
            <a:off x="3733800" y="1462967"/>
            <a:ext cx="4876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ECG signals represent the electrical activity of the heart and are essential in diagnosing cardiovascular diseases (CVDs).</a:t>
            </a:r>
            <a:endParaRPr lang="tr-TR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interpretation of ECG signals, being time-consuming and requiring extensive expertise, may lead to potential misdiagnoses and delays in treatment.</a:t>
            </a:r>
            <a:endParaRPr lang="tr-TR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Resim 2" descr="kişi, şahıs, bilgisayar, dizüstü, ofis malzemesi içeren bir resim&#10;&#10;Açıklama otomatik olarak oluşturuldu">
            <a:extLst>
              <a:ext uri="{FF2B5EF4-FFF2-40B4-BE49-F238E27FC236}">
                <a16:creationId xmlns:a16="http://schemas.microsoft.com/office/drawing/2014/main" id="{B58B4D44-3AE3-95C3-49EB-2B1B25F91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4091221"/>
            <a:ext cx="2933700" cy="19558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36B5491-11A1-86AA-D286-8A31EAD2891E}"/>
              </a:ext>
            </a:extLst>
          </p:cNvPr>
          <p:cNvSpPr txBox="1"/>
          <p:nvPr/>
        </p:nvSpPr>
        <p:spPr>
          <a:xfrm>
            <a:off x="533400" y="4408165"/>
            <a:ext cx="4191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12-channel ECG recordings to improve diagnostic processes using Transformer networks optimized for ECG signals.</a:t>
            </a:r>
            <a:endParaRPr lang="tr-TR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7810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9360C21-7736-7261-2F01-2C8646974BFC}"/>
              </a:ext>
            </a:extLst>
          </p:cNvPr>
          <p:cNvSpPr txBox="1"/>
          <p:nvPr/>
        </p:nvSpPr>
        <p:spPr>
          <a:xfrm>
            <a:off x="4841876" y="1720840"/>
            <a:ext cx="376872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</a:t>
            </a:r>
            <a:r>
              <a:rPr lang="tr-TR" sz="2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ECG </a:t>
            </a:r>
            <a:r>
              <a:rPr lang="en-GB" sz="2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prone to human error and time-consuming</a:t>
            </a:r>
            <a:r>
              <a:rPr lang="tr-TR" sz="2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need to improve accuracy and efficiency of ECG analysis in healthcare.</a:t>
            </a:r>
            <a:endParaRPr lang="tr-TR" sz="22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 networks offer superior capabilities compared to RNN, LSTM, and CNN in processing sequential data</a:t>
            </a:r>
            <a:r>
              <a:rPr lang="tr-TR" sz="2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4505D4B-6076-B116-BAC4-1FD22968C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683136"/>
            <a:ext cx="3768726" cy="3768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311256"/>
            <a:ext cx="457200" cy="7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27" y="0"/>
            <a:ext cx="8923892" cy="739790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tr-TR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FA4A00B-409D-25C4-B843-89E07BD01A19}"/>
              </a:ext>
            </a:extLst>
          </p:cNvPr>
          <p:cNvSpPr txBox="1"/>
          <p:nvPr/>
        </p:nvSpPr>
        <p:spPr>
          <a:xfrm>
            <a:off x="3305603" y="1176358"/>
            <a:ext cx="545739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rgbClr val="0D0D0D"/>
                </a:solidFill>
                <a:effectLst/>
                <a:latin typeface="Söhne"/>
              </a:rPr>
              <a:t>Previous studies used convolutional or fully connected layers for feature extraction in </a:t>
            </a:r>
            <a:r>
              <a:rPr lang="tr-TR" sz="2200" b="0" i="0" dirty="0">
                <a:solidFill>
                  <a:srgbClr val="0D0D0D"/>
                </a:solidFill>
                <a:effectLst/>
                <a:latin typeface="Söhne"/>
              </a:rPr>
              <a:t>T</a:t>
            </a:r>
            <a:r>
              <a:rPr lang="en-GB" sz="2200" b="0" i="0" dirty="0" err="1">
                <a:solidFill>
                  <a:srgbClr val="0D0D0D"/>
                </a:solidFill>
                <a:effectLst/>
                <a:latin typeface="Söhne"/>
              </a:rPr>
              <a:t>ransformer</a:t>
            </a:r>
            <a:r>
              <a:rPr lang="en-GB" sz="2200" b="0" i="0" dirty="0">
                <a:solidFill>
                  <a:srgbClr val="0D0D0D"/>
                </a:solidFill>
                <a:effectLst/>
                <a:latin typeface="Söhne"/>
              </a:rPr>
              <a:t>-based ECG classification.</a:t>
            </a:r>
            <a:endParaRPr lang="tr-TR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rgbClr val="0D0D0D"/>
                </a:solidFill>
                <a:effectLst/>
                <a:latin typeface="Söhne"/>
              </a:rPr>
              <a:t>Enhancing model performance through positional encoding</a:t>
            </a:r>
            <a:r>
              <a:rPr lang="tr-TR" sz="2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tr-TR" sz="2200" b="0" i="0" dirty="0" err="1">
                <a:solidFill>
                  <a:srgbClr val="0D0D0D"/>
                </a:solidFill>
                <a:effectLst/>
                <a:latin typeface="Söhne"/>
              </a:rPr>
              <a:t>based</a:t>
            </a:r>
            <a:r>
              <a:rPr lang="tr-TR" sz="2200" b="0" i="0" dirty="0">
                <a:solidFill>
                  <a:srgbClr val="0D0D0D"/>
                </a:solidFill>
                <a:effectLst/>
                <a:latin typeface="Söhne"/>
              </a:rPr>
              <a:t> on </a:t>
            </a:r>
            <a:r>
              <a:rPr lang="en-GB" sz="2200" b="0" i="0" dirty="0">
                <a:solidFill>
                  <a:srgbClr val="0D0D0D"/>
                </a:solidFill>
                <a:effectLst/>
                <a:latin typeface="Söhne"/>
              </a:rPr>
              <a:t>temporal distances between cardiac cycles and their peaks, to capture </a:t>
            </a:r>
            <a:r>
              <a:rPr lang="tr-TR" sz="2200" b="0" i="0" dirty="0" err="1">
                <a:solidFill>
                  <a:srgbClr val="0D0D0D"/>
                </a:solidFill>
                <a:effectLst/>
                <a:latin typeface="Söhne"/>
              </a:rPr>
              <a:t>important</a:t>
            </a:r>
            <a:r>
              <a:rPr lang="en-GB" sz="2200" b="0" i="0" dirty="0">
                <a:solidFill>
                  <a:srgbClr val="0D0D0D"/>
                </a:solidFill>
                <a:effectLst/>
                <a:latin typeface="Söhne"/>
              </a:rPr>
              <a:t> temporal dependencies in ECG signals.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CAD08BA-7BA3-B71D-F985-48F16ABD2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046" y="4218559"/>
            <a:ext cx="7302853" cy="2103758"/>
          </a:xfrm>
          <a:prstGeom prst="rect">
            <a:avLst/>
          </a:prstGeom>
        </p:spPr>
      </p:pic>
      <p:pic>
        <p:nvPicPr>
          <p:cNvPr id="14" name="Resim 13" descr="metin, diyagram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86641614-DC23-0542-EAA7-72E3FD989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4" y="1176358"/>
            <a:ext cx="2929519" cy="287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2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832"/>
            <a:ext cx="8923892" cy="739790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tr-TR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355D68F-FD51-41C4-405A-86E71473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706" y="2324100"/>
            <a:ext cx="8386587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Project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AEAB3E8-744B-D338-4BE6-8E1878731E93}"/>
              </a:ext>
            </a:extLst>
          </p:cNvPr>
          <p:cNvSpPr txBox="1"/>
          <p:nvPr/>
        </p:nvSpPr>
        <p:spPr>
          <a:xfrm>
            <a:off x="685799" y="1382286"/>
            <a:ext cx="777240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 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 a comprehensive dataset of </a:t>
            </a:r>
            <a:r>
              <a:rPr lang="tr-TR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12-channel 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ECG recordings from reliable sources like the PhysioNet website.</a:t>
            </a:r>
            <a:endParaRPr lang="tr-TR" sz="20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cleaning: 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Carefully select recordings to ensure clarity and accuracy in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standardization: 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uniformity by standardizing record lengths to 10 seconds and sampling rates to 500Hz</a:t>
            </a:r>
            <a:r>
              <a:rPr lang="tr-TR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sz="20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etecting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cardiac cycles, particularly R-peaks, and extracting relevant information from them.</a:t>
            </a:r>
            <a:endParaRPr lang="tr-TR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 network</a:t>
            </a:r>
            <a:r>
              <a:rPr lang="tr-TR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development: 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input embedding, positional encoding, and additional layers. </a:t>
            </a:r>
            <a:endParaRPr lang="tr-TR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TensorFlow for implementing the model.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Google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the development and training environment.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B0766-FC4D-B33C-5591-6E8AAC68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Project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CC4A664-52D6-369F-1DC3-C8041511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61" y="2095860"/>
            <a:ext cx="8512278" cy="26662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75" y="1638300"/>
            <a:ext cx="6572250" cy="35814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 a minimum classification accuracy of 85% and an F1 score of 0.8</a:t>
            </a:r>
            <a:r>
              <a:rPr lang="tr-TR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Preserve the integrity of the data by adjusting it appropriately when oversampling to 500Hz from sampling rates such as 100Hz and 257Hz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that the model provides results within 10 seconds at most when given an ECG recording as input.</a:t>
            </a:r>
            <a:endParaRPr lang="tr-TR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222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</TotalTime>
  <Words>596</Words>
  <Application>Microsoft Office PowerPoint</Application>
  <PresentationFormat>Ekran Gösterisi (4:3)</PresentationFormat>
  <Paragraphs>61</Paragraphs>
  <Slides>10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Tahoma</vt:lpstr>
      <vt:lpstr>Default Design</vt:lpstr>
      <vt:lpstr>GTU CSE496   ECG Classification Using Transformer Networks</vt:lpstr>
      <vt:lpstr>  Contents</vt:lpstr>
      <vt:lpstr>  Description of The Project</vt:lpstr>
      <vt:lpstr>  Motivation</vt:lpstr>
      <vt:lpstr>Motivation</vt:lpstr>
      <vt:lpstr>Flow Diagram</vt:lpstr>
      <vt:lpstr>  Project Requirements</vt:lpstr>
      <vt:lpstr>  Project Timeline</vt:lpstr>
      <vt:lpstr>  Success Criteria</vt:lpstr>
      <vt:lpstr>  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Emre Güven</cp:lastModifiedBy>
  <cp:revision>283</cp:revision>
  <dcterms:created xsi:type="dcterms:W3CDTF">2007-08-26T20:02:13Z</dcterms:created>
  <dcterms:modified xsi:type="dcterms:W3CDTF">2024-03-27T10:47:44Z</dcterms:modified>
</cp:coreProperties>
</file>