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9" r:id="rId4"/>
    <p:sldId id="281" r:id="rId5"/>
    <p:sldId id="282" r:id="rId6"/>
    <p:sldId id="284" r:id="rId7"/>
    <p:sldId id="283" r:id="rId8"/>
    <p:sldId id="286" r:id="rId9"/>
    <p:sldId id="287" r:id="rId10"/>
    <p:sldId id="269" r:id="rId11"/>
    <p:sldId id="278" r:id="rId12"/>
    <p:sldId id="270" r:id="rId13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5033" autoAdjust="0"/>
  </p:normalViewPr>
  <p:slideViewPr>
    <p:cSldViewPr>
      <p:cViewPr varScale="1">
        <p:scale>
          <a:sx n="78" d="100"/>
          <a:sy n="78" d="100"/>
        </p:scale>
        <p:origin x="1834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1948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7223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3551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8669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811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1864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026/C28C71" TargetMode="External"/><Relationship Id="rId2" Type="http://schemas.openxmlformats.org/officeDocument/2006/relationships/hyperlink" Target="https://doi.org/10.13026/kfzx-aw4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026/C2V88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752600"/>
          </a:xfrm>
        </p:spPr>
        <p:txBody>
          <a:bodyPr/>
          <a:lstStyle/>
          <a:p>
            <a:pPr eaLnBrk="1" hangingPunct="1"/>
            <a: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GTU CSE496</a:t>
            </a:r>
            <a:b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tr-T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ECG Classification Using Transformer Networks</a:t>
            </a: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CSE496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Presentation</a:t>
            </a: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tr-TR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Emre Güven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Ad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visor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Prof. Dr. Yusuf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Sinan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AKGÜL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Project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CC4A664-52D6-369F-1DC3-C8041511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473" y="1761998"/>
            <a:ext cx="8281054" cy="3333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7" y="1333500"/>
            <a:ext cx="7553325" cy="4191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strike="sng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Preserve the integrity of the data by adjusting it appropriately when oversampling to 500Hz from sampling rates such as 100Hz and 257Hz</a:t>
            </a:r>
            <a:r>
              <a:rPr lang="tr-TR" altLang="en-US" sz="2400" strike="sng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reating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dataset from various sources, which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adjusted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1000Hz and 10-second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 a minimum classification accuracy of 85% and an F1 score of 0.8</a:t>
            </a:r>
            <a:r>
              <a:rPr lang="tr-TR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that the model provides results within 10 seconds at most when given an ECG recording as input.</a:t>
            </a:r>
            <a:endParaRPr lang="tr-TR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2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Wagner, P.,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Strodthoff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Bousseljot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Samek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W., &amp;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Schaeffter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T. (2022). PTB-XL, a large publicly available electrocardiography dataset (version 1.0.3). PhysioNet. 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https://doi.org/10.13026/kfzx-aw45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GB" sz="1800" i="0" dirty="0">
                <a:solidFill>
                  <a:srgbClr val="1B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PTB Diagnostic ECG Database (Sept. 25, 2004, midnight)</a:t>
            </a:r>
            <a:r>
              <a:rPr lang="tr-TR" sz="1800" dirty="0">
                <a:solidFill>
                  <a:srgbClr val="1B1E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1800" dirty="0">
                <a:solidFill>
                  <a:srgbClr val="1B1E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https://doi.org/10.13026/C28C71</a:t>
            </a:r>
            <a:endParaRPr lang="tr-TR" sz="1800" i="0" dirty="0">
              <a:solidFill>
                <a:srgbClr val="1B1E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Petersburg Institute of Cardiological Technics 12-lead Arrhythmia Database (May 1, 2008, midnight)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https://doi.org/10.13026/C2V88N</a:t>
            </a:r>
            <a:endParaRPr lang="tr-TR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04900"/>
            <a:ext cx="7772400" cy="4381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– </a:t>
            </a:r>
            <a:r>
              <a:rPr lang="tr-TR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– Data Cleaning and Standardization</a:t>
            </a:r>
            <a:endParaRPr lang="tr-TR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–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Filtering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R-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Peaks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tr-TR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–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</a:t>
            </a:r>
            <a:endParaRPr lang="tr-TR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Dataset Using CNN Model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05314C8-F6B5-4B40-9C63-6DFACD3A7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2D8D8-1715-2A3E-B86D-6FCE0DAC7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7810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FCADB40-4D69-87CC-4C55-8DE7CD9EEF14}"/>
              </a:ext>
            </a:extLst>
          </p:cNvPr>
          <p:cNvSpPr txBox="1"/>
          <p:nvPr/>
        </p:nvSpPr>
        <p:spPr>
          <a:xfrm>
            <a:off x="4320540" y="2273548"/>
            <a:ext cx="44729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ECG signals, or electrocardiogram signals, represent the electrical activity of the heart.</a:t>
            </a:r>
            <a:endParaRPr lang="tr-TR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12-channel ECG recordings with Transformer networks optimized for ECG signals</a:t>
            </a:r>
            <a:r>
              <a:rPr lang="tr-TR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tr-TR" sz="20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to</a:t>
            </a:r>
            <a:r>
              <a:rPr lang="tr-TR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tr-TR" sz="20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enhance</a:t>
            </a:r>
            <a:r>
              <a:rPr lang="tr-TR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diagnostic accuracy and efficiency</a:t>
            </a:r>
            <a:r>
              <a:rPr lang="tr-T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GB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B4505D4B-6076-B116-BAC4-1FD22968C1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676400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Done – Data Collection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AEAB3E8-744B-D338-4BE6-8E1878731E93}"/>
              </a:ext>
            </a:extLst>
          </p:cNvPr>
          <p:cNvSpPr txBox="1"/>
          <p:nvPr/>
        </p:nvSpPr>
        <p:spPr>
          <a:xfrm>
            <a:off x="685799" y="1382286"/>
            <a:ext cx="7772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tr-T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</a:t>
            </a:r>
            <a:r>
              <a:rPr kumimoji="0" lang="tr-T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</a:t>
            </a:r>
            <a:r>
              <a:rPr kumimoji="0" lang="tr-T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3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diagnoses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PhysioNet website.</a:t>
            </a:r>
            <a:r>
              <a:rPr lang="tr-TR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Diagnoses</a:t>
            </a:r>
            <a:r>
              <a:rPr lang="tr-TR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Myocardial</a:t>
            </a:r>
            <a:r>
              <a:rPr lang="tr-TR" sz="20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Infarction</a:t>
            </a:r>
            <a:r>
              <a:rPr lang="tr-TR" sz="20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(MI)</a:t>
            </a:r>
            <a:r>
              <a:rPr lang="tr-TR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b="1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Hypertrophy</a:t>
            </a:r>
            <a:r>
              <a:rPr lang="tr-TR" sz="20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(HYP) </a:t>
            </a:r>
            <a:r>
              <a:rPr lang="tr-TR" sz="2000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Healthy</a:t>
            </a:r>
            <a:r>
              <a:rPr lang="tr-TR" sz="20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Controls</a:t>
            </a:r>
            <a:r>
              <a:rPr lang="tr-TR" sz="20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(NORM).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19D36AF1-5130-6C11-1F24-DAA292A92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758268"/>
              </p:ext>
            </p:extLst>
          </p:nvPr>
        </p:nvGraphicFramePr>
        <p:xfrm>
          <a:off x="1162050" y="2895600"/>
          <a:ext cx="68199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25614030"/>
                    </a:ext>
                  </a:extLst>
                </a:gridCol>
                <a:gridCol w="1943098">
                  <a:extLst>
                    <a:ext uri="{9D8B030D-6E8A-4147-A177-3AD203B41FA5}">
                      <a16:colId xmlns:a16="http://schemas.microsoft.com/office/drawing/2014/main" val="26191597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87268069"/>
                    </a:ext>
                  </a:extLst>
                </a:gridCol>
                <a:gridCol w="1752602">
                  <a:extLst>
                    <a:ext uri="{9D8B030D-6E8A-4147-A177-3AD203B41FA5}">
                      <a16:colId xmlns:a16="http://schemas.microsoft.com/office/drawing/2014/main" val="236510521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PTB</a:t>
                      </a:r>
                    </a:p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(1000Hz, 120 </a:t>
                      </a:r>
                      <a:r>
                        <a:rPr lang="tr-TR" sz="18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secs</a:t>
                      </a:r>
                      <a:r>
                        <a:rPr lang="tr-T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PTB-XL</a:t>
                      </a:r>
                    </a:p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(100Hz, 10 </a:t>
                      </a:r>
                      <a:r>
                        <a:rPr lang="tr-TR" sz="18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secs</a:t>
                      </a:r>
                      <a:r>
                        <a:rPr lang="tr-T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INCART</a:t>
                      </a:r>
                    </a:p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(257Hz, 30 </a:t>
                      </a:r>
                      <a:r>
                        <a:rPr lang="tr-TR" sz="18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mins</a:t>
                      </a:r>
                      <a:r>
                        <a:rPr lang="tr-T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Healthy</a:t>
                      </a:r>
                      <a:endParaRPr lang="tr-T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(NORM)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9513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133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Myocardial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Infarctus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368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5148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68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Hypertrophy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(HYP)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2649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9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– Data </a:t>
            </a:r>
            <a:r>
              <a:rPr lang="tr-TR" altLang="en-US" sz="3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</a:t>
            </a:r>
            <a:r>
              <a:rPr lang="tr-TR" alt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Standardization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8836255-F72B-5C9F-63AC-A37EC6DC2126}"/>
              </a:ext>
            </a:extLst>
          </p:cNvPr>
          <p:cNvSpPr txBox="1"/>
          <p:nvPr/>
        </p:nvSpPr>
        <p:spPr>
          <a:xfrm>
            <a:off x="790570" y="1295400"/>
            <a:ext cx="75628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PTB dataset records are split into 10-second segments. </a:t>
            </a:r>
            <a:endParaRPr lang="tr-TR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 PTB-XL dataset with multiple diagnoses records is </a:t>
            </a:r>
            <a:r>
              <a:rPr lang="en-GB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upsampled</a:t>
            </a: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1000Hz using the Fourier method. </a:t>
            </a:r>
            <a:endParaRPr lang="tr-TR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INCART dataset is </a:t>
            </a:r>
            <a:r>
              <a:rPr lang="en-GB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upsampled</a:t>
            </a: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1000Hz, and records are split into 10-second segments. 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6673FEDC-FC28-3234-CE27-32AAEEDB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31006"/>
              </p:ext>
            </p:extLst>
          </p:nvPr>
        </p:nvGraphicFramePr>
        <p:xfrm>
          <a:off x="1275210" y="3276600"/>
          <a:ext cx="6593573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525614030"/>
                    </a:ext>
                  </a:extLst>
                </a:gridCol>
                <a:gridCol w="643181">
                  <a:extLst>
                    <a:ext uri="{9D8B030D-6E8A-4147-A177-3AD203B41FA5}">
                      <a16:colId xmlns:a16="http://schemas.microsoft.com/office/drawing/2014/main" val="2619159744"/>
                    </a:ext>
                  </a:extLst>
                </a:gridCol>
                <a:gridCol w="643181">
                  <a:extLst>
                    <a:ext uri="{9D8B030D-6E8A-4147-A177-3AD203B41FA5}">
                      <a16:colId xmlns:a16="http://schemas.microsoft.com/office/drawing/2014/main" val="507903091"/>
                    </a:ext>
                  </a:extLst>
                </a:gridCol>
                <a:gridCol w="643181">
                  <a:extLst>
                    <a:ext uri="{9D8B030D-6E8A-4147-A177-3AD203B41FA5}">
                      <a16:colId xmlns:a16="http://schemas.microsoft.com/office/drawing/2014/main" val="1287268069"/>
                    </a:ext>
                  </a:extLst>
                </a:gridCol>
                <a:gridCol w="643181">
                  <a:extLst>
                    <a:ext uri="{9D8B030D-6E8A-4147-A177-3AD203B41FA5}">
                      <a16:colId xmlns:a16="http://schemas.microsoft.com/office/drawing/2014/main" val="700747740"/>
                    </a:ext>
                  </a:extLst>
                </a:gridCol>
                <a:gridCol w="643181">
                  <a:extLst>
                    <a:ext uri="{9D8B030D-6E8A-4147-A177-3AD203B41FA5}">
                      <a16:colId xmlns:a16="http://schemas.microsoft.com/office/drawing/2014/main" val="2365105210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277159059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6619754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PTB-XL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INCART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TOTAL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1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Healthy</a:t>
                      </a:r>
                      <a:endParaRPr lang="tr-T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(NORM)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817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9513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8577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9394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133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Myocardial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Infarctus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368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3550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5148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3829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2509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9888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682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Hypertrophy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(HYP)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2649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– </a:t>
            </a:r>
            <a:r>
              <a:rPr lang="tr-TR" altLang="en-US" sz="3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Filtering</a:t>
            </a:r>
            <a:r>
              <a:rPr lang="tr-TR" alt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R-</a:t>
            </a:r>
            <a:r>
              <a:rPr lang="tr-TR" altLang="en-US" sz="3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Peaks</a:t>
            </a:r>
            <a:r>
              <a:rPr lang="tr-TR" alt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55D2D6C-1A0D-9B1C-AED3-F4D66C881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0" y="3960009"/>
            <a:ext cx="7620000" cy="21951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805B500-9097-E6D2-84EB-720CF4CD8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0" y="1752600"/>
            <a:ext cx="7620000" cy="219511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5E7F0FB-26E4-57FA-A92B-1FB5EF7232C2}"/>
              </a:ext>
            </a:extLst>
          </p:cNvPr>
          <p:cNvSpPr txBox="1"/>
          <p:nvPr/>
        </p:nvSpPr>
        <p:spPr>
          <a:xfrm>
            <a:off x="762000" y="1175787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Base-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Wander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R-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peaks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detected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6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– </a:t>
            </a:r>
            <a:r>
              <a:rPr lang="tr-TR" altLang="en-US" sz="3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55D2D6C-1A0D-9B1C-AED3-F4D66C881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995" y="4060186"/>
            <a:ext cx="7620005" cy="2177144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805B500-9097-E6D2-84EB-720CF4CD8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995" y="1752599"/>
            <a:ext cx="7620005" cy="219512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5E7F0FB-26E4-57FA-A92B-1FB5EF7232C2}"/>
              </a:ext>
            </a:extLst>
          </p:cNvPr>
          <p:cNvSpPr txBox="1"/>
          <p:nvPr/>
        </p:nvSpPr>
        <p:spPr>
          <a:xfrm>
            <a:off x="762000" y="1175787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10-seconds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segments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8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CNN Model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5E7F0FB-26E4-57FA-A92B-1FB5EF7232C2}"/>
              </a:ext>
            </a:extLst>
          </p:cNvPr>
          <p:cNvSpPr txBox="1"/>
          <p:nvPr/>
        </p:nvSpPr>
        <p:spPr>
          <a:xfrm>
            <a:off x="762000" y="1134938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 Model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Conv1D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SGD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optimizer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focal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AC8A74-0E25-15BC-A855-539C91ED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2" y="2590800"/>
            <a:ext cx="3819143" cy="2667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C750036-21E0-ECFC-1595-65AD5F852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7" y="2590800"/>
            <a:ext cx="3854704" cy="2667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D83E939-3574-43D9-F4AA-77D3E535D134}"/>
              </a:ext>
            </a:extLst>
          </p:cNvPr>
          <p:cNvSpPr txBox="1"/>
          <p:nvPr/>
        </p:nvSpPr>
        <p:spPr>
          <a:xfrm>
            <a:off x="762000" y="1907988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PTB-XL 100Hz			  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1000Hz 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8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CNN Model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AC8A74-0E25-15BC-A855-539C91ED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1167776"/>
            <a:ext cx="3124200" cy="244133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C750036-21E0-ECFC-1595-65AD5F852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0026" y="1164568"/>
            <a:ext cx="3128306" cy="244454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D83E939-3574-43D9-F4AA-77D3E535D134}"/>
              </a:ext>
            </a:extLst>
          </p:cNvPr>
          <p:cNvSpPr txBox="1"/>
          <p:nvPr/>
        </p:nvSpPr>
        <p:spPr>
          <a:xfrm>
            <a:off x="762000" y="764457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PTB-XL 100Hz		                    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1000Hz 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B8AB324-C454-DAF6-EC44-732650CFF2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799" y="3684594"/>
            <a:ext cx="3124199" cy="277926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1E8B08A-8F4C-2B3D-66DA-E04314285A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0025" y="3684595"/>
            <a:ext cx="3128306" cy="27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43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3583</TotalTime>
  <Words>541</Words>
  <Application>Microsoft Office PowerPoint</Application>
  <PresentationFormat>Ekran Gösterisi (4:3)</PresentationFormat>
  <Paragraphs>115</Paragraphs>
  <Slides>12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Tahoma</vt:lpstr>
      <vt:lpstr>Default Design</vt:lpstr>
      <vt:lpstr>GTU CSE496   ECG Classification Using Transformer Networks</vt:lpstr>
      <vt:lpstr>  Contents</vt:lpstr>
      <vt:lpstr>Project Overview</vt:lpstr>
      <vt:lpstr>  Done – Data Collection</vt:lpstr>
      <vt:lpstr>  Done – Data Cleaning and Standardization</vt:lpstr>
      <vt:lpstr>  Done – Filtering and R-Peaks Detection</vt:lpstr>
      <vt:lpstr>  Done – Splitting</vt:lpstr>
      <vt:lpstr>Evaluation of Dataset Using CNN Model</vt:lpstr>
      <vt:lpstr>Evaluation of Dataset Using CNN Model</vt:lpstr>
      <vt:lpstr>  Project Timeline</vt:lpstr>
      <vt:lpstr>  Success Criteria</vt:lpstr>
      <vt:lpstr>  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Emre Güven</cp:lastModifiedBy>
  <cp:revision>323</cp:revision>
  <dcterms:created xsi:type="dcterms:W3CDTF">2007-08-26T20:02:13Z</dcterms:created>
  <dcterms:modified xsi:type="dcterms:W3CDTF">2024-05-18T04:34:29Z</dcterms:modified>
</cp:coreProperties>
</file>