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79" r:id="rId4"/>
    <p:sldId id="284" r:id="rId5"/>
    <p:sldId id="286" r:id="rId6"/>
    <p:sldId id="291" r:id="rId7"/>
    <p:sldId id="289" r:id="rId8"/>
    <p:sldId id="292" r:id="rId9"/>
    <p:sldId id="287" r:id="rId10"/>
    <p:sldId id="293" r:id="rId11"/>
    <p:sldId id="269" r:id="rId12"/>
    <p:sldId id="278" r:id="rId13"/>
    <p:sldId id="270" r:id="rId14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5033" autoAdjust="0"/>
  </p:normalViewPr>
  <p:slideViewPr>
    <p:cSldViewPr>
      <p:cViewPr varScale="1">
        <p:scale>
          <a:sx n="105" d="100"/>
          <a:sy n="105" d="100"/>
        </p:scale>
        <p:origin x="209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33551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8115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2598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56238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26445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518647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9843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026/C28C71" TargetMode="External"/><Relationship Id="rId2" Type="http://schemas.openxmlformats.org/officeDocument/2006/relationships/hyperlink" Target="https://doi.org/10.13026/kfzx-aw4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3026/C2V88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752600"/>
          </a:xfrm>
        </p:spPr>
        <p:txBody>
          <a:bodyPr/>
          <a:lstStyle/>
          <a:p>
            <a:pPr eaLnBrk="1" hangingPunct="1"/>
            <a:r>
              <a:rPr lang="tr-T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GTU CSE496</a:t>
            </a:r>
            <a:br>
              <a:rPr lang="tr-T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tr-T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tr-T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ECG Classification Using Transformer Networks</a:t>
            </a:r>
            <a:endParaRPr lang="en-US" alt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962400"/>
            <a:ext cx="64008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CSE496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Presentation</a:t>
            </a:r>
            <a:endParaRPr lang="en-US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tr-TR" alt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Emre Güven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Ad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visor</a:t>
            </a: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Prof. Dr. Yusuf 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Sinan</a:t>
            </a: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AKGÜL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June</a:t>
            </a:r>
            <a:r>
              <a:rPr lang="tr-T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R-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Peaks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Enhancement</a:t>
            </a:r>
            <a:endParaRPr lang="en-US" altLang="en-US" sz="3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3B0766-FC4D-B33C-5591-6E8AAC68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BC7190D-6124-63DE-E056-D376CFFC5CC4}"/>
              </a:ext>
            </a:extLst>
          </p:cNvPr>
          <p:cNvSpPr txBox="1"/>
          <p:nvPr/>
        </p:nvSpPr>
        <p:spPr>
          <a:xfrm>
            <a:off x="762000" y="764457"/>
            <a:ext cx="76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Size 150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</a:t>
            </a:r>
            <a:endParaRPr lang="tr-T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81938EE-D886-356F-3E4C-D07EBC57BC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680" y="1821324"/>
            <a:ext cx="3558552" cy="19124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388BC3B-3D1E-FBA3-60BB-EE5418D513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1769" y="1803736"/>
            <a:ext cx="3518551" cy="193006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0ECEA23-1F60-55B2-6CE6-41F3D04FD3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4180" y="4343400"/>
            <a:ext cx="3009268" cy="1484519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DFF7616E-BA46-FBA7-6A86-13084C0CB2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9641" y="4339878"/>
            <a:ext cx="3237559" cy="148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8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Project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6609C2E-54F4-10E9-67BE-9BC8876A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17" y="1943100"/>
            <a:ext cx="7490566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 Criteria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337" y="2000250"/>
            <a:ext cx="7553325" cy="28575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altLang="en-US" sz="24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reating</a:t>
            </a: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dataset from various sources, which</a:t>
            </a:r>
            <a:r>
              <a:rPr lang="tr-TR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signals</a:t>
            </a:r>
            <a:r>
              <a:rPr lang="tr-TR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adjusted</a:t>
            </a:r>
            <a:r>
              <a:rPr lang="tr-TR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1000Hz and 10-second</a:t>
            </a:r>
            <a:r>
              <a:rPr lang="tr-TR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tr-TR" altLang="en-US" sz="24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tr-TR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4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Reach a minimum classification accuracy of 85% and an F1 score of 0.8</a:t>
            </a:r>
            <a:r>
              <a:rPr lang="tr-TR" sz="24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altLang="en-US" sz="24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that the model provides results within 10 seconds at most when given an ECG recording as input.</a:t>
            </a:r>
            <a:endParaRPr lang="tr-TR" altLang="en-US" sz="24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2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tr-TR" alt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37338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Wagner, P., </a:t>
            </a:r>
            <a:r>
              <a:rPr lang="en-GB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Strodthoff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N., </a:t>
            </a:r>
            <a:r>
              <a:rPr lang="en-GB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Bousseljot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R., </a:t>
            </a:r>
            <a:r>
              <a:rPr lang="en-GB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Samek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W., &amp; </a:t>
            </a:r>
            <a:r>
              <a:rPr lang="en-GB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Schaeffter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T. (2022). PTB-XL, a large publicly available electrocardiography dataset (version 1.0.3). PhysioNet. 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https://doi.org/10.13026/kfzx-aw45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18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en-GB" sz="1800" i="0" dirty="0">
                <a:solidFill>
                  <a:srgbClr val="1B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PTB Diagnostic ECG Database (Sept. 25, 2004, midnight)</a:t>
            </a:r>
            <a:r>
              <a:rPr lang="tr-TR" sz="1800" dirty="0">
                <a:solidFill>
                  <a:srgbClr val="1B1E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1800" dirty="0">
                <a:solidFill>
                  <a:srgbClr val="1B1E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https://doi.org/10.13026/C28C71</a:t>
            </a:r>
            <a:endParaRPr lang="tr-TR" sz="1800" i="0" dirty="0">
              <a:solidFill>
                <a:srgbClr val="1B1E2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St. Petersburg Institute of Cardiological Technics 12-lead Arrhythmia Database (May 1, 2008, midnight)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https://doi.org/10.13026/C2V88N</a:t>
            </a:r>
            <a:endParaRPr lang="tr-TR" sz="18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 Yan, S. Liang, Y. Zhang </a:t>
            </a:r>
            <a:r>
              <a:rPr lang="tr-TR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F. </a:t>
            </a:r>
            <a:r>
              <a:rPr lang="tr-TR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Liu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</a:t>
            </a:r>
            <a:r>
              <a:rPr lang="tr-TR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Fusing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tr-TR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Temporal </a:t>
            </a:r>
            <a:r>
              <a:rPr lang="tr-TR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ECG </a:t>
            </a:r>
            <a:r>
              <a:rPr lang="tr-TR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Heartbeat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," 2019 IEEE International Conference on </a:t>
            </a:r>
            <a:r>
              <a:rPr lang="tr-TR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Bioinformatics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Biomedicine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(BIBM), San Diego, CA, USA, 2019, </a:t>
            </a:r>
            <a:r>
              <a:rPr lang="tr-TR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pp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898-905, </a:t>
            </a:r>
            <a:r>
              <a:rPr lang="tr-TR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10.1109/BIBM47256.2019.8983326.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tr-TR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</a:t>
            </a:r>
            <a:endParaRPr lang="tr-TR" sz="18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7772400" cy="5524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Preparation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 Model</a:t>
            </a:r>
          </a:p>
          <a:p>
            <a:pPr lvl="2" eaLnBrk="1" hangingPunct="1">
              <a:lnSpc>
                <a:spcPct val="90000"/>
              </a:lnSpc>
            </a:pPr>
            <a:r>
              <a:rPr lang="tr-TR" dirty="0" err="1">
                <a:latin typeface="Arial Unicode MS"/>
              </a:rPr>
              <a:t>Input</a:t>
            </a:r>
            <a:r>
              <a:rPr lang="tr-TR" dirty="0">
                <a:latin typeface="Arial Unicode MS"/>
              </a:rPr>
              <a:t> </a:t>
            </a:r>
            <a:r>
              <a:rPr lang="tr-TR" dirty="0" err="1">
                <a:latin typeface="Arial Unicode MS"/>
              </a:rPr>
              <a:t>Embedding</a:t>
            </a:r>
            <a:r>
              <a:rPr lang="tr-TR" dirty="0">
                <a:latin typeface="Arial Unicode MS"/>
              </a:rPr>
              <a:t> </a:t>
            </a:r>
            <a:r>
              <a:rPr lang="tr-TR" dirty="0" err="1">
                <a:latin typeface="Arial Unicode MS"/>
              </a:rPr>
              <a:t>Layers</a:t>
            </a:r>
            <a:endParaRPr lang="tr-TR" dirty="0">
              <a:latin typeface="Arial Unicode MS"/>
            </a:endParaRPr>
          </a:p>
          <a:p>
            <a:pPr lvl="2" eaLnBrk="1" hangingPunct="1">
              <a:lnSpc>
                <a:spcPct val="90000"/>
              </a:lnSpc>
            </a:pPr>
            <a:r>
              <a:rPr lang="tr-TR" dirty="0">
                <a:latin typeface="Arial Unicode MS"/>
              </a:rPr>
              <a:t>Encoder </a:t>
            </a:r>
            <a:r>
              <a:rPr lang="tr-TR" dirty="0" err="1">
                <a:latin typeface="Arial Unicode MS"/>
              </a:rPr>
              <a:t>And</a:t>
            </a:r>
            <a:r>
              <a:rPr lang="tr-TR" dirty="0">
                <a:latin typeface="Arial Unicode MS"/>
              </a:rPr>
              <a:t> </a:t>
            </a:r>
            <a:r>
              <a:rPr lang="tr-TR" dirty="0" err="1">
                <a:latin typeface="Arial Unicode MS"/>
              </a:rPr>
              <a:t>Classifier</a:t>
            </a:r>
            <a:r>
              <a:rPr lang="tr-TR" dirty="0">
                <a:latin typeface="Arial Unicode MS"/>
              </a:rPr>
              <a:t> </a:t>
            </a:r>
            <a:r>
              <a:rPr lang="tr-TR" dirty="0" err="1">
                <a:latin typeface="Arial Unicode MS"/>
              </a:rPr>
              <a:t>Layers</a:t>
            </a:r>
            <a:endParaRPr lang="tr-TR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 – Windows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Positional</a:t>
            </a: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Encoding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tr-T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R-</a:t>
            </a:r>
            <a:r>
              <a:rPr lang="tr-TR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Peaks</a:t>
            </a:r>
            <a:r>
              <a:rPr lang="tr-T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Enhancement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R-</a:t>
            </a:r>
            <a:r>
              <a:rPr lang="tr-TR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Peaks</a:t>
            </a:r>
            <a:r>
              <a:rPr lang="tr-T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Enhancement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 Criteria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tr-TR" alt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05314C8-F6B5-4B40-9C63-6DFACD3A72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</a:t>
            </a:fld>
            <a:endParaRPr lang="tr-T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52D8D8-1715-2A3E-B86D-6FCE0DAC7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77200" cy="7810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BFCADB40-4D69-87CC-4C55-8DE7CD9EEF14}"/>
              </a:ext>
            </a:extLst>
          </p:cNvPr>
          <p:cNvSpPr txBox="1"/>
          <p:nvPr/>
        </p:nvSpPr>
        <p:spPr>
          <a:xfrm>
            <a:off x="4320540" y="2273548"/>
            <a:ext cx="44729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ECG signals, or electrocardiogram signals, represent the electrical activity of the heart.</a:t>
            </a:r>
            <a:endParaRPr lang="tr-TR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Analyzing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12-channel ECG recordings with Transformer networks optimized for ECG signals</a:t>
            </a:r>
            <a:r>
              <a:rPr lang="tr-TR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tr-TR" sz="20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to</a:t>
            </a:r>
            <a:r>
              <a:rPr lang="tr-TR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tr-TR" sz="20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enhance</a:t>
            </a:r>
            <a:r>
              <a:rPr lang="tr-TR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diagnostic accuracy and efficiency</a:t>
            </a:r>
            <a:r>
              <a:rPr lang="tr-T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GB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88E530A3-5B27-A260-D0B9-BCFD48AF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038600"/>
            <a:ext cx="2932430" cy="1956986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8625F53-A773-F69A-7E36-953A6458D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7615" y="1066800"/>
            <a:ext cx="2590800" cy="28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2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Preparation</a:t>
            </a:r>
            <a:endParaRPr lang="en-US" altLang="en-US" sz="3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3B0766-FC4D-B33C-5591-6E8AAC68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5E7F0FB-26E4-57FA-A92B-1FB5EF7232C2}"/>
              </a:ext>
            </a:extLst>
          </p:cNvPr>
          <p:cNvSpPr txBox="1"/>
          <p:nvPr/>
        </p:nvSpPr>
        <p:spPr>
          <a:xfrm>
            <a:off x="732282" y="1143000"/>
            <a:ext cx="762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tr-TR" sz="20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segmentation</a:t>
            </a:r>
            <a:r>
              <a:rPr lang="tr-TR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standardization</a:t>
            </a:r>
            <a:r>
              <a:rPr lang="tr-TR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</a:t>
            </a:r>
            <a:r>
              <a:rPr lang="tr-TR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recordings</a:t>
            </a:r>
            <a:r>
              <a:rPr lang="tr-TR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Base-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Wander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R-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peaks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detected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9BCC7B40-DB56-B8E5-20D3-E42D3731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15" y="3925983"/>
            <a:ext cx="5714239" cy="192781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17775694-697F-5AC4-F302-3E01CA59A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444" y="2147921"/>
            <a:ext cx="5714238" cy="1302056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44DBC000-C3F4-E3AE-9A36-EE022FE5EEAD}"/>
              </a:ext>
            </a:extLst>
          </p:cNvPr>
          <p:cNvSpPr txBox="1"/>
          <p:nvPr/>
        </p:nvSpPr>
        <p:spPr>
          <a:xfrm>
            <a:off x="1678495" y="3457597"/>
            <a:ext cx="56911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of </a:t>
            </a:r>
            <a:r>
              <a:rPr lang="tr-T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tr-TR" sz="16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</a:t>
            </a:r>
            <a:r>
              <a:rPr lang="tr-TR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DE2BB374-12CA-EC16-09E7-10AB67167152}"/>
              </a:ext>
            </a:extLst>
          </p:cNvPr>
          <p:cNvSpPr txBox="1"/>
          <p:nvPr/>
        </p:nvSpPr>
        <p:spPr>
          <a:xfrm>
            <a:off x="1655444" y="5861417"/>
            <a:ext cx="57142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of </a:t>
            </a:r>
            <a:r>
              <a:rPr lang="tr-T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prepared</a:t>
            </a:r>
            <a:r>
              <a:rPr lang="tr-T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16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 Model</a:t>
            </a:r>
            <a:endParaRPr lang="en-US" altLang="en-US" sz="3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3B0766-FC4D-B33C-5591-6E8AAC68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B8A7FE-C40A-B781-BBE4-0F4FA776B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02" y="2162890"/>
            <a:ext cx="78927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</a:t>
            </a:r>
            <a:r>
              <a:rPr kumimoji="0" lang="tr-T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tr-TR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Signal</a:t>
            </a:r>
            <a:r>
              <a:rPr kumimoji="0" lang="tr-T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Windows </a:t>
            </a:r>
            <a:r>
              <a:rPr kumimoji="0" lang="tr-TR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Shape</a:t>
            </a:r>
            <a:r>
              <a:rPr kumimoji="0" lang="tr-T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lang="tr-TR" altLang="en-US" sz="1600" b="1" dirty="0">
                <a:latin typeface="Arial Unicode MS"/>
              </a:rPr>
              <a:t> </a:t>
            </a:r>
            <a:r>
              <a:rPr lang="tr-TR" altLang="en-US" sz="1600" dirty="0">
                <a:latin typeface="Arial Unicode MS"/>
              </a:rPr>
              <a:t>(</a:t>
            </a:r>
            <a:r>
              <a:rPr lang="tr-TR" altLang="en-US" sz="1600" dirty="0" err="1">
                <a:latin typeface="Arial Unicode MS"/>
              </a:rPr>
              <a:t>number_of</a:t>
            </a:r>
            <a:r>
              <a:rPr lang="tr-TR" altLang="en-US" sz="1600" dirty="0">
                <a:latin typeface="Arial Unicode MS"/>
              </a:rPr>
              <a:t>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windows,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window_size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num_channels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</a:t>
            </a:r>
            <a:r>
              <a:rPr kumimoji="0" lang="tr-TR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Rpeaks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Mask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Shape: </a:t>
            </a:r>
            <a:r>
              <a:rPr kumimoji="0" lang="tr-T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number_of_windows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window_size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num_channels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tr-T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mbedding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Layers:</a:t>
            </a:r>
            <a:r>
              <a:rPr lang="tr-TR" altLang="en-US" sz="1600" b="1" dirty="0">
                <a:latin typeface="Arial" panose="020B0604020202020204" pitchFamily="34" charset="0"/>
              </a:rPr>
              <a:t>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Applies 1D convolution to embed the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input </a:t>
            </a:r>
            <a:r>
              <a:rPr lang="tr-TR" altLang="en-US" sz="1600" dirty="0">
                <a:latin typeface="Arial" panose="020B0604020202020204" pitchFamily="34" charset="0"/>
              </a:rPr>
              <a:t>w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indo</a:t>
            </a:r>
            <a:r>
              <a:rPr lang="tr-TR" altLang="en-US" sz="1600" dirty="0">
                <a:latin typeface="Arial" panose="020B0604020202020204" pitchFamily="34" charset="0"/>
              </a:rPr>
              <a:t>w.</a:t>
            </a:r>
          </a:p>
          <a:p>
            <a:endParaRPr lang="tr-TR" altLang="en-US" sz="16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/>
              <a:t>Positional Encoding: </a:t>
            </a:r>
            <a:r>
              <a:rPr lang="en-GB" sz="1600" dirty="0"/>
              <a:t>Positional encodings are generated and added to the input embeddings, providing each signal with unique positional information. This process also amplifies the R-peak points in the </a:t>
            </a:r>
            <a:r>
              <a:rPr lang="tr-TR" sz="1600" dirty="0" err="1"/>
              <a:t>embedded</a:t>
            </a:r>
            <a:r>
              <a:rPr lang="tr-TR" sz="1600" dirty="0"/>
              <a:t> </a:t>
            </a:r>
            <a:r>
              <a:rPr lang="tr-TR" sz="1600" dirty="0" err="1"/>
              <a:t>windows</a:t>
            </a:r>
            <a:r>
              <a:rPr lang="en-GB" sz="1600" dirty="0"/>
              <a:t>, enhancing their </a:t>
            </a:r>
            <a:r>
              <a:rPr lang="tr-TR" sz="1600" dirty="0" err="1"/>
              <a:t>importance</a:t>
            </a:r>
            <a:r>
              <a:rPr lang="en-GB" sz="1600" dirty="0"/>
              <a:t>.</a:t>
            </a:r>
            <a:endParaRPr lang="tr-TR" sz="16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034E73C-C2C9-9E20-504A-761E03B89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140767"/>
            <a:ext cx="784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tr-TR" sz="2400" b="1" dirty="0" err="1">
                <a:latin typeface="Arial Unicode MS"/>
              </a:rPr>
              <a:t>Input</a:t>
            </a:r>
            <a:r>
              <a:rPr lang="tr-TR" sz="2400" b="1" dirty="0">
                <a:latin typeface="Arial Unicode MS"/>
              </a:rPr>
              <a:t> </a:t>
            </a:r>
            <a:r>
              <a:rPr lang="tr-TR" sz="2400" b="1" dirty="0" err="1">
                <a:latin typeface="Arial Unicode MS"/>
              </a:rPr>
              <a:t>Embedding</a:t>
            </a:r>
            <a:r>
              <a:rPr lang="tr-TR" sz="2400" b="1" dirty="0">
                <a:latin typeface="Arial Unicode MS"/>
              </a:rPr>
              <a:t> </a:t>
            </a:r>
            <a:r>
              <a:rPr lang="tr-TR" sz="2400" b="1" dirty="0" err="1">
                <a:latin typeface="Arial Unicode MS"/>
              </a:rPr>
              <a:t>Layers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48648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 Model</a:t>
            </a:r>
            <a:endParaRPr lang="en-US" altLang="en-US" sz="3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3B0766-FC4D-B33C-5591-6E8AAC68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B8A7FE-C40A-B781-BBE4-0F4FA776B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950720"/>
            <a:ext cx="78486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600" b="1" dirty="0"/>
              <a:t>Transformer Encoder Layer:</a:t>
            </a:r>
            <a:r>
              <a:rPr lang="en-GB" sz="1600" dirty="0"/>
              <a:t> </a:t>
            </a:r>
            <a:endParaRPr lang="tr-TR" sz="1600" dirty="0"/>
          </a:p>
          <a:p>
            <a:r>
              <a:rPr lang="en-GB" sz="1600" dirty="0"/>
              <a:t>Applies multi-head attention to capture relationships between different positions in the input sequence. </a:t>
            </a:r>
            <a:endParaRPr lang="tr-TR" sz="1600" dirty="0"/>
          </a:p>
          <a:p>
            <a:r>
              <a:rPr lang="en-GB" sz="1600" dirty="0"/>
              <a:t>This is followed by layer normalization and a feed-forward neural network to enhance the feature representation. </a:t>
            </a:r>
            <a:endParaRPr lang="tr-TR" sz="1600" dirty="0"/>
          </a:p>
          <a:p>
            <a:r>
              <a:rPr lang="en-GB" sz="1600" dirty="0"/>
              <a:t>Both the attention output and FFN include residual connections to preserve input information.</a:t>
            </a:r>
            <a:endParaRPr lang="tr-TR" sz="1600" dirty="0"/>
          </a:p>
          <a:p>
            <a:endParaRPr lang="tr-TR" sz="1600" dirty="0"/>
          </a:p>
          <a:p>
            <a:r>
              <a:rPr lang="en-GB" sz="1600" b="1" dirty="0"/>
              <a:t>Classifier Layers:</a:t>
            </a:r>
            <a:r>
              <a:rPr lang="tr-TR" sz="1600" b="1" dirty="0"/>
              <a:t> </a:t>
            </a:r>
          </a:p>
          <a:p>
            <a:r>
              <a:rPr lang="en-GB" sz="1600" dirty="0"/>
              <a:t>Global Average Pooling: Reduces the features to a smaller size.</a:t>
            </a:r>
            <a:endParaRPr lang="tr-TR" sz="1600" dirty="0"/>
          </a:p>
          <a:p>
            <a:r>
              <a:rPr lang="en-GB" sz="1600" dirty="0"/>
              <a:t>Dense Layer: A dense layer with 108 units and the specified activation function.</a:t>
            </a:r>
            <a:endParaRPr lang="tr-TR" sz="1600" dirty="0"/>
          </a:p>
          <a:p>
            <a:r>
              <a:rPr lang="en-GB" sz="1600" dirty="0"/>
              <a:t>Output Layer: The final dense layer with a </a:t>
            </a:r>
            <a:r>
              <a:rPr lang="en-GB" sz="1600" dirty="0" err="1"/>
              <a:t>softmax</a:t>
            </a:r>
            <a:r>
              <a:rPr lang="en-GB" sz="1600" dirty="0"/>
              <a:t> activation function to classify the input into one of the specified classes.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034E73C-C2C9-9E20-504A-761E03B89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140767"/>
            <a:ext cx="784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tr-TR" sz="2400" b="1" dirty="0">
                <a:latin typeface="Arial Unicode MS"/>
              </a:rPr>
              <a:t>Encoder </a:t>
            </a:r>
            <a:r>
              <a:rPr lang="tr-TR" sz="2400" b="1" dirty="0" err="1">
                <a:latin typeface="Arial Unicode MS"/>
              </a:rPr>
              <a:t>And</a:t>
            </a:r>
            <a:r>
              <a:rPr lang="tr-TR" sz="2400" b="1" dirty="0">
                <a:latin typeface="Arial Unicode MS"/>
              </a:rPr>
              <a:t> </a:t>
            </a:r>
            <a:r>
              <a:rPr lang="tr-TR" sz="2400" b="1" dirty="0" err="1">
                <a:latin typeface="Arial Unicode MS"/>
              </a:rPr>
              <a:t>Classifier</a:t>
            </a:r>
            <a:r>
              <a:rPr lang="tr-TR" sz="2400" b="1" dirty="0">
                <a:latin typeface="Arial Unicode MS"/>
              </a:rPr>
              <a:t> </a:t>
            </a:r>
            <a:r>
              <a:rPr lang="tr-TR" sz="2400" b="1" dirty="0" err="1">
                <a:latin typeface="Arial Unicode MS"/>
              </a:rPr>
              <a:t>Layers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0662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Windows</a:t>
            </a:r>
            <a:endParaRPr lang="en-US" altLang="en-US" sz="3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3B0766-FC4D-B33C-5591-6E8AAC68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D5BB29D-69A8-9B26-4464-5B0E9624AAAC}"/>
              </a:ext>
            </a:extLst>
          </p:cNvPr>
          <p:cNvSpPr txBox="1"/>
          <p:nvPr/>
        </p:nvSpPr>
        <p:spPr>
          <a:xfrm>
            <a:off x="762000" y="764457"/>
            <a:ext cx="76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Size 150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</a:t>
            </a:r>
            <a:endParaRPr lang="tr-T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5D29862A-6F3C-B891-140A-D69CDE72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175997"/>
            <a:ext cx="2438400" cy="130637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36168CA-97E0-C434-3DAD-FA9764122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99" y="2482368"/>
            <a:ext cx="2438400" cy="130637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8649D20-2153-C1CA-A8B9-490FC574FB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6657" y="3788739"/>
            <a:ext cx="2438401" cy="130637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78D51E5-56AA-A3F6-E057-7953B2D68C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116" y="5095110"/>
            <a:ext cx="2438400" cy="13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2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Positional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Encoding</a:t>
            </a:r>
            <a:endParaRPr lang="en-US" altLang="en-US" sz="3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3B0766-FC4D-B33C-5591-6E8AAC68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D5BB29D-69A8-9B26-4464-5B0E9624AAAC}"/>
              </a:ext>
            </a:extLst>
          </p:cNvPr>
          <p:cNvSpPr txBox="1"/>
          <p:nvPr/>
        </p:nvSpPr>
        <p:spPr>
          <a:xfrm>
            <a:off x="762000" y="764457"/>
            <a:ext cx="76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Size 150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</a:t>
            </a:r>
            <a:endParaRPr lang="tr-T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A4C674-70EB-2738-289F-85D705407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328698"/>
            <a:ext cx="3886200" cy="210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5130E81-EC60-7CC0-F2F9-56A0EA69F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740" y="3627421"/>
            <a:ext cx="3251450" cy="275273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0925E4D-967F-241E-F99E-6EA9D8F5D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27421"/>
            <a:ext cx="3200400" cy="27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4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No R-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Peaks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Enhancement</a:t>
            </a:r>
            <a:endParaRPr lang="en-US" altLang="en-US" sz="3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3B0766-FC4D-B33C-5591-6E8AAC68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BC7190D-6124-63DE-E056-D376CFFC5CC4}"/>
              </a:ext>
            </a:extLst>
          </p:cNvPr>
          <p:cNvSpPr txBox="1"/>
          <p:nvPr/>
        </p:nvSpPr>
        <p:spPr>
          <a:xfrm>
            <a:off x="762000" y="764457"/>
            <a:ext cx="76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Size 150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</a:t>
            </a:r>
            <a:endParaRPr lang="tr-T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 descr="metin, 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B81938EE-D886-356F-3E4C-D07EBC57BC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75578"/>
            <a:ext cx="3166831" cy="2393447"/>
          </a:xfrm>
          <a:prstGeom prst="rect">
            <a:avLst/>
          </a:prstGeom>
        </p:spPr>
      </p:pic>
      <p:pic>
        <p:nvPicPr>
          <p:cNvPr id="7" name="Resim 6" descr="metin, öykü gelişim çizgisi; kumpas; grafiğini çıkarma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5388BC3B-3D1E-FBA3-60BB-EE5418D513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69" y="1475578"/>
            <a:ext cx="3166831" cy="239344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0ECEA23-1F60-55B2-6CE6-41F3D04FD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204" y="4343400"/>
            <a:ext cx="3029221" cy="1484519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DFF7616E-BA46-FBA7-6A86-13084C0CB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0577" y="4349188"/>
            <a:ext cx="3395431" cy="14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043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3856</TotalTime>
  <Words>606</Words>
  <Application>Microsoft Office PowerPoint</Application>
  <PresentationFormat>Ekran Gösterisi (4:3)</PresentationFormat>
  <Paragraphs>90</Paragraphs>
  <Slides>13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Calibri</vt:lpstr>
      <vt:lpstr>Söhne</vt:lpstr>
      <vt:lpstr>Tahoma</vt:lpstr>
      <vt:lpstr>Default Design</vt:lpstr>
      <vt:lpstr>GTU CSE496   ECG Classification Using Transformer Networks</vt:lpstr>
      <vt:lpstr>  Contents</vt:lpstr>
      <vt:lpstr>Project Overview</vt:lpstr>
      <vt:lpstr>Dataset Preparation</vt:lpstr>
      <vt:lpstr>Transformer Network Model</vt:lpstr>
      <vt:lpstr>Transformer Network Model</vt:lpstr>
      <vt:lpstr>Data Preprocessing - Windows</vt:lpstr>
      <vt:lpstr>Positional Encoding</vt:lpstr>
      <vt:lpstr>Tests – No R-Peaks Enhancement</vt:lpstr>
      <vt:lpstr>Tests – R-Peaks Enhancement</vt:lpstr>
      <vt:lpstr>  Project Timeline</vt:lpstr>
      <vt:lpstr>  Success Criteria</vt:lpstr>
      <vt:lpstr>  References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Emre Güven</cp:lastModifiedBy>
  <cp:revision>344</cp:revision>
  <dcterms:created xsi:type="dcterms:W3CDTF">2007-08-26T20:02:13Z</dcterms:created>
  <dcterms:modified xsi:type="dcterms:W3CDTF">2024-06-11T21:24:24Z</dcterms:modified>
</cp:coreProperties>
</file>