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91" r:id="rId5"/>
    <p:sldId id="293" r:id="rId6"/>
    <p:sldId id="297" r:id="rId7"/>
    <p:sldId id="298" r:id="rId8"/>
    <p:sldId id="299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SemiBold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59BDAD-A8F2-4833-9C3A-F106619C1EFD}">
  <a:tblStyle styleId="{9859BDAD-A8F2-4833-9C3A-F106619C1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3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 dirty="0" err="1"/>
              <a:t>Graduation</a:t>
            </a:r>
            <a:r>
              <a:rPr lang="tr-TR" sz="5400" dirty="0"/>
              <a:t> </a:t>
            </a:r>
            <a:r>
              <a:rPr lang="tr-TR" sz="5400" dirty="0" err="1"/>
              <a:t>Thesis</a:t>
            </a:r>
            <a:r>
              <a:rPr lang="tr-TR" sz="5400" dirty="0"/>
              <a:t> 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0265" y="3562949"/>
            <a:ext cx="4208894" cy="128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1800" dirty="0" err="1">
                <a:solidFill>
                  <a:schemeClr val="tx1"/>
                </a:solidFill>
              </a:rPr>
              <a:t>Comparing</a:t>
            </a:r>
            <a:r>
              <a:rPr lang="tr-TR" sz="1800" dirty="0">
                <a:solidFill>
                  <a:schemeClr val="tx1"/>
                </a:solidFill>
              </a:rPr>
              <a:t> the </a:t>
            </a:r>
            <a:r>
              <a:rPr lang="tr-TR" sz="1800" dirty="0" err="1">
                <a:solidFill>
                  <a:schemeClr val="tx1"/>
                </a:solidFill>
              </a:rPr>
              <a:t>Performance</a:t>
            </a:r>
            <a:r>
              <a:rPr lang="tr-TR" sz="1800" dirty="0">
                <a:solidFill>
                  <a:schemeClr val="tx1"/>
                </a:solidFill>
              </a:rPr>
              <a:t> of </a:t>
            </a:r>
            <a:r>
              <a:rPr lang="tr-TR" sz="1800" dirty="0" err="1">
                <a:solidFill>
                  <a:schemeClr val="tx1"/>
                </a:solidFill>
              </a:rPr>
              <a:t>Ensemble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Methods</a:t>
            </a:r>
            <a:r>
              <a:rPr lang="tr-TR" sz="1800" dirty="0">
                <a:solidFill>
                  <a:schemeClr val="tx1"/>
                </a:solidFill>
              </a:rPr>
              <a:t> in </a:t>
            </a:r>
            <a:r>
              <a:rPr lang="tr-TR" sz="1800" dirty="0" err="1">
                <a:solidFill>
                  <a:schemeClr val="tx1"/>
                </a:solidFill>
              </a:rPr>
              <a:t>Admission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Prediction</a:t>
            </a:r>
            <a:r>
              <a:rPr lang="tr-TR" sz="1800" dirty="0">
                <a:solidFill>
                  <a:schemeClr val="tx1"/>
                </a:solidFill>
              </a:rPr>
              <a:t> in </a:t>
            </a:r>
            <a:r>
              <a:rPr lang="tr-TR" sz="1800" dirty="0" err="1">
                <a:solidFill>
                  <a:schemeClr val="tx1"/>
                </a:solidFill>
              </a:rPr>
              <a:t>Emergency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Department</a:t>
            </a:r>
            <a:r>
              <a:rPr lang="tr-TR" sz="1800" dirty="0">
                <a:solidFill>
                  <a:schemeClr val="tx1"/>
                </a:solidFill>
              </a:rPr>
              <a:t> Using Machine Learning </a:t>
            </a:r>
            <a:r>
              <a:rPr lang="tr-TR" sz="1800" dirty="0" err="1">
                <a:solidFill>
                  <a:schemeClr val="tx1"/>
                </a:solidFill>
              </a:rPr>
              <a:t>Tecniques</a:t>
            </a:r>
            <a:r>
              <a:rPr lang="tr-TR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0339" y="7163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2064596" y="796449"/>
            <a:ext cx="4052578" cy="2498627"/>
            <a:chOff x="3366364" y="1181122"/>
            <a:chExt cx="3128820" cy="2015006"/>
          </a:xfrm>
        </p:grpSpPr>
        <p:sp>
          <p:nvSpPr>
            <p:cNvPr id="237" name="Google Shape;237;p16"/>
            <p:cNvSpPr/>
            <p:nvPr/>
          </p:nvSpPr>
          <p:spPr>
            <a:xfrm>
              <a:off x="3366364" y="1181122"/>
              <a:ext cx="460223" cy="497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569311" y="1267983"/>
              <a:ext cx="2925873" cy="1928145"/>
              <a:chOff x="3569311" y="1348745"/>
              <a:chExt cx="2925873" cy="1928145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82647" y="134874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I.S in Healthcare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569311" y="1617986"/>
                <a:ext cx="2925873" cy="1658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900" b="1" i="0" dirty="0">
                    <a:solidFill>
                      <a:schemeClr val="accent5"/>
                    </a:solidFill>
                    <a:effectLst/>
                    <a:latin typeface="Söhne"/>
                  </a:rPr>
                  <a:t>Transforming Healthcare with Machine Learning</a:t>
                </a:r>
                <a:endParaRPr lang="tr-TR" sz="900" b="1" i="0" dirty="0">
                  <a:solidFill>
                    <a:schemeClr val="accent5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Introduction to the intersection of technology, healthcare data, and machine learning</a:t>
                </a:r>
              </a:p>
              <a:p>
                <a:pPr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How these advancements are revolutionizing healthcare information management</a:t>
                </a:r>
                <a:r>
                  <a:rPr lang="tr-TR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?</a:t>
                </a:r>
                <a:endParaRPr lang="en-US" sz="800" b="1" i="0" dirty="0">
                  <a:solidFill>
                    <a:schemeClr val="tx1"/>
                  </a:solidFill>
                  <a:effectLst/>
                  <a:latin typeface="Söhne"/>
                </a:endParaRPr>
              </a:p>
              <a:p>
                <a:pPr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Key technologies and tools used in healthcare information systems: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solidFill>
                      <a:schemeClr val="tx1"/>
                    </a:solidFill>
                    <a:effectLst/>
                    <a:latin typeface="Söhne"/>
                  </a:rPr>
                  <a:t>Health Information Exchanges (HIEs)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solidFill>
                      <a:schemeClr val="tx1"/>
                    </a:solidFill>
                    <a:effectLst/>
                    <a:latin typeface="Söhne"/>
                  </a:rPr>
                  <a:t>Telemedicine platforms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solidFill>
                      <a:schemeClr val="tx1"/>
                    </a:solidFill>
                    <a:effectLst/>
                    <a:latin typeface="Söhne"/>
                  </a:rPr>
                  <a:t>Clinical Decision Support Systems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solidFill>
                      <a:schemeClr val="tx1"/>
                    </a:solidFill>
                    <a:effectLst/>
                    <a:latin typeface="Söhne"/>
                  </a:rPr>
                  <a:t>Electronic Health Records (EHRs)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solidFill>
                      <a:schemeClr val="tx1"/>
                    </a:solidFill>
                    <a:effectLst/>
                    <a:latin typeface="Söhne"/>
                  </a:rPr>
                  <a:t>Administrative and financial tools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The role of these systems in improving patient outcomes and streamlining healthcare workflows</a:t>
                </a: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6339" y="1370378"/>
            <a:ext cx="2266592" cy="2351355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950812" cy="3193834"/>
            <a:chOff x="6033350" y="1027913"/>
            <a:chExt cx="2950812" cy="3193834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691273" y="1027913"/>
              <a:ext cx="2292889" cy="3193834"/>
              <a:chOff x="6038698" y="700371"/>
              <a:chExt cx="2292889" cy="3193834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Challenges</a:t>
                </a:r>
                <a:r>
                  <a:rPr lang="tr-TR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in ED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38698" y="1032171"/>
                <a:ext cx="2292889" cy="286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accent5"/>
                    </a:solidFill>
                    <a:effectLst/>
                    <a:latin typeface="Söhne"/>
                  </a:rPr>
                  <a:t>Unique challenges in emergency care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Patients with acute illnesses, injuries, or life-threatening conditions requiring immediate attention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Emergency departments play a vital role in our healthcare system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accent5"/>
                    </a:solidFill>
                    <a:effectLst/>
                    <a:latin typeface="Söhne"/>
                  </a:rPr>
                  <a:t>Challenges faced by healthcare workers in the Emergency Department (ED)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Increasing patient volumes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Limited resources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Need for quick decision-making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accent5"/>
                    </a:solidFill>
                    <a:effectLst/>
                    <a:latin typeface="Söhne"/>
                  </a:rPr>
                  <a:t>Machine learning as a solution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Innovative approaches to address challenges in emergency care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solidFill>
                      <a:schemeClr val="tx1"/>
                    </a:solidFill>
                    <a:effectLst/>
                    <a:latin typeface="Söhne"/>
                  </a:rPr>
                  <a:t>Improve effectiveness and efficiency</a:t>
                </a: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2263570" y="3021653"/>
            <a:ext cx="3419863" cy="2180300"/>
            <a:chOff x="3297248" y="3977808"/>
            <a:chExt cx="3419863" cy="21803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829489" y="3977808"/>
              <a:ext cx="2887622" cy="2180300"/>
              <a:chOff x="3441301" y="2254821"/>
              <a:chExt cx="2887622" cy="21803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2342398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Machine Learning in ED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441301" y="2429977"/>
                <a:ext cx="2887622" cy="2005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800" b="1" dirty="0">
                    <a:effectLst/>
                    <a:latin typeface="Söhne"/>
                  </a:rPr>
                  <a:t>Unique challenges in emergency care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effectLst/>
                    <a:latin typeface="Söhne"/>
                  </a:rPr>
                  <a:t>Importance of emergency departments in providing immediate care for acute illnesses, injuries, and life-threatening conditions</a:t>
                </a:r>
                <a:endParaRPr lang="tr-TR" sz="800" b="1" i="0" dirty="0">
                  <a:effectLst/>
                  <a:latin typeface="Söhne"/>
                </a:endParaRPr>
              </a:p>
              <a:p>
                <a:pPr algn="l"/>
                <a:endParaRPr lang="en-US" sz="800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effectLst/>
                    <a:latin typeface="Söhne"/>
                  </a:rPr>
                  <a:t>Challenges faced by healthcare workers in the Emergency Department (ED):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effectLst/>
                    <a:latin typeface="Söhne"/>
                  </a:rPr>
                  <a:t>Rising patient volumes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effectLst/>
                    <a:latin typeface="Söhne"/>
                  </a:rPr>
                  <a:t>Limited resources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sz="800" b="0" i="0" dirty="0">
                    <a:effectLst/>
                    <a:latin typeface="Söhne"/>
                  </a:rPr>
                  <a:t>Need for quick decision-making</a:t>
                </a:r>
                <a:endParaRPr lang="tr-TR" sz="800" dirty="0">
                  <a:latin typeface="Söhne"/>
                </a:endParaRPr>
              </a:p>
              <a:p>
                <a:pPr marL="457200" lvl="1" algn="l"/>
                <a:endParaRPr lang="en-US" sz="800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" b="1" i="0" dirty="0">
                    <a:effectLst/>
                    <a:latin typeface="Söhne"/>
                  </a:rPr>
                  <a:t>Role of machine learning in addressing these challenges and enhancing emergency care effectiveness and efficiency</a:t>
                </a: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tr-T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81336" y="165765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The </a:t>
            </a:r>
            <a:r>
              <a:rPr lang="tr-TR" dirty="0" err="1"/>
              <a:t>Purpose</a:t>
            </a:r>
            <a:r>
              <a:rPr lang="tr-TR" dirty="0"/>
              <a:t> of The </a:t>
            </a:r>
            <a:r>
              <a:rPr lang="tr-TR" dirty="0" err="1"/>
              <a:t>Study</a:t>
            </a:r>
            <a:r>
              <a:rPr lang="tr-TR" dirty="0"/>
              <a:t>	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91" y="2082799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306119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Main </a:t>
              </a:r>
              <a:r>
                <a:rPr lang="tr-TR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goal</a:t>
              </a:r>
              <a:r>
                <a:rPr lang="tr-T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&amp; </a:t>
              </a:r>
              <a:r>
                <a:rPr lang="tr-TR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Main goal of the study</a:t>
              </a: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: Thoroughly analyze ensemble methods used in admission prediction in Emergency Departments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Importance of the study: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Fill the research gap in comparing ensemble methods in healthcare data analysis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Provide useful information for researchers and practitioners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Ensemble methods in healthcare data analysis: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Combine multiple models or algorithms for better predictions and improved results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365985" y="1974044"/>
            <a:ext cx="3343200" cy="1408055"/>
            <a:chOff x="5114996" y="2302076"/>
            <a:chExt cx="3343200" cy="1408055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308262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Study</a:t>
              </a:r>
              <a:r>
                <a:rPr lang="tr-T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tr-TR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</a:t>
              </a:r>
              <a:r>
                <a:rPr lang="tr-TR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&amp; </a:t>
              </a:r>
              <a:r>
                <a:rPr lang="tr-TR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findings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4996" y="2576731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Study approach: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Carefully examine each ensemble method's effectiveness and accuracy in handling healthcare data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Identify patterns and differences among the methods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Impact of study findings: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Improve understanding of which ensemble methods are most useful in specific situations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Help researchers and practitioners make better decisions and enhance patient outcomes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effectLst/>
                  <a:latin typeface="Söhne"/>
                </a:rPr>
                <a:t>Commitment to thorough analysis: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Goal of contributing new knowledge and sharing valuable insights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800" b="1" i="0" dirty="0">
                  <a:solidFill>
                    <a:schemeClr val="tx1"/>
                  </a:solidFill>
                  <a:effectLst/>
                  <a:latin typeface="Söhne"/>
                </a:rPr>
                <a:t>Audience engagement: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800" b="0" i="0" dirty="0">
                  <a:solidFill>
                    <a:schemeClr val="tx1"/>
                  </a:solidFill>
                  <a:effectLst/>
                  <a:latin typeface="Söhne"/>
                </a:rPr>
                <a:t>Open to questions and discussions to further explore the topic</a:t>
              </a: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AB7B-95D0-9D75-6774-0E0EC33A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293" y="12324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Research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FF3D-8AAA-3B68-0FEC-EA4FFCA4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4" y="1116452"/>
            <a:ext cx="4915246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6FB68-D4ED-8E8C-B430-E3FB7244E3D1}"/>
              </a:ext>
            </a:extLst>
          </p:cNvPr>
          <p:cNvSpPr txBox="1"/>
          <p:nvPr/>
        </p:nvSpPr>
        <p:spPr>
          <a:xfrm>
            <a:off x="5743023" y="866040"/>
            <a:ext cx="34009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 Literature review: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  Extensive reading and studying of existing literature conducted before starting the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  Findings from the literature review provided valuable insights and formed the basis for further research.</a:t>
            </a:r>
          </a:p>
          <a:p>
            <a:endParaRPr lang="en-US" sz="800" dirty="0"/>
          </a:p>
          <a:p>
            <a:r>
              <a:rPr lang="en-US" sz="800" b="1" dirty="0"/>
              <a:t> Observation on Admission Prediction studies: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Majority of studies in the field of Admission Prediction utilize </a:t>
            </a:r>
            <a:r>
              <a:rPr lang="en-US" sz="800" dirty="0" err="1"/>
              <a:t>xGboost</a:t>
            </a:r>
            <a:r>
              <a:rPr lang="en-US" sz="800" dirty="0"/>
              <a:t> as the primary ensemble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  </a:t>
            </a:r>
            <a:r>
              <a:rPr lang="en-US" sz="800" dirty="0" err="1"/>
              <a:t>xGboost</a:t>
            </a:r>
            <a:r>
              <a:rPr lang="en-US" sz="800" dirty="0"/>
              <a:t> is a popular choice among researchers for its effectiveness in predictive modeling.</a:t>
            </a:r>
          </a:p>
          <a:p>
            <a:endParaRPr lang="en-US" sz="800" dirty="0"/>
          </a:p>
          <a:p>
            <a:r>
              <a:rPr lang="en-US" sz="800" b="1" dirty="0"/>
              <a:t> Gap in research: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  Limited information and research on other ensemble methods such as </a:t>
            </a:r>
            <a:r>
              <a:rPr lang="en-US" sz="800" dirty="0" err="1"/>
              <a:t>Adaboost</a:t>
            </a:r>
            <a:r>
              <a:rPr lang="en-US" sz="800" dirty="0"/>
              <a:t>, </a:t>
            </a:r>
            <a:r>
              <a:rPr lang="en-US" sz="800" dirty="0" err="1"/>
              <a:t>Gentleboost</a:t>
            </a:r>
            <a:r>
              <a:rPr lang="en-US" sz="800" dirty="0"/>
              <a:t>, and </a:t>
            </a:r>
            <a:r>
              <a:rPr lang="en-US" sz="800" dirty="0" err="1"/>
              <a:t>Rusboost</a:t>
            </a:r>
            <a:r>
              <a:rPr lang="en-US" sz="800" dirty="0"/>
              <a:t> in the context of Admission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  These methods are not commonly explored or employed in existing studies.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8" name="Google Shape;420;p18">
            <a:extLst>
              <a:ext uri="{FF2B5EF4-FFF2-40B4-BE49-F238E27FC236}">
                <a16:creationId xmlns:a16="http://schemas.microsoft.com/office/drawing/2014/main" id="{5B67B2B2-AA22-7FCA-F4C2-D942923E49BB}"/>
              </a:ext>
            </a:extLst>
          </p:cNvPr>
          <p:cNvSpPr/>
          <p:nvPr/>
        </p:nvSpPr>
        <p:spPr>
          <a:xfrm>
            <a:off x="6330536" y="262440"/>
            <a:ext cx="2130000" cy="46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bg1"/>
                </a:solidFill>
              </a:rPr>
              <a:t>FINDINGS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424;p18">
            <a:extLst>
              <a:ext uri="{FF2B5EF4-FFF2-40B4-BE49-F238E27FC236}">
                <a16:creationId xmlns:a16="http://schemas.microsoft.com/office/drawing/2014/main" id="{D38DF0DE-ACA2-F5EC-0737-5CE4EDFA79F7}"/>
              </a:ext>
            </a:extLst>
          </p:cNvPr>
          <p:cNvSpPr/>
          <p:nvPr/>
        </p:nvSpPr>
        <p:spPr>
          <a:xfrm>
            <a:off x="3592595" y="1116452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10" name="Google Shape;424;p18">
            <a:extLst>
              <a:ext uri="{FF2B5EF4-FFF2-40B4-BE49-F238E27FC236}">
                <a16:creationId xmlns:a16="http://schemas.microsoft.com/office/drawing/2014/main" id="{98012884-CB1A-CCF3-DB1F-05405B87E50A}"/>
              </a:ext>
            </a:extLst>
          </p:cNvPr>
          <p:cNvSpPr/>
          <p:nvPr/>
        </p:nvSpPr>
        <p:spPr>
          <a:xfrm>
            <a:off x="3559600" y="1883422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11" name="Google Shape;424;p18">
            <a:extLst>
              <a:ext uri="{FF2B5EF4-FFF2-40B4-BE49-F238E27FC236}">
                <a16:creationId xmlns:a16="http://schemas.microsoft.com/office/drawing/2014/main" id="{D46BDAAE-9B4D-8A7A-2801-3434A4A32413}"/>
              </a:ext>
            </a:extLst>
          </p:cNvPr>
          <p:cNvSpPr/>
          <p:nvPr/>
        </p:nvSpPr>
        <p:spPr>
          <a:xfrm>
            <a:off x="3559600" y="2723209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28" name="Google Shape;744;p23">
            <a:extLst>
              <a:ext uri="{FF2B5EF4-FFF2-40B4-BE49-F238E27FC236}">
                <a16:creationId xmlns:a16="http://schemas.microsoft.com/office/drawing/2014/main" id="{8DCB3800-09D1-EC86-C3F7-3F8B0EC3D43C}"/>
              </a:ext>
            </a:extLst>
          </p:cNvPr>
          <p:cNvSpPr/>
          <p:nvPr/>
        </p:nvSpPr>
        <p:spPr>
          <a:xfrm>
            <a:off x="6127423" y="3195687"/>
            <a:ext cx="2474537" cy="2137189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" name="Google Shape;745;p23">
            <a:extLst>
              <a:ext uri="{FF2B5EF4-FFF2-40B4-BE49-F238E27FC236}">
                <a16:creationId xmlns:a16="http://schemas.microsoft.com/office/drawing/2014/main" id="{10722080-8054-875A-4581-3F1283B0F552}"/>
              </a:ext>
            </a:extLst>
          </p:cNvPr>
          <p:cNvSpPr/>
          <p:nvPr/>
        </p:nvSpPr>
        <p:spPr>
          <a:xfrm>
            <a:off x="6440360" y="3611145"/>
            <a:ext cx="1835519" cy="1659365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2" name="Google Shape;748;p23">
            <a:extLst>
              <a:ext uri="{FF2B5EF4-FFF2-40B4-BE49-F238E27FC236}">
                <a16:creationId xmlns:a16="http://schemas.microsoft.com/office/drawing/2014/main" id="{394BB580-1CAB-5711-C679-F5229986089E}"/>
              </a:ext>
            </a:extLst>
          </p:cNvPr>
          <p:cNvSpPr/>
          <p:nvPr/>
        </p:nvSpPr>
        <p:spPr>
          <a:xfrm>
            <a:off x="6813275" y="4242731"/>
            <a:ext cx="1048782" cy="94813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49;p23">
            <a:extLst>
              <a:ext uri="{FF2B5EF4-FFF2-40B4-BE49-F238E27FC236}">
                <a16:creationId xmlns:a16="http://schemas.microsoft.com/office/drawing/2014/main" id="{67B7A46C-E798-1A5C-9804-BBAABA0CE239}"/>
              </a:ext>
            </a:extLst>
          </p:cNvPr>
          <p:cNvSpPr txBox="1"/>
          <p:nvPr/>
        </p:nvSpPr>
        <p:spPr>
          <a:xfrm>
            <a:off x="6880087" y="4484012"/>
            <a:ext cx="907990" cy="28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Literature</a:t>
            </a:r>
            <a:r>
              <a:rPr lang="tr-TR" sz="1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tr-TR" sz="10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Research</a:t>
            </a:r>
            <a:endParaRPr sz="1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AD5CE-949D-FD26-C691-00A21C919EA3}"/>
              </a:ext>
            </a:extLst>
          </p:cNvPr>
          <p:cNvSpPr txBox="1"/>
          <p:nvPr/>
        </p:nvSpPr>
        <p:spPr>
          <a:xfrm>
            <a:off x="6813275" y="3873159"/>
            <a:ext cx="1164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Observation</a:t>
            </a:r>
            <a:endParaRPr lang="tr-TR" sz="1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34E3C-3B35-921B-DB59-86DE1FF17215}"/>
              </a:ext>
            </a:extLst>
          </p:cNvPr>
          <p:cNvSpPr txBox="1"/>
          <p:nvPr/>
        </p:nvSpPr>
        <p:spPr>
          <a:xfrm>
            <a:off x="6775857" y="3301030"/>
            <a:ext cx="1164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r-TR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Study</a:t>
            </a:r>
            <a:endParaRPr lang="tr-TR" sz="1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230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/>
          <p:cNvSpPr/>
          <p:nvPr/>
        </p:nvSpPr>
        <p:spPr>
          <a:xfrm>
            <a:off x="6307437" y="1302750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64734" y="1302750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Methodology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64734" y="1033275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6307425" y="1033275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216816" y="1147650"/>
            <a:ext cx="2302342" cy="3239123"/>
            <a:chOff x="626882" y="1376475"/>
            <a:chExt cx="2302342" cy="3239123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 err="1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sz="18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626882" y="1941813"/>
              <a:ext cx="2302342" cy="2673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800" b="1" dirty="0">
                  <a:latin typeface="Roboto"/>
                  <a:ea typeface="Roboto"/>
                  <a:cs typeface="Roboto"/>
                  <a:sym typeface="Roboto"/>
                </a:rPr>
                <a:t> Dataset details: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Includes 1267 records of adult patients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Collected from two emergency departments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 Data collected from October 2016 to September 2017</a:t>
              </a:r>
              <a:endParaRPr lang="tr-TR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endParaRPr lang="tr-TR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US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sz="800" b="1" dirty="0">
                  <a:latin typeface="Roboto"/>
                  <a:ea typeface="Roboto"/>
                  <a:cs typeface="Roboto"/>
                  <a:sym typeface="Roboto"/>
                </a:rPr>
                <a:t>Information provided in the dataset: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 Patient characteristics, diagnoses, treatments, and outcomes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Value of the dataset: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 Valuable for researchers and healthcare professionals</a:t>
              </a:r>
            </a:p>
            <a:p>
              <a:pPr marL="173990" lvl="0" indent="-1714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Roboto"/>
                  <a:ea typeface="Roboto"/>
                  <a:cs typeface="Roboto"/>
                  <a:sym typeface="Roboto"/>
                </a:rPr>
                <a:t> Provides insights into emergency department admissions</a:t>
              </a: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6468361" y="1147650"/>
            <a:ext cx="2421115" cy="2213409"/>
            <a:chOff x="3404259" y="1376475"/>
            <a:chExt cx="2441206" cy="2008339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</a:t>
              </a:r>
              <a:r>
                <a:rPr lang="tr-TR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3" name="Google Shape;1873;p37"/>
            <p:cNvSpPr txBox="1"/>
            <p:nvPr/>
          </p:nvSpPr>
          <p:spPr>
            <a:xfrm>
              <a:off x="3404259" y="1922179"/>
              <a:ext cx="2441206" cy="1462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1" i="0" dirty="0">
                  <a:solidFill>
                    <a:schemeClr val="tx1"/>
                  </a:solidFill>
                  <a:effectLst/>
                  <a:latin typeface="Söhne"/>
                </a:rPr>
                <a:t>Dataset cleaning process:</a:t>
              </a:r>
              <a:endParaRPr lang="tr-TR" sz="900" b="1" i="0" dirty="0">
                <a:solidFill>
                  <a:schemeClr val="tx1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chemeClr val="tx1"/>
                  </a:solidFill>
                  <a:effectLst/>
                  <a:latin typeface="Söhne"/>
                </a:rPr>
                <a:t>Detailed research conducted to ensure data quality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chemeClr val="tx1"/>
                  </a:solidFill>
                  <a:effectLst/>
                  <a:latin typeface="Söhne"/>
                </a:rPr>
                <a:t>NA values removed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chemeClr val="tx1"/>
                  </a:solidFill>
                  <a:effectLst/>
                  <a:latin typeface="Söhne"/>
                </a:rPr>
                <a:t>Missing or outlier values deleted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900" b="0" i="0" dirty="0">
                  <a:solidFill>
                    <a:schemeClr val="tx1"/>
                  </a:solidFill>
                  <a:effectLst/>
                  <a:latin typeface="Söhne"/>
                </a:rPr>
                <a:t>Disposition value modified from 1 to 7 to 0 and 1 for modeling suitability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EE6B23-74D4-968A-EB99-A72063D9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64" y="1302750"/>
            <a:ext cx="3403226" cy="30034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09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Modelling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1253759658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{9859BDAD-A8F2-4833-9C3A-F106619C1EFD}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</a:t>
                      </a:r>
                      <a:r>
                        <a:rPr lang="tr-TR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Adaboost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Gentleboost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Logitboost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Rusboost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9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CD2-FB61-25BD-895D-3D3EB1FF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44" y="67397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2F268-0BCF-17F3-DBFF-3EF5BD40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4" y="552315"/>
            <a:ext cx="3944174" cy="2968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3FEC0-F7FD-46D5-FF25-4A49D37967AF}"/>
              </a:ext>
            </a:extLst>
          </p:cNvPr>
          <p:cNvSpPr txBox="1"/>
          <p:nvPr/>
        </p:nvSpPr>
        <p:spPr>
          <a:xfrm>
            <a:off x="4468303" y="475841"/>
            <a:ext cx="2267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Ada</a:t>
            </a:r>
            <a:r>
              <a:rPr lang="tr-TR" sz="800" b="1" i="0" dirty="0">
                <a:solidFill>
                  <a:schemeClr val="tx1"/>
                </a:solidFill>
                <a:effectLst/>
                <a:latin typeface="Söhne"/>
              </a:rPr>
              <a:t>B</a:t>
            </a:r>
            <a:r>
              <a:rPr lang="en-US" sz="800" b="1" i="0" dirty="0" err="1">
                <a:solidFill>
                  <a:schemeClr val="tx1"/>
                </a:solidFill>
                <a:effectLst/>
                <a:latin typeface="Söhne"/>
              </a:rPr>
              <a:t>oost</a:t>
            </a: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Decent performance with room for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Reasonably high sensitivity (0.7534)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Comparatively lower specificity (0.6610)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High precision (0.9167)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low negative predictive value (0.3514)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Moderately high false positive rate (0.3390)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Low false discovery rate (0.0833)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Room for improvement in false negative rate (0.2466)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Accuracy of 0.7379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F1 score of 0.8271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Matthews Correlation Coefficient of 0.3333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2D2BA-175B-38A7-8F1C-1CCFF43304A0}"/>
              </a:ext>
            </a:extLst>
          </p:cNvPr>
          <p:cNvSpPr txBox="1"/>
          <p:nvPr/>
        </p:nvSpPr>
        <p:spPr>
          <a:xfrm>
            <a:off x="6774100" y="552315"/>
            <a:ext cx="248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Logistic Regression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Reasonably good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High sensitivity (0.7956)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Good specificity (0.7179)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High precision (0.9083)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negative predictive value (0.5000)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low false positive rate (0.2821)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Low false discovery rate (0.0917)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Low false negative rate (0.2044)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Accuracy of 0.7784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F1 score of 0.8482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Matthews Correlation Coefficient of 0.4579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1C09F-33C2-C536-CCCC-2B73176A467D}"/>
              </a:ext>
            </a:extLst>
          </p:cNvPr>
          <p:cNvSpPr txBox="1"/>
          <p:nvPr/>
        </p:nvSpPr>
        <p:spPr>
          <a:xfrm>
            <a:off x="4411744" y="2632323"/>
            <a:ext cx="22671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Gentle</a:t>
            </a:r>
            <a:r>
              <a:rPr lang="tr-TR" sz="800" b="1" i="0" dirty="0">
                <a:solidFill>
                  <a:schemeClr val="tx1"/>
                </a:solidFill>
                <a:effectLst/>
                <a:latin typeface="Söhne"/>
              </a:rPr>
              <a:t>B</a:t>
            </a:r>
            <a:r>
              <a:rPr lang="en-US" sz="800" b="1" i="0" dirty="0" err="1">
                <a:solidFill>
                  <a:schemeClr val="tx1"/>
                </a:solidFill>
                <a:effectLst/>
                <a:latin typeface="Söhne"/>
              </a:rPr>
              <a:t>oost</a:t>
            </a: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 model</a:t>
            </a:r>
            <a:r>
              <a:rPr lang="tr-TR" sz="8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endParaRPr lang="en-US" sz="8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Mixed performance with room for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Decent sensitivity (0.7826)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Struggles with specificity (0.5714)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high precision (0.8250)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negative predictive value (0.5045)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high false positive rate (0.4286)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low false discovery rate (0.1750)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false negative rate (0.2174)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Accuracy of 0.7236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F1 score of 0.8032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Matthews Correlation Coefficient of 0.3416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377DD-08A2-B311-3CDC-CC7024F49B4A}"/>
              </a:ext>
            </a:extLst>
          </p:cNvPr>
          <p:cNvSpPr txBox="1"/>
          <p:nvPr/>
        </p:nvSpPr>
        <p:spPr>
          <a:xfrm>
            <a:off x="6735451" y="2787473"/>
            <a:ext cx="27688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Logit</a:t>
            </a:r>
            <a:r>
              <a:rPr lang="tr-TR" sz="800" b="1" i="0" dirty="0">
                <a:solidFill>
                  <a:schemeClr val="tx1"/>
                </a:solidFill>
                <a:effectLst/>
                <a:latin typeface="Söhne"/>
              </a:rPr>
              <a:t>B</a:t>
            </a:r>
            <a:r>
              <a:rPr lang="en-US" sz="800" b="1" i="0" dirty="0" err="1">
                <a:solidFill>
                  <a:schemeClr val="tx1"/>
                </a:solidFill>
                <a:effectLst/>
                <a:latin typeface="Söhne"/>
              </a:rPr>
              <a:t>oost</a:t>
            </a: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Reasonable level of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Decent sensitivity (0.7698)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Reasonable specificity (0.6438)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High precision (0.8917)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negative predictive value (0.4234)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Moderately high false positive rate (0.3562)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Relatively low false discovery rate (0.1083)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false negative rate (0.2302)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Accuracy of 0.7436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F1 score of 0.8263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tx1"/>
                </a:solidFill>
                <a:effectLst/>
                <a:latin typeface="Söhne"/>
              </a:rPr>
              <a:t>Moderate Matthews Correlation Coefficient of 0.3610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61FC87F-88CA-DDD9-625D-87FA8479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39" y="3526244"/>
            <a:ext cx="361423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Rus</a:t>
            </a:r>
            <a:r>
              <a:rPr kumimoji="0" lang="tr-T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B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oost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model: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Mixed level of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Relatively high sensitivity (0.8095)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Struggles with specificity (0.5583)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Moderate precision (0.7792)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Relatively high negative predictive value (0.6036)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Relatively high false positive rate (0.4417)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Moderately high false discovery rate (0.2208)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Low false negative rate (0.1905)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Accuracy of 0.7236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F1 score of 0.7941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Moderate Matthews Correlation Coefficient of 0.3752</a:t>
            </a:r>
            <a:endParaRPr kumimoji="0" lang="tr-T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EC437-DFAF-8F31-54CC-61B82270B873}"/>
              </a:ext>
            </a:extLst>
          </p:cNvPr>
          <p:cNvCxnSpPr/>
          <p:nvPr/>
        </p:nvCxnSpPr>
        <p:spPr>
          <a:xfrm>
            <a:off x="4317476" y="552315"/>
            <a:ext cx="0" cy="3105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922451-1F54-EEF8-D275-FE115A7D8C2C}"/>
              </a:ext>
            </a:extLst>
          </p:cNvPr>
          <p:cNvCxnSpPr>
            <a:cxnSpLocks/>
          </p:cNvCxnSpPr>
          <p:nvPr/>
        </p:nvCxnSpPr>
        <p:spPr>
          <a:xfrm flipH="1">
            <a:off x="103695" y="3657600"/>
            <a:ext cx="4213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5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50AC-0F9A-E20A-47CB-B3AB7A1F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graphicFrame>
        <p:nvGraphicFramePr>
          <p:cNvPr id="3" name="Google Shape;2194;p42">
            <a:extLst>
              <a:ext uri="{FF2B5EF4-FFF2-40B4-BE49-F238E27FC236}">
                <a16:creationId xmlns:a16="http://schemas.microsoft.com/office/drawing/2014/main" id="{A58E74EB-219D-1D92-C853-387BB5BDB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85936"/>
              </p:ext>
            </p:extLst>
          </p:nvPr>
        </p:nvGraphicFramePr>
        <p:xfrm>
          <a:off x="570322" y="918528"/>
          <a:ext cx="8229600" cy="5321462"/>
        </p:xfrm>
        <a:graphic>
          <a:graphicData uri="http://schemas.openxmlformats.org/drawingml/2006/table">
            <a:tbl>
              <a:tblPr>
                <a:noFill/>
                <a:tableStyleId>{9859BDAD-A8F2-4833-9C3A-F106619C1EFD}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Best </a:t>
                      </a:r>
                      <a:r>
                        <a:rPr lang="tr-TR" sz="1800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performed</a:t>
                      </a:r>
                      <a:r>
                        <a:rPr lang="tr-TR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r>
                        <a:rPr lang="tr-TR" sz="1800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methods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4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</a:t>
                      </a:r>
                      <a:r>
                        <a:rPr lang="tr-TR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</a:t>
                      </a: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good performance with relatively high sensitivity, specificity, precision, and accuracy. 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8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AdaBoost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 struggled with specificity, negative predictive value, false positive rate, false negative rate, and overall accuracy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LogitBoost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there is room for improvement in terms of specificity, negative predictive value, false positive rate, and overall accuracy.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RusBoost</a:t>
                      </a:r>
                      <a:endParaRPr lang="tr-TR"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>
                        <a:rPr lang="tr-T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Rusboost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presented a mix of strengths and weaknesses. 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 dirty="0" err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GentleBoost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struggled with specificity and false positive rate. 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48384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1102</Words>
  <Application>Microsoft Office PowerPoint</Application>
  <PresentationFormat>On-screen Show (16:9)</PresentationFormat>
  <Paragraphs>194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Extra Condensed SemiBold</vt:lpstr>
      <vt:lpstr>Söhne</vt:lpstr>
      <vt:lpstr>Fira Sans Extra Condensed</vt:lpstr>
      <vt:lpstr>Arial</vt:lpstr>
      <vt:lpstr>Roboto</vt:lpstr>
      <vt:lpstr>Machine Learning Infographics by Slidesgo</vt:lpstr>
      <vt:lpstr>Graduation Thesis </vt:lpstr>
      <vt:lpstr>Introduction</vt:lpstr>
      <vt:lpstr>The Purpose of The Study </vt:lpstr>
      <vt:lpstr>Literature Research</vt:lpstr>
      <vt:lpstr>Methodology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Thesis </dc:title>
  <dc:creator>emreypc</dc:creator>
  <cp:lastModifiedBy>Murat Emre YAPICI</cp:lastModifiedBy>
  <cp:revision>4</cp:revision>
  <dcterms:modified xsi:type="dcterms:W3CDTF">2023-06-13T19:39:48Z</dcterms:modified>
</cp:coreProperties>
</file>