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4" r:id="rId3"/>
    <p:sldId id="276" r:id="rId4"/>
    <p:sldId id="275" r:id="rId5"/>
    <p:sldId id="278" r:id="rId6"/>
    <p:sldId id="258" r:id="rId7"/>
    <p:sldId id="274" r:id="rId8"/>
    <p:sldId id="262" r:id="rId9"/>
    <p:sldId id="260" r:id="rId10"/>
    <p:sldId id="277" r:id="rId11"/>
    <p:sldId id="267" r:id="rId12"/>
    <p:sldId id="272" r:id="rId13"/>
    <p:sldId id="269" r:id="rId14"/>
    <p:sldId id="271"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735" autoAdjust="0"/>
  </p:normalViewPr>
  <p:slideViewPr>
    <p:cSldViewPr snapToGrid="0">
      <p:cViewPr varScale="1">
        <p:scale>
          <a:sx n="58" d="100"/>
          <a:sy n="58"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715D58-34F3-42CB-AF8C-41DDBB238D88}" type="datetimeFigureOut">
              <a:rPr lang="en-US" smtClean="0"/>
              <a:t>5/23/2023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B77A00-7447-49F4-AAA5-EA05CE1B2A21}" type="slidenum">
              <a:rPr lang="en-US" smtClean="0"/>
              <a:t>‹#›</a:t>
            </a:fld>
            <a:endParaRPr lang="en-US"/>
          </a:p>
        </p:txBody>
      </p:sp>
    </p:spTree>
    <p:extLst>
      <p:ext uri="{BB962C8B-B14F-4D97-AF65-F5344CB8AC3E}">
        <p14:creationId xmlns:p14="http://schemas.microsoft.com/office/powerpoint/2010/main" val="4206218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B77A00-7447-49F4-AAA5-EA05CE1B2A21}" type="slidenum">
              <a:rPr lang="en-US" smtClean="0"/>
              <a:t>3</a:t>
            </a:fld>
            <a:endParaRPr lang="en-US"/>
          </a:p>
        </p:txBody>
      </p:sp>
    </p:spTree>
    <p:extLst>
      <p:ext uri="{BB962C8B-B14F-4D97-AF65-F5344CB8AC3E}">
        <p14:creationId xmlns:p14="http://schemas.microsoft.com/office/powerpoint/2010/main" val="3374022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B77A00-7447-49F4-AAA5-EA05CE1B2A21}" type="slidenum">
              <a:rPr lang="en-US" smtClean="0"/>
              <a:t>5</a:t>
            </a:fld>
            <a:endParaRPr lang="en-US"/>
          </a:p>
        </p:txBody>
      </p:sp>
    </p:spTree>
    <p:extLst>
      <p:ext uri="{BB962C8B-B14F-4D97-AF65-F5344CB8AC3E}">
        <p14:creationId xmlns:p14="http://schemas.microsoft.com/office/powerpoint/2010/main" val="3814365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B77A00-7447-49F4-AAA5-EA05CE1B2A21}" type="slidenum">
              <a:rPr lang="en-US" smtClean="0"/>
              <a:t>6</a:t>
            </a:fld>
            <a:endParaRPr lang="en-US"/>
          </a:p>
        </p:txBody>
      </p:sp>
    </p:spTree>
    <p:extLst>
      <p:ext uri="{BB962C8B-B14F-4D97-AF65-F5344CB8AC3E}">
        <p14:creationId xmlns:p14="http://schemas.microsoft.com/office/powerpoint/2010/main" val="258045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B77A00-7447-49F4-AAA5-EA05CE1B2A21}" type="slidenum">
              <a:rPr lang="en-US" smtClean="0"/>
              <a:t>7</a:t>
            </a:fld>
            <a:endParaRPr lang="en-US"/>
          </a:p>
        </p:txBody>
      </p:sp>
    </p:spTree>
    <p:extLst>
      <p:ext uri="{BB962C8B-B14F-4D97-AF65-F5344CB8AC3E}">
        <p14:creationId xmlns:p14="http://schemas.microsoft.com/office/powerpoint/2010/main" val="2522726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B77A00-7447-49F4-AAA5-EA05CE1B2A21}" type="slidenum">
              <a:rPr lang="en-US" smtClean="0"/>
              <a:t>10</a:t>
            </a:fld>
            <a:endParaRPr lang="en-US"/>
          </a:p>
        </p:txBody>
      </p:sp>
    </p:spTree>
    <p:extLst>
      <p:ext uri="{BB962C8B-B14F-4D97-AF65-F5344CB8AC3E}">
        <p14:creationId xmlns:p14="http://schemas.microsoft.com/office/powerpoint/2010/main" val="3253748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B77A00-7447-49F4-AAA5-EA05CE1B2A21}" type="slidenum">
              <a:rPr lang="en-US" smtClean="0"/>
              <a:t>12</a:t>
            </a:fld>
            <a:endParaRPr lang="en-US"/>
          </a:p>
        </p:txBody>
      </p:sp>
    </p:spTree>
    <p:extLst>
      <p:ext uri="{BB962C8B-B14F-4D97-AF65-F5344CB8AC3E}">
        <p14:creationId xmlns:p14="http://schemas.microsoft.com/office/powerpoint/2010/main" val="1939657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8696528E-5FED-47C8-89C7-D97D1C67CEF8}" type="datetimeFigureOut">
              <a:rPr lang="en-US" smtClean="0"/>
              <a:t>5/23/2023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958A835F-2401-4E1C-B981-3A227D4793DC}" type="slidenum">
              <a:rPr lang="en-US" smtClean="0"/>
              <a:t>‹#›</a:t>
            </a:fld>
            <a:endParaRPr lang="en-US"/>
          </a:p>
        </p:txBody>
      </p:sp>
    </p:spTree>
    <p:extLst>
      <p:ext uri="{BB962C8B-B14F-4D97-AF65-F5344CB8AC3E}">
        <p14:creationId xmlns:p14="http://schemas.microsoft.com/office/powerpoint/2010/main" val="78692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96528E-5FED-47C8-89C7-D97D1C67CEF8}"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8A835F-2401-4E1C-B981-3A227D4793DC}" type="slidenum">
              <a:rPr lang="en-US" smtClean="0"/>
              <a:t>‹#›</a:t>
            </a:fld>
            <a:endParaRPr lang="en-US"/>
          </a:p>
        </p:txBody>
      </p:sp>
    </p:spTree>
    <p:extLst>
      <p:ext uri="{BB962C8B-B14F-4D97-AF65-F5344CB8AC3E}">
        <p14:creationId xmlns:p14="http://schemas.microsoft.com/office/powerpoint/2010/main" val="246200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696528E-5FED-47C8-89C7-D97D1C67CEF8}" type="datetimeFigureOut">
              <a:rPr lang="en-US" smtClean="0"/>
              <a:t>5/23/2023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958A835F-2401-4E1C-B981-3A227D4793DC}" type="slidenum">
              <a:rPr lang="en-US" smtClean="0"/>
              <a:t>‹#›</a:t>
            </a:fld>
            <a:endParaRPr lang="en-US"/>
          </a:p>
        </p:txBody>
      </p:sp>
    </p:spTree>
    <p:extLst>
      <p:ext uri="{BB962C8B-B14F-4D97-AF65-F5344CB8AC3E}">
        <p14:creationId xmlns:p14="http://schemas.microsoft.com/office/powerpoint/2010/main" val="821642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96528E-5FED-47C8-89C7-D97D1C67CEF8}"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958A835F-2401-4E1C-B981-3A227D4793DC}" type="slidenum">
              <a:rPr lang="en-US" smtClean="0"/>
              <a:t>‹#›</a:t>
            </a:fld>
            <a:endParaRPr lang="en-US"/>
          </a:p>
        </p:txBody>
      </p:sp>
    </p:spTree>
    <p:extLst>
      <p:ext uri="{BB962C8B-B14F-4D97-AF65-F5344CB8AC3E}">
        <p14:creationId xmlns:p14="http://schemas.microsoft.com/office/powerpoint/2010/main" val="203457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696528E-5FED-47C8-89C7-D97D1C67CEF8}" type="datetimeFigureOut">
              <a:rPr lang="en-US" smtClean="0"/>
              <a:t>5/23/2023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58A835F-2401-4E1C-B981-3A227D4793DC}" type="slidenum">
              <a:rPr lang="en-US" smtClean="0"/>
              <a:t>‹#›</a:t>
            </a:fld>
            <a:endParaRPr lang="en-US"/>
          </a:p>
        </p:txBody>
      </p:sp>
    </p:spTree>
    <p:extLst>
      <p:ext uri="{BB962C8B-B14F-4D97-AF65-F5344CB8AC3E}">
        <p14:creationId xmlns:p14="http://schemas.microsoft.com/office/powerpoint/2010/main" val="3240909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96528E-5FED-47C8-89C7-D97D1C67CEF8}" type="datetimeFigureOut">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8A835F-2401-4E1C-B981-3A227D4793DC}" type="slidenum">
              <a:rPr lang="en-US" smtClean="0"/>
              <a:t>‹#›</a:t>
            </a:fld>
            <a:endParaRPr lang="en-US"/>
          </a:p>
        </p:txBody>
      </p:sp>
    </p:spTree>
    <p:extLst>
      <p:ext uri="{BB962C8B-B14F-4D97-AF65-F5344CB8AC3E}">
        <p14:creationId xmlns:p14="http://schemas.microsoft.com/office/powerpoint/2010/main" val="2086430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96528E-5FED-47C8-89C7-D97D1C67CEF8}" type="datetimeFigureOut">
              <a:rPr lang="en-US" smtClean="0"/>
              <a:t>5/23/2023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8A835F-2401-4E1C-B981-3A227D4793DC}" type="slidenum">
              <a:rPr lang="en-US" smtClean="0"/>
              <a:t>‹#›</a:t>
            </a:fld>
            <a:endParaRPr lang="en-US"/>
          </a:p>
        </p:txBody>
      </p:sp>
    </p:spTree>
    <p:extLst>
      <p:ext uri="{BB962C8B-B14F-4D97-AF65-F5344CB8AC3E}">
        <p14:creationId xmlns:p14="http://schemas.microsoft.com/office/powerpoint/2010/main" val="486412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96528E-5FED-47C8-89C7-D97D1C67CEF8}" type="datetimeFigureOut">
              <a:rPr lang="en-US" smtClean="0"/>
              <a:t>5/23/2023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8A835F-2401-4E1C-B981-3A227D4793DC}" type="slidenum">
              <a:rPr lang="en-US" smtClean="0"/>
              <a:t>‹#›</a:t>
            </a:fld>
            <a:endParaRPr lang="en-US"/>
          </a:p>
        </p:txBody>
      </p:sp>
    </p:spTree>
    <p:extLst>
      <p:ext uri="{BB962C8B-B14F-4D97-AF65-F5344CB8AC3E}">
        <p14:creationId xmlns:p14="http://schemas.microsoft.com/office/powerpoint/2010/main" val="3013822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96528E-5FED-47C8-89C7-D97D1C67CEF8}" type="datetimeFigureOut">
              <a:rPr lang="en-US" smtClean="0"/>
              <a:t>5/23/2023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8A835F-2401-4E1C-B981-3A227D4793DC}" type="slidenum">
              <a:rPr lang="en-US" smtClean="0"/>
              <a:t>‹#›</a:t>
            </a:fld>
            <a:endParaRPr lang="en-US"/>
          </a:p>
        </p:txBody>
      </p:sp>
    </p:spTree>
    <p:extLst>
      <p:ext uri="{BB962C8B-B14F-4D97-AF65-F5344CB8AC3E}">
        <p14:creationId xmlns:p14="http://schemas.microsoft.com/office/powerpoint/2010/main" val="1149130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8696528E-5FED-47C8-89C7-D97D1C67CEF8}" type="datetimeFigureOut">
              <a:rPr lang="en-US" smtClean="0"/>
              <a:t>5/23/2023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958A835F-2401-4E1C-B981-3A227D4793DC}" type="slidenum">
              <a:rPr lang="en-US" smtClean="0"/>
              <a:t>‹#›</a:t>
            </a:fld>
            <a:endParaRPr lang="en-US"/>
          </a:p>
        </p:txBody>
      </p:sp>
    </p:spTree>
    <p:extLst>
      <p:ext uri="{BB962C8B-B14F-4D97-AF65-F5344CB8AC3E}">
        <p14:creationId xmlns:p14="http://schemas.microsoft.com/office/powerpoint/2010/main" val="25390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96528E-5FED-47C8-89C7-D97D1C67CEF8}" type="datetimeFigureOut">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8A835F-2401-4E1C-B981-3A227D4793DC}" type="slidenum">
              <a:rPr lang="en-US" smtClean="0"/>
              <a:t>‹#›</a:t>
            </a:fld>
            <a:endParaRPr lang="en-US"/>
          </a:p>
        </p:txBody>
      </p:sp>
    </p:spTree>
    <p:extLst>
      <p:ext uri="{BB962C8B-B14F-4D97-AF65-F5344CB8AC3E}">
        <p14:creationId xmlns:p14="http://schemas.microsoft.com/office/powerpoint/2010/main" val="1915018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8696528E-5FED-47C8-89C7-D97D1C67CEF8}" type="datetimeFigureOut">
              <a:rPr lang="en-US" smtClean="0"/>
              <a:t>5/23/2023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958A835F-2401-4E1C-B981-3A227D4793DC}"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653518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32871-9020-A48F-C8E9-103D10F38B2C}"/>
              </a:ext>
            </a:extLst>
          </p:cNvPr>
          <p:cNvSpPr>
            <a:spLocks noGrp="1"/>
          </p:cNvSpPr>
          <p:nvPr>
            <p:ph type="ctrTitle"/>
          </p:nvPr>
        </p:nvSpPr>
        <p:spPr>
          <a:xfrm>
            <a:off x="617260" y="545419"/>
            <a:ext cx="9144000" cy="2387600"/>
          </a:xfrm>
        </p:spPr>
        <p:txBody>
          <a:bodyPr>
            <a:normAutofit/>
          </a:bodyPr>
          <a:lstStyle/>
          <a:p>
            <a:r>
              <a:rPr lang="en-US" sz="4400" dirty="0"/>
              <a:t>Architecture Exploration for ALU Implementations using Multi-Modular Arithmetic </a:t>
            </a:r>
          </a:p>
        </p:txBody>
      </p:sp>
      <p:sp>
        <p:nvSpPr>
          <p:cNvPr id="3" name="Subtitle 2">
            <a:extLst>
              <a:ext uri="{FF2B5EF4-FFF2-40B4-BE49-F238E27FC236}">
                <a16:creationId xmlns:a16="http://schemas.microsoft.com/office/drawing/2014/main" id="{C4E1A4D3-145F-7D8B-8CE4-78DD76EF6604}"/>
              </a:ext>
            </a:extLst>
          </p:cNvPr>
          <p:cNvSpPr>
            <a:spLocks noGrp="1"/>
          </p:cNvSpPr>
          <p:nvPr>
            <p:ph type="subTitle" idx="1"/>
          </p:nvPr>
        </p:nvSpPr>
        <p:spPr>
          <a:xfrm>
            <a:off x="980226" y="3429000"/>
            <a:ext cx="10993546" cy="2786743"/>
          </a:xfrm>
        </p:spPr>
        <p:txBody>
          <a:bodyPr>
            <a:normAutofit/>
          </a:bodyPr>
          <a:lstStyle/>
          <a:p>
            <a:pPr rtl="0" fontAlgn="auto"/>
            <a:r>
              <a:rPr lang="en-US" dirty="0">
                <a:solidFill>
                  <a:schemeClr val="bg1"/>
                </a:solidFill>
              </a:rPr>
              <a:t>Maya Khangembam (2021EEN2020)</a:t>
            </a:r>
          </a:p>
          <a:p>
            <a:pPr rtl="0" fontAlgn="base"/>
            <a:r>
              <a:rPr lang="en-US" dirty="0">
                <a:solidFill>
                  <a:schemeClr val="bg1"/>
                </a:solidFill>
              </a:rPr>
              <a:t>Master of TECHNOLOGY​</a:t>
            </a:r>
          </a:p>
          <a:p>
            <a:pPr rtl="0" fontAlgn="base"/>
            <a:r>
              <a:rPr lang="en-US" dirty="0">
                <a:solidFill>
                  <a:schemeClr val="bg1"/>
                </a:solidFill>
              </a:rPr>
              <a:t>​</a:t>
            </a:r>
          </a:p>
          <a:p>
            <a:pPr rtl="0" fontAlgn="base"/>
            <a:r>
              <a:rPr lang="en-US" dirty="0">
                <a:solidFill>
                  <a:schemeClr val="bg1"/>
                </a:solidFill>
              </a:rPr>
              <a:t>Supervisor: </a:t>
            </a:r>
          </a:p>
          <a:p>
            <a:pPr rtl="0" fontAlgn="base"/>
            <a:r>
              <a:rPr lang="en-US" dirty="0">
                <a:solidFill>
                  <a:schemeClr val="bg1"/>
                </a:solidFill>
              </a:rPr>
              <a:t>Prof. Kaushik </a:t>
            </a:r>
            <a:r>
              <a:rPr lang="en-US" dirty="0" err="1">
                <a:solidFill>
                  <a:schemeClr val="bg1"/>
                </a:solidFill>
              </a:rPr>
              <a:t>Saha</a:t>
            </a:r>
            <a:r>
              <a:rPr lang="en-US" dirty="0">
                <a:solidFill>
                  <a:schemeClr val="bg1"/>
                </a:solidFill>
              </a:rPr>
              <a:t>​</a:t>
            </a:r>
          </a:p>
          <a:p>
            <a:pPr rtl="0" fontAlgn="base"/>
            <a:r>
              <a:rPr lang="en-US" b="0" i="0" dirty="0">
                <a:solidFill>
                  <a:schemeClr val="bg1"/>
                </a:solidFill>
                <a:effectLst/>
              </a:rPr>
              <a:t>Department of electrical engineering</a:t>
            </a:r>
          </a:p>
          <a:p>
            <a:pPr rtl="0" fontAlgn="base"/>
            <a:r>
              <a:rPr lang="en-US" dirty="0">
                <a:solidFill>
                  <a:schemeClr val="bg1"/>
                </a:solidFill>
              </a:rPr>
              <a:t>Indian institute of technology</a:t>
            </a:r>
            <a:endParaRPr lang="en-US" b="0" i="0" dirty="0">
              <a:solidFill>
                <a:schemeClr val="bg1"/>
              </a:solidFill>
              <a:effectLst/>
            </a:endParaRPr>
          </a:p>
          <a:p>
            <a:endParaRPr lang="en-US" dirty="0">
              <a:solidFill>
                <a:schemeClr val="bg1"/>
              </a:solidFill>
            </a:endParaRPr>
          </a:p>
        </p:txBody>
      </p:sp>
      <p:pic>
        <p:nvPicPr>
          <p:cNvPr id="1026" name="Picture 2">
            <a:extLst>
              <a:ext uri="{FF2B5EF4-FFF2-40B4-BE49-F238E27FC236}">
                <a16:creationId xmlns:a16="http://schemas.microsoft.com/office/drawing/2014/main" id="{F9E40061-B224-AE71-ECA8-237DDC19F11B}"/>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8827810" y="3618935"/>
            <a:ext cx="1866900" cy="186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1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diagram, plan, technical drawing, schematic&#10;&#10;Description automatically generated">
            <a:extLst>
              <a:ext uri="{FF2B5EF4-FFF2-40B4-BE49-F238E27FC236}">
                <a16:creationId xmlns:a16="http://schemas.microsoft.com/office/drawing/2014/main" id="{1939053E-5C44-3799-2F9D-114D15AFD08C}"/>
              </a:ext>
            </a:extLst>
          </p:cNvPr>
          <p:cNvPicPr>
            <a:picLocks noChangeAspect="1"/>
          </p:cNvPicPr>
          <p:nvPr/>
        </p:nvPicPr>
        <p:blipFill rotWithShape="1">
          <a:blip r:embed="rId3">
            <a:extLst>
              <a:ext uri="{28A0092B-C50C-407E-A947-70E740481C1C}">
                <a14:useLocalDpi xmlns:a14="http://schemas.microsoft.com/office/drawing/2010/main" val="0"/>
              </a:ext>
            </a:extLst>
          </a:blip>
          <a:srcRect t="9691"/>
          <a:stretch/>
        </p:blipFill>
        <p:spPr>
          <a:xfrm>
            <a:off x="8650224" y="3580353"/>
            <a:ext cx="3437096" cy="2390437"/>
          </a:xfrm>
          <a:prstGeom prst="rect">
            <a:avLst/>
          </a:prstGeom>
        </p:spPr>
      </p:pic>
      <p:pic>
        <p:nvPicPr>
          <p:cNvPr id="3" name="Picture 2">
            <a:extLst>
              <a:ext uri="{FF2B5EF4-FFF2-40B4-BE49-F238E27FC236}">
                <a16:creationId xmlns:a16="http://schemas.microsoft.com/office/drawing/2014/main" id="{CE3E5060-28CD-DAAA-5165-132DDF861008}"/>
              </a:ext>
            </a:extLst>
          </p:cNvPr>
          <p:cNvPicPr>
            <a:picLocks noChangeAspect="1"/>
          </p:cNvPicPr>
          <p:nvPr/>
        </p:nvPicPr>
        <p:blipFill>
          <a:blip r:embed="rId4"/>
          <a:stretch>
            <a:fillRect/>
          </a:stretch>
        </p:blipFill>
        <p:spPr>
          <a:xfrm>
            <a:off x="641938" y="4101038"/>
            <a:ext cx="7771676" cy="771963"/>
          </a:xfrm>
          <a:prstGeom prst="rect">
            <a:avLst/>
          </a:prstGeom>
          <a:ln w="12700">
            <a:solidFill>
              <a:schemeClr val="accent1"/>
            </a:solidFill>
          </a:ln>
        </p:spPr>
      </p:pic>
      <p:pic>
        <p:nvPicPr>
          <p:cNvPr id="4" name="Picture 3">
            <a:extLst>
              <a:ext uri="{FF2B5EF4-FFF2-40B4-BE49-F238E27FC236}">
                <a16:creationId xmlns:a16="http://schemas.microsoft.com/office/drawing/2014/main" id="{11D92B56-90DD-2D6B-19C0-271DB4808791}"/>
              </a:ext>
            </a:extLst>
          </p:cNvPr>
          <p:cNvPicPr>
            <a:picLocks noChangeAspect="1"/>
          </p:cNvPicPr>
          <p:nvPr/>
        </p:nvPicPr>
        <p:blipFill>
          <a:blip r:embed="rId5"/>
          <a:stretch>
            <a:fillRect/>
          </a:stretch>
        </p:blipFill>
        <p:spPr>
          <a:xfrm>
            <a:off x="1809923" y="1375347"/>
            <a:ext cx="5002296" cy="2053653"/>
          </a:xfrm>
          <a:prstGeom prst="rect">
            <a:avLst/>
          </a:prstGeom>
        </p:spPr>
      </p:pic>
      <p:pic>
        <p:nvPicPr>
          <p:cNvPr id="5" name="Picture 4">
            <a:extLst>
              <a:ext uri="{FF2B5EF4-FFF2-40B4-BE49-F238E27FC236}">
                <a16:creationId xmlns:a16="http://schemas.microsoft.com/office/drawing/2014/main" id="{54CAF890-EA79-628F-EB41-E886ECF7B183}"/>
              </a:ext>
            </a:extLst>
          </p:cNvPr>
          <p:cNvPicPr>
            <a:picLocks noChangeAspect="1"/>
          </p:cNvPicPr>
          <p:nvPr/>
        </p:nvPicPr>
        <p:blipFill>
          <a:blip r:embed="rId6"/>
          <a:stretch>
            <a:fillRect/>
          </a:stretch>
        </p:blipFill>
        <p:spPr>
          <a:xfrm>
            <a:off x="3857803" y="1085458"/>
            <a:ext cx="992768" cy="289889"/>
          </a:xfrm>
          <a:prstGeom prst="rect">
            <a:avLst/>
          </a:prstGeom>
        </p:spPr>
      </p:pic>
      <p:sp>
        <p:nvSpPr>
          <p:cNvPr id="8" name="TextBox 7">
            <a:extLst>
              <a:ext uri="{FF2B5EF4-FFF2-40B4-BE49-F238E27FC236}">
                <a16:creationId xmlns:a16="http://schemas.microsoft.com/office/drawing/2014/main" id="{1105F096-EF87-5E19-96A9-4D2D77A528B0}"/>
              </a:ext>
            </a:extLst>
          </p:cNvPr>
          <p:cNvSpPr txBox="1"/>
          <p:nvPr/>
        </p:nvSpPr>
        <p:spPr>
          <a:xfrm>
            <a:off x="641938" y="681336"/>
            <a:ext cx="8563570" cy="369332"/>
          </a:xfrm>
          <a:prstGeom prst="rect">
            <a:avLst/>
          </a:prstGeom>
          <a:noFill/>
        </p:spPr>
        <p:txBody>
          <a:bodyPr wrap="square">
            <a:spAutoFit/>
          </a:bodyPr>
          <a:lstStyle/>
          <a:p>
            <a:r>
              <a:rPr lang="en-US" dirty="0">
                <a:solidFill>
                  <a:schemeClr val="tx2"/>
                </a:solidFill>
              </a:rPr>
              <a:t>A is characteristic matrix of given moduli set and B is called the first-order radix</a:t>
            </a:r>
          </a:p>
        </p:txBody>
      </p:sp>
      <p:sp>
        <p:nvSpPr>
          <p:cNvPr id="9" name="TextBox 8">
            <a:extLst>
              <a:ext uri="{FF2B5EF4-FFF2-40B4-BE49-F238E27FC236}">
                <a16:creationId xmlns:a16="http://schemas.microsoft.com/office/drawing/2014/main" id="{D67F8DAA-6C5A-8DFB-0079-6F994A444C9E}"/>
              </a:ext>
            </a:extLst>
          </p:cNvPr>
          <p:cNvSpPr txBox="1"/>
          <p:nvPr/>
        </p:nvSpPr>
        <p:spPr>
          <a:xfrm>
            <a:off x="641938" y="3580353"/>
            <a:ext cx="1927526" cy="369332"/>
          </a:xfrm>
          <a:prstGeom prst="rect">
            <a:avLst/>
          </a:prstGeom>
          <a:noFill/>
        </p:spPr>
        <p:txBody>
          <a:bodyPr wrap="square">
            <a:spAutoFit/>
          </a:bodyPr>
          <a:lstStyle/>
          <a:p>
            <a:r>
              <a:rPr lang="en-US" dirty="0">
                <a:solidFill>
                  <a:schemeClr val="tx2"/>
                </a:solidFill>
              </a:rPr>
              <a:t>X is computed as </a:t>
            </a:r>
          </a:p>
        </p:txBody>
      </p:sp>
      <p:pic>
        <p:nvPicPr>
          <p:cNvPr id="11" name="Picture 10" descr="A diagram of a block diagram&#10;&#10;Description automatically generated with medium confidence">
            <a:extLst>
              <a:ext uri="{FF2B5EF4-FFF2-40B4-BE49-F238E27FC236}">
                <a16:creationId xmlns:a16="http://schemas.microsoft.com/office/drawing/2014/main" id="{1220E225-9E57-8F4C-3C2C-AE6F04D728AA}"/>
              </a:ext>
            </a:extLst>
          </p:cNvPr>
          <p:cNvPicPr>
            <a:picLocks noChangeAspect="1"/>
          </p:cNvPicPr>
          <p:nvPr/>
        </p:nvPicPr>
        <p:blipFill rotWithShape="1">
          <a:blip r:embed="rId7">
            <a:extLst>
              <a:ext uri="{28A0092B-C50C-407E-A947-70E740481C1C}">
                <a14:useLocalDpi xmlns:a14="http://schemas.microsoft.com/office/drawing/2010/main" val="0"/>
              </a:ext>
            </a:extLst>
          </a:blip>
          <a:srcRect l="16641" t="56011" r="987" b="1743"/>
          <a:stretch/>
        </p:blipFill>
        <p:spPr>
          <a:xfrm>
            <a:off x="7714745" y="1179740"/>
            <a:ext cx="2976289" cy="1564396"/>
          </a:xfrm>
          <a:prstGeom prst="rect">
            <a:avLst/>
          </a:prstGeom>
        </p:spPr>
      </p:pic>
      <p:pic>
        <p:nvPicPr>
          <p:cNvPr id="12" name="Picture 2">
            <a:extLst>
              <a:ext uri="{FF2B5EF4-FFF2-40B4-BE49-F238E27FC236}">
                <a16:creationId xmlns:a16="http://schemas.microsoft.com/office/drawing/2014/main" id="{16C045D5-7CF0-2807-6E9E-A4B534885616}"/>
              </a:ext>
            </a:extLst>
          </p:cNvPr>
          <p:cNvPicPr>
            <a:picLocks noChangeAspect="1" noChangeArrowheads="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691034" y="702156"/>
            <a:ext cx="965494" cy="96549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79A72A2-BA6A-8E09-D77D-EFBB61F0E78B}"/>
              </a:ext>
            </a:extLst>
          </p:cNvPr>
          <p:cNvSpPr txBox="1"/>
          <p:nvPr/>
        </p:nvSpPr>
        <p:spPr>
          <a:xfrm>
            <a:off x="8196805" y="2830381"/>
            <a:ext cx="2012168" cy="307777"/>
          </a:xfrm>
          <a:prstGeom prst="rect">
            <a:avLst/>
          </a:prstGeom>
          <a:noFill/>
        </p:spPr>
        <p:txBody>
          <a:bodyPr wrap="square" rtlCol="0">
            <a:spAutoFit/>
          </a:bodyPr>
          <a:lstStyle/>
          <a:p>
            <a:r>
              <a:rPr lang="en-IN" sz="1400" dirty="0">
                <a:solidFill>
                  <a:schemeClr val="tx2"/>
                </a:solidFill>
              </a:rPr>
              <a:t>Fig. 2. </a:t>
            </a:r>
            <a:r>
              <a:rPr lang="en-US" sz="1400" dirty="0">
                <a:solidFill>
                  <a:schemeClr val="tx2"/>
                </a:solidFill>
              </a:rPr>
              <a:t>Computation of B</a:t>
            </a:r>
            <a:r>
              <a:rPr lang="en-US" sz="1400" baseline="-25000" dirty="0">
                <a:solidFill>
                  <a:schemeClr val="tx2"/>
                </a:solidFill>
              </a:rPr>
              <a:t>i</a:t>
            </a:r>
          </a:p>
        </p:txBody>
      </p:sp>
      <p:sp>
        <p:nvSpPr>
          <p:cNvPr id="15" name="TextBox 14">
            <a:extLst>
              <a:ext uri="{FF2B5EF4-FFF2-40B4-BE49-F238E27FC236}">
                <a16:creationId xmlns:a16="http://schemas.microsoft.com/office/drawing/2014/main" id="{00AD59BA-D10B-6DD9-8D61-3E8E099A70F9}"/>
              </a:ext>
            </a:extLst>
          </p:cNvPr>
          <p:cNvSpPr txBox="1"/>
          <p:nvPr/>
        </p:nvSpPr>
        <p:spPr>
          <a:xfrm>
            <a:off x="9362688" y="6001955"/>
            <a:ext cx="2012168" cy="307777"/>
          </a:xfrm>
          <a:prstGeom prst="rect">
            <a:avLst/>
          </a:prstGeom>
          <a:noFill/>
        </p:spPr>
        <p:txBody>
          <a:bodyPr wrap="square" rtlCol="0">
            <a:spAutoFit/>
          </a:bodyPr>
          <a:lstStyle/>
          <a:p>
            <a:r>
              <a:rPr lang="en-IN" sz="1400" dirty="0">
                <a:solidFill>
                  <a:schemeClr val="tx2"/>
                </a:solidFill>
              </a:rPr>
              <a:t>Fig. 3. </a:t>
            </a:r>
            <a:r>
              <a:rPr lang="en-US" sz="1400" dirty="0">
                <a:solidFill>
                  <a:schemeClr val="tx2"/>
                </a:solidFill>
              </a:rPr>
              <a:t>Computation of X</a:t>
            </a:r>
            <a:endParaRPr lang="en-US" sz="1400" baseline="-25000" dirty="0">
              <a:solidFill>
                <a:schemeClr val="tx2"/>
              </a:solidFill>
            </a:endParaRPr>
          </a:p>
        </p:txBody>
      </p:sp>
      <p:sp>
        <p:nvSpPr>
          <p:cNvPr id="16" name="Content Placeholder 2">
            <a:extLst>
              <a:ext uri="{FF2B5EF4-FFF2-40B4-BE49-F238E27FC236}">
                <a16:creationId xmlns:a16="http://schemas.microsoft.com/office/drawing/2014/main" id="{84DC2653-EA50-6825-C4F0-5E0DE7E9A981}"/>
              </a:ext>
            </a:extLst>
          </p:cNvPr>
          <p:cNvSpPr txBox="1">
            <a:spLocks/>
          </p:cNvSpPr>
          <p:nvPr/>
        </p:nvSpPr>
        <p:spPr>
          <a:xfrm>
            <a:off x="641938" y="4932646"/>
            <a:ext cx="7771676" cy="149122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dirty="0"/>
              <a:t>Matric A is pre-computed and loaded as an LUT. B is realised using a group of adders and multipliers. Size of LUTs required for calculation of final X value is small since elements of matrices A and X are bound by size of the moduli, i.e., m</a:t>
            </a:r>
            <a:r>
              <a:rPr lang="en-IN" baseline="-25000" dirty="0"/>
              <a:t>i </a:t>
            </a:r>
            <a:r>
              <a:rPr lang="en-IN" dirty="0"/>
              <a:t>making elements of B whose mod is to be taken small.</a:t>
            </a:r>
            <a:endParaRPr lang="en-US" baseline="-25000" dirty="0"/>
          </a:p>
        </p:txBody>
      </p:sp>
    </p:spTree>
    <p:extLst>
      <p:ext uri="{BB962C8B-B14F-4D97-AF65-F5344CB8AC3E}">
        <p14:creationId xmlns:p14="http://schemas.microsoft.com/office/powerpoint/2010/main" val="1878298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F2408-0BBC-CD98-0524-52D02AB545AC}"/>
              </a:ext>
            </a:extLst>
          </p:cNvPr>
          <p:cNvSpPr>
            <a:spLocks noGrp="1"/>
          </p:cNvSpPr>
          <p:nvPr>
            <p:ph type="title"/>
          </p:nvPr>
        </p:nvSpPr>
        <p:spPr/>
        <p:txBody>
          <a:bodyPr/>
          <a:lstStyle/>
          <a:p>
            <a:r>
              <a:rPr lang="en-IN" dirty="0"/>
              <a:t>Experimental Setup and Results</a:t>
            </a:r>
            <a:endParaRPr lang="en-US" dirty="0"/>
          </a:p>
        </p:txBody>
      </p:sp>
      <p:sp>
        <p:nvSpPr>
          <p:cNvPr id="3" name="Content Placeholder 2">
            <a:extLst>
              <a:ext uri="{FF2B5EF4-FFF2-40B4-BE49-F238E27FC236}">
                <a16:creationId xmlns:a16="http://schemas.microsoft.com/office/drawing/2014/main" id="{4E2C2C13-6F19-7B4F-735B-E86ED2114795}"/>
              </a:ext>
            </a:extLst>
          </p:cNvPr>
          <p:cNvSpPr>
            <a:spLocks noGrp="1"/>
          </p:cNvSpPr>
          <p:nvPr>
            <p:ph idx="1"/>
          </p:nvPr>
        </p:nvSpPr>
        <p:spPr>
          <a:xfrm>
            <a:off x="581192" y="2006324"/>
            <a:ext cx="11029615" cy="1128761"/>
          </a:xfrm>
        </p:spPr>
        <p:txBody>
          <a:bodyPr/>
          <a:lstStyle/>
          <a:p>
            <a:pPr marL="0" indent="0">
              <a:buNone/>
            </a:pPr>
            <a:r>
              <a:rPr lang="en-IN" dirty="0"/>
              <a:t>Synthesis results obtained </a:t>
            </a:r>
            <a:r>
              <a:rPr lang="en-US" dirty="0"/>
              <a:t>using Cadence Encounter RTL Compiler:</a:t>
            </a:r>
            <a:endParaRPr lang="en-IN" dirty="0"/>
          </a:p>
          <a:p>
            <a:endParaRPr lang="en-IN" dirty="0"/>
          </a:p>
          <a:p>
            <a:endParaRPr lang="en-IN" dirty="0"/>
          </a:p>
        </p:txBody>
      </p:sp>
      <p:graphicFrame>
        <p:nvGraphicFramePr>
          <p:cNvPr id="6" name="Table 6">
            <a:extLst>
              <a:ext uri="{FF2B5EF4-FFF2-40B4-BE49-F238E27FC236}">
                <a16:creationId xmlns:a16="http://schemas.microsoft.com/office/drawing/2014/main" id="{1614CBA0-1F03-B29A-2ED7-9DD58C0E3610}"/>
              </a:ext>
            </a:extLst>
          </p:cNvPr>
          <p:cNvGraphicFramePr>
            <a:graphicFrameLocks noGrp="1"/>
          </p:cNvGraphicFramePr>
          <p:nvPr>
            <p:extLst>
              <p:ext uri="{D42A27DB-BD31-4B8C-83A1-F6EECF244321}">
                <p14:modId xmlns:p14="http://schemas.microsoft.com/office/powerpoint/2010/main" val="1308249758"/>
              </p:ext>
            </p:extLst>
          </p:nvPr>
        </p:nvGraphicFramePr>
        <p:xfrm>
          <a:off x="1386114" y="3041135"/>
          <a:ext cx="9419772" cy="2699657"/>
        </p:xfrm>
        <a:graphic>
          <a:graphicData uri="http://schemas.openxmlformats.org/drawingml/2006/table">
            <a:tbl>
              <a:tblPr firstRow="1" bandRow="1">
                <a:tableStyleId>{5C22544A-7EE6-4342-B048-85BDC9FD1C3A}</a:tableStyleId>
              </a:tblPr>
              <a:tblGrid>
                <a:gridCol w="2079171">
                  <a:extLst>
                    <a:ext uri="{9D8B030D-6E8A-4147-A177-3AD203B41FA5}">
                      <a16:colId xmlns:a16="http://schemas.microsoft.com/office/drawing/2014/main" val="263197228"/>
                    </a:ext>
                  </a:extLst>
                </a:gridCol>
                <a:gridCol w="1230086">
                  <a:extLst>
                    <a:ext uri="{9D8B030D-6E8A-4147-A177-3AD203B41FA5}">
                      <a16:colId xmlns:a16="http://schemas.microsoft.com/office/drawing/2014/main" val="1757342981"/>
                    </a:ext>
                  </a:extLst>
                </a:gridCol>
                <a:gridCol w="2416628">
                  <a:extLst>
                    <a:ext uri="{9D8B030D-6E8A-4147-A177-3AD203B41FA5}">
                      <a16:colId xmlns:a16="http://schemas.microsoft.com/office/drawing/2014/main" val="2162647100"/>
                    </a:ext>
                  </a:extLst>
                </a:gridCol>
                <a:gridCol w="1360715">
                  <a:extLst>
                    <a:ext uri="{9D8B030D-6E8A-4147-A177-3AD203B41FA5}">
                      <a16:colId xmlns:a16="http://schemas.microsoft.com/office/drawing/2014/main" val="2303092682"/>
                    </a:ext>
                  </a:extLst>
                </a:gridCol>
                <a:gridCol w="1240971">
                  <a:extLst>
                    <a:ext uri="{9D8B030D-6E8A-4147-A177-3AD203B41FA5}">
                      <a16:colId xmlns:a16="http://schemas.microsoft.com/office/drawing/2014/main" val="2861663343"/>
                    </a:ext>
                  </a:extLst>
                </a:gridCol>
                <a:gridCol w="1092201">
                  <a:extLst>
                    <a:ext uri="{9D8B030D-6E8A-4147-A177-3AD203B41FA5}">
                      <a16:colId xmlns:a16="http://schemas.microsoft.com/office/drawing/2014/main" val="1222813371"/>
                    </a:ext>
                  </a:extLst>
                </a:gridCol>
              </a:tblGrid>
              <a:tr h="436973">
                <a:tc gridSpan="6">
                  <a:txBody>
                    <a:bodyPr/>
                    <a:lstStyle/>
                    <a:p>
                      <a:pPr algn="ctr"/>
                      <a:r>
                        <a:rPr lang="en-US" dirty="0"/>
                        <a:t>Residue Generator </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58209457"/>
                  </a:ext>
                </a:extLst>
              </a:tr>
              <a:tr h="754228">
                <a:tc>
                  <a:txBody>
                    <a:bodyPr/>
                    <a:lstStyle/>
                    <a:p>
                      <a:pPr algn="ctr"/>
                      <a:r>
                        <a:rPr lang="en-US" b="1" dirty="0"/>
                        <a:t>Synthesized Block</a:t>
                      </a:r>
                    </a:p>
                  </a:txBody>
                  <a:tcPr/>
                </a:tc>
                <a:tc>
                  <a:txBody>
                    <a:bodyPr/>
                    <a:lstStyle/>
                    <a:p>
                      <a:pPr algn="ctr"/>
                      <a:r>
                        <a:rPr lang="en-US" b="1" dirty="0"/>
                        <a:t>Area</a:t>
                      </a:r>
                    </a:p>
                    <a:p>
                      <a:pPr algn="ctr"/>
                      <a:r>
                        <a:rPr lang="en-US" b="1" dirty="0"/>
                        <a:t>(</a:t>
                      </a:r>
                      <a:r>
                        <a:rPr lang="el-GR" b="1" dirty="0"/>
                        <a:t>λ</a:t>
                      </a:r>
                      <a:r>
                        <a:rPr lang="en-IN" b="1" baseline="30000" dirty="0"/>
                        <a:t>2</a:t>
                      </a:r>
                      <a:r>
                        <a:rPr lang="en-US" b="1" dirty="0"/>
                        <a:t>)</a:t>
                      </a:r>
                    </a:p>
                  </a:txBody>
                  <a:tcPr/>
                </a:tc>
                <a:tc>
                  <a:txBody>
                    <a:bodyPr/>
                    <a:lstStyle/>
                    <a:p>
                      <a:pPr algn="ctr"/>
                      <a:r>
                        <a:rPr lang="en-US" b="1" dirty="0"/>
                        <a:t>No. of NAND-2 equivalent instances</a:t>
                      </a:r>
                    </a:p>
                  </a:txBody>
                  <a:tcPr/>
                </a:tc>
                <a:tc>
                  <a:txBody>
                    <a:bodyPr/>
                    <a:lstStyle/>
                    <a:p>
                      <a:pPr algn="ctr"/>
                      <a:r>
                        <a:rPr lang="en-US" b="1" dirty="0"/>
                        <a:t>Power </a:t>
                      </a:r>
                    </a:p>
                    <a:p>
                      <a:pPr algn="ctr"/>
                      <a:r>
                        <a:rPr lang="en-US" b="1" dirty="0"/>
                        <a:t>(</a:t>
                      </a:r>
                      <a:r>
                        <a:rPr lang="en-US" b="1" dirty="0" err="1"/>
                        <a:t>mW</a:t>
                      </a:r>
                      <a:r>
                        <a:rPr lang="en-US" b="1" dirty="0"/>
                        <a:t>)</a:t>
                      </a:r>
                    </a:p>
                  </a:txBody>
                  <a:tcPr/>
                </a:tc>
                <a:tc>
                  <a:txBody>
                    <a:bodyPr/>
                    <a:lstStyle/>
                    <a:p>
                      <a:pPr algn="ctr"/>
                      <a:r>
                        <a:rPr lang="en-US" b="1" dirty="0"/>
                        <a:t>Delay </a:t>
                      </a:r>
                    </a:p>
                    <a:p>
                      <a:pPr algn="ctr"/>
                      <a:r>
                        <a:rPr lang="en-US" b="1" dirty="0"/>
                        <a:t>(ns) </a:t>
                      </a:r>
                    </a:p>
                  </a:txBody>
                  <a:tcPr/>
                </a:tc>
                <a:tc>
                  <a:txBody>
                    <a:bodyPr/>
                    <a:lstStyle/>
                    <a:p>
                      <a:pPr algn="ctr"/>
                      <a:r>
                        <a:rPr lang="en-US" b="1" dirty="0"/>
                        <a:t>P × D</a:t>
                      </a:r>
                    </a:p>
                  </a:txBody>
                  <a:tcPr/>
                </a:tc>
                <a:extLst>
                  <a:ext uri="{0D108BD9-81ED-4DB2-BD59-A6C34878D82A}">
                    <a16:rowId xmlns:a16="http://schemas.microsoft.com/office/drawing/2014/main" val="2472385374"/>
                  </a:ext>
                </a:extLst>
              </a:tr>
              <a:tr h="754228">
                <a:tc>
                  <a:txBody>
                    <a:bodyPr/>
                    <a:lstStyle/>
                    <a:p>
                      <a:pPr algn="ctr"/>
                      <a:r>
                        <a:rPr lang="en-US" dirty="0"/>
                        <a:t>Period based residue generator </a:t>
                      </a:r>
                    </a:p>
                  </a:txBody>
                  <a:tcPr/>
                </a:tc>
                <a:tc>
                  <a:txBody>
                    <a:bodyPr/>
                    <a:lstStyle/>
                    <a:p>
                      <a:pPr algn="ctr"/>
                      <a:r>
                        <a:rPr lang="en-US" dirty="0"/>
                        <a:t>124.90</a:t>
                      </a:r>
                    </a:p>
                  </a:txBody>
                  <a:tcPr/>
                </a:tc>
                <a:tc>
                  <a:txBody>
                    <a:bodyPr/>
                    <a:lstStyle/>
                    <a:p>
                      <a:pPr algn="ctr"/>
                      <a:r>
                        <a:rPr lang="en-US" dirty="0"/>
                        <a:t>~ 100</a:t>
                      </a:r>
                    </a:p>
                  </a:txBody>
                  <a:tcPr/>
                </a:tc>
                <a:tc>
                  <a:txBody>
                    <a:bodyPr/>
                    <a:lstStyle/>
                    <a:p>
                      <a:pPr algn="ctr"/>
                      <a:r>
                        <a:rPr lang="en-US" dirty="0"/>
                        <a:t>0.006</a:t>
                      </a:r>
                    </a:p>
                  </a:txBody>
                  <a:tcPr/>
                </a:tc>
                <a:tc>
                  <a:txBody>
                    <a:bodyPr/>
                    <a:lstStyle/>
                    <a:p>
                      <a:pPr algn="ctr"/>
                      <a:r>
                        <a:rPr lang="en-US" dirty="0"/>
                        <a:t>2.34</a:t>
                      </a:r>
                    </a:p>
                  </a:txBody>
                  <a:tcPr/>
                </a:tc>
                <a:tc>
                  <a:txBody>
                    <a:bodyPr/>
                    <a:lstStyle/>
                    <a:p>
                      <a:pPr algn="ctr"/>
                      <a:r>
                        <a:rPr lang="en-US" dirty="0"/>
                        <a:t>0.014</a:t>
                      </a:r>
                    </a:p>
                  </a:txBody>
                  <a:tcPr/>
                </a:tc>
                <a:extLst>
                  <a:ext uri="{0D108BD9-81ED-4DB2-BD59-A6C34878D82A}">
                    <a16:rowId xmlns:a16="http://schemas.microsoft.com/office/drawing/2014/main" val="77795837"/>
                  </a:ext>
                </a:extLst>
              </a:tr>
              <a:tr h="754228">
                <a:tc>
                  <a:txBody>
                    <a:bodyPr/>
                    <a:lstStyle/>
                    <a:p>
                      <a:pPr algn="ctr"/>
                      <a:r>
                        <a:rPr lang="en-US" dirty="0"/>
                        <a:t>Half-period based residue generator</a:t>
                      </a:r>
                    </a:p>
                  </a:txBody>
                  <a:tcPr/>
                </a:tc>
                <a:tc>
                  <a:txBody>
                    <a:bodyPr/>
                    <a:lstStyle/>
                    <a:p>
                      <a:pPr algn="ctr"/>
                      <a:r>
                        <a:rPr lang="en-US" dirty="0"/>
                        <a:t>144.36</a:t>
                      </a:r>
                    </a:p>
                  </a:txBody>
                  <a:tcPr/>
                </a:tc>
                <a:tc>
                  <a:txBody>
                    <a:bodyPr/>
                    <a:lstStyle/>
                    <a:p>
                      <a:pPr algn="ctr"/>
                      <a:r>
                        <a:rPr lang="en-US" dirty="0"/>
                        <a:t>~ 100</a:t>
                      </a:r>
                    </a:p>
                  </a:txBody>
                  <a:tcPr/>
                </a:tc>
                <a:tc>
                  <a:txBody>
                    <a:bodyPr/>
                    <a:lstStyle/>
                    <a:p>
                      <a:pPr algn="ctr"/>
                      <a:r>
                        <a:rPr lang="en-US" dirty="0"/>
                        <a:t>0.007</a:t>
                      </a:r>
                    </a:p>
                  </a:txBody>
                  <a:tcPr/>
                </a:tc>
                <a:tc>
                  <a:txBody>
                    <a:bodyPr/>
                    <a:lstStyle/>
                    <a:p>
                      <a:pPr algn="ctr"/>
                      <a:r>
                        <a:rPr lang="en-US" dirty="0"/>
                        <a:t>2.39</a:t>
                      </a:r>
                    </a:p>
                  </a:txBody>
                  <a:tcPr/>
                </a:tc>
                <a:tc>
                  <a:txBody>
                    <a:bodyPr/>
                    <a:lstStyle/>
                    <a:p>
                      <a:pPr algn="ctr"/>
                      <a:r>
                        <a:rPr lang="en-US" dirty="0"/>
                        <a:t>0.016</a:t>
                      </a:r>
                    </a:p>
                  </a:txBody>
                  <a:tcPr/>
                </a:tc>
                <a:extLst>
                  <a:ext uri="{0D108BD9-81ED-4DB2-BD59-A6C34878D82A}">
                    <a16:rowId xmlns:a16="http://schemas.microsoft.com/office/drawing/2014/main" val="1267189483"/>
                  </a:ext>
                </a:extLst>
              </a:tr>
            </a:tbl>
          </a:graphicData>
        </a:graphic>
      </p:graphicFrame>
      <p:sp>
        <p:nvSpPr>
          <p:cNvPr id="7" name="TextBox 6">
            <a:extLst>
              <a:ext uri="{FF2B5EF4-FFF2-40B4-BE49-F238E27FC236}">
                <a16:creationId xmlns:a16="http://schemas.microsoft.com/office/drawing/2014/main" id="{323442AD-DA0B-D519-4F4E-F93F21FF3706}"/>
              </a:ext>
            </a:extLst>
          </p:cNvPr>
          <p:cNvSpPr txBox="1"/>
          <p:nvPr/>
        </p:nvSpPr>
        <p:spPr>
          <a:xfrm>
            <a:off x="3110483" y="5786512"/>
            <a:ext cx="5971032" cy="369332"/>
          </a:xfrm>
          <a:prstGeom prst="rect">
            <a:avLst/>
          </a:prstGeom>
          <a:noFill/>
        </p:spPr>
        <p:txBody>
          <a:bodyPr wrap="square" rtlCol="0">
            <a:spAutoFit/>
          </a:bodyPr>
          <a:lstStyle/>
          <a:p>
            <a:r>
              <a:rPr lang="en-IN" dirty="0">
                <a:solidFill>
                  <a:schemeClr val="tx2"/>
                </a:solidFill>
              </a:rPr>
              <a:t>Table 1. </a:t>
            </a:r>
            <a:r>
              <a:rPr lang="en-US" dirty="0">
                <a:solidFill>
                  <a:schemeClr val="tx2"/>
                </a:solidFill>
              </a:rPr>
              <a:t>Synthesis results of implemented residue generator</a:t>
            </a:r>
          </a:p>
        </p:txBody>
      </p:sp>
      <p:pic>
        <p:nvPicPr>
          <p:cNvPr id="8" name="Picture 2">
            <a:extLst>
              <a:ext uri="{FF2B5EF4-FFF2-40B4-BE49-F238E27FC236}">
                <a16:creationId xmlns:a16="http://schemas.microsoft.com/office/drawing/2014/main" id="{D290DBB6-07A8-2931-260D-25E9DC2B2EC7}"/>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0691034" y="702156"/>
            <a:ext cx="965494" cy="965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813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6">
            <a:extLst>
              <a:ext uri="{FF2B5EF4-FFF2-40B4-BE49-F238E27FC236}">
                <a16:creationId xmlns:a16="http://schemas.microsoft.com/office/drawing/2014/main" id="{2A76F6DE-FD0B-4829-1385-60A08F8B6C70}"/>
              </a:ext>
            </a:extLst>
          </p:cNvPr>
          <p:cNvGraphicFramePr>
            <a:graphicFrameLocks noGrp="1"/>
          </p:cNvGraphicFramePr>
          <p:nvPr>
            <p:extLst>
              <p:ext uri="{D42A27DB-BD31-4B8C-83A1-F6EECF244321}">
                <p14:modId xmlns:p14="http://schemas.microsoft.com/office/powerpoint/2010/main" val="3577478813"/>
              </p:ext>
            </p:extLst>
          </p:nvPr>
        </p:nvGraphicFramePr>
        <p:xfrm>
          <a:off x="1724986" y="636051"/>
          <a:ext cx="8742028" cy="2164080"/>
        </p:xfrm>
        <a:graphic>
          <a:graphicData uri="http://schemas.openxmlformats.org/drawingml/2006/table">
            <a:tbl>
              <a:tblPr firstRow="1" bandRow="1">
                <a:tableStyleId>{5C22544A-7EE6-4342-B048-85BDC9FD1C3A}</a:tableStyleId>
              </a:tblPr>
              <a:tblGrid>
                <a:gridCol w="2448982">
                  <a:extLst>
                    <a:ext uri="{9D8B030D-6E8A-4147-A177-3AD203B41FA5}">
                      <a16:colId xmlns:a16="http://schemas.microsoft.com/office/drawing/2014/main" val="263197228"/>
                    </a:ext>
                  </a:extLst>
                </a:gridCol>
                <a:gridCol w="1073587">
                  <a:extLst>
                    <a:ext uri="{9D8B030D-6E8A-4147-A177-3AD203B41FA5}">
                      <a16:colId xmlns:a16="http://schemas.microsoft.com/office/drawing/2014/main" val="1757342981"/>
                    </a:ext>
                  </a:extLst>
                </a:gridCol>
                <a:gridCol w="2135833">
                  <a:extLst>
                    <a:ext uri="{9D8B030D-6E8A-4147-A177-3AD203B41FA5}">
                      <a16:colId xmlns:a16="http://schemas.microsoft.com/office/drawing/2014/main" val="2162647100"/>
                    </a:ext>
                  </a:extLst>
                </a:gridCol>
                <a:gridCol w="1070275">
                  <a:extLst>
                    <a:ext uri="{9D8B030D-6E8A-4147-A177-3AD203B41FA5}">
                      <a16:colId xmlns:a16="http://schemas.microsoft.com/office/drawing/2014/main" val="2303092682"/>
                    </a:ext>
                  </a:extLst>
                </a:gridCol>
                <a:gridCol w="999733">
                  <a:extLst>
                    <a:ext uri="{9D8B030D-6E8A-4147-A177-3AD203B41FA5}">
                      <a16:colId xmlns:a16="http://schemas.microsoft.com/office/drawing/2014/main" val="2861663343"/>
                    </a:ext>
                  </a:extLst>
                </a:gridCol>
                <a:gridCol w="1013618">
                  <a:extLst>
                    <a:ext uri="{9D8B030D-6E8A-4147-A177-3AD203B41FA5}">
                      <a16:colId xmlns:a16="http://schemas.microsoft.com/office/drawing/2014/main" val="1222813371"/>
                    </a:ext>
                  </a:extLst>
                </a:gridCol>
              </a:tblGrid>
              <a:tr h="324096">
                <a:tc gridSpan="6">
                  <a:txBody>
                    <a:bodyPr/>
                    <a:lstStyle/>
                    <a:p>
                      <a:pPr algn="ctr"/>
                      <a:r>
                        <a:rPr lang="en-US" sz="1600" dirty="0"/>
                        <a:t>Binary-to-RNS Converter</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58209457"/>
                  </a:ext>
                </a:extLst>
              </a:tr>
              <a:tr h="567168">
                <a:tc>
                  <a:txBody>
                    <a:bodyPr/>
                    <a:lstStyle/>
                    <a:p>
                      <a:pPr algn="ctr"/>
                      <a:r>
                        <a:rPr lang="en-US" sz="1600" b="1" dirty="0"/>
                        <a:t>Synthesized Block</a:t>
                      </a:r>
                    </a:p>
                  </a:txBody>
                  <a:tcPr/>
                </a:tc>
                <a:tc>
                  <a:txBody>
                    <a:bodyPr/>
                    <a:lstStyle/>
                    <a:p>
                      <a:pPr algn="ctr"/>
                      <a:r>
                        <a:rPr lang="en-US" sz="1600" b="1" dirty="0"/>
                        <a:t>Area</a:t>
                      </a:r>
                    </a:p>
                    <a:p>
                      <a:pPr algn="ctr"/>
                      <a:r>
                        <a:rPr lang="en-US" sz="1600" b="1" dirty="0"/>
                        <a:t>(</a:t>
                      </a:r>
                      <a:r>
                        <a:rPr lang="el-GR" sz="1600" b="1" dirty="0"/>
                        <a:t>λ</a:t>
                      </a:r>
                      <a:r>
                        <a:rPr lang="en-IN" sz="1600" b="1" baseline="30000" dirty="0"/>
                        <a:t>2</a:t>
                      </a:r>
                      <a:r>
                        <a:rPr lang="en-US" sz="1600" b="1" dirty="0"/>
                        <a:t>)</a:t>
                      </a:r>
                    </a:p>
                  </a:txBody>
                  <a:tcPr/>
                </a:tc>
                <a:tc>
                  <a:txBody>
                    <a:bodyPr/>
                    <a:lstStyle/>
                    <a:p>
                      <a:pPr algn="ctr"/>
                      <a:r>
                        <a:rPr lang="en-US" sz="1600" b="1" dirty="0"/>
                        <a:t>No. of NAND-2 equivalent instances</a:t>
                      </a:r>
                    </a:p>
                  </a:txBody>
                  <a:tcPr/>
                </a:tc>
                <a:tc>
                  <a:txBody>
                    <a:bodyPr/>
                    <a:lstStyle/>
                    <a:p>
                      <a:pPr algn="ctr"/>
                      <a:r>
                        <a:rPr lang="en-US" sz="1600" b="1" dirty="0"/>
                        <a:t>Power </a:t>
                      </a:r>
                    </a:p>
                    <a:p>
                      <a:pPr algn="ctr"/>
                      <a:r>
                        <a:rPr lang="en-US" sz="1600" b="1" dirty="0"/>
                        <a:t>(</a:t>
                      </a:r>
                      <a:r>
                        <a:rPr lang="en-US" sz="1600" b="1" dirty="0" err="1"/>
                        <a:t>mW</a:t>
                      </a:r>
                      <a:r>
                        <a:rPr lang="en-US" sz="1600" b="1" dirty="0"/>
                        <a:t>)</a:t>
                      </a:r>
                    </a:p>
                  </a:txBody>
                  <a:tcPr/>
                </a:tc>
                <a:tc>
                  <a:txBody>
                    <a:bodyPr/>
                    <a:lstStyle/>
                    <a:p>
                      <a:pPr algn="ctr"/>
                      <a:r>
                        <a:rPr lang="en-US" sz="1600" b="1" dirty="0"/>
                        <a:t>Delay </a:t>
                      </a:r>
                    </a:p>
                    <a:p>
                      <a:pPr algn="ctr"/>
                      <a:r>
                        <a:rPr lang="en-US" sz="1600" b="1" dirty="0"/>
                        <a:t>(ns) </a:t>
                      </a:r>
                    </a:p>
                  </a:txBody>
                  <a:tcPr/>
                </a:tc>
                <a:tc>
                  <a:txBody>
                    <a:bodyPr/>
                    <a:lstStyle/>
                    <a:p>
                      <a:pPr algn="ctr"/>
                      <a:r>
                        <a:rPr lang="en-US" sz="1600" b="1" dirty="0"/>
                        <a:t>P × D</a:t>
                      </a:r>
                    </a:p>
                  </a:txBody>
                  <a:tcPr/>
                </a:tc>
                <a:extLst>
                  <a:ext uri="{0D108BD9-81ED-4DB2-BD59-A6C34878D82A}">
                    <a16:rowId xmlns:a16="http://schemas.microsoft.com/office/drawing/2014/main" val="2472385374"/>
                  </a:ext>
                </a:extLst>
              </a:tr>
              <a:tr h="324096">
                <a:tc>
                  <a:txBody>
                    <a:bodyPr/>
                    <a:lstStyle/>
                    <a:p>
                      <a:pPr algn="ctr"/>
                      <a:r>
                        <a:rPr lang="en-US" sz="1600" dirty="0"/>
                        <a:t>Traditional CRT</a:t>
                      </a:r>
                    </a:p>
                  </a:txBody>
                  <a:tcPr/>
                </a:tc>
                <a:tc>
                  <a:txBody>
                    <a:bodyPr/>
                    <a:lstStyle/>
                    <a:p>
                      <a:pPr algn="ctr"/>
                      <a:r>
                        <a:rPr lang="en-US" sz="1600" dirty="0"/>
                        <a:t>6660.4</a:t>
                      </a:r>
                    </a:p>
                  </a:txBody>
                  <a:tcPr/>
                </a:tc>
                <a:tc>
                  <a:txBody>
                    <a:bodyPr/>
                    <a:lstStyle/>
                    <a:p>
                      <a:pPr algn="ctr"/>
                      <a:r>
                        <a:rPr lang="en-US" sz="1600" dirty="0"/>
                        <a:t>~ 4K</a:t>
                      </a:r>
                    </a:p>
                  </a:txBody>
                  <a:tcPr/>
                </a:tc>
                <a:tc>
                  <a:txBody>
                    <a:bodyPr/>
                    <a:lstStyle/>
                    <a:p>
                      <a:pPr algn="ctr"/>
                      <a:r>
                        <a:rPr lang="en-US" sz="1600" dirty="0"/>
                        <a:t>0.162</a:t>
                      </a:r>
                    </a:p>
                  </a:txBody>
                  <a:tcPr/>
                </a:tc>
                <a:tc>
                  <a:txBody>
                    <a:bodyPr/>
                    <a:lstStyle/>
                    <a:p>
                      <a:pPr algn="ctr"/>
                      <a:r>
                        <a:rPr lang="en-US" sz="1600" dirty="0"/>
                        <a:t>10.19</a:t>
                      </a:r>
                    </a:p>
                  </a:txBody>
                  <a:tcPr/>
                </a:tc>
                <a:tc>
                  <a:txBody>
                    <a:bodyPr/>
                    <a:lstStyle/>
                    <a:p>
                      <a:pPr algn="ctr"/>
                      <a:r>
                        <a:rPr lang="en-US" sz="1600" dirty="0"/>
                        <a:t>1.65</a:t>
                      </a:r>
                    </a:p>
                  </a:txBody>
                  <a:tcPr/>
                </a:tc>
                <a:extLst>
                  <a:ext uri="{0D108BD9-81ED-4DB2-BD59-A6C34878D82A}">
                    <a16:rowId xmlns:a16="http://schemas.microsoft.com/office/drawing/2014/main" val="77795837"/>
                  </a:ext>
                </a:extLst>
              </a:tr>
              <a:tr h="324096">
                <a:tc>
                  <a:txBody>
                    <a:bodyPr/>
                    <a:lstStyle/>
                    <a:p>
                      <a:pPr algn="ctr"/>
                      <a:r>
                        <a:rPr lang="en-US" sz="1600" dirty="0"/>
                        <a:t>New CRT-I (32, 31, 21, 5)</a:t>
                      </a:r>
                    </a:p>
                  </a:txBody>
                  <a:tcPr/>
                </a:tc>
                <a:tc>
                  <a:txBody>
                    <a:bodyPr/>
                    <a:lstStyle/>
                    <a:p>
                      <a:pPr algn="ctr"/>
                      <a:r>
                        <a:rPr lang="en-US" sz="1600" dirty="0"/>
                        <a:t>499.7</a:t>
                      </a:r>
                    </a:p>
                  </a:txBody>
                  <a:tcPr/>
                </a:tc>
                <a:tc>
                  <a:txBody>
                    <a:bodyPr/>
                    <a:lstStyle/>
                    <a:p>
                      <a:pPr algn="ctr"/>
                      <a:r>
                        <a:rPr lang="en-IN" sz="1600" dirty="0"/>
                        <a:t>~ 300</a:t>
                      </a:r>
                      <a:endParaRPr lang="en-US" sz="1600" dirty="0"/>
                    </a:p>
                  </a:txBody>
                  <a:tcPr/>
                </a:tc>
                <a:tc>
                  <a:txBody>
                    <a:bodyPr/>
                    <a:lstStyle/>
                    <a:p>
                      <a:pPr algn="ctr"/>
                      <a:r>
                        <a:rPr lang="en-US" sz="1600" dirty="0"/>
                        <a:t>0.03</a:t>
                      </a:r>
                    </a:p>
                  </a:txBody>
                  <a:tcPr/>
                </a:tc>
                <a:tc>
                  <a:txBody>
                    <a:bodyPr/>
                    <a:lstStyle/>
                    <a:p>
                      <a:pPr algn="ctr"/>
                      <a:r>
                        <a:rPr lang="en-US" sz="1600" dirty="0"/>
                        <a:t>2.92</a:t>
                      </a:r>
                    </a:p>
                  </a:txBody>
                  <a:tcPr/>
                </a:tc>
                <a:tc>
                  <a:txBody>
                    <a:bodyPr/>
                    <a:lstStyle/>
                    <a:p>
                      <a:pPr algn="ctr"/>
                      <a:r>
                        <a:rPr lang="en-US" sz="1600" dirty="0"/>
                        <a:t>0.085</a:t>
                      </a:r>
                    </a:p>
                  </a:txBody>
                  <a:tcPr/>
                </a:tc>
                <a:extLst>
                  <a:ext uri="{0D108BD9-81ED-4DB2-BD59-A6C34878D82A}">
                    <a16:rowId xmlns:a16="http://schemas.microsoft.com/office/drawing/2014/main" val="1267189483"/>
                  </a:ext>
                </a:extLst>
              </a:tr>
              <a:tr h="567168">
                <a:tc>
                  <a:txBody>
                    <a:bodyPr/>
                    <a:lstStyle/>
                    <a:p>
                      <a:pPr algn="ctr"/>
                      <a:r>
                        <a:rPr lang="en-US" sz="1600" dirty="0"/>
                        <a:t>New CRT-I (32, 17, 13, 11)</a:t>
                      </a:r>
                    </a:p>
                  </a:txBody>
                  <a:tcPr/>
                </a:tc>
                <a:tc>
                  <a:txBody>
                    <a:bodyPr/>
                    <a:lstStyle/>
                    <a:p>
                      <a:pPr algn="ctr"/>
                      <a:r>
                        <a:rPr lang="en-US" sz="1600" dirty="0"/>
                        <a:t>1440.7</a:t>
                      </a:r>
                    </a:p>
                  </a:txBody>
                  <a:tcPr/>
                </a:tc>
                <a:tc>
                  <a:txBody>
                    <a:bodyPr/>
                    <a:lstStyle/>
                    <a:p>
                      <a:pPr algn="ctr"/>
                      <a:r>
                        <a:rPr lang="en-IN" sz="1600" dirty="0"/>
                        <a:t>~ 1K</a:t>
                      </a:r>
                      <a:endParaRPr lang="en-US" sz="16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t>0.12</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t>3.37</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t>0.40</a:t>
                      </a:r>
                    </a:p>
                    <a:p>
                      <a:pPr algn="ctr"/>
                      <a:endParaRPr lang="en-US" sz="1600" dirty="0"/>
                    </a:p>
                  </a:txBody>
                  <a:tcPr/>
                </a:tc>
                <a:extLst>
                  <a:ext uri="{0D108BD9-81ED-4DB2-BD59-A6C34878D82A}">
                    <a16:rowId xmlns:a16="http://schemas.microsoft.com/office/drawing/2014/main" val="667130616"/>
                  </a:ext>
                </a:extLst>
              </a:tr>
            </a:tbl>
          </a:graphicData>
        </a:graphic>
      </p:graphicFrame>
      <p:graphicFrame>
        <p:nvGraphicFramePr>
          <p:cNvPr id="4" name="Table 6">
            <a:extLst>
              <a:ext uri="{FF2B5EF4-FFF2-40B4-BE49-F238E27FC236}">
                <a16:creationId xmlns:a16="http://schemas.microsoft.com/office/drawing/2014/main" id="{451E950E-F09C-E08C-72C0-A8892EF482A0}"/>
              </a:ext>
            </a:extLst>
          </p:cNvPr>
          <p:cNvGraphicFramePr>
            <a:graphicFrameLocks noGrp="1"/>
          </p:cNvGraphicFramePr>
          <p:nvPr>
            <p:extLst>
              <p:ext uri="{D42A27DB-BD31-4B8C-83A1-F6EECF244321}">
                <p14:modId xmlns:p14="http://schemas.microsoft.com/office/powerpoint/2010/main" val="1206916483"/>
              </p:ext>
            </p:extLst>
          </p:nvPr>
        </p:nvGraphicFramePr>
        <p:xfrm>
          <a:off x="1724987" y="3633215"/>
          <a:ext cx="8742029" cy="2164080"/>
        </p:xfrm>
        <a:graphic>
          <a:graphicData uri="http://schemas.openxmlformats.org/drawingml/2006/table">
            <a:tbl>
              <a:tblPr firstRow="1" bandRow="1">
                <a:tableStyleId>{5C22544A-7EE6-4342-B048-85BDC9FD1C3A}</a:tableStyleId>
              </a:tblPr>
              <a:tblGrid>
                <a:gridCol w="2406476">
                  <a:extLst>
                    <a:ext uri="{9D8B030D-6E8A-4147-A177-3AD203B41FA5}">
                      <a16:colId xmlns:a16="http://schemas.microsoft.com/office/drawing/2014/main" val="263197228"/>
                    </a:ext>
                  </a:extLst>
                </a:gridCol>
                <a:gridCol w="1108064">
                  <a:extLst>
                    <a:ext uri="{9D8B030D-6E8A-4147-A177-3AD203B41FA5}">
                      <a16:colId xmlns:a16="http://schemas.microsoft.com/office/drawing/2014/main" val="1757342981"/>
                    </a:ext>
                  </a:extLst>
                </a:gridCol>
                <a:gridCol w="2159921">
                  <a:extLst>
                    <a:ext uri="{9D8B030D-6E8A-4147-A177-3AD203B41FA5}">
                      <a16:colId xmlns:a16="http://schemas.microsoft.com/office/drawing/2014/main" val="2162647100"/>
                    </a:ext>
                  </a:extLst>
                </a:gridCol>
                <a:gridCol w="1051858">
                  <a:extLst>
                    <a:ext uri="{9D8B030D-6E8A-4147-A177-3AD203B41FA5}">
                      <a16:colId xmlns:a16="http://schemas.microsoft.com/office/drawing/2014/main" val="2303092682"/>
                    </a:ext>
                  </a:extLst>
                </a:gridCol>
                <a:gridCol w="1002091">
                  <a:extLst>
                    <a:ext uri="{9D8B030D-6E8A-4147-A177-3AD203B41FA5}">
                      <a16:colId xmlns:a16="http://schemas.microsoft.com/office/drawing/2014/main" val="2861663343"/>
                    </a:ext>
                  </a:extLst>
                </a:gridCol>
                <a:gridCol w="1013619">
                  <a:extLst>
                    <a:ext uri="{9D8B030D-6E8A-4147-A177-3AD203B41FA5}">
                      <a16:colId xmlns:a16="http://schemas.microsoft.com/office/drawing/2014/main" val="1222813371"/>
                    </a:ext>
                  </a:extLst>
                </a:gridCol>
              </a:tblGrid>
              <a:tr h="274213">
                <a:tc gridSpan="6">
                  <a:txBody>
                    <a:bodyPr/>
                    <a:lstStyle/>
                    <a:p>
                      <a:pPr algn="ctr"/>
                      <a:r>
                        <a:rPr lang="en-US" sz="1600" dirty="0"/>
                        <a:t>RNS-to-Binary Converter</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58209457"/>
                  </a:ext>
                </a:extLst>
              </a:tr>
              <a:tr h="479872">
                <a:tc>
                  <a:txBody>
                    <a:bodyPr/>
                    <a:lstStyle/>
                    <a:p>
                      <a:pPr algn="ctr"/>
                      <a:r>
                        <a:rPr lang="en-US" sz="1600" b="1" dirty="0"/>
                        <a:t>Synthesized Block</a:t>
                      </a:r>
                    </a:p>
                  </a:txBody>
                  <a:tcPr/>
                </a:tc>
                <a:tc>
                  <a:txBody>
                    <a:bodyPr/>
                    <a:lstStyle/>
                    <a:p>
                      <a:pPr algn="ctr"/>
                      <a:r>
                        <a:rPr lang="en-US" sz="1600" b="1" dirty="0"/>
                        <a:t>Area</a:t>
                      </a:r>
                    </a:p>
                    <a:p>
                      <a:pPr algn="ctr"/>
                      <a:r>
                        <a:rPr lang="en-US" sz="1600" b="1" dirty="0"/>
                        <a:t>(</a:t>
                      </a:r>
                      <a:r>
                        <a:rPr lang="el-GR" sz="1600" b="1" dirty="0"/>
                        <a:t>λ</a:t>
                      </a:r>
                      <a:r>
                        <a:rPr lang="en-IN" sz="1600" b="1" baseline="30000" dirty="0"/>
                        <a:t>2</a:t>
                      </a:r>
                      <a:r>
                        <a:rPr lang="en-US" sz="1600" b="1" dirty="0"/>
                        <a:t>)</a:t>
                      </a:r>
                    </a:p>
                  </a:txBody>
                  <a:tcPr/>
                </a:tc>
                <a:tc>
                  <a:txBody>
                    <a:bodyPr/>
                    <a:lstStyle/>
                    <a:p>
                      <a:pPr algn="ctr"/>
                      <a:r>
                        <a:rPr lang="en-US" sz="1600" b="1" dirty="0"/>
                        <a:t>No. of NAND-2 equivalent instances</a:t>
                      </a:r>
                    </a:p>
                  </a:txBody>
                  <a:tcPr/>
                </a:tc>
                <a:tc>
                  <a:txBody>
                    <a:bodyPr/>
                    <a:lstStyle/>
                    <a:p>
                      <a:pPr algn="ctr"/>
                      <a:r>
                        <a:rPr lang="en-US" sz="1600" b="1" dirty="0"/>
                        <a:t>Power </a:t>
                      </a:r>
                    </a:p>
                    <a:p>
                      <a:pPr algn="ctr"/>
                      <a:r>
                        <a:rPr lang="en-US" sz="1600" b="1" dirty="0"/>
                        <a:t>(</a:t>
                      </a:r>
                      <a:r>
                        <a:rPr lang="en-US" sz="1600" b="1" dirty="0" err="1"/>
                        <a:t>mW</a:t>
                      </a:r>
                      <a:r>
                        <a:rPr lang="en-US" sz="1600" b="1" dirty="0"/>
                        <a:t>)</a:t>
                      </a:r>
                    </a:p>
                  </a:txBody>
                  <a:tcPr/>
                </a:tc>
                <a:tc>
                  <a:txBody>
                    <a:bodyPr/>
                    <a:lstStyle/>
                    <a:p>
                      <a:pPr algn="ctr"/>
                      <a:r>
                        <a:rPr lang="en-US" sz="1600" b="1" dirty="0"/>
                        <a:t>Delay </a:t>
                      </a:r>
                    </a:p>
                    <a:p>
                      <a:pPr algn="ctr"/>
                      <a:r>
                        <a:rPr lang="en-US" sz="1600" b="1" dirty="0"/>
                        <a:t>(ns) </a:t>
                      </a:r>
                    </a:p>
                  </a:txBody>
                  <a:tcPr/>
                </a:tc>
                <a:tc>
                  <a:txBody>
                    <a:bodyPr/>
                    <a:lstStyle/>
                    <a:p>
                      <a:pPr algn="ctr"/>
                      <a:r>
                        <a:rPr lang="en-US" sz="1600" b="1" dirty="0"/>
                        <a:t>P × D</a:t>
                      </a:r>
                    </a:p>
                  </a:txBody>
                  <a:tcPr/>
                </a:tc>
                <a:extLst>
                  <a:ext uri="{0D108BD9-81ED-4DB2-BD59-A6C34878D82A}">
                    <a16:rowId xmlns:a16="http://schemas.microsoft.com/office/drawing/2014/main" val="2472385374"/>
                  </a:ext>
                </a:extLst>
              </a:tr>
              <a:tr h="274213">
                <a:tc>
                  <a:txBody>
                    <a:bodyPr/>
                    <a:lstStyle/>
                    <a:p>
                      <a:pPr algn="ctr"/>
                      <a:r>
                        <a:rPr lang="en-US" sz="1600" dirty="0"/>
                        <a:t>Traditional CRT</a:t>
                      </a:r>
                    </a:p>
                  </a:txBody>
                  <a:tcPr/>
                </a:tc>
                <a:tc>
                  <a:txBody>
                    <a:bodyPr/>
                    <a:lstStyle/>
                    <a:p>
                      <a:pPr algn="ctr"/>
                      <a:r>
                        <a:rPr lang="en-US" sz="1600" dirty="0"/>
                        <a:t>23870.5</a:t>
                      </a:r>
                    </a:p>
                  </a:txBody>
                  <a:tcPr/>
                </a:tc>
                <a:tc>
                  <a:txBody>
                    <a:bodyPr/>
                    <a:lstStyle/>
                    <a:p>
                      <a:pPr algn="ctr"/>
                      <a:r>
                        <a:rPr lang="en-IN" sz="1600" dirty="0"/>
                        <a:t>~ 16K</a:t>
                      </a:r>
                      <a:endParaRPr lang="en-US" sz="1600" dirty="0"/>
                    </a:p>
                  </a:txBody>
                  <a:tcPr/>
                </a:tc>
                <a:tc>
                  <a:txBody>
                    <a:bodyPr/>
                    <a:lstStyle/>
                    <a:p>
                      <a:pPr algn="ctr"/>
                      <a:r>
                        <a:rPr lang="en-US" sz="1600" dirty="0"/>
                        <a:t> 0.88</a:t>
                      </a:r>
                    </a:p>
                  </a:txBody>
                  <a:tcPr/>
                </a:tc>
                <a:tc>
                  <a:txBody>
                    <a:bodyPr/>
                    <a:lstStyle/>
                    <a:p>
                      <a:pPr algn="ctr"/>
                      <a:r>
                        <a:rPr lang="en-US" sz="1600" dirty="0"/>
                        <a:t>11.24</a:t>
                      </a:r>
                    </a:p>
                  </a:txBody>
                  <a:tcPr/>
                </a:tc>
                <a:tc>
                  <a:txBody>
                    <a:bodyPr/>
                    <a:lstStyle/>
                    <a:p>
                      <a:pPr algn="ctr"/>
                      <a:r>
                        <a:rPr lang="en-US" sz="1600" dirty="0"/>
                        <a:t>9.89</a:t>
                      </a:r>
                    </a:p>
                  </a:txBody>
                  <a:tcPr/>
                </a:tc>
                <a:extLst>
                  <a:ext uri="{0D108BD9-81ED-4DB2-BD59-A6C34878D82A}">
                    <a16:rowId xmlns:a16="http://schemas.microsoft.com/office/drawing/2014/main" val="77795837"/>
                  </a:ext>
                </a:extLst>
              </a:tr>
              <a:tr h="290152">
                <a:tc>
                  <a:txBody>
                    <a:bodyPr/>
                    <a:lstStyle/>
                    <a:p>
                      <a:pPr algn="ctr"/>
                      <a:r>
                        <a:rPr lang="en-US" sz="1600" dirty="0"/>
                        <a:t>New CRT-I (32, 31, 21, 5)</a:t>
                      </a:r>
                    </a:p>
                  </a:txBody>
                  <a:tcPr/>
                </a:tc>
                <a:tc>
                  <a:txBody>
                    <a:bodyPr/>
                    <a:lstStyle/>
                    <a:p>
                      <a:pPr algn="ctr"/>
                      <a:r>
                        <a:rPr lang="en-US" sz="1600" dirty="0"/>
                        <a:t>9246.2</a:t>
                      </a:r>
                    </a:p>
                  </a:txBody>
                  <a:tcPr/>
                </a:tc>
                <a:tc>
                  <a:txBody>
                    <a:bodyPr/>
                    <a:lstStyle/>
                    <a:p>
                      <a:pPr algn="ctr"/>
                      <a:r>
                        <a:rPr lang="en-IN" sz="1600" dirty="0"/>
                        <a:t>~ 6K</a:t>
                      </a:r>
                      <a:endParaRPr lang="en-US" sz="1600" dirty="0"/>
                    </a:p>
                  </a:txBody>
                  <a:tcPr/>
                </a:tc>
                <a:tc>
                  <a:txBody>
                    <a:bodyPr/>
                    <a:lstStyle/>
                    <a:p>
                      <a:pPr algn="ctr"/>
                      <a:r>
                        <a:rPr lang="en-US" sz="1600" dirty="0"/>
                        <a:t>0.32</a:t>
                      </a:r>
                    </a:p>
                  </a:txBody>
                  <a:tcPr/>
                </a:tc>
                <a:tc>
                  <a:txBody>
                    <a:bodyPr/>
                    <a:lstStyle/>
                    <a:p>
                      <a:pPr algn="ctr"/>
                      <a:r>
                        <a:rPr lang="en-US" sz="1600" dirty="0"/>
                        <a:t>7.88</a:t>
                      </a:r>
                    </a:p>
                  </a:txBody>
                  <a:tcPr/>
                </a:tc>
                <a:tc>
                  <a:txBody>
                    <a:bodyPr/>
                    <a:lstStyle/>
                    <a:p>
                      <a:pPr algn="ctr"/>
                      <a:r>
                        <a:rPr lang="en-US" sz="1600" dirty="0"/>
                        <a:t>2.54</a:t>
                      </a:r>
                    </a:p>
                  </a:txBody>
                  <a:tcPr/>
                </a:tc>
                <a:extLst>
                  <a:ext uri="{0D108BD9-81ED-4DB2-BD59-A6C34878D82A}">
                    <a16:rowId xmlns:a16="http://schemas.microsoft.com/office/drawing/2014/main" val="1267189483"/>
                  </a:ext>
                </a:extLst>
              </a:tr>
              <a:tr h="479872">
                <a:tc>
                  <a:txBody>
                    <a:bodyPr/>
                    <a:lstStyle/>
                    <a:p>
                      <a:pPr algn="ctr"/>
                      <a:r>
                        <a:rPr lang="en-US" sz="1600" dirty="0"/>
                        <a:t>New CRT-I (32, 17, 13, 11)</a:t>
                      </a:r>
                    </a:p>
                  </a:txBody>
                  <a:tcPr/>
                </a:tc>
                <a:tc>
                  <a:txBody>
                    <a:bodyPr/>
                    <a:lstStyle/>
                    <a:p>
                      <a:pPr algn="ctr"/>
                      <a:r>
                        <a:rPr lang="en-US" sz="1600" dirty="0"/>
                        <a:t>9686.8</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600" dirty="0"/>
                        <a:t>~ 6K</a:t>
                      </a:r>
                      <a:endParaRPr lang="en-US" sz="1600" dirty="0"/>
                    </a:p>
                    <a:p>
                      <a:pPr algn="ctr"/>
                      <a:endParaRPr lang="en-US" sz="16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t>0.34</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t>7.98</a:t>
                      </a:r>
                    </a:p>
                  </a:txBody>
                  <a:tcPr/>
                </a:tc>
                <a:tc>
                  <a:txBody>
                    <a:bodyPr/>
                    <a:lstStyle/>
                    <a:p>
                      <a:pPr algn="ctr"/>
                      <a:r>
                        <a:rPr lang="en-US" sz="1600" dirty="0"/>
                        <a:t>2.72</a:t>
                      </a:r>
                    </a:p>
                  </a:txBody>
                  <a:tcPr/>
                </a:tc>
                <a:extLst>
                  <a:ext uri="{0D108BD9-81ED-4DB2-BD59-A6C34878D82A}">
                    <a16:rowId xmlns:a16="http://schemas.microsoft.com/office/drawing/2014/main" val="667130616"/>
                  </a:ext>
                </a:extLst>
              </a:tr>
            </a:tbl>
          </a:graphicData>
        </a:graphic>
      </p:graphicFrame>
      <p:sp>
        <p:nvSpPr>
          <p:cNvPr id="5" name="TextBox 4">
            <a:extLst>
              <a:ext uri="{FF2B5EF4-FFF2-40B4-BE49-F238E27FC236}">
                <a16:creationId xmlns:a16="http://schemas.microsoft.com/office/drawing/2014/main" id="{6C6EEABF-0C5B-B62B-D172-9CF1F0C9AE70}"/>
              </a:ext>
            </a:extLst>
          </p:cNvPr>
          <p:cNvSpPr txBox="1"/>
          <p:nvPr/>
        </p:nvSpPr>
        <p:spPr>
          <a:xfrm>
            <a:off x="2622041" y="2917821"/>
            <a:ext cx="6947918" cy="369332"/>
          </a:xfrm>
          <a:prstGeom prst="rect">
            <a:avLst/>
          </a:prstGeom>
          <a:noFill/>
        </p:spPr>
        <p:txBody>
          <a:bodyPr wrap="square" rtlCol="0">
            <a:spAutoFit/>
          </a:bodyPr>
          <a:lstStyle/>
          <a:p>
            <a:r>
              <a:rPr lang="en-IN" dirty="0">
                <a:solidFill>
                  <a:schemeClr val="tx2"/>
                </a:solidFill>
              </a:rPr>
              <a:t>Table 2. </a:t>
            </a:r>
            <a:r>
              <a:rPr lang="en-US" dirty="0">
                <a:solidFill>
                  <a:schemeClr val="tx2"/>
                </a:solidFill>
              </a:rPr>
              <a:t>Synthesis results of implemented binary-to-residue converters</a:t>
            </a:r>
          </a:p>
        </p:txBody>
      </p:sp>
      <p:sp>
        <p:nvSpPr>
          <p:cNvPr id="6" name="TextBox 5">
            <a:extLst>
              <a:ext uri="{FF2B5EF4-FFF2-40B4-BE49-F238E27FC236}">
                <a16:creationId xmlns:a16="http://schemas.microsoft.com/office/drawing/2014/main" id="{5483DDFD-142A-ACEB-8CB5-9F0A489B7DD6}"/>
              </a:ext>
            </a:extLst>
          </p:cNvPr>
          <p:cNvSpPr txBox="1"/>
          <p:nvPr/>
        </p:nvSpPr>
        <p:spPr>
          <a:xfrm>
            <a:off x="2622041" y="5958691"/>
            <a:ext cx="6947918" cy="369332"/>
          </a:xfrm>
          <a:prstGeom prst="rect">
            <a:avLst/>
          </a:prstGeom>
          <a:noFill/>
        </p:spPr>
        <p:txBody>
          <a:bodyPr wrap="square" rtlCol="0">
            <a:spAutoFit/>
          </a:bodyPr>
          <a:lstStyle/>
          <a:p>
            <a:r>
              <a:rPr lang="en-IN" dirty="0">
                <a:solidFill>
                  <a:schemeClr val="tx2"/>
                </a:solidFill>
              </a:rPr>
              <a:t>Table 2. </a:t>
            </a:r>
            <a:r>
              <a:rPr lang="en-US" dirty="0">
                <a:solidFill>
                  <a:schemeClr val="tx2"/>
                </a:solidFill>
              </a:rPr>
              <a:t>Synthesis results of implemented residue-to-binary converters</a:t>
            </a:r>
          </a:p>
        </p:txBody>
      </p:sp>
      <p:pic>
        <p:nvPicPr>
          <p:cNvPr id="7" name="Picture 2">
            <a:extLst>
              <a:ext uri="{FF2B5EF4-FFF2-40B4-BE49-F238E27FC236}">
                <a16:creationId xmlns:a16="http://schemas.microsoft.com/office/drawing/2014/main" id="{876DAC98-CBF0-C088-48AF-B4DFCB075C4C}"/>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691034" y="702156"/>
            <a:ext cx="965494" cy="965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283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03328-7E28-2186-5485-9D82BF3B3F36}"/>
              </a:ext>
            </a:extLst>
          </p:cNvPr>
          <p:cNvSpPr>
            <a:spLocks noGrp="1"/>
          </p:cNvSpPr>
          <p:nvPr>
            <p:ph type="title"/>
          </p:nvPr>
        </p:nvSpPr>
        <p:spPr/>
        <p:txBody>
          <a:bodyPr/>
          <a:lstStyle/>
          <a:p>
            <a:r>
              <a:rPr lang="en-IN" dirty="0"/>
              <a:t>Conclusion and future scope</a:t>
            </a:r>
            <a:endParaRPr lang="en-US" dirty="0"/>
          </a:p>
        </p:txBody>
      </p:sp>
      <p:sp>
        <p:nvSpPr>
          <p:cNvPr id="3" name="Content Placeholder 2">
            <a:extLst>
              <a:ext uri="{FF2B5EF4-FFF2-40B4-BE49-F238E27FC236}">
                <a16:creationId xmlns:a16="http://schemas.microsoft.com/office/drawing/2014/main" id="{33114DDA-CAE8-E05C-96E0-9FE8117D1542}"/>
              </a:ext>
            </a:extLst>
          </p:cNvPr>
          <p:cNvSpPr>
            <a:spLocks noGrp="1"/>
          </p:cNvSpPr>
          <p:nvPr>
            <p:ph idx="1"/>
          </p:nvPr>
        </p:nvSpPr>
        <p:spPr/>
        <p:txBody>
          <a:bodyPr>
            <a:normAutofit/>
          </a:bodyPr>
          <a:lstStyle/>
          <a:p>
            <a:r>
              <a:rPr lang="en-US" dirty="0"/>
              <a:t>The conclusions to be made from the implemented model and results of this project work are:</a:t>
            </a:r>
          </a:p>
          <a:p>
            <a:pPr lvl="1"/>
            <a:r>
              <a:rPr lang="en-US" dirty="0"/>
              <a:t>Implemented model successfully computes complicated inter-modulo operations for with just a sequence of adders and multipliers.</a:t>
            </a:r>
          </a:p>
          <a:p>
            <a:pPr lvl="1"/>
            <a:r>
              <a:rPr lang="en-US" dirty="0"/>
              <a:t>Results show significant improvement in the area, power and delay of the converters implemented using the proposed residue generator and the new CRT-I method to traditional CRT.</a:t>
            </a:r>
          </a:p>
          <a:p>
            <a:pPr marL="324000" lvl="1" indent="0">
              <a:buNone/>
            </a:pPr>
            <a:endParaRPr lang="en-US" dirty="0"/>
          </a:p>
          <a:p>
            <a:r>
              <a:rPr lang="en-US" dirty="0"/>
              <a:t>Points for future work have been identified below:</a:t>
            </a:r>
          </a:p>
          <a:p>
            <a:pPr lvl="1"/>
            <a:r>
              <a:rPr lang="en-US" dirty="0"/>
              <a:t>Consistent adder width and depth for moduli for different periodicities.</a:t>
            </a:r>
          </a:p>
          <a:p>
            <a:pPr lvl="1"/>
            <a:r>
              <a:rPr lang="en-US" dirty="0"/>
              <a:t>Improved algorithm to achieve the reduced equivalent sum in a single stage in residue generator.</a:t>
            </a:r>
          </a:p>
          <a:p>
            <a:pPr lvl="1"/>
            <a:r>
              <a:rPr lang="en-US" dirty="0"/>
              <a:t>Design of arithmetic circuitry to process convolution operation for RNS-based DSP processor and neural networks.</a:t>
            </a:r>
          </a:p>
        </p:txBody>
      </p:sp>
      <p:pic>
        <p:nvPicPr>
          <p:cNvPr id="4" name="Picture 2">
            <a:extLst>
              <a:ext uri="{FF2B5EF4-FFF2-40B4-BE49-F238E27FC236}">
                <a16:creationId xmlns:a16="http://schemas.microsoft.com/office/drawing/2014/main" id="{45F2A369-2666-0A77-028D-31530B24F0D2}"/>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0691034" y="702156"/>
            <a:ext cx="965494" cy="965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392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B2D4B-6178-7570-EFCB-66F7A15B700C}"/>
              </a:ext>
            </a:extLst>
          </p:cNvPr>
          <p:cNvSpPr>
            <a:spLocks noGrp="1"/>
          </p:cNvSpPr>
          <p:nvPr>
            <p:ph type="title"/>
          </p:nvPr>
        </p:nvSpPr>
        <p:spPr/>
        <p:txBody>
          <a:bodyPr/>
          <a:lstStyle/>
          <a:p>
            <a:r>
              <a:rPr lang="en-IN" dirty="0"/>
              <a:t>references</a:t>
            </a:r>
            <a:endParaRPr lang="en-US" dirty="0"/>
          </a:p>
        </p:txBody>
      </p:sp>
      <p:sp>
        <p:nvSpPr>
          <p:cNvPr id="3" name="Content Placeholder 2">
            <a:extLst>
              <a:ext uri="{FF2B5EF4-FFF2-40B4-BE49-F238E27FC236}">
                <a16:creationId xmlns:a16="http://schemas.microsoft.com/office/drawing/2014/main" id="{ABFC947A-0103-AEA4-74E3-B2DD2F2DEDBE}"/>
              </a:ext>
            </a:extLst>
          </p:cNvPr>
          <p:cNvSpPr>
            <a:spLocks noGrp="1"/>
          </p:cNvSpPr>
          <p:nvPr>
            <p:ph idx="1"/>
          </p:nvPr>
        </p:nvSpPr>
        <p:spPr>
          <a:xfrm>
            <a:off x="581192" y="2030158"/>
            <a:ext cx="11029615" cy="4125686"/>
          </a:xfrm>
        </p:spPr>
        <p:txBody>
          <a:bodyPr>
            <a:normAutofit lnSpcReduction="10000"/>
          </a:bodyPr>
          <a:lstStyle/>
          <a:p>
            <a:pPr marL="0" indent="0">
              <a:buNone/>
            </a:pPr>
            <a:r>
              <a:rPr lang="en-US" sz="1600" dirty="0"/>
              <a:t>[1] R. Chokshi, K. S. Berezowski, A. Shrivastava, and S. J. </a:t>
            </a:r>
            <a:r>
              <a:rPr lang="en-US" sz="1600" dirty="0" err="1"/>
              <a:t>Piestrak</a:t>
            </a:r>
            <a:r>
              <a:rPr lang="en-US" sz="1600" dirty="0"/>
              <a:t>, “Exploiting residue number system for power-efficient digital signal processing in embedded processors,” in Proceedings of the 2009 International Conference on Compilers, Architecture, and Synthesis for Embedded Systems, (New York, NY, USA), p. 19–28, Association for Computing Machinery, 2009. </a:t>
            </a:r>
          </a:p>
          <a:p>
            <a:pPr marL="0" indent="0">
              <a:buNone/>
            </a:pPr>
            <a:r>
              <a:rPr lang="en-US" sz="1600" dirty="0"/>
              <a:t>[2] A. </a:t>
            </a:r>
            <a:r>
              <a:rPr lang="en-US" sz="1600" dirty="0" err="1"/>
              <a:t>Hiasat</a:t>
            </a:r>
            <a:r>
              <a:rPr lang="en-US" sz="1600" dirty="0"/>
              <a:t>, “A residue-to-binary converter for the extended four-moduli set {2 n − 1, 2 n + 1, 2 2n + 1, 2 2n+p},” IEEE Transactions on Very Large Scale Integration (VLSI) Systems, vol. 25, no. 7, pp. 2188–2192, 2017. </a:t>
            </a:r>
          </a:p>
          <a:p>
            <a:pPr marL="0" indent="0">
              <a:buNone/>
            </a:pPr>
            <a:r>
              <a:rPr lang="en-US" sz="1600" dirty="0"/>
              <a:t>[3] K. V. Vardhan, G. </a:t>
            </a:r>
            <a:r>
              <a:rPr lang="en-US" sz="1600" dirty="0" err="1"/>
              <a:t>Sailakshmi</a:t>
            </a:r>
            <a:r>
              <a:rPr lang="en-US" sz="1600" dirty="0"/>
              <a:t>, S. </a:t>
            </a:r>
            <a:r>
              <a:rPr lang="en-US" sz="1600" dirty="0" err="1"/>
              <a:t>Musala</a:t>
            </a:r>
            <a:r>
              <a:rPr lang="en-US" sz="1600" dirty="0"/>
              <a:t>, and A. </a:t>
            </a:r>
            <a:r>
              <a:rPr lang="en-US" sz="1600" dirty="0" err="1"/>
              <a:t>Srinivasulu</a:t>
            </a:r>
            <a:r>
              <a:rPr lang="en-US" sz="1600" dirty="0"/>
              <a:t>, “Analysis and design of high speed residue to binary reverse converter for the moduli set 2n+ 1, 2n,2n-1,” in 2020 IEEE Recent Advances in Intelligent Computational Systems (RAICS), pp. 53–56, 2020. </a:t>
            </a:r>
          </a:p>
          <a:p>
            <a:pPr marL="0" indent="0">
              <a:buNone/>
            </a:pPr>
            <a:r>
              <a:rPr lang="en-US" sz="1600" dirty="0"/>
              <a:t>[4] P. </a:t>
            </a:r>
            <a:r>
              <a:rPr lang="en-US" sz="1600" dirty="0" err="1"/>
              <a:t>Patronik</a:t>
            </a:r>
            <a:r>
              <a:rPr lang="en-US" sz="1600" dirty="0"/>
              <a:t>, “On reverse converters for arbitrary multi-moduli </a:t>
            </a:r>
            <a:r>
              <a:rPr lang="en-US" sz="1600" dirty="0" err="1"/>
              <a:t>rns</a:t>
            </a:r>
            <a:r>
              <a:rPr lang="en-US" sz="1600" dirty="0"/>
              <a:t>,” Integration, vol. 75, pp. 158–167, 2020. </a:t>
            </a:r>
          </a:p>
          <a:p>
            <a:pPr marL="0" indent="0">
              <a:buNone/>
            </a:pPr>
            <a:r>
              <a:rPr lang="en-US" sz="1600" dirty="0"/>
              <a:t>[5] S. </a:t>
            </a:r>
            <a:r>
              <a:rPr lang="en-US" sz="1600" dirty="0" err="1"/>
              <a:t>Piestrak</a:t>
            </a:r>
            <a:r>
              <a:rPr lang="en-US" sz="1600" dirty="0"/>
              <a:t>, “Design of residue generators and </a:t>
            </a:r>
            <a:r>
              <a:rPr lang="en-US" sz="1600" dirty="0" err="1"/>
              <a:t>multioperand</a:t>
            </a:r>
            <a:r>
              <a:rPr lang="en-US" sz="1600" dirty="0"/>
              <a:t> modular adders using </a:t>
            </a:r>
            <a:r>
              <a:rPr lang="en-US" sz="1600" dirty="0" err="1"/>
              <a:t>carrysave</a:t>
            </a:r>
            <a:r>
              <a:rPr lang="en-US" sz="1600" dirty="0"/>
              <a:t> adders,” IEEE Transactions on Computers, vol. 43, no. 1, pp. 68–77, 1994. </a:t>
            </a:r>
          </a:p>
          <a:p>
            <a:pPr marL="0" indent="0">
              <a:buNone/>
            </a:pPr>
            <a:r>
              <a:rPr lang="en-US" sz="1600" dirty="0"/>
              <a:t>[6] A. </a:t>
            </a:r>
            <a:r>
              <a:rPr lang="en-US" sz="1600" dirty="0" err="1"/>
              <a:t>Avizienis</a:t>
            </a:r>
            <a:r>
              <a:rPr lang="en-US" sz="1600" dirty="0"/>
              <a:t>, “Arithmetic error codes: Cost and effectiveness studies for application in digital system design,” IEEE Transactions on Computers, vol. C-20, no. 11, pp. 1322– 1331, 1971.</a:t>
            </a:r>
          </a:p>
          <a:p>
            <a:pPr marL="0" indent="0">
              <a:buNone/>
            </a:pPr>
            <a:r>
              <a:rPr lang="en-US" sz="1600"/>
              <a:t>[7] Y</a:t>
            </a:r>
            <a:r>
              <a:rPr lang="en-US" sz="1600" dirty="0"/>
              <a:t>. Wang, “Residue-to-binary converters based on new </a:t>
            </a:r>
            <a:r>
              <a:rPr lang="en-US" sz="1600" dirty="0" err="1"/>
              <a:t>chinese</a:t>
            </a:r>
            <a:r>
              <a:rPr lang="en-US" sz="1600" dirty="0"/>
              <a:t> remainder theorems,” IEEE Transactions on Circuits and Systems II: Analog and Digital Signal Processing, vol. 47, no. 3, pp. 197–205, 2000. </a:t>
            </a:r>
          </a:p>
        </p:txBody>
      </p:sp>
      <p:pic>
        <p:nvPicPr>
          <p:cNvPr id="4" name="Picture 2">
            <a:extLst>
              <a:ext uri="{FF2B5EF4-FFF2-40B4-BE49-F238E27FC236}">
                <a16:creationId xmlns:a16="http://schemas.microsoft.com/office/drawing/2014/main" id="{39C7688E-0C8A-1793-182E-A4AD6D144035}"/>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0691034" y="702156"/>
            <a:ext cx="965494" cy="965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410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2F979-AEB5-DA8A-A362-7FA7AAB5CB6E}"/>
              </a:ext>
            </a:extLst>
          </p:cNvPr>
          <p:cNvSpPr txBox="1">
            <a:spLocks/>
          </p:cNvSpPr>
          <p:nvPr/>
        </p:nvSpPr>
        <p:spPr>
          <a:xfrm>
            <a:off x="581192" y="2982686"/>
            <a:ext cx="11029616" cy="1715956"/>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400" dirty="0">
                <a:solidFill>
                  <a:schemeClr val="tx1"/>
                </a:solidFill>
              </a:rPr>
              <a:t>Thank you</a:t>
            </a:r>
            <a:endParaRPr lang="en-US" sz="4400" dirty="0">
              <a:solidFill>
                <a:schemeClr val="tx1"/>
              </a:solidFill>
            </a:endParaRPr>
          </a:p>
        </p:txBody>
      </p:sp>
    </p:spTree>
    <p:extLst>
      <p:ext uri="{BB962C8B-B14F-4D97-AF65-F5344CB8AC3E}">
        <p14:creationId xmlns:p14="http://schemas.microsoft.com/office/powerpoint/2010/main" val="596739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34AEE-7B6F-727C-0676-B0390E632669}"/>
              </a:ext>
            </a:extLst>
          </p:cNvPr>
          <p:cNvSpPr>
            <a:spLocks noGrp="1"/>
          </p:cNvSpPr>
          <p:nvPr>
            <p:ph type="title"/>
          </p:nvPr>
        </p:nvSpPr>
        <p:spPr/>
        <p:txBody>
          <a:bodyPr/>
          <a:lstStyle/>
          <a:p>
            <a:r>
              <a:rPr lang="en-IN" dirty="0"/>
              <a:t>outline</a:t>
            </a:r>
            <a:endParaRPr lang="en-US" dirty="0"/>
          </a:p>
        </p:txBody>
      </p:sp>
      <p:sp>
        <p:nvSpPr>
          <p:cNvPr id="3" name="Content Placeholder 2">
            <a:extLst>
              <a:ext uri="{FF2B5EF4-FFF2-40B4-BE49-F238E27FC236}">
                <a16:creationId xmlns:a16="http://schemas.microsoft.com/office/drawing/2014/main" id="{FE60436B-2084-D06A-56CF-0D0826EA3713}"/>
              </a:ext>
            </a:extLst>
          </p:cNvPr>
          <p:cNvSpPr>
            <a:spLocks noGrp="1"/>
          </p:cNvSpPr>
          <p:nvPr>
            <p:ph idx="1"/>
          </p:nvPr>
        </p:nvSpPr>
        <p:spPr>
          <a:xfrm>
            <a:off x="581193" y="2279808"/>
            <a:ext cx="11029615" cy="3338431"/>
          </a:xfrm>
        </p:spPr>
        <p:txBody>
          <a:bodyPr>
            <a:normAutofit fontScale="92500" lnSpcReduction="10000"/>
          </a:bodyPr>
          <a:lstStyle/>
          <a:p>
            <a:r>
              <a:rPr lang="en-IN" dirty="0"/>
              <a:t>Abstract</a:t>
            </a:r>
          </a:p>
          <a:p>
            <a:r>
              <a:rPr lang="en-IN" dirty="0"/>
              <a:t>Introduction and Motivation</a:t>
            </a:r>
          </a:p>
          <a:p>
            <a:r>
              <a:rPr lang="en-US" dirty="0"/>
              <a:t>Residue Number System</a:t>
            </a:r>
          </a:p>
          <a:p>
            <a:r>
              <a:rPr lang="en-US" dirty="0"/>
              <a:t>Periodicity Based Residue Generator</a:t>
            </a:r>
          </a:p>
          <a:p>
            <a:r>
              <a:rPr lang="en-US" dirty="0"/>
              <a:t>Chinese Remainder Theorem</a:t>
            </a:r>
          </a:p>
          <a:p>
            <a:r>
              <a:rPr lang="en-US" dirty="0"/>
              <a:t>New Chinese Remainder Theorem-I</a:t>
            </a:r>
          </a:p>
          <a:p>
            <a:r>
              <a:rPr lang="en-IN" dirty="0"/>
              <a:t>Experimental Setup and Results</a:t>
            </a:r>
          </a:p>
          <a:p>
            <a:r>
              <a:rPr lang="en-IN" dirty="0"/>
              <a:t>Conclusion and Future Scope</a:t>
            </a:r>
          </a:p>
          <a:p>
            <a:r>
              <a:rPr lang="en-IN" dirty="0"/>
              <a:t>References</a:t>
            </a:r>
          </a:p>
          <a:p>
            <a:endParaRPr lang="en-US" dirty="0"/>
          </a:p>
        </p:txBody>
      </p:sp>
      <p:pic>
        <p:nvPicPr>
          <p:cNvPr id="4" name="Picture 2">
            <a:extLst>
              <a:ext uri="{FF2B5EF4-FFF2-40B4-BE49-F238E27FC236}">
                <a16:creationId xmlns:a16="http://schemas.microsoft.com/office/drawing/2014/main" id="{C04275D0-4311-54B9-1294-6904A69E93C7}"/>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0691034" y="702156"/>
            <a:ext cx="965494" cy="965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25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840C2-456D-2C74-D579-964B14DB5EB4}"/>
              </a:ext>
            </a:extLst>
          </p:cNvPr>
          <p:cNvSpPr>
            <a:spLocks noGrp="1"/>
          </p:cNvSpPr>
          <p:nvPr>
            <p:ph type="title"/>
          </p:nvPr>
        </p:nvSpPr>
        <p:spPr/>
        <p:txBody>
          <a:bodyPr/>
          <a:lstStyle/>
          <a:p>
            <a:r>
              <a:rPr lang="en-IN" dirty="0"/>
              <a:t>Abstract</a:t>
            </a:r>
            <a:endParaRPr lang="en-US" dirty="0"/>
          </a:p>
        </p:txBody>
      </p:sp>
      <p:sp>
        <p:nvSpPr>
          <p:cNvPr id="3" name="Content Placeholder 2">
            <a:extLst>
              <a:ext uri="{FF2B5EF4-FFF2-40B4-BE49-F238E27FC236}">
                <a16:creationId xmlns:a16="http://schemas.microsoft.com/office/drawing/2014/main" id="{E8F7AD61-304E-C31F-2713-881F96D33901}"/>
              </a:ext>
            </a:extLst>
          </p:cNvPr>
          <p:cNvSpPr>
            <a:spLocks noGrp="1"/>
          </p:cNvSpPr>
          <p:nvPr>
            <p:ph idx="1"/>
          </p:nvPr>
        </p:nvSpPr>
        <p:spPr>
          <a:xfrm>
            <a:off x="581192" y="1961040"/>
            <a:ext cx="11029615" cy="3678303"/>
          </a:xfrm>
        </p:spPr>
        <p:txBody>
          <a:bodyPr/>
          <a:lstStyle/>
          <a:p>
            <a:pPr marL="0" indent="0" algn="just">
              <a:buNone/>
            </a:pPr>
            <a:r>
              <a:rPr lang="en-US" dirty="0"/>
              <a:t>Carry propagation between data paths for arithmetic operations in number systems based on 2’s complement place a fundamental constraint on the speed, power, and area of hardware implementing it. By dividing the number into smaller parts, Residue Number System (RNS) overcomes these constraints as arithmetic operations on these parts can be performed in parallel, eliminating delay due to lengthy carry propagation chains. Systems implementing RNS, therefore, have been proposed as a means of enhancing the performance of arithmetic circuitry. However, restrictions in the expression of arithmetic operations in terms of the RNS system and overheads associated with operations involving 2’s complement arithmetic make it difficult to design a programmable processor capable of benefiting from the properties of RNS. In this work we explore possible hardware efficient architectures for the conversion from binary-to-RNS and RNS-to-binary for utilizing the advantages of the RNS system to achieve arithmetic operations. We also report our implementation of the converters for any general set of moduli.</a:t>
            </a:r>
          </a:p>
        </p:txBody>
      </p:sp>
      <p:pic>
        <p:nvPicPr>
          <p:cNvPr id="4" name="Picture 2">
            <a:extLst>
              <a:ext uri="{FF2B5EF4-FFF2-40B4-BE49-F238E27FC236}">
                <a16:creationId xmlns:a16="http://schemas.microsoft.com/office/drawing/2014/main" id="{D64344BA-6B08-72C9-F58F-EFF14A3E3C3F}"/>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0691034" y="702156"/>
            <a:ext cx="965494" cy="965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7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86549-6937-BDBF-2EC4-CD60B5762916}"/>
              </a:ext>
            </a:extLst>
          </p:cNvPr>
          <p:cNvSpPr>
            <a:spLocks noGrp="1"/>
          </p:cNvSpPr>
          <p:nvPr>
            <p:ph type="title"/>
          </p:nvPr>
        </p:nvSpPr>
        <p:spPr/>
        <p:txBody>
          <a:bodyPr/>
          <a:lstStyle/>
          <a:p>
            <a:r>
              <a:rPr lang="en-IN" dirty="0"/>
              <a:t>Introduction and motivation</a:t>
            </a:r>
            <a:endParaRPr lang="en-US" dirty="0"/>
          </a:p>
        </p:txBody>
      </p:sp>
      <p:sp>
        <p:nvSpPr>
          <p:cNvPr id="3" name="Content Placeholder 2">
            <a:extLst>
              <a:ext uri="{FF2B5EF4-FFF2-40B4-BE49-F238E27FC236}">
                <a16:creationId xmlns:a16="http://schemas.microsoft.com/office/drawing/2014/main" id="{B0BAB0AE-507A-D259-D9EC-9A93E67345A0}"/>
              </a:ext>
            </a:extLst>
          </p:cNvPr>
          <p:cNvSpPr>
            <a:spLocks noGrp="1"/>
          </p:cNvSpPr>
          <p:nvPr>
            <p:ph idx="1"/>
          </p:nvPr>
        </p:nvSpPr>
        <p:spPr>
          <a:xfrm>
            <a:off x="581193" y="1870742"/>
            <a:ext cx="11029614" cy="2345784"/>
          </a:xfrm>
        </p:spPr>
        <p:txBody>
          <a:bodyPr>
            <a:normAutofit/>
          </a:bodyPr>
          <a:lstStyle/>
          <a:p>
            <a:r>
              <a:rPr lang="en-IN" dirty="0"/>
              <a:t>Need alternatives to two’s complement system</a:t>
            </a:r>
          </a:p>
          <a:p>
            <a:r>
              <a:rPr lang="en-IN" dirty="0"/>
              <a:t>RNS is non-weighted: speeds up arithmetic operations by breaking carry propagation chain</a:t>
            </a:r>
          </a:p>
          <a:p>
            <a:r>
              <a:rPr lang="en-IN" dirty="0"/>
              <a:t>More area efficiency, less interconnections complexity, less switching activity</a:t>
            </a:r>
          </a:p>
          <a:p>
            <a:r>
              <a:rPr lang="en-IN" dirty="0"/>
              <a:t>RNS suitable for operations involving intense arithmetic computations, </a:t>
            </a:r>
            <a:r>
              <a:rPr lang="en-IN" dirty="0" err="1"/>
              <a:t>e.g</a:t>
            </a:r>
            <a:r>
              <a:rPr lang="en-IN" dirty="0"/>
              <a:t> DSP</a:t>
            </a:r>
          </a:p>
        </p:txBody>
      </p:sp>
      <p:pic>
        <p:nvPicPr>
          <p:cNvPr id="4" name="Picture 2">
            <a:extLst>
              <a:ext uri="{FF2B5EF4-FFF2-40B4-BE49-F238E27FC236}">
                <a16:creationId xmlns:a16="http://schemas.microsoft.com/office/drawing/2014/main" id="{EDF9A2B3-3A79-4282-55F5-2A80B583AFCD}"/>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0691034" y="702156"/>
            <a:ext cx="965494" cy="965494"/>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2FE62765-0A62-80D4-DC5E-0D501FD56061}"/>
              </a:ext>
            </a:extLst>
          </p:cNvPr>
          <p:cNvGrpSpPr/>
          <p:nvPr/>
        </p:nvGrpSpPr>
        <p:grpSpPr>
          <a:xfrm>
            <a:off x="6739128" y="3892357"/>
            <a:ext cx="5307450" cy="2754471"/>
            <a:chOff x="6095999" y="3568161"/>
            <a:chExt cx="6023731" cy="3091830"/>
          </a:xfrm>
        </p:grpSpPr>
        <p:pic>
          <p:nvPicPr>
            <p:cNvPr id="5" name="Picture 4" descr="A picture containing text, diagram, plan, technical drawing&#10;&#10;Description automatically generated">
              <a:extLst>
                <a:ext uri="{FF2B5EF4-FFF2-40B4-BE49-F238E27FC236}">
                  <a16:creationId xmlns:a16="http://schemas.microsoft.com/office/drawing/2014/main" id="{904EE0FE-4C1E-6791-AA5E-763D5E56FB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3568161"/>
              <a:ext cx="6023731" cy="2746357"/>
            </a:xfrm>
            <a:prstGeom prst="rect">
              <a:avLst/>
            </a:prstGeom>
          </p:spPr>
        </p:pic>
        <p:sp>
          <p:nvSpPr>
            <p:cNvPr id="6" name="TextBox 5">
              <a:extLst>
                <a:ext uri="{FF2B5EF4-FFF2-40B4-BE49-F238E27FC236}">
                  <a16:creationId xmlns:a16="http://schemas.microsoft.com/office/drawing/2014/main" id="{26A288FE-5030-6789-8831-2BA22E5B8BE5}"/>
                </a:ext>
              </a:extLst>
            </p:cNvPr>
            <p:cNvSpPr txBox="1"/>
            <p:nvPr/>
          </p:nvSpPr>
          <p:spPr>
            <a:xfrm>
              <a:off x="6693441" y="6314518"/>
              <a:ext cx="4828848" cy="345473"/>
            </a:xfrm>
            <a:prstGeom prst="rect">
              <a:avLst/>
            </a:prstGeom>
            <a:noFill/>
          </p:spPr>
          <p:txBody>
            <a:bodyPr wrap="square" rtlCol="0">
              <a:spAutoFit/>
            </a:bodyPr>
            <a:lstStyle/>
            <a:p>
              <a:r>
                <a:rPr lang="en-IN" sz="1400" dirty="0">
                  <a:solidFill>
                    <a:schemeClr val="tx2"/>
                  </a:solidFill>
                </a:rPr>
                <a:t>Fig. 1. </a:t>
              </a:r>
              <a:r>
                <a:rPr lang="en-US" sz="1400" dirty="0">
                  <a:solidFill>
                    <a:schemeClr val="tx2"/>
                  </a:solidFill>
                </a:rPr>
                <a:t>An example of a basic signal processor using RNS</a:t>
              </a:r>
            </a:p>
          </p:txBody>
        </p:sp>
      </p:grpSp>
      <p:sp>
        <p:nvSpPr>
          <p:cNvPr id="11" name="Content Placeholder 2">
            <a:extLst>
              <a:ext uri="{FF2B5EF4-FFF2-40B4-BE49-F238E27FC236}">
                <a16:creationId xmlns:a16="http://schemas.microsoft.com/office/drawing/2014/main" id="{2E625672-EE50-2FC6-DE72-532CD846706D}"/>
              </a:ext>
            </a:extLst>
          </p:cNvPr>
          <p:cNvSpPr txBox="1">
            <a:spLocks/>
          </p:cNvSpPr>
          <p:nvPr/>
        </p:nvSpPr>
        <p:spPr>
          <a:xfrm>
            <a:off x="581193" y="3837492"/>
            <a:ext cx="6240231" cy="234578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RNS suffers from inefficient inter-modulo operations</a:t>
            </a:r>
            <a:r>
              <a:rPr lang="en-IN" dirty="0"/>
              <a:t>: </a:t>
            </a:r>
            <a:r>
              <a:rPr lang="en-US" dirty="0"/>
              <a:t>magnitude comparison, division, scaling, sign and overflow detection, RNS-to-binary conversion</a:t>
            </a:r>
          </a:p>
          <a:p>
            <a:r>
              <a:rPr lang="en-US" dirty="0"/>
              <a:t>Special moduli sets are fast but choices of dynamic range </a:t>
            </a:r>
            <a:r>
              <a:rPr lang="en-IN" dirty="0"/>
              <a:t>are limited</a:t>
            </a:r>
          </a:p>
          <a:p>
            <a:r>
              <a:rPr lang="en-IN" dirty="0"/>
              <a:t>Need efficient hardware for implementing arbitrary residue generation and conversion</a:t>
            </a:r>
            <a:endParaRPr lang="en-US" dirty="0"/>
          </a:p>
        </p:txBody>
      </p:sp>
    </p:spTree>
    <p:extLst>
      <p:ext uri="{BB962C8B-B14F-4D97-AF65-F5344CB8AC3E}">
        <p14:creationId xmlns:p14="http://schemas.microsoft.com/office/powerpoint/2010/main" val="126933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1B9D-CA11-DD7D-F4B8-FEAA009ADFB2}"/>
              </a:ext>
            </a:extLst>
          </p:cNvPr>
          <p:cNvSpPr>
            <a:spLocks noGrp="1"/>
          </p:cNvSpPr>
          <p:nvPr>
            <p:ph type="title"/>
          </p:nvPr>
        </p:nvSpPr>
        <p:spPr/>
        <p:txBody>
          <a:bodyPr/>
          <a:lstStyle/>
          <a:p>
            <a:r>
              <a:rPr lang="en-US" dirty="0"/>
              <a:t>Residue Number System (RNS)</a:t>
            </a:r>
          </a:p>
        </p:txBody>
      </p:sp>
      <p:sp>
        <p:nvSpPr>
          <p:cNvPr id="3" name="Content Placeholder 2">
            <a:extLst>
              <a:ext uri="{FF2B5EF4-FFF2-40B4-BE49-F238E27FC236}">
                <a16:creationId xmlns:a16="http://schemas.microsoft.com/office/drawing/2014/main" id="{4776FC0A-7444-EF72-4A47-BEE98C44CA70}"/>
              </a:ext>
            </a:extLst>
          </p:cNvPr>
          <p:cNvSpPr>
            <a:spLocks noGrp="1"/>
          </p:cNvSpPr>
          <p:nvPr>
            <p:ph idx="1"/>
          </p:nvPr>
        </p:nvSpPr>
        <p:spPr>
          <a:xfrm>
            <a:off x="581192" y="2107345"/>
            <a:ext cx="11029615" cy="515704"/>
          </a:xfrm>
        </p:spPr>
        <p:txBody>
          <a:bodyPr/>
          <a:lstStyle/>
          <a:p>
            <a:pPr marL="0" indent="0">
              <a:buNone/>
            </a:pPr>
            <a:r>
              <a:rPr lang="en-US" dirty="0"/>
              <a:t>For integers X ,  A and m, the modulo operation x = X mod A is given as </a:t>
            </a:r>
          </a:p>
        </p:txBody>
      </p:sp>
      <p:grpSp>
        <p:nvGrpSpPr>
          <p:cNvPr id="24" name="Group 23">
            <a:extLst>
              <a:ext uri="{FF2B5EF4-FFF2-40B4-BE49-F238E27FC236}">
                <a16:creationId xmlns:a16="http://schemas.microsoft.com/office/drawing/2014/main" id="{391CED5B-FB8E-D8E1-A792-A36ECD2348C4}"/>
              </a:ext>
            </a:extLst>
          </p:cNvPr>
          <p:cNvGrpSpPr/>
          <p:nvPr/>
        </p:nvGrpSpPr>
        <p:grpSpPr>
          <a:xfrm>
            <a:off x="8157797" y="2173785"/>
            <a:ext cx="3436796" cy="449264"/>
            <a:chOff x="6608728" y="2996168"/>
            <a:chExt cx="4653421" cy="609631"/>
          </a:xfrm>
        </p:grpSpPr>
        <p:pic>
          <p:nvPicPr>
            <p:cNvPr id="21" name="Picture 20">
              <a:extLst>
                <a:ext uri="{FF2B5EF4-FFF2-40B4-BE49-F238E27FC236}">
                  <a16:creationId xmlns:a16="http://schemas.microsoft.com/office/drawing/2014/main" id="{FEA5B896-92BE-7674-DA65-C7769D6FBD98}"/>
                </a:ext>
              </a:extLst>
            </p:cNvPr>
            <p:cNvPicPr>
              <a:picLocks noChangeAspect="1"/>
            </p:cNvPicPr>
            <p:nvPr/>
          </p:nvPicPr>
          <p:blipFill>
            <a:blip r:embed="rId3"/>
            <a:stretch>
              <a:fillRect/>
            </a:stretch>
          </p:blipFill>
          <p:spPr>
            <a:xfrm>
              <a:off x="6608728" y="2996168"/>
              <a:ext cx="1911448" cy="609631"/>
            </a:xfrm>
            <a:prstGeom prst="rect">
              <a:avLst/>
            </a:prstGeom>
          </p:spPr>
        </p:pic>
        <p:pic>
          <p:nvPicPr>
            <p:cNvPr id="23" name="Picture 22">
              <a:extLst>
                <a:ext uri="{FF2B5EF4-FFF2-40B4-BE49-F238E27FC236}">
                  <a16:creationId xmlns:a16="http://schemas.microsoft.com/office/drawing/2014/main" id="{4AF32A88-CE0B-259C-5112-177FC14B8485}"/>
                </a:ext>
              </a:extLst>
            </p:cNvPr>
            <p:cNvPicPr>
              <a:picLocks noChangeAspect="1"/>
            </p:cNvPicPr>
            <p:nvPr/>
          </p:nvPicPr>
          <p:blipFill>
            <a:blip r:embed="rId4"/>
            <a:stretch>
              <a:fillRect/>
            </a:stretch>
          </p:blipFill>
          <p:spPr>
            <a:xfrm>
              <a:off x="9598363" y="3060052"/>
              <a:ext cx="1663786" cy="463574"/>
            </a:xfrm>
            <a:prstGeom prst="rect">
              <a:avLst/>
            </a:prstGeom>
          </p:spPr>
        </p:pic>
      </p:grpSp>
      <p:sp>
        <p:nvSpPr>
          <p:cNvPr id="27" name="Content Placeholder 2">
            <a:extLst>
              <a:ext uri="{FF2B5EF4-FFF2-40B4-BE49-F238E27FC236}">
                <a16:creationId xmlns:a16="http://schemas.microsoft.com/office/drawing/2014/main" id="{C1BA2351-3359-FD98-1EE4-7F571BB3853A}"/>
              </a:ext>
            </a:extLst>
          </p:cNvPr>
          <p:cNvSpPr txBox="1">
            <a:spLocks/>
          </p:cNvSpPr>
          <p:nvPr/>
        </p:nvSpPr>
        <p:spPr>
          <a:xfrm>
            <a:off x="581192" y="2813398"/>
            <a:ext cx="11029615" cy="51570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t>In RNS, any X &lt; M can be uniquely represented using the moduli set (m</a:t>
            </a:r>
            <a:r>
              <a:rPr lang="en-US" baseline="-25000" dirty="0"/>
              <a:t>1</a:t>
            </a:r>
            <a:r>
              <a:rPr lang="en-US" dirty="0"/>
              <a:t>, m</a:t>
            </a:r>
            <a:r>
              <a:rPr lang="en-US" baseline="-25000" dirty="0"/>
              <a:t>2</a:t>
            </a:r>
            <a:r>
              <a:rPr lang="en-US" dirty="0"/>
              <a:t>,…, </a:t>
            </a:r>
            <a:r>
              <a:rPr lang="en-US" dirty="0" err="1"/>
              <a:t>m</a:t>
            </a:r>
            <a:r>
              <a:rPr lang="en-US" baseline="-25000" dirty="0" err="1"/>
              <a:t>n</a:t>
            </a:r>
            <a:r>
              <a:rPr lang="en-US" dirty="0"/>
              <a:t>), where GCD(m</a:t>
            </a:r>
            <a:r>
              <a:rPr lang="en-US" baseline="-25000" dirty="0"/>
              <a:t>i</a:t>
            </a:r>
            <a:r>
              <a:rPr lang="en-US" dirty="0"/>
              <a:t>, </a:t>
            </a:r>
            <a:r>
              <a:rPr lang="en-US" dirty="0" err="1"/>
              <a:t>m</a:t>
            </a:r>
            <a:r>
              <a:rPr lang="en-US" baseline="-25000" dirty="0" err="1"/>
              <a:t>j</a:t>
            </a:r>
            <a:r>
              <a:rPr lang="en-US" dirty="0"/>
              <a:t>) = 1 for </a:t>
            </a:r>
            <a:r>
              <a:rPr lang="en-US" dirty="0" err="1"/>
              <a:t>i</a:t>
            </a:r>
            <a:r>
              <a:rPr lang="en-US" dirty="0"/>
              <a:t> ≠ j</a:t>
            </a:r>
          </a:p>
        </p:txBody>
      </p:sp>
      <p:pic>
        <p:nvPicPr>
          <p:cNvPr id="29" name="Picture 28">
            <a:extLst>
              <a:ext uri="{FF2B5EF4-FFF2-40B4-BE49-F238E27FC236}">
                <a16:creationId xmlns:a16="http://schemas.microsoft.com/office/drawing/2014/main" id="{AB4C5DCF-BE68-A630-3CD6-4413EC1E2433}"/>
              </a:ext>
            </a:extLst>
          </p:cNvPr>
          <p:cNvPicPr>
            <a:picLocks noChangeAspect="1"/>
          </p:cNvPicPr>
          <p:nvPr/>
        </p:nvPicPr>
        <p:blipFill>
          <a:blip r:embed="rId5"/>
          <a:stretch>
            <a:fillRect/>
          </a:stretch>
        </p:blipFill>
        <p:spPr>
          <a:xfrm>
            <a:off x="1092062" y="3429000"/>
            <a:ext cx="3447188" cy="525286"/>
          </a:xfrm>
          <a:prstGeom prst="rect">
            <a:avLst/>
          </a:prstGeom>
        </p:spPr>
      </p:pic>
      <p:pic>
        <p:nvPicPr>
          <p:cNvPr id="31" name="Picture 30">
            <a:extLst>
              <a:ext uri="{FF2B5EF4-FFF2-40B4-BE49-F238E27FC236}">
                <a16:creationId xmlns:a16="http://schemas.microsoft.com/office/drawing/2014/main" id="{A85DF3F4-394C-8885-8498-FD2805F4FA66}"/>
              </a:ext>
            </a:extLst>
          </p:cNvPr>
          <p:cNvPicPr>
            <a:picLocks noChangeAspect="1"/>
          </p:cNvPicPr>
          <p:nvPr/>
        </p:nvPicPr>
        <p:blipFill>
          <a:blip r:embed="rId6"/>
          <a:stretch>
            <a:fillRect/>
          </a:stretch>
        </p:blipFill>
        <p:spPr>
          <a:xfrm>
            <a:off x="5050118" y="3353502"/>
            <a:ext cx="1195963" cy="764478"/>
          </a:xfrm>
          <a:prstGeom prst="rect">
            <a:avLst/>
          </a:prstGeom>
        </p:spPr>
      </p:pic>
      <p:pic>
        <p:nvPicPr>
          <p:cNvPr id="33" name="Picture 32">
            <a:extLst>
              <a:ext uri="{FF2B5EF4-FFF2-40B4-BE49-F238E27FC236}">
                <a16:creationId xmlns:a16="http://schemas.microsoft.com/office/drawing/2014/main" id="{B5792F1D-199A-560E-BFF7-62F7110B7578}"/>
              </a:ext>
            </a:extLst>
          </p:cNvPr>
          <p:cNvPicPr>
            <a:picLocks noChangeAspect="1"/>
          </p:cNvPicPr>
          <p:nvPr/>
        </p:nvPicPr>
        <p:blipFill>
          <a:blip r:embed="rId7"/>
          <a:stretch>
            <a:fillRect/>
          </a:stretch>
        </p:blipFill>
        <p:spPr>
          <a:xfrm>
            <a:off x="1092062" y="4830583"/>
            <a:ext cx="4493069" cy="1679038"/>
          </a:xfrm>
          <a:prstGeom prst="rect">
            <a:avLst/>
          </a:prstGeom>
        </p:spPr>
      </p:pic>
      <p:sp>
        <p:nvSpPr>
          <p:cNvPr id="34" name="Content Placeholder 2">
            <a:extLst>
              <a:ext uri="{FF2B5EF4-FFF2-40B4-BE49-F238E27FC236}">
                <a16:creationId xmlns:a16="http://schemas.microsoft.com/office/drawing/2014/main" id="{86F60796-75CC-2B02-1EFB-2714B5BBB55D}"/>
              </a:ext>
            </a:extLst>
          </p:cNvPr>
          <p:cNvSpPr txBox="1">
            <a:spLocks/>
          </p:cNvSpPr>
          <p:nvPr/>
        </p:nvSpPr>
        <p:spPr>
          <a:xfrm>
            <a:off x="581192" y="3916739"/>
            <a:ext cx="5435559" cy="99023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t>Arithmetic operations in RNS can be parallelly computed for different moduli </a:t>
            </a:r>
          </a:p>
        </p:txBody>
      </p:sp>
      <p:pic>
        <p:nvPicPr>
          <p:cNvPr id="39" name="Picture 2">
            <a:extLst>
              <a:ext uri="{FF2B5EF4-FFF2-40B4-BE49-F238E27FC236}">
                <a16:creationId xmlns:a16="http://schemas.microsoft.com/office/drawing/2014/main" id="{15C4451E-4E65-1E67-0438-AED415E6BA5A}"/>
              </a:ext>
            </a:extLst>
          </p:cNvPr>
          <p:cNvPicPr>
            <a:picLocks noChangeAspect="1" noChangeArrowheads="1"/>
          </p:cNvPicPr>
          <p:nvPr/>
        </p:nvPicPr>
        <p:blipFill>
          <a:blip r:embed="rId8">
            <a:lum bright="70000" contrast="-70000"/>
            <a:extLst>
              <a:ext uri="{28A0092B-C50C-407E-A947-70E740481C1C}">
                <a14:useLocalDpi xmlns:a14="http://schemas.microsoft.com/office/drawing/2010/main" val="0"/>
              </a:ext>
            </a:extLst>
          </a:blip>
          <a:srcRect/>
          <a:stretch>
            <a:fillRect/>
          </a:stretch>
        </p:blipFill>
        <p:spPr bwMode="auto">
          <a:xfrm>
            <a:off x="10691034" y="702156"/>
            <a:ext cx="965494" cy="96549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a:extLst>
              <a:ext uri="{FF2B5EF4-FFF2-40B4-BE49-F238E27FC236}">
                <a16:creationId xmlns:a16="http://schemas.microsoft.com/office/drawing/2014/main" id="{E35E5931-B671-6954-8C17-647E3F5AEFDF}"/>
              </a:ext>
            </a:extLst>
          </p:cNvPr>
          <p:cNvPicPr>
            <a:picLocks noChangeAspect="1"/>
          </p:cNvPicPr>
          <p:nvPr/>
        </p:nvPicPr>
        <p:blipFill>
          <a:blip r:embed="rId9"/>
          <a:stretch>
            <a:fillRect/>
          </a:stretch>
        </p:blipFill>
        <p:spPr>
          <a:xfrm>
            <a:off x="7480609" y="4086670"/>
            <a:ext cx="3899585" cy="862014"/>
          </a:xfrm>
          <a:prstGeom prst="rect">
            <a:avLst/>
          </a:prstGeom>
        </p:spPr>
      </p:pic>
      <p:sp>
        <p:nvSpPr>
          <p:cNvPr id="42" name="Content Placeholder 2">
            <a:extLst>
              <a:ext uri="{FF2B5EF4-FFF2-40B4-BE49-F238E27FC236}">
                <a16:creationId xmlns:a16="http://schemas.microsoft.com/office/drawing/2014/main" id="{521924F2-65FE-47D2-EB2C-8A21F4B8E292}"/>
              </a:ext>
            </a:extLst>
          </p:cNvPr>
          <p:cNvSpPr txBox="1">
            <a:spLocks/>
          </p:cNvSpPr>
          <p:nvPr/>
        </p:nvSpPr>
        <p:spPr>
          <a:xfrm>
            <a:off x="7249996" y="3429847"/>
            <a:ext cx="4360812" cy="65682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t>For conversion of signed numbers</a:t>
            </a:r>
          </a:p>
        </p:txBody>
      </p:sp>
      <p:pic>
        <p:nvPicPr>
          <p:cNvPr id="5" name="Picture 4">
            <a:extLst>
              <a:ext uri="{FF2B5EF4-FFF2-40B4-BE49-F238E27FC236}">
                <a16:creationId xmlns:a16="http://schemas.microsoft.com/office/drawing/2014/main" id="{6B92DAB5-CBA1-17D5-6C6E-94F9A8E249C9}"/>
              </a:ext>
            </a:extLst>
          </p:cNvPr>
          <p:cNvPicPr>
            <a:picLocks noChangeAspect="1"/>
          </p:cNvPicPr>
          <p:nvPr/>
        </p:nvPicPr>
        <p:blipFill>
          <a:blip r:embed="rId10"/>
          <a:stretch>
            <a:fillRect/>
          </a:stretch>
        </p:blipFill>
        <p:spPr>
          <a:xfrm>
            <a:off x="8977521" y="5234538"/>
            <a:ext cx="1689532" cy="486585"/>
          </a:xfrm>
          <a:prstGeom prst="rect">
            <a:avLst/>
          </a:prstGeom>
        </p:spPr>
      </p:pic>
      <p:pic>
        <p:nvPicPr>
          <p:cNvPr id="7" name="Picture 6">
            <a:extLst>
              <a:ext uri="{FF2B5EF4-FFF2-40B4-BE49-F238E27FC236}">
                <a16:creationId xmlns:a16="http://schemas.microsoft.com/office/drawing/2014/main" id="{5524F3BB-9575-954E-90B0-3C6A132EF9C0}"/>
              </a:ext>
            </a:extLst>
          </p:cNvPr>
          <p:cNvPicPr>
            <a:picLocks noChangeAspect="1"/>
          </p:cNvPicPr>
          <p:nvPr/>
        </p:nvPicPr>
        <p:blipFill>
          <a:blip r:embed="rId11"/>
          <a:stretch>
            <a:fillRect/>
          </a:stretch>
        </p:blipFill>
        <p:spPr>
          <a:xfrm>
            <a:off x="8676212" y="5916921"/>
            <a:ext cx="1950846" cy="491091"/>
          </a:xfrm>
          <a:prstGeom prst="rect">
            <a:avLst/>
          </a:prstGeom>
        </p:spPr>
      </p:pic>
      <p:sp>
        <p:nvSpPr>
          <p:cNvPr id="8" name="Content Placeholder 2">
            <a:extLst>
              <a:ext uri="{FF2B5EF4-FFF2-40B4-BE49-F238E27FC236}">
                <a16:creationId xmlns:a16="http://schemas.microsoft.com/office/drawing/2014/main" id="{FCAEE151-7389-F1B0-7B70-C2B3572C9B4D}"/>
              </a:ext>
            </a:extLst>
          </p:cNvPr>
          <p:cNvSpPr txBox="1">
            <a:spLocks/>
          </p:cNvSpPr>
          <p:nvPr/>
        </p:nvSpPr>
        <p:spPr>
          <a:xfrm>
            <a:off x="7249996" y="5335778"/>
            <a:ext cx="1549620" cy="990238"/>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t>For even M:</a:t>
            </a:r>
          </a:p>
          <a:p>
            <a:pPr marL="0" indent="0">
              <a:buNone/>
            </a:pPr>
            <a:endParaRPr lang="en-US" dirty="0"/>
          </a:p>
          <a:p>
            <a:pPr marL="0" indent="0">
              <a:buNone/>
            </a:pPr>
            <a:r>
              <a:rPr lang="en-US" dirty="0"/>
              <a:t>For odd M:</a:t>
            </a:r>
          </a:p>
        </p:txBody>
      </p:sp>
    </p:spTree>
    <p:extLst>
      <p:ext uri="{BB962C8B-B14F-4D97-AF65-F5344CB8AC3E}">
        <p14:creationId xmlns:p14="http://schemas.microsoft.com/office/powerpoint/2010/main" val="2369411294"/>
      </p:ext>
    </p:extLst>
  </p:cSld>
  <p:clrMapOvr>
    <a:masterClrMapping/>
  </p:clrMapOvr>
  <mc:AlternateContent xmlns:mc="http://schemas.openxmlformats.org/markup-compatibility/2006" xmlns:p14="http://schemas.microsoft.com/office/powerpoint/2010/main">
    <mc:Choice Requires="p14">
      <p:transition spd="slow" p14:dur="2000" advTm="72844"/>
    </mc:Choice>
    <mc:Fallback xmlns="">
      <p:transition spd="slow" advTm="7284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D87EC-AA7F-43B5-3E0E-1E94B881B26F}"/>
              </a:ext>
            </a:extLst>
          </p:cNvPr>
          <p:cNvSpPr>
            <a:spLocks noGrp="1"/>
          </p:cNvSpPr>
          <p:nvPr>
            <p:ph type="title"/>
          </p:nvPr>
        </p:nvSpPr>
        <p:spPr/>
        <p:txBody>
          <a:bodyPr/>
          <a:lstStyle/>
          <a:p>
            <a:r>
              <a:rPr lang="en-US" dirty="0"/>
              <a:t>Periodicity Based Residue Generator</a:t>
            </a:r>
          </a:p>
        </p:txBody>
      </p:sp>
      <p:sp>
        <p:nvSpPr>
          <p:cNvPr id="3" name="Content Placeholder 2">
            <a:extLst>
              <a:ext uri="{FF2B5EF4-FFF2-40B4-BE49-F238E27FC236}">
                <a16:creationId xmlns:a16="http://schemas.microsoft.com/office/drawing/2014/main" id="{3B98C038-E940-150F-6D81-7606B76677A8}"/>
              </a:ext>
            </a:extLst>
          </p:cNvPr>
          <p:cNvSpPr>
            <a:spLocks noGrp="1"/>
          </p:cNvSpPr>
          <p:nvPr>
            <p:ph idx="1"/>
          </p:nvPr>
        </p:nvSpPr>
        <p:spPr>
          <a:xfrm>
            <a:off x="581192" y="1794120"/>
            <a:ext cx="5581864" cy="1013801"/>
          </a:xfrm>
        </p:spPr>
        <p:txBody>
          <a:bodyPr/>
          <a:lstStyle/>
          <a:p>
            <a:pPr marL="0" indent="0">
              <a:buNone/>
            </a:pPr>
            <a:r>
              <a:rPr lang="en-IN" dirty="0"/>
              <a:t>Periodicity of A (P(A)) is the minimum distance </a:t>
            </a:r>
            <a:r>
              <a:rPr lang="en-US" dirty="0"/>
              <a:t>between two distinct 1's in the sequence of residues of 2</a:t>
            </a:r>
            <a:r>
              <a:rPr lang="en-US" baseline="30000" dirty="0"/>
              <a:t>i</a:t>
            </a:r>
            <a:r>
              <a:rPr lang="en-US" dirty="0"/>
              <a:t> mod A</a:t>
            </a:r>
          </a:p>
        </p:txBody>
      </p:sp>
      <p:pic>
        <p:nvPicPr>
          <p:cNvPr id="15" name="Picture 14">
            <a:extLst>
              <a:ext uri="{FF2B5EF4-FFF2-40B4-BE49-F238E27FC236}">
                <a16:creationId xmlns:a16="http://schemas.microsoft.com/office/drawing/2014/main" id="{B3E453FA-F605-248F-0737-7BC6808D2F09}"/>
              </a:ext>
            </a:extLst>
          </p:cNvPr>
          <p:cNvPicPr>
            <a:picLocks noChangeAspect="1"/>
          </p:cNvPicPr>
          <p:nvPr/>
        </p:nvPicPr>
        <p:blipFill>
          <a:blip r:embed="rId3"/>
          <a:stretch>
            <a:fillRect/>
          </a:stretch>
        </p:blipFill>
        <p:spPr>
          <a:xfrm>
            <a:off x="3265295" y="3447656"/>
            <a:ext cx="1978447" cy="488244"/>
          </a:xfrm>
          <a:prstGeom prst="rect">
            <a:avLst/>
          </a:prstGeom>
        </p:spPr>
      </p:pic>
      <p:pic>
        <p:nvPicPr>
          <p:cNvPr id="30" name="Picture 29">
            <a:extLst>
              <a:ext uri="{FF2B5EF4-FFF2-40B4-BE49-F238E27FC236}">
                <a16:creationId xmlns:a16="http://schemas.microsoft.com/office/drawing/2014/main" id="{91E6E844-07B4-0F19-23E3-77CDA150BE13}"/>
              </a:ext>
            </a:extLst>
          </p:cNvPr>
          <p:cNvPicPr>
            <a:picLocks noChangeAspect="1"/>
          </p:cNvPicPr>
          <p:nvPr/>
        </p:nvPicPr>
        <p:blipFill>
          <a:blip r:embed="rId4"/>
          <a:stretch>
            <a:fillRect/>
          </a:stretch>
        </p:blipFill>
        <p:spPr>
          <a:xfrm>
            <a:off x="1786489" y="2689585"/>
            <a:ext cx="3436446" cy="393000"/>
          </a:xfrm>
          <a:prstGeom prst="rect">
            <a:avLst/>
          </a:prstGeom>
        </p:spPr>
      </p:pic>
      <p:sp>
        <p:nvSpPr>
          <p:cNvPr id="31" name="Content Placeholder 2">
            <a:extLst>
              <a:ext uri="{FF2B5EF4-FFF2-40B4-BE49-F238E27FC236}">
                <a16:creationId xmlns:a16="http://schemas.microsoft.com/office/drawing/2014/main" id="{F7A10F0E-6926-56B8-9868-0BA2588CE5D1}"/>
              </a:ext>
            </a:extLst>
          </p:cNvPr>
          <p:cNvSpPr txBox="1">
            <a:spLocks/>
          </p:cNvSpPr>
          <p:nvPr/>
        </p:nvSpPr>
        <p:spPr>
          <a:xfrm>
            <a:off x="581191" y="2922099"/>
            <a:ext cx="5847040" cy="101380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endParaRPr lang="en-US" dirty="0"/>
          </a:p>
        </p:txBody>
      </p:sp>
      <p:sp>
        <p:nvSpPr>
          <p:cNvPr id="32" name="Content Placeholder 2">
            <a:extLst>
              <a:ext uri="{FF2B5EF4-FFF2-40B4-BE49-F238E27FC236}">
                <a16:creationId xmlns:a16="http://schemas.microsoft.com/office/drawing/2014/main" id="{8820EC0A-3F65-F635-1766-FD1A2C656ECA}"/>
              </a:ext>
            </a:extLst>
          </p:cNvPr>
          <p:cNvSpPr txBox="1">
            <a:spLocks/>
          </p:cNvSpPr>
          <p:nvPr/>
        </p:nvSpPr>
        <p:spPr>
          <a:xfrm>
            <a:off x="581191" y="3196763"/>
            <a:ext cx="6304240" cy="88806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IN" dirty="0"/>
              <a:t>Property of P(A):</a:t>
            </a:r>
            <a:endParaRPr lang="en-US" dirty="0"/>
          </a:p>
        </p:txBody>
      </p:sp>
      <p:grpSp>
        <p:nvGrpSpPr>
          <p:cNvPr id="34" name="Group 33">
            <a:extLst>
              <a:ext uri="{FF2B5EF4-FFF2-40B4-BE49-F238E27FC236}">
                <a16:creationId xmlns:a16="http://schemas.microsoft.com/office/drawing/2014/main" id="{470559CA-29A0-6ED5-89DF-8B7486C83AB6}"/>
              </a:ext>
            </a:extLst>
          </p:cNvPr>
          <p:cNvGrpSpPr/>
          <p:nvPr/>
        </p:nvGrpSpPr>
        <p:grpSpPr>
          <a:xfrm>
            <a:off x="581188" y="4924824"/>
            <a:ext cx="5426695" cy="957917"/>
            <a:chOff x="6249375" y="1871468"/>
            <a:chExt cx="5426695" cy="957917"/>
          </a:xfrm>
        </p:grpSpPr>
        <p:pic>
          <p:nvPicPr>
            <p:cNvPr id="13" name="Picture 12">
              <a:extLst>
                <a:ext uri="{FF2B5EF4-FFF2-40B4-BE49-F238E27FC236}">
                  <a16:creationId xmlns:a16="http://schemas.microsoft.com/office/drawing/2014/main" id="{A39A005B-B6CF-D656-701B-A14D1DE412CB}"/>
                </a:ext>
              </a:extLst>
            </p:cNvPr>
            <p:cNvPicPr>
              <a:picLocks noChangeAspect="1"/>
            </p:cNvPicPr>
            <p:nvPr/>
          </p:nvPicPr>
          <p:blipFill rotWithShape="1">
            <a:blip r:embed="rId5"/>
            <a:srcRect t="1" b="49999"/>
            <a:stretch/>
          </p:blipFill>
          <p:spPr>
            <a:xfrm>
              <a:off x="6249375" y="1871468"/>
              <a:ext cx="2435424" cy="886766"/>
            </a:xfrm>
            <a:prstGeom prst="rect">
              <a:avLst/>
            </a:prstGeom>
          </p:spPr>
        </p:pic>
        <p:pic>
          <p:nvPicPr>
            <p:cNvPr id="21" name="Picture 20">
              <a:extLst>
                <a:ext uri="{FF2B5EF4-FFF2-40B4-BE49-F238E27FC236}">
                  <a16:creationId xmlns:a16="http://schemas.microsoft.com/office/drawing/2014/main" id="{87341126-2E84-FBC2-0AB9-59CCD439F828}"/>
                </a:ext>
              </a:extLst>
            </p:cNvPr>
            <p:cNvPicPr>
              <a:picLocks noChangeAspect="1"/>
            </p:cNvPicPr>
            <p:nvPr/>
          </p:nvPicPr>
          <p:blipFill>
            <a:blip r:embed="rId6"/>
            <a:stretch>
              <a:fillRect/>
            </a:stretch>
          </p:blipFill>
          <p:spPr>
            <a:xfrm>
              <a:off x="9866688" y="2130552"/>
              <a:ext cx="1809382" cy="343448"/>
            </a:xfrm>
            <a:prstGeom prst="rect">
              <a:avLst/>
            </a:prstGeom>
          </p:spPr>
        </p:pic>
        <p:pic>
          <p:nvPicPr>
            <p:cNvPr id="33" name="Picture 32">
              <a:extLst>
                <a:ext uri="{FF2B5EF4-FFF2-40B4-BE49-F238E27FC236}">
                  <a16:creationId xmlns:a16="http://schemas.microsoft.com/office/drawing/2014/main" id="{8CFD5F3C-28C7-6AD7-4D30-73CA1983173F}"/>
                </a:ext>
              </a:extLst>
            </p:cNvPr>
            <p:cNvPicPr>
              <a:picLocks noChangeAspect="1"/>
            </p:cNvPicPr>
            <p:nvPr/>
          </p:nvPicPr>
          <p:blipFill rotWithShape="1">
            <a:blip r:embed="rId5"/>
            <a:srcRect l="24863" t="49927" r="27372"/>
            <a:stretch/>
          </p:blipFill>
          <p:spPr>
            <a:xfrm>
              <a:off x="8556783" y="1941322"/>
              <a:ext cx="1163289" cy="888063"/>
            </a:xfrm>
            <a:prstGeom prst="rect">
              <a:avLst/>
            </a:prstGeom>
          </p:spPr>
        </p:pic>
      </p:grpSp>
      <p:graphicFrame>
        <p:nvGraphicFramePr>
          <p:cNvPr id="36" name="Table 36">
            <a:extLst>
              <a:ext uri="{FF2B5EF4-FFF2-40B4-BE49-F238E27FC236}">
                <a16:creationId xmlns:a16="http://schemas.microsoft.com/office/drawing/2014/main" id="{A5E97254-E45E-BA40-E8BF-D4FB8A9105A2}"/>
              </a:ext>
            </a:extLst>
          </p:cNvPr>
          <p:cNvGraphicFramePr>
            <a:graphicFrameLocks noGrp="1"/>
          </p:cNvGraphicFramePr>
          <p:nvPr>
            <p:extLst>
              <p:ext uri="{D42A27DB-BD31-4B8C-83A1-F6EECF244321}">
                <p14:modId xmlns:p14="http://schemas.microsoft.com/office/powerpoint/2010/main" val="1747882458"/>
              </p:ext>
            </p:extLst>
          </p:nvPr>
        </p:nvGraphicFramePr>
        <p:xfrm>
          <a:off x="9640081" y="2784857"/>
          <a:ext cx="2059078" cy="1981200"/>
        </p:xfrm>
        <a:graphic>
          <a:graphicData uri="http://schemas.openxmlformats.org/drawingml/2006/table">
            <a:tbl>
              <a:tblPr firstRow="1" bandRow="1">
                <a:tableStyleId>{2D5ABB26-0587-4C30-8999-92F81FD0307C}</a:tableStyleId>
              </a:tblPr>
              <a:tblGrid>
                <a:gridCol w="294154">
                  <a:extLst>
                    <a:ext uri="{9D8B030D-6E8A-4147-A177-3AD203B41FA5}">
                      <a16:colId xmlns:a16="http://schemas.microsoft.com/office/drawing/2014/main" val="3737117519"/>
                    </a:ext>
                  </a:extLst>
                </a:gridCol>
                <a:gridCol w="294154">
                  <a:extLst>
                    <a:ext uri="{9D8B030D-6E8A-4147-A177-3AD203B41FA5}">
                      <a16:colId xmlns:a16="http://schemas.microsoft.com/office/drawing/2014/main" val="674865897"/>
                    </a:ext>
                  </a:extLst>
                </a:gridCol>
                <a:gridCol w="294154">
                  <a:extLst>
                    <a:ext uri="{9D8B030D-6E8A-4147-A177-3AD203B41FA5}">
                      <a16:colId xmlns:a16="http://schemas.microsoft.com/office/drawing/2014/main" val="1968665326"/>
                    </a:ext>
                  </a:extLst>
                </a:gridCol>
                <a:gridCol w="294154">
                  <a:extLst>
                    <a:ext uri="{9D8B030D-6E8A-4147-A177-3AD203B41FA5}">
                      <a16:colId xmlns:a16="http://schemas.microsoft.com/office/drawing/2014/main" val="3048679509"/>
                    </a:ext>
                  </a:extLst>
                </a:gridCol>
                <a:gridCol w="294154">
                  <a:extLst>
                    <a:ext uri="{9D8B030D-6E8A-4147-A177-3AD203B41FA5}">
                      <a16:colId xmlns:a16="http://schemas.microsoft.com/office/drawing/2014/main" val="2483917330"/>
                    </a:ext>
                  </a:extLst>
                </a:gridCol>
                <a:gridCol w="294154">
                  <a:extLst>
                    <a:ext uri="{9D8B030D-6E8A-4147-A177-3AD203B41FA5}">
                      <a16:colId xmlns:a16="http://schemas.microsoft.com/office/drawing/2014/main" val="708042592"/>
                    </a:ext>
                  </a:extLst>
                </a:gridCol>
                <a:gridCol w="294154">
                  <a:extLst>
                    <a:ext uri="{9D8B030D-6E8A-4147-A177-3AD203B41FA5}">
                      <a16:colId xmlns:a16="http://schemas.microsoft.com/office/drawing/2014/main" val="4085117298"/>
                    </a:ext>
                  </a:extLst>
                </a:gridCol>
              </a:tblGrid>
              <a:tr h="330105">
                <a:tc>
                  <a:txBody>
                    <a:bodyPr/>
                    <a:lstStyle/>
                    <a:p>
                      <a:endParaRPr lang="en-US" sz="2000" dirty="0"/>
                    </a:p>
                  </a:txBody>
                  <a:tcPr/>
                </a:tc>
                <a:tc>
                  <a:txBody>
                    <a:bodyPr/>
                    <a:lstStyle/>
                    <a:p>
                      <a:endParaRPr lang="en-US" sz="2000" dirty="0"/>
                    </a:p>
                  </a:txBody>
                  <a:tcPr/>
                </a:tc>
                <a:tc>
                  <a:txBody>
                    <a:bodyPr/>
                    <a:lstStyle/>
                    <a:p>
                      <a:r>
                        <a:rPr lang="en-IN" sz="2000" dirty="0"/>
                        <a:t>1</a:t>
                      </a:r>
                      <a:endParaRPr lang="en-US" sz="2000" dirty="0"/>
                    </a:p>
                  </a:txBody>
                  <a:tcPr/>
                </a:tc>
                <a:tc>
                  <a:txBody>
                    <a:bodyPr/>
                    <a:lstStyle/>
                    <a:p>
                      <a:r>
                        <a:rPr lang="en-IN" sz="2000" dirty="0"/>
                        <a:t>1</a:t>
                      </a:r>
                      <a:endParaRPr lang="en-US" sz="2000" dirty="0"/>
                    </a:p>
                  </a:txBody>
                  <a:tcPr/>
                </a:tc>
                <a:tc>
                  <a:txBody>
                    <a:bodyPr/>
                    <a:lstStyle/>
                    <a:p>
                      <a:r>
                        <a:rPr lang="en-IN" sz="2000" dirty="0"/>
                        <a:t>1</a:t>
                      </a:r>
                      <a:endParaRPr lang="en-US" sz="2000" dirty="0"/>
                    </a:p>
                  </a:txBody>
                  <a:tcPr/>
                </a:tc>
                <a:tc>
                  <a:txBody>
                    <a:bodyPr/>
                    <a:lstStyle/>
                    <a:p>
                      <a:r>
                        <a:rPr lang="en-IN" sz="2000" dirty="0"/>
                        <a:t>1</a:t>
                      </a:r>
                      <a:endParaRPr lang="en-US" sz="2000" dirty="0"/>
                    </a:p>
                  </a:txBody>
                  <a:tcPr/>
                </a:tc>
                <a:tc>
                  <a:txBody>
                    <a:bodyPr/>
                    <a:lstStyle/>
                    <a:p>
                      <a:r>
                        <a:rPr lang="en-IN" sz="2000" dirty="0"/>
                        <a:t>1</a:t>
                      </a:r>
                      <a:endParaRPr lang="en-US" sz="2000" dirty="0"/>
                    </a:p>
                  </a:txBody>
                  <a:tcPr/>
                </a:tc>
                <a:extLst>
                  <a:ext uri="{0D108BD9-81ED-4DB2-BD59-A6C34878D82A}">
                    <a16:rowId xmlns:a16="http://schemas.microsoft.com/office/drawing/2014/main" val="1492630343"/>
                  </a:ext>
                </a:extLst>
              </a:tr>
              <a:tr h="330105">
                <a:tc>
                  <a:txBody>
                    <a:bodyPr/>
                    <a:lstStyle/>
                    <a:p>
                      <a:endParaRPr lang="en-US" sz="2000" dirty="0"/>
                    </a:p>
                  </a:txBody>
                  <a:tcPr/>
                </a:tc>
                <a:tc>
                  <a:txBody>
                    <a:bodyPr/>
                    <a:lstStyle/>
                    <a:p>
                      <a:endParaRPr lang="en-US" sz="2000" dirty="0"/>
                    </a:p>
                  </a:txBody>
                  <a:tcPr/>
                </a:tc>
                <a:tc>
                  <a:txBody>
                    <a:bodyPr/>
                    <a:lstStyle/>
                    <a:p>
                      <a:r>
                        <a:rPr lang="en-IN" sz="2000" dirty="0"/>
                        <a:t>1</a:t>
                      </a:r>
                      <a:endParaRPr lang="en-US" sz="2000" dirty="0"/>
                    </a:p>
                  </a:txBody>
                  <a:tcPr/>
                </a:tc>
                <a:tc>
                  <a:txBody>
                    <a:bodyPr/>
                    <a:lstStyle/>
                    <a:p>
                      <a:r>
                        <a:rPr lang="en-IN" sz="2000" dirty="0"/>
                        <a:t>1</a:t>
                      </a:r>
                      <a:endParaRPr lang="en-US" sz="2000" dirty="0"/>
                    </a:p>
                  </a:txBody>
                  <a:tcPr/>
                </a:tc>
                <a:tc>
                  <a:txBody>
                    <a:bodyPr/>
                    <a:lstStyle/>
                    <a:p>
                      <a:r>
                        <a:rPr lang="en-IN" sz="2000" dirty="0"/>
                        <a:t>1</a:t>
                      </a:r>
                      <a:endParaRPr lang="en-US" sz="2000" dirty="0"/>
                    </a:p>
                  </a:txBody>
                  <a:tcPr/>
                </a:tc>
                <a:tc>
                  <a:txBody>
                    <a:bodyPr/>
                    <a:lstStyle/>
                    <a:p>
                      <a:r>
                        <a:rPr lang="en-IN" sz="2000" dirty="0"/>
                        <a:t>1</a:t>
                      </a:r>
                      <a:endParaRPr lang="en-US" sz="2000" dirty="0"/>
                    </a:p>
                  </a:txBody>
                  <a:tcPr/>
                </a:tc>
                <a:tc>
                  <a:txBody>
                    <a:bodyPr/>
                    <a:lstStyle/>
                    <a:p>
                      <a:r>
                        <a:rPr lang="en-IN" sz="2000" dirty="0"/>
                        <a:t>1</a:t>
                      </a:r>
                      <a:endParaRPr lang="en-US" sz="2000" dirty="0"/>
                    </a:p>
                  </a:txBody>
                  <a:tcPr/>
                </a:tc>
                <a:extLst>
                  <a:ext uri="{0D108BD9-81ED-4DB2-BD59-A6C34878D82A}">
                    <a16:rowId xmlns:a16="http://schemas.microsoft.com/office/drawing/2014/main" val="2678109744"/>
                  </a:ext>
                </a:extLst>
              </a:tr>
              <a:tr h="330105">
                <a:tc>
                  <a:txBody>
                    <a:bodyPr/>
                    <a:lstStyle/>
                    <a:p>
                      <a:endParaRPr lang="en-US" sz="2000" dirty="0"/>
                    </a:p>
                  </a:txBody>
                  <a:tcPr/>
                </a:tc>
                <a:tc>
                  <a:txBody>
                    <a:bodyPr/>
                    <a:lstStyle/>
                    <a:p>
                      <a:endParaRPr lang="en-US" sz="2000" dirty="0"/>
                    </a:p>
                  </a:txBody>
                  <a:tcPr/>
                </a:tc>
                <a:tc>
                  <a:txBody>
                    <a:bodyPr/>
                    <a:lstStyle/>
                    <a:p>
                      <a:r>
                        <a:rPr lang="en-IN" sz="2000" dirty="0"/>
                        <a:t>1</a:t>
                      </a:r>
                      <a:endParaRPr lang="en-US" sz="2000" dirty="0"/>
                    </a:p>
                  </a:txBody>
                  <a:tcPr/>
                </a:tc>
                <a:tc>
                  <a:txBody>
                    <a:bodyPr/>
                    <a:lstStyle/>
                    <a:p>
                      <a:r>
                        <a:rPr lang="en-IN" sz="2000" dirty="0"/>
                        <a:t>1</a:t>
                      </a:r>
                      <a:endParaRPr lang="en-US" sz="2000" dirty="0"/>
                    </a:p>
                  </a:txBody>
                  <a:tcPr/>
                </a:tc>
                <a:tc>
                  <a:txBody>
                    <a:bodyPr/>
                    <a:lstStyle/>
                    <a:p>
                      <a:r>
                        <a:rPr lang="en-IN" sz="2000" dirty="0"/>
                        <a:t>1</a:t>
                      </a:r>
                      <a:endParaRPr lang="en-US" sz="2000" dirty="0"/>
                    </a:p>
                  </a:txBody>
                  <a:tcPr/>
                </a:tc>
                <a:tc>
                  <a:txBody>
                    <a:bodyPr/>
                    <a:lstStyle/>
                    <a:p>
                      <a:r>
                        <a:rPr lang="en-IN" sz="2000" dirty="0"/>
                        <a:t>1</a:t>
                      </a:r>
                      <a:endParaRPr lang="en-US" sz="2000" dirty="0"/>
                    </a:p>
                  </a:txBody>
                  <a:tcPr/>
                </a:tc>
                <a:tc>
                  <a:txBody>
                    <a:bodyPr/>
                    <a:lstStyle/>
                    <a:p>
                      <a:r>
                        <a:rPr lang="en-IN" sz="2000" dirty="0"/>
                        <a:t>1</a:t>
                      </a:r>
                      <a:endParaRPr lang="en-US" sz="2000" dirty="0"/>
                    </a:p>
                  </a:txBody>
                  <a:tcPr/>
                </a:tc>
                <a:extLst>
                  <a:ext uri="{0D108BD9-81ED-4DB2-BD59-A6C34878D82A}">
                    <a16:rowId xmlns:a16="http://schemas.microsoft.com/office/drawing/2014/main" val="1141870995"/>
                  </a:ext>
                </a:extLst>
              </a:tr>
              <a:tr h="330105">
                <a:tc>
                  <a:txBody>
                    <a:bodyPr/>
                    <a:lstStyle/>
                    <a:p>
                      <a:endParaRPr lang="en-US" sz="2000" dirty="0"/>
                    </a:p>
                  </a:txBody>
                  <a:tcPr>
                    <a:lnB w="12700" cap="flat" cmpd="sng" algn="ctr">
                      <a:solidFill>
                        <a:schemeClr val="tx1"/>
                      </a:solidFill>
                      <a:prstDash val="solid"/>
                      <a:round/>
                      <a:headEnd type="none" w="med" len="med"/>
                      <a:tailEnd type="none" w="med" len="med"/>
                    </a:lnB>
                  </a:tcPr>
                </a:tc>
                <a:tc>
                  <a:txBody>
                    <a:bodyPr/>
                    <a:lstStyle/>
                    <a:p>
                      <a:endParaRPr lang="en-US" sz="2000" dirty="0"/>
                    </a:p>
                  </a:txBody>
                  <a:tcPr>
                    <a:lnB w="12700" cap="flat" cmpd="sng" algn="ctr">
                      <a:solidFill>
                        <a:schemeClr val="tx1"/>
                      </a:solidFill>
                      <a:prstDash val="solid"/>
                      <a:round/>
                      <a:headEnd type="none" w="med" len="med"/>
                      <a:tailEnd type="none" w="med" len="med"/>
                    </a:lnB>
                  </a:tcPr>
                </a:tc>
                <a:tc>
                  <a:txBody>
                    <a:bodyPr/>
                    <a:lstStyle/>
                    <a:p>
                      <a:endParaRPr lang="en-US" sz="2000" dirty="0"/>
                    </a:p>
                  </a:txBody>
                  <a:tcPr>
                    <a:lnB w="12700" cap="flat" cmpd="sng" algn="ctr">
                      <a:solidFill>
                        <a:schemeClr val="tx1"/>
                      </a:solidFill>
                      <a:prstDash val="solid"/>
                      <a:round/>
                      <a:headEnd type="none" w="med" len="med"/>
                      <a:tailEnd type="none" w="med" len="med"/>
                    </a:lnB>
                  </a:tcPr>
                </a:tc>
                <a:tc>
                  <a:txBody>
                    <a:bodyPr/>
                    <a:lstStyle/>
                    <a:p>
                      <a:endParaRPr lang="en-US" sz="2000" dirty="0"/>
                    </a:p>
                  </a:txBody>
                  <a:tcPr>
                    <a:lnB w="12700" cap="flat" cmpd="sng" algn="ctr">
                      <a:solidFill>
                        <a:schemeClr val="tx1"/>
                      </a:solidFill>
                      <a:prstDash val="solid"/>
                      <a:round/>
                      <a:headEnd type="none" w="med" len="med"/>
                      <a:tailEnd type="none" w="med" len="med"/>
                    </a:lnB>
                  </a:tcPr>
                </a:tc>
                <a:tc>
                  <a:txBody>
                    <a:bodyPr/>
                    <a:lstStyle/>
                    <a:p>
                      <a:endParaRPr lang="en-US" sz="2000" dirty="0"/>
                    </a:p>
                  </a:txBody>
                  <a:tcPr>
                    <a:lnB w="12700" cap="flat" cmpd="sng" algn="ctr">
                      <a:solidFill>
                        <a:schemeClr val="tx1"/>
                      </a:solidFill>
                      <a:prstDash val="solid"/>
                      <a:round/>
                      <a:headEnd type="none" w="med" len="med"/>
                      <a:tailEnd type="none" w="med" len="med"/>
                    </a:lnB>
                  </a:tcPr>
                </a:tc>
                <a:tc>
                  <a:txBody>
                    <a:bodyPr/>
                    <a:lstStyle/>
                    <a:p>
                      <a:endParaRPr lang="en-US" sz="2000" dirty="0"/>
                    </a:p>
                  </a:txBody>
                  <a:tcPr>
                    <a:lnB w="12700" cap="flat" cmpd="sng" algn="ctr">
                      <a:solidFill>
                        <a:schemeClr val="tx1"/>
                      </a:solidFill>
                      <a:prstDash val="solid"/>
                      <a:round/>
                      <a:headEnd type="none" w="med" len="med"/>
                      <a:tailEnd type="none" w="med" len="med"/>
                    </a:lnB>
                  </a:tcPr>
                </a:tc>
                <a:tc>
                  <a:txBody>
                    <a:bodyPr/>
                    <a:lstStyle/>
                    <a:p>
                      <a:r>
                        <a:rPr lang="en-IN" sz="2000" dirty="0"/>
                        <a:t>1</a:t>
                      </a:r>
                      <a:endParaRPr lang="en-US" sz="20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2504917"/>
                  </a:ext>
                </a:extLst>
              </a:tr>
              <a:tr h="330105">
                <a:tc>
                  <a:txBody>
                    <a:bodyPr/>
                    <a:lstStyle/>
                    <a:p>
                      <a:r>
                        <a:rPr lang="en-IN" sz="2000" dirty="0"/>
                        <a:t>1</a:t>
                      </a:r>
                      <a:endParaRPr lang="en-US" sz="2000"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2000" dirty="0"/>
                        <a:t>0</a:t>
                      </a:r>
                      <a:endParaRPr lang="en-US" sz="2000"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2000" dirty="0"/>
                        <a:t>1</a:t>
                      </a:r>
                      <a:endParaRPr lang="en-US" sz="2000"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2000" dirty="0"/>
                        <a:t>1</a:t>
                      </a:r>
                      <a:endParaRPr lang="en-US" sz="2000"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2000" dirty="0"/>
                        <a:t>1</a:t>
                      </a:r>
                      <a:endParaRPr lang="en-US" sz="2000"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2000" dirty="0"/>
                        <a:t>1</a:t>
                      </a:r>
                      <a:endParaRPr lang="en-US" sz="2000"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2000" dirty="0"/>
                        <a:t>0</a:t>
                      </a:r>
                      <a:endParaRPr lang="en-US" sz="2000"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60599055"/>
                  </a:ext>
                </a:extLst>
              </a:tr>
            </a:tbl>
          </a:graphicData>
        </a:graphic>
      </p:graphicFrame>
      <p:graphicFrame>
        <p:nvGraphicFramePr>
          <p:cNvPr id="37" name="Table 36">
            <a:extLst>
              <a:ext uri="{FF2B5EF4-FFF2-40B4-BE49-F238E27FC236}">
                <a16:creationId xmlns:a16="http://schemas.microsoft.com/office/drawing/2014/main" id="{272967B2-FF66-DBFB-805A-8BE5ADA82D62}"/>
              </a:ext>
            </a:extLst>
          </p:cNvPr>
          <p:cNvGraphicFramePr>
            <a:graphicFrameLocks noGrp="1"/>
          </p:cNvGraphicFramePr>
          <p:nvPr>
            <p:extLst>
              <p:ext uri="{D42A27DB-BD31-4B8C-83A1-F6EECF244321}">
                <p14:modId xmlns:p14="http://schemas.microsoft.com/office/powerpoint/2010/main" val="2797906630"/>
              </p:ext>
            </p:extLst>
          </p:nvPr>
        </p:nvGraphicFramePr>
        <p:xfrm>
          <a:off x="9553763" y="5038538"/>
          <a:ext cx="2145395" cy="1188720"/>
        </p:xfrm>
        <a:graphic>
          <a:graphicData uri="http://schemas.openxmlformats.org/drawingml/2006/table">
            <a:tbl>
              <a:tblPr firstRow="1" bandRow="1">
                <a:tableStyleId>{2D5ABB26-0587-4C30-8999-92F81FD0307C}</a:tableStyleId>
              </a:tblPr>
              <a:tblGrid>
                <a:gridCol w="306485">
                  <a:extLst>
                    <a:ext uri="{9D8B030D-6E8A-4147-A177-3AD203B41FA5}">
                      <a16:colId xmlns:a16="http://schemas.microsoft.com/office/drawing/2014/main" val="3737117519"/>
                    </a:ext>
                  </a:extLst>
                </a:gridCol>
                <a:gridCol w="306485">
                  <a:extLst>
                    <a:ext uri="{9D8B030D-6E8A-4147-A177-3AD203B41FA5}">
                      <a16:colId xmlns:a16="http://schemas.microsoft.com/office/drawing/2014/main" val="674865897"/>
                    </a:ext>
                  </a:extLst>
                </a:gridCol>
                <a:gridCol w="306485">
                  <a:extLst>
                    <a:ext uri="{9D8B030D-6E8A-4147-A177-3AD203B41FA5}">
                      <a16:colId xmlns:a16="http://schemas.microsoft.com/office/drawing/2014/main" val="1968665326"/>
                    </a:ext>
                  </a:extLst>
                </a:gridCol>
                <a:gridCol w="306485">
                  <a:extLst>
                    <a:ext uri="{9D8B030D-6E8A-4147-A177-3AD203B41FA5}">
                      <a16:colId xmlns:a16="http://schemas.microsoft.com/office/drawing/2014/main" val="3048679509"/>
                    </a:ext>
                  </a:extLst>
                </a:gridCol>
                <a:gridCol w="306485">
                  <a:extLst>
                    <a:ext uri="{9D8B030D-6E8A-4147-A177-3AD203B41FA5}">
                      <a16:colId xmlns:a16="http://schemas.microsoft.com/office/drawing/2014/main" val="2483917330"/>
                    </a:ext>
                  </a:extLst>
                </a:gridCol>
                <a:gridCol w="306485">
                  <a:extLst>
                    <a:ext uri="{9D8B030D-6E8A-4147-A177-3AD203B41FA5}">
                      <a16:colId xmlns:a16="http://schemas.microsoft.com/office/drawing/2014/main" val="708042592"/>
                    </a:ext>
                  </a:extLst>
                </a:gridCol>
                <a:gridCol w="306485">
                  <a:extLst>
                    <a:ext uri="{9D8B030D-6E8A-4147-A177-3AD203B41FA5}">
                      <a16:colId xmlns:a16="http://schemas.microsoft.com/office/drawing/2014/main" val="4085117298"/>
                    </a:ext>
                  </a:extLst>
                </a:gridCol>
              </a:tblGrid>
              <a:tr h="330105">
                <a:tc>
                  <a:txBody>
                    <a:bodyPr/>
                    <a:lstStyle/>
                    <a:p>
                      <a:endParaRPr lang="en-US" sz="2000" dirty="0"/>
                    </a:p>
                  </a:txBody>
                  <a:tcPr/>
                </a:tc>
                <a:tc>
                  <a:txBody>
                    <a:bodyPr/>
                    <a:lstStyle/>
                    <a:p>
                      <a:endParaRPr lang="en-US" sz="2000" dirty="0"/>
                    </a:p>
                  </a:txBody>
                  <a:tcPr/>
                </a:tc>
                <a:tc>
                  <a:txBody>
                    <a:bodyPr/>
                    <a:lstStyle/>
                    <a:p>
                      <a:r>
                        <a:rPr lang="en-IN" sz="2000" dirty="0"/>
                        <a:t>1</a:t>
                      </a:r>
                      <a:endParaRPr lang="en-US" sz="2000" dirty="0"/>
                    </a:p>
                  </a:txBody>
                  <a:tcPr/>
                </a:tc>
                <a:tc>
                  <a:txBody>
                    <a:bodyPr/>
                    <a:lstStyle/>
                    <a:p>
                      <a:r>
                        <a:rPr lang="en-IN" sz="2000" dirty="0"/>
                        <a:t>1</a:t>
                      </a:r>
                      <a:endParaRPr lang="en-US" sz="2000" dirty="0"/>
                    </a:p>
                  </a:txBody>
                  <a:tcPr/>
                </a:tc>
                <a:tc>
                  <a:txBody>
                    <a:bodyPr/>
                    <a:lstStyle/>
                    <a:p>
                      <a:r>
                        <a:rPr lang="en-IN" sz="2000" dirty="0"/>
                        <a:t>1</a:t>
                      </a:r>
                      <a:endParaRPr lang="en-US" sz="2000" dirty="0"/>
                    </a:p>
                  </a:txBody>
                  <a:tcPr/>
                </a:tc>
                <a:tc>
                  <a:txBody>
                    <a:bodyPr/>
                    <a:lstStyle/>
                    <a:p>
                      <a:r>
                        <a:rPr lang="en-IN" sz="2000" dirty="0"/>
                        <a:t>1</a:t>
                      </a:r>
                      <a:endParaRPr lang="en-US" sz="2000" dirty="0"/>
                    </a:p>
                  </a:txBody>
                  <a:tcPr/>
                </a:tc>
                <a:tc>
                  <a:txBody>
                    <a:bodyPr/>
                    <a:lstStyle/>
                    <a:p>
                      <a:r>
                        <a:rPr lang="en-IN" sz="2000" dirty="0"/>
                        <a:t>0</a:t>
                      </a:r>
                      <a:endParaRPr lang="en-US" sz="2000" dirty="0"/>
                    </a:p>
                  </a:txBody>
                  <a:tcPr/>
                </a:tc>
                <a:extLst>
                  <a:ext uri="{0D108BD9-81ED-4DB2-BD59-A6C34878D82A}">
                    <a16:rowId xmlns:a16="http://schemas.microsoft.com/office/drawing/2014/main" val="1492630343"/>
                  </a:ext>
                </a:extLst>
              </a:tr>
              <a:tr h="330105">
                <a:tc>
                  <a:txBody>
                    <a:bodyPr/>
                    <a:lstStyle/>
                    <a:p>
                      <a:endParaRPr lang="en-US" sz="2000" dirty="0"/>
                    </a:p>
                  </a:txBody>
                  <a:tcPr>
                    <a:lnB w="12700" cap="flat" cmpd="sng" algn="ctr">
                      <a:solidFill>
                        <a:schemeClr val="tx1"/>
                      </a:solidFill>
                      <a:prstDash val="solid"/>
                      <a:round/>
                      <a:headEnd type="none" w="med" len="med"/>
                      <a:tailEnd type="none" w="med" len="med"/>
                    </a:lnB>
                  </a:tcPr>
                </a:tc>
                <a:tc>
                  <a:txBody>
                    <a:bodyPr/>
                    <a:lstStyle/>
                    <a:p>
                      <a:endParaRPr lang="en-US" sz="2000" dirty="0"/>
                    </a:p>
                  </a:txBody>
                  <a:tcPr>
                    <a:lnB w="12700" cap="flat" cmpd="sng" algn="ctr">
                      <a:solidFill>
                        <a:schemeClr val="tx1"/>
                      </a:solidFill>
                      <a:prstDash val="solid"/>
                      <a:round/>
                      <a:headEnd type="none" w="med" len="med"/>
                      <a:tailEnd type="none" w="med" len="med"/>
                    </a:lnB>
                  </a:tcPr>
                </a:tc>
                <a:tc>
                  <a:txBody>
                    <a:bodyPr/>
                    <a:lstStyle/>
                    <a:p>
                      <a:endParaRPr lang="en-US" sz="2000" dirty="0"/>
                    </a:p>
                  </a:txBody>
                  <a:tcPr>
                    <a:lnB w="12700" cap="flat" cmpd="sng" algn="ctr">
                      <a:solidFill>
                        <a:schemeClr val="tx1"/>
                      </a:solidFill>
                      <a:prstDash val="solid"/>
                      <a:round/>
                      <a:headEnd type="none" w="med" len="med"/>
                      <a:tailEnd type="none" w="med" len="med"/>
                    </a:lnB>
                  </a:tcPr>
                </a:tc>
                <a:tc>
                  <a:txBody>
                    <a:bodyPr/>
                    <a:lstStyle/>
                    <a:p>
                      <a:endParaRPr lang="en-US" sz="2000" dirty="0"/>
                    </a:p>
                  </a:txBody>
                  <a:tcPr>
                    <a:lnB w="12700" cap="flat" cmpd="sng" algn="ctr">
                      <a:solidFill>
                        <a:schemeClr val="tx1"/>
                      </a:solidFill>
                      <a:prstDash val="solid"/>
                      <a:round/>
                      <a:headEnd type="none" w="med" len="med"/>
                      <a:tailEnd type="none" w="med" len="med"/>
                    </a:lnB>
                  </a:tcPr>
                </a:tc>
                <a:tc>
                  <a:txBody>
                    <a:bodyPr/>
                    <a:lstStyle/>
                    <a:p>
                      <a:endParaRPr lang="en-US" sz="2000" dirty="0"/>
                    </a:p>
                  </a:txBody>
                  <a:tcPr>
                    <a:lnB w="12700" cap="flat" cmpd="sng" algn="ctr">
                      <a:solidFill>
                        <a:schemeClr val="tx1"/>
                      </a:solidFill>
                      <a:prstDash val="solid"/>
                      <a:round/>
                      <a:headEnd type="none" w="med" len="med"/>
                      <a:tailEnd type="none" w="med" len="med"/>
                    </a:lnB>
                  </a:tcPr>
                </a:tc>
                <a:tc>
                  <a:txBody>
                    <a:bodyPr/>
                    <a:lstStyle/>
                    <a:p>
                      <a:r>
                        <a:rPr lang="en-IN" sz="2000" dirty="0"/>
                        <a:t>1</a:t>
                      </a:r>
                      <a:endParaRPr lang="en-US" sz="2000" dirty="0"/>
                    </a:p>
                  </a:txBody>
                  <a:tcPr>
                    <a:lnB w="12700" cap="flat" cmpd="sng" algn="ctr">
                      <a:solidFill>
                        <a:schemeClr val="tx1"/>
                      </a:solidFill>
                      <a:prstDash val="solid"/>
                      <a:round/>
                      <a:headEnd type="none" w="med" len="med"/>
                      <a:tailEnd type="none" w="med" len="med"/>
                    </a:lnB>
                  </a:tcPr>
                </a:tc>
                <a:tc>
                  <a:txBody>
                    <a:bodyPr/>
                    <a:lstStyle/>
                    <a:p>
                      <a:r>
                        <a:rPr lang="en-IN" sz="2000" dirty="0"/>
                        <a:t>0</a:t>
                      </a:r>
                      <a:endParaRPr lang="en-US" sz="20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8109744"/>
                  </a:ext>
                </a:extLst>
              </a:tr>
              <a:tr h="330105">
                <a:tc>
                  <a:txBody>
                    <a:bodyPr/>
                    <a:lstStyle/>
                    <a:p>
                      <a:endParaRPr lang="en-US" sz="2000"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2000" dirty="0"/>
                        <a:t>1</a:t>
                      </a:r>
                      <a:endParaRPr lang="en-US" sz="2000"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2000" dirty="0"/>
                        <a:t>0</a:t>
                      </a:r>
                      <a:endParaRPr lang="en-US" sz="2000"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2000" dirty="0"/>
                        <a:t>0</a:t>
                      </a:r>
                      <a:endParaRPr lang="en-US" sz="2000"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2000" dirty="0"/>
                        <a:t>0</a:t>
                      </a:r>
                      <a:endParaRPr lang="en-US" sz="2000"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2000" dirty="0"/>
                        <a:t>0</a:t>
                      </a:r>
                      <a:endParaRPr lang="en-US" sz="2000"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2000" dirty="0"/>
                        <a:t>0</a:t>
                      </a:r>
                      <a:endParaRPr lang="en-US" sz="2000"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60599055"/>
                  </a:ext>
                </a:extLst>
              </a:tr>
            </a:tbl>
          </a:graphicData>
        </a:graphic>
      </p:graphicFrame>
      <p:sp>
        <p:nvSpPr>
          <p:cNvPr id="38" name="Rectangle 37">
            <a:extLst>
              <a:ext uri="{FF2B5EF4-FFF2-40B4-BE49-F238E27FC236}">
                <a16:creationId xmlns:a16="http://schemas.microsoft.com/office/drawing/2014/main" id="{54DE36CA-E67B-B05F-2B72-872AF7433DF6}"/>
              </a:ext>
            </a:extLst>
          </p:cNvPr>
          <p:cNvSpPr/>
          <p:nvPr/>
        </p:nvSpPr>
        <p:spPr>
          <a:xfrm>
            <a:off x="9609490" y="4317053"/>
            <a:ext cx="2145395" cy="500756"/>
          </a:xfrm>
          <a:prstGeom prst="rect">
            <a:avLst/>
          </a:prstGeom>
          <a:noFill/>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6" name="Arrow: Bent-Up 45">
            <a:extLst>
              <a:ext uri="{FF2B5EF4-FFF2-40B4-BE49-F238E27FC236}">
                <a16:creationId xmlns:a16="http://schemas.microsoft.com/office/drawing/2014/main" id="{7F9BF0BD-047C-D103-74E5-45129C8E9EFA}"/>
              </a:ext>
            </a:extLst>
          </p:cNvPr>
          <p:cNvSpPr/>
          <p:nvPr/>
        </p:nvSpPr>
        <p:spPr>
          <a:xfrm rot="5400000">
            <a:off x="9569923" y="5105233"/>
            <a:ext cx="500756" cy="387330"/>
          </a:xfrm>
          <a:prstGeom prst="bentUpArrow">
            <a:avLst>
              <a:gd name="adj1" fmla="val 37782"/>
              <a:gd name="adj2" fmla="val 25000"/>
              <a:gd name="adj3" fmla="val 2500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56" name="Group 55">
            <a:extLst>
              <a:ext uri="{FF2B5EF4-FFF2-40B4-BE49-F238E27FC236}">
                <a16:creationId xmlns:a16="http://schemas.microsoft.com/office/drawing/2014/main" id="{7C265FE8-7763-0946-4277-5860E7D9DA20}"/>
              </a:ext>
            </a:extLst>
          </p:cNvPr>
          <p:cNvGrpSpPr/>
          <p:nvPr/>
        </p:nvGrpSpPr>
        <p:grpSpPr>
          <a:xfrm>
            <a:off x="6178019" y="3103782"/>
            <a:ext cx="3659208" cy="3300533"/>
            <a:chOff x="5760440" y="3348169"/>
            <a:chExt cx="3659208" cy="3300533"/>
          </a:xfrm>
        </p:grpSpPr>
        <p:sp>
          <p:nvSpPr>
            <p:cNvPr id="48" name="TextBox 47">
              <a:extLst>
                <a:ext uri="{FF2B5EF4-FFF2-40B4-BE49-F238E27FC236}">
                  <a16:creationId xmlns:a16="http://schemas.microsoft.com/office/drawing/2014/main" id="{8D14906B-A676-94F0-A133-A07B8A458634}"/>
                </a:ext>
              </a:extLst>
            </p:cNvPr>
            <p:cNvSpPr txBox="1"/>
            <p:nvPr/>
          </p:nvSpPr>
          <p:spPr>
            <a:xfrm>
              <a:off x="5760440" y="3348169"/>
              <a:ext cx="3659208" cy="646331"/>
            </a:xfrm>
            <a:prstGeom prst="rect">
              <a:avLst/>
            </a:prstGeom>
            <a:noFill/>
          </p:spPr>
          <p:txBody>
            <a:bodyPr wrap="square">
              <a:spAutoFit/>
            </a:bodyPr>
            <a:lstStyle/>
            <a:p>
              <a:r>
                <a:rPr lang="en-US" dirty="0">
                  <a:solidFill>
                    <a:schemeClr val="tx2"/>
                  </a:solidFill>
                </a:rPr>
                <a:t>1111111111111111 = 65535 (16-bit)</a:t>
              </a:r>
            </a:p>
            <a:p>
              <a:r>
                <a:rPr lang="en-US" dirty="0">
                  <a:solidFill>
                    <a:schemeClr val="tx2"/>
                  </a:solidFill>
                </a:rPr>
                <a:t>				 ≡ 1 (mod 31)</a:t>
              </a:r>
            </a:p>
          </p:txBody>
        </p:sp>
        <p:grpSp>
          <p:nvGrpSpPr>
            <p:cNvPr id="52" name="Group 51">
              <a:extLst>
                <a:ext uri="{FF2B5EF4-FFF2-40B4-BE49-F238E27FC236}">
                  <a16:creationId xmlns:a16="http://schemas.microsoft.com/office/drawing/2014/main" id="{C5B65AA1-928A-EE6F-302B-C526C14540EF}"/>
                </a:ext>
              </a:extLst>
            </p:cNvPr>
            <p:cNvGrpSpPr/>
            <p:nvPr/>
          </p:nvGrpSpPr>
          <p:grpSpPr>
            <a:xfrm>
              <a:off x="6823223" y="4500339"/>
              <a:ext cx="2385834" cy="650990"/>
              <a:chOff x="5704319" y="5096343"/>
              <a:chExt cx="2385834" cy="650990"/>
            </a:xfrm>
          </p:grpSpPr>
          <p:sp>
            <p:nvSpPr>
              <p:cNvPr id="49" name="TextBox 48">
                <a:extLst>
                  <a:ext uri="{FF2B5EF4-FFF2-40B4-BE49-F238E27FC236}">
                    <a16:creationId xmlns:a16="http://schemas.microsoft.com/office/drawing/2014/main" id="{E7697F1B-366F-F82E-AA18-1B88A309C833}"/>
                  </a:ext>
                </a:extLst>
              </p:cNvPr>
              <p:cNvSpPr txBox="1"/>
              <p:nvPr/>
            </p:nvSpPr>
            <p:spPr>
              <a:xfrm>
                <a:off x="5704319" y="5096343"/>
                <a:ext cx="2385834" cy="369332"/>
              </a:xfrm>
              <a:prstGeom prst="rect">
                <a:avLst/>
              </a:prstGeom>
              <a:noFill/>
            </p:spPr>
            <p:txBody>
              <a:bodyPr wrap="square">
                <a:spAutoFit/>
              </a:bodyPr>
              <a:lstStyle/>
              <a:p>
                <a:r>
                  <a:rPr lang="en-US" dirty="0">
                    <a:solidFill>
                      <a:schemeClr val="tx2"/>
                    </a:solidFill>
                  </a:rPr>
                  <a:t>1011110 = 94 (7-bit)</a:t>
                </a:r>
              </a:p>
            </p:txBody>
          </p:sp>
          <p:sp>
            <p:nvSpPr>
              <p:cNvPr id="51" name="TextBox 50">
                <a:extLst>
                  <a:ext uri="{FF2B5EF4-FFF2-40B4-BE49-F238E27FC236}">
                    <a16:creationId xmlns:a16="http://schemas.microsoft.com/office/drawing/2014/main" id="{9290F6F5-333B-7523-7E9E-69B17FA6C35B}"/>
                  </a:ext>
                </a:extLst>
              </p:cNvPr>
              <p:cNvSpPr txBox="1"/>
              <p:nvPr/>
            </p:nvSpPr>
            <p:spPr>
              <a:xfrm>
                <a:off x="6574535" y="5378001"/>
                <a:ext cx="1515618" cy="369332"/>
              </a:xfrm>
              <a:prstGeom prst="rect">
                <a:avLst/>
              </a:prstGeom>
              <a:noFill/>
            </p:spPr>
            <p:txBody>
              <a:bodyPr wrap="square">
                <a:spAutoFit/>
              </a:bodyPr>
              <a:lstStyle/>
              <a:p>
                <a:r>
                  <a:rPr lang="en-US" dirty="0">
                    <a:solidFill>
                      <a:schemeClr val="tx2"/>
                    </a:solidFill>
                  </a:rPr>
                  <a:t>≡ 1 (mod 31)</a:t>
                </a:r>
              </a:p>
            </p:txBody>
          </p:sp>
        </p:grpSp>
        <p:grpSp>
          <p:nvGrpSpPr>
            <p:cNvPr id="53" name="Group 52">
              <a:extLst>
                <a:ext uri="{FF2B5EF4-FFF2-40B4-BE49-F238E27FC236}">
                  <a16:creationId xmlns:a16="http://schemas.microsoft.com/office/drawing/2014/main" id="{8BACF4CC-6DFB-2C7E-A08A-D9B0101D314F}"/>
                </a:ext>
              </a:extLst>
            </p:cNvPr>
            <p:cNvGrpSpPr/>
            <p:nvPr/>
          </p:nvGrpSpPr>
          <p:grpSpPr>
            <a:xfrm>
              <a:off x="6942262" y="5997712"/>
              <a:ext cx="2385834" cy="650990"/>
              <a:chOff x="5704319" y="5901015"/>
              <a:chExt cx="2385834" cy="650990"/>
            </a:xfrm>
          </p:grpSpPr>
          <p:sp>
            <p:nvSpPr>
              <p:cNvPr id="54" name="TextBox 53">
                <a:extLst>
                  <a:ext uri="{FF2B5EF4-FFF2-40B4-BE49-F238E27FC236}">
                    <a16:creationId xmlns:a16="http://schemas.microsoft.com/office/drawing/2014/main" id="{216DFAB7-809D-162F-FCCA-A19838F4F9EE}"/>
                  </a:ext>
                </a:extLst>
              </p:cNvPr>
              <p:cNvSpPr txBox="1"/>
              <p:nvPr/>
            </p:nvSpPr>
            <p:spPr>
              <a:xfrm>
                <a:off x="5704319" y="5901015"/>
                <a:ext cx="2385834" cy="369332"/>
              </a:xfrm>
              <a:prstGeom prst="rect">
                <a:avLst/>
              </a:prstGeom>
              <a:noFill/>
            </p:spPr>
            <p:txBody>
              <a:bodyPr wrap="square">
                <a:spAutoFit/>
              </a:bodyPr>
              <a:lstStyle/>
              <a:p>
                <a:r>
                  <a:rPr lang="en-US" dirty="0">
                    <a:solidFill>
                      <a:schemeClr val="tx2"/>
                    </a:solidFill>
                  </a:rPr>
                  <a:t>100000 = 32 (6-bit)</a:t>
                </a:r>
              </a:p>
            </p:txBody>
          </p:sp>
          <p:sp>
            <p:nvSpPr>
              <p:cNvPr id="55" name="TextBox 54">
                <a:extLst>
                  <a:ext uri="{FF2B5EF4-FFF2-40B4-BE49-F238E27FC236}">
                    <a16:creationId xmlns:a16="http://schemas.microsoft.com/office/drawing/2014/main" id="{F671C28C-4833-9524-FB2A-0C050E238AED}"/>
                  </a:ext>
                </a:extLst>
              </p:cNvPr>
              <p:cNvSpPr txBox="1"/>
              <p:nvPr/>
            </p:nvSpPr>
            <p:spPr>
              <a:xfrm>
                <a:off x="6464807" y="6182673"/>
                <a:ext cx="1515618" cy="369332"/>
              </a:xfrm>
              <a:prstGeom prst="rect">
                <a:avLst/>
              </a:prstGeom>
              <a:noFill/>
            </p:spPr>
            <p:txBody>
              <a:bodyPr wrap="square">
                <a:spAutoFit/>
              </a:bodyPr>
              <a:lstStyle/>
              <a:p>
                <a:r>
                  <a:rPr lang="en-US" dirty="0">
                    <a:solidFill>
                      <a:schemeClr val="tx2"/>
                    </a:solidFill>
                  </a:rPr>
                  <a:t>≡ 1 (mod 31)</a:t>
                </a:r>
              </a:p>
            </p:txBody>
          </p:sp>
        </p:grpSp>
      </p:grpSp>
      <p:sp>
        <p:nvSpPr>
          <p:cNvPr id="57" name="Content Placeholder 2">
            <a:extLst>
              <a:ext uri="{FF2B5EF4-FFF2-40B4-BE49-F238E27FC236}">
                <a16:creationId xmlns:a16="http://schemas.microsoft.com/office/drawing/2014/main" id="{F49B0463-2DED-C600-A26C-B2AE287D073E}"/>
              </a:ext>
            </a:extLst>
          </p:cNvPr>
          <p:cNvSpPr txBox="1">
            <a:spLocks/>
          </p:cNvSpPr>
          <p:nvPr/>
        </p:nvSpPr>
        <p:spPr>
          <a:xfrm>
            <a:off x="581192" y="4047844"/>
            <a:ext cx="5581864" cy="101380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endParaRPr lang="en-US" dirty="0"/>
          </a:p>
        </p:txBody>
      </p:sp>
      <p:pic>
        <p:nvPicPr>
          <p:cNvPr id="58" name="Picture 57">
            <a:extLst>
              <a:ext uri="{FF2B5EF4-FFF2-40B4-BE49-F238E27FC236}">
                <a16:creationId xmlns:a16="http://schemas.microsoft.com/office/drawing/2014/main" id="{0050F5BF-E757-25B7-C0D9-5C2DC2E3ACE9}"/>
              </a:ext>
            </a:extLst>
          </p:cNvPr>
          <p:cNvPicPr>
            <a:picLocks noChangeAspect="1"/>
          </p:cNvPicPr>
          <p:nvPr/>
        </p:nvPicPr>
        <p:blipFill>
          <a:blip r:embed="rId7"/>
          <a:stretch>
            <a:fillRect/>
          </a:stretch>
        </p:blipFill>
        <p:spPr>
          <a:xfrm>
            <a:off x="2415921" y="5933339"/>
            <a:ext cx="1502920" cy="426381"/>
          </a:xfrm>
          <a:prstGeom prst="rect">
            <a:avLst/>
          </a:prstGeom>
        </p:spPr>
      </p:pic>
      <p:sp>
        <p:nvSpPr>
          <p:cNvPr id="59" name="Content Placeholder 2">
            <a:extLst>
              <a:ext uri="{FF2B5EF4-FFF2-40B4-BE49-F238E27FC236}">
                <a16:creationId xmlns:a16="http://schemas.microsoft.com/office/drawing/2014/main" id="{230C98BC-FF86-10B9-A906-2B8397669C9B}"/>
              </a:ext>
            </a:extLst>
          </p:cNvPr>
          <p:cNvSpPr txBox="1">
            <a:spLocks/>
          </p:cNvSpPr>
          <p:nvPr/>
        </p:nvSpPr>
        <p:spPr>
          <a:xfrm>
            <a:off x="581190" y="4009686"/>
            <a:ext cx="5581864" cy="101380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IN" dirty="0"/>
              <a:t>For any X of length n divided into </a:t>
            </a:r>
            <a:r>
              <a:rPr lang="en-US" dirty="0"/>
              <a:t>P(A)-bit bytes B</a:t>
            </a:r>
            <a:r>
              <a:rPr lang="en-US" baseline="-25000" dirty="0"/>
              <a:t>i</a:t>
            </a:r>
            <a:r>
              <a:rPr lang="en-US" dirty="0"/>
              <a:t>, b</a:t>
            </a:r>
            <a:r>
              <a:rPr lang="en-US" baseline="-25000" dirty="0"/>
              <a:t>i</a:t>
            </a:r>
            <a:r>
              <a:rPr lang="en-US" dirty="0"/>
              <a:t> being the decimal value of B</a:t>
            </a:r>
            <a:r>
              <a:rPr lang="en-US" baseline="-25000" dirty="0"/>
              <a:t>i</a:t>
            </a:r>
            <a:r>
              <a:rPr lang="en-US" dirty="0"/>
              <a:t>, X mod A is</a:t>
            </a:r>
          </a:p>
        </p:txBody>
      </p:sp>
      <p:sp>
        <p:nvSpPr>
          <p:cNvPr id="60" name="Content Placeholder 2">
            <a:extLst>
              <a:ext uri="{FF2B5EF4-FFF2-40B4-BE49-F238E27FC236}">
                <a16:creationId xmlns:a16="http://schemas.microsoft.com/office/drawing/2014/main" id="{015AD749-F3D1-A6AE-595A-D7D310A0F131}"/>
              </a:ext>
            </a:extLst>
          </p:cNvPr>
          <p:cNvSpPr txBox="1">
            <a:spLocks/>
          </p:cNvSpPr>
          <p:nvPr/>
        </p:nvSpPr>
        <p:spPr>
          <a:xfrm>
            <a:off x="6242654" y="1791347"/>
            <a:ext cx="5523602" cy="101380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IN" dirty="0"/>
              <a:t>Using this periodicity property, the implemented residue generator is as follows</a:t>
            </a:r>
            <a:endParaRPr lang="en-US" dirty="0"/>
          </a:p>
        </p:txBody>
      </p:sp>
      <p:pic>
        <p:nvPicPr>
          <p:cNvPr id="61" name="Picture 2">
            <a:extLst>
              <a:ext uri="{FF2B5EF4-FFF2-40B4-BE49-F238E27FC236}">
                <a16:creationId xmlns:a16="http://schemas.microsoft.com/office/drawing/2014/main" id="{6D19114B-96F3-66E0-8E7D-6ACC5C8E2D52}"/>
              </a:ext>
            </a:extLst>
          </p:cNvPr>
          <p:cNvPicPr>
            <a:picLocks noChangeAspect="1" noChangeArrowheads="1"/>
          </p:cNvPicPr>
          <p:nvPr/>
        </p:nvPicPr>
        <p:blipFill>
          <a:blip r:embed="rId8">
            <a:lum bright="70000" contrast="-70000"/>
            <a:extLst>
              <a:ext uri="{28A0092B-C50C-407E-A947-70E740481C1C}">
                <a14:useLocalDpi xmlns:a14="http://schemas.microsoft.com/office/drawing/2010/main" val="0"/>
              </a:ext>
            </a:extLst>
          </a:blip>
          <a:srcRect/>
          <a:stretch>
            <a:fillRect/>
          </a:stretch>
        </p:blipFill>
        <p:spPr bwMode="auto">
          <a:xfrm>
            <a:off x="10691034" y="702156"/>
            <a:ext cx="965494" cy="965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886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27D28-652C-845F-BAC9-2E4453CFE245}"/>
              </a:ext>
            </a:extLst>
          </p:cNvPr>
          <p:cNvSpPr>
            <a:spLocks noGrp="1"/>
          </p:cNvSpPr>
          <p:nvPr>
            <p:ph type="title"/>
          </p:nvPr>
        </p:nvSpPr>
        <p:spPr/>
        <p:txBody>
          <a:bodyPr/>
          <a:lstStyle/>
          <a:p>
            <a:r>
              <a:rPr lang="en-US" dirty="0"/>
              <a:t>Half - Periodicity Based Residue Generator</a:t>
            </a:r>
          </a:p>
        </p:txBody>
      </p:sp>
      <p:sp>
        <p:nvSpPr>
          <p:cNvPr id="3" name="Content Placeholder 2">
            <a:extLst>
              <a:ext uri="{FF2B5EF4-FFF2-40B4-BE49-F238E27FC236}">
                <a16:creationId xmlns:a16="http://schemas.microsoft.com/office/drawing/2014/main" id="{A778F9A7-6F2C-13E4-46FC-6D25A09031C1}"/>
              </a:ext>
            </a:extLst>
          </p:cNvPr>
          <p:cNvSpPr>
            <a:spLocks noGrp="1"/>
          </p:cNvSpPr>
          <p:nvPr>
            <p:ph idx="1"/>
          </p:nvPr>
        </p:nvSpPr>
        <p:spPr>
          <a:xfrm>
            <a:off x="581191" y="1832902"/>
            <a:ext cx="6304240" cy="888063"/>
          </a:xfrm>
        </p:spPr>
        <p:txBody>
          <a:bodyPr>
            <a:normAutofit/>
          </a:bodyPr>
          <a:lstStyle/>
          <a:p>
            <a:pPr marL="0" indent="0">
              <a:buNone/>
            </a:pPr>
            <a:r>
              <a:rPr lang="en-IN" dirty="0"/>
              <a:t>Half-periodicity of A (HP(A)) is the minimum distance </a:t>
            </a:r>
            <a:r>
              <a:rPr lang="en-US" dirty="0"/>
              <a:t>between pairs of 1 and A-1 in the sequence of residues of 2</a:t>
            </a:r>
            <a:r>
              <a:rPr lang="en-US" baseline="30000" dirty="0"/>
              <a:t>i</a:t>
            </a:r>
            <a:r>
              <a:rPr lang="en-US" dirty="0"/>
              <a:t> mod A</a:t>
            </a:r>
          </a:p>
        </p:txBody>
      </p:sp>
      <p:grpSp>
        <p:nvGrpSpPr>
          <p:cNvPr id="9" name="Group 8">
            <a:extLst>
              <a:ext uri="{FF2B5EF4-FFF2-40B4-BE49-F238E27FC236}">
                <a16:creationId xmlns:a16="http://schemas.microsoft.com/office/drawing/2014/main" id="{061623D6-0E2A-85A6-5B1D-C30F041A9488}"/>
              </a:ext>
            </a:extLst>
          </p:cNvPr>
          <p:cNvGrpSpPr/>
          <p:nvPr/>
        </p:nvGrpSpPr>
        <p:grpSpPr>
          <a:xfrm>
            <a:off x="1722915" y="2748397"/>
            <a:ext cx="3254019" cy="912116"/>
            <a:chOff x="1503041" y="3031885"/>
            <a:chExt cx="4397016" cy="1199123"/>
          </a:xfrm>
        </p:grpSpPr>
        <p:pic>
          <p:nvPicPr>
            <p:cNvPr id="5" name="Picture 4">
              <a:extLst>
                <a:ext uri="{FF2B5EF4-FFF2-40B4-BE49-F238E27FC236}">
                  <a16:creationId xmlns:a16="http://schemas.microsoft.com/office/drawing/2014/main" id="{080347DA-D7FE-4F1D-D041-C6F8534C8518}"/>
                </a:ext>
              </a:extLst>
            </p:cNvPr>
            <p:cNvPicPr>
              <a:picLocks noChangeAspect="1"/>
            </p:cNvPicPr>
            <p:nvPr/>
          </p:nvPicPr>
          <p:blipFill rotWithShape="1">
            <a:blip r:embed="rId3"/>
            <a:srcRect l="60" r="58477"/>
            <a:stretch/>
          </p:blipFill>
          <p:spPr>
            <a:xfrm>
              <a:off x="1503041" y="3031885"/>
              <a:ext cx="3930640" cy="379819"/>
            </a:xfrm>
            <a:prstGeom prst="rect">
              <a:avLst/>
            </a:prstGeom>
          </p:spPr>
        </p:pic>
        <p:pic>
          <p:nvPicPr>
            <p:cNvPr id="6" name="Picture 5">
              <a:extLst>
                <a:ext uri="{FF2B5EF4-FFF2-40B4-BE49-F238E27FC236}">
                  <a16:creationId xmlns:a16="http://schemas.microsoft.com/office/drawing/2014/main" id="{EBF9C3BF-EA9D-084F-29ED-9D7E97188BEF}"/>
                </a:ext>
              </a:extLst>
            </p:cNvPr>
            <p:cNvPicPr>
              <a:picLocks noChangeAspect="1"/>
            </p:cNvPicPr>
            <p:nvPr/>
          </p:nvPicPr>
          <p:blipFill rotWithShape="1">
            <a:blip r:embed="rId3"/>
            <a:srcRect l="41469" t="1" r="22129" b="-19013"/>
            <a:stretch/>
          </p:blipFill>
          <p:spPr>
            <a:xfrm>
              <a:off x="2449286" y="3424213"/>
              <a:ext cx="3450771" cy="452031"/>
            </a:xfrm>
            <a:prstGeom prst="rect">
              <a:avLst/>
            </a:prstGeom>
          </p:spPr>
        </p:pic>
        <p:pic>
          <p:nvPicPr>
            <p:cNvPr id="8" name="Picture 7">
              <a:extLst>
                <a:ext uri="{FF2B5EF4-FFF2-40B4-BE49-F238E27FC236}">
                  <a16:creationId xmlns:a16="http://schemas.microsoft.com/office/drawing/2014/main" id="{DCD3A98D-90FD-80BF-2025-8B256B7DDDF9}"/>
                </a:ext>
              </a:extLst>
            </p:cNvPr>
            <p:cNvPicPr>
              <a:picLocks noChangeAspect="1"/>
            </p:cNvPicPr>
            <p:nvPr/>
          </p:nvPicPr>
          <p:blipFill>
            <a:blip r:embed="rId4"/>
            <a:stretch>
              <a:fillRect/>
            </a:stretch>
          </p:blipFill>
          <p:spPr>
            <a:xfrm>
              <a:off x="2449286" y="3808286"/>
              <a:ext cx="2854613" cy="422722"/>
            </a:xfrm>
            <a:prstGeom prst="rect">
              <a:avLst/>
            </a:prstGeom>
          </p:spPr>
        </p:pic>
      </p:grpSp>
      <p:grpSp>
        <p:nvGrpSpPr>
          <p:cNvPr id="32" name="Group 31">
            <a:extLst>
              <a:ext uri="{FF2B5EF4-FFF2-40B4-BE49-F238E27FC236}">
                <a16:creationId xmlns:a16="http://schemas.microsoft.com/office/drawing/2014/main" id="{1944DA63-C8F2-E1BD-7C01-E908DDA70C6B}"/>
              </a:ext>
            </a:extLst>
          </p:cNvPr>
          <p:cNvGrpSpPr/>
          <p:nvPr/>
        </p:nvGrpSpPr>
        <p:grpSpPr>
          <a:xfrm>
            <a:off x="6800599" y="1924342"/>
            <a:ext cx="4732692" cy="3529205"/>
            <a:chOff x="5048058" y="1659654"/>
            <a:chExt cx="6979009" cy="5256238"/>
          </a:xfrm>
        </p:grpSpPr>
        <p:pic>
          <p:nvPicPr>
            <p:cNvPr id="22" name="Picture 21">
              <a:extLst>
                <a:ext uri="{FF2B5EF4-FFF2-40B4-BE49-F238E27FC236}">
                  <a16:creationId xmlns:a16="http://schemas.microsoft.com/office/drawing/2014/main" id="{5D475791-0556-E704-AA2D-F474A1DE2048}"/>
                </a:ext>
              </a:extLst>
            </p:cNvPr>
            <p:cNvPicPr>
              <a:picLocks noChangeAspect="1"/>
            </p:cNvPicPr>
            <p:nvPr/>
          </p:nvPicPr>
          <p:blipFill>
            <a:blip r:embed="rId5"/>
            <a:stretch>
              <a:fillRect/>
            </a:stretch>
          </p:blipFill>
          <p:spPr>
            <a:xfrm>
              <a:off x="5334202" y="5499769"/>
              <a:ext cx="6559887" cy="1416123"/>
            </a:xfrm>
            <a:prstGeom prst="rect">
              <a:avLst/>
            </a:prstGeom>
          </p:spPr>
        </p:pic>
        <p:pic>
          <p:nvPicPr>
            <p:cNvPr id="25" name="Picture 24">
              <a:extLst>
                <a:ext uri="{FF2B5EF4-FFF2-40B4-BE49-F238E27FC236}">
                  <a16:creationId xmlns:a16="http://schemas.microsoft.com/office/drawing/2014/main" id="{54005A69-664A-0673-D590-FAC4C45A1184}"/>
                </a:ext>
              </a:extLst>
            </p:cNvPr>
            <p:cNvPicPr>
              <a:picLocks noChangeAspect="1"/>
            </p:cNvPicPr>
            <p:nvPr/>
          </p:nvPicPr>
          <p:blipFill>
            <a:blip r:embed="rId6"/>
            <a:stretch>
              <a:fillRect/>
            </a:stretch>
          </p:blipFill>
          <p:spPr>
            <a:xfrm>
              <a:off x="5048058" y="4243537"/>
              <a:ext cx="6979009" cy="1263715"/>
            </a:xfrm>
            <a:prstGeom prst="rect">
              <a:avLst/>
            </a:prstGeom>
          </p:spPr>
        </p:pic>
        <p:pic>
          <p:nvPicPr>
            <p:cNvPr id="28" name="Picture 27">
              <a:extLst>
                <a:ext uri="{FF2B5EF4-FFF2-40B4-BE49-F238E27FC236}">
                  <a16:creationId xmlns:a16="http://schemas.microsoft.com/office/drawing/2014/main" id="{6A5E8697-7CC1-D6D9-C7B9-885A7D90265A}"/>
                </a:ext>
              </a:extLst>
            </p:cNvPr>
            <p:cNvPicPr>
              <a:picLocks noChangeAspect="1"/>
            </p:cNvPicPr>
            <p:nvPr/>
          </p:nvPicPr>
          <p:blipFill rotWithShape="1">
            <a:blip r:embed="rId7"/>
            <a:srcRect t="4247"/>
            <a:stretch/>
          </p:blipFill>
          <p:spPr>
            <a:xfrm>
              <a:off x="5156602" y="1659654"/>
              <a:ext cx="3892750" cy="2523459"/>
            </a:xfrm>
            <a:prstGeom prst="rect">
              <a:avLst/>
            </a:prstGeom>
          </p:spPr>
        </p:pic>
        <p:pic>
          <p:nvPicPr>
            <p:cNvPr id="30" name="Picture 29">
              <a:extLst>
                <a:ext uri="{FF2B5EF4-FFF2-40B4-BE49-F238E27FC236}">
                  <a16:creationId xmlns:a16="http://schemas.microsoft.com/office/drawing/2014/main" id="{71D0DE52-9E07-B2B7-2D31-EC313FF2FE47}"/>
                </a:ext>
              </a:extLst>
            </p:cNvPr>
            <p:cNvPicPr>
              <a:picLocks noChangeAspect="1"/>
            </p:cNvPicPr>
            <p:nvPr/>
          </p:nvPicPr>
          <p:blipFill>
            <a:blip r:embed="rId8"/>
            <a:stretch>
              <a:fillRect/>
            </a:stretch>
          </p:blipFill>
          <p:spPr>
            <a:xfrm>
              <a:off x="10150205" y="3173021"/>
              <a:ext cx="1676486" cy="495325"/>
            </a:xfrm>
            <a:prstGeom prst="rect">
              <a:avLst/>
            </a:prstGeom>
          </p:spPr>
        </p:pic>
      </p:grpSp>
      <p:sp>
        <p:nvSpPr>
          <p:cNvPr id="33" name="Content Placeholder 2">
            <a:extLst>
              <a:ext uri="{FF2B5EF4-FFF2-40B4-BE49-F238E27FC236}">
                <a16:creationId xmlns:a16="http://schemas.microsoft.com/office/drawing/2014/main" id="{26E99F0E-655C-01A0-1D33-4074AB49344D}"/>
              </a:ext>
            </a:extLst>
          </p:cNvPr>
          <p:cNvSpPr txBox="1">
            <a:spLocks/>
          </p:cNvSpPr>
          <p:nvPr/>
        </p:nvSpPr>
        <p:spPr>
          <a:xfrm>
            <a:off x="581190" y="5312550"/>
            <a:ext cx="11029615" cy="132599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Font typeface="Wingdings 2" panose="05020102010507070707" pitchFamily="18" charset="2"/>
              <a:buNone/>
            </a:pPr>
            <a:r>
              <a:rPr lang="en-IN" dirty="0"/>
              <a:t>Half-periodicity based residue generator was constructed which calculates modulus by dividing n-bitlength input X to d HP(A)-words, complementing the odd-</a:t>
            </a:r>
            <a:r>
              <a:rPr lang="en-IN" dirty="0" err="1"/>
              <a:t>ith</a:t>
            </a:r>
            <a:r>
              <a:rPr lang="en-IN" dirty="0"/>
              <a:t> words and adding all words plus a correction term and then repeating the cycle on the obtained sum until an equivalent number of satisfactory bit-length is obtained. </a:t>
            </a:r>
            <a:endParaRPr lang="en-US" dirty="0"/>
          </a:p>
        </p:txBody>
      </p:sp>
      <p:grpSp>
        <p:nvGrpSpPr>
          <p:cNvPr id="38" name="Group 37">
            <a:extLst>
              <a:ext uri="{FF2B5EF4-FFF2-40B4-BE49-F238E27FC236}">
                <a16:creationId xmlns:a16="http://schemas.microsoft.com/office/drawing/2014/main" id="{91F6D5B7-5D9B-3259-FBD0-FFDADBDB88DF}"/>
              </a:ext>
            </a:extLst>
          </p:cNvPr>
          <p:cNvGrpSpPr/>
          <p:nvPr/>
        </p:nvGrpSpPr>
        <p:grpSpPr>
          <a:xfrm>
            <a:off x="581191" y="3646639"/>
            <a:ext cx="6304240" cy="1036382"/>
            <a:chOff x="581191" y="3546055"/>
            <a:chExt cx="6304240" cy="1036382"/>
          </a:xfrm>
        </p:grpSpPr>
        <p:grpSp>
          <p:nvGrpSpPr>
            <p:cNvPr id="10" name="Group 9">
              <a:extLst>
                <a:ext uri="{FF2B5EF4-FFF2-40B4-BE49-F238E27FC236}">
                  <a16:creationId xmlns:a16="http://schemas.microsoft.com/office/drawing/2014/main" id="{DDE6A8E2-4FA3-5FFA-AEC4-54921408063B}"/>
                </a:ext>
              </a:extLst>
            </p:cNvPr>
            <p:cNvGrpSpPr/>
            <p:nvPr/>
          </p:nvGrpSpPr>
          <p:grpSpPr>
            <a:xfrm>
              <a:off x="2988737" y="3772869"/>
              <a:ext cx="2854613" cy="809568"/>
              <a:chOff x="4272966" y="1466215"/>
              <a:chExt cx="4216617" cy="1157204"/>
            </a:xfrm>
          </p:grpSpPr>
          <p:pic>
            <p:nvPicPr>
              <p:cNvPr id="11" name="Picture 10">
                <a:extLst>
                  <a:ext uri="{FF2B5EF4-FFF2-40B4-BE49-F238E27FC236}">
                    <a16:creationId xmlns:a16="http://schemas.microsoft.com/office/drawing/2014/main" id="{B48583CE-BA96-564D-ED79-AB3C72572B5B}"/>
                  </a:ext>
                </a:extLst>
              </p:cNvPr>
              <p:cNvPicPr>
                <a:picLocks noChangeAspect="1"/>
              </p:cNvPicPr>
              <p:nvPr/>
            </p:nvPicPr>
            <p:blipFill>
              <a:blip r:embed="rId9"/>
              <a:stretch>
                <a:fillRect/>
              </a:stretch>
            </p:blipFill>
            <p:spPr>
              <a:xfrm>
                <a:off x="4272966" y="1466215"/>
                <a:ext cx="4216617" cy="749339"/>
              </a:xfrm>
              <a:prstGeom prst="rect">
                <a:avLst/>
              </a:prstGeom>
            </p:spPr>
          </p:pic>
          <p:pic>
            <p:nvPicPr>
              <p:cNvPr id="12" name="Picture 11">
                <a:extLst>
                  <a:ext uri="{FF2B5EF4-FFF2-40B4-BE49-F238E27FC236}">
                    <a16:creationId xmlns:a16="http://schemas.microsoft.com/office/drawing/2014/main" id="{DDCFCCEA-E80A-708B-4E6D-CECF903C0E2C}"/>
                  </a:ext>
                </a:extLst>
              </p:cNvPr>
              <p:cNvPicPr>
                <a:picLocks noChangeAspect="1"/>
              </p:cNvPicPr>
              <p:nvPr/>
            </p:nvPicPr>
            <p:blipFill>
              <a:blip r:embed="rId10"/>
              <a:stretch>
                <a:fillRect/>
              </a:stretch>
            </p:blipFill>
            <p:spPr>
              <a:xfrm>
                <a:off x="4495171" y="2119026"/>
                <a:ext cx="3772204" cy="504393"/>
              </a:xfrm>
              <a:prstGeom prst="rect">
                <a:avLst/>
              </a:prstGeom>
            </p:spPr>
          </p:pic>
        </p:grpSp>
        <p:sp>
          <p:nvSpPr>
            <p:cNvPr id="36" name="Content Placeholder 2">
              <a:extLst>
                <a:ext uri="{FF2B5EF4-FFF2-40B4-BE49-F238E27FC236}">
                  <a16:creationId xmlns:a16="http://schemas.microsoft.com/office/drawing/2014/main" id="{F9749A63-E7F6-5AFC-C148-C3883D9D637B}"/>
                </a:ext>
              </a:extLst>
            </p:cNvPr>
            <p:cNvSpPr txBox="1">
              <a:spLocks/>
            </p:cNvSpPr>
            <p:nvPr/>
          </p:nvSpPr>
          <p:spPr>
            <a:xfrm>
              <a:off x="581191" y="3546055"/>
              <a:ext cx="6304240" cy="88806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IN" dirty="0"/>
                <a:t>Property of HP(A):</a:t>
              </a:r>
              <a:endParaRPr lang="en-US" dirty="0"/>
            </a:p>
          </p:txBody>
        </p:sp>
      </p:grpSp>
      <p:grpSp>
        <p:nvGrpSpPr>
          <p:cNvPr id="39" name="Group 38">
            <a:extLst>
              <a:ext uri="{FF2B5EF4-FFF2-40B4-BE49-F238E27FC236}">
                <a16:creationId xmlns:a16="http://schemas.microsoft.com/office/drawing/2014/main" id="{DDD8BF89-1B5E-E047-2337-1858DD44EE48}"/>
              </a:ext>
            </a:extLst>
          </p:cNvPr>
          <p:cNvGrpSpPr/>
          <p:nvPr/>
        </p:nvGrpSpPr>
        <p:grpSpPr>
          <a:xfrm>
            <a:off x="581190" y="4576177"/>
            <a:ext cx="6304240" cy="888063"/>
            <a:chOff x="578143" y="4466551"/>
            <a:chExt cx="6304240" cy="888063"/>
          </a:xfrm>
        </p:grpSpPr>
        <p:pic>
          <p:nvPicPr>
            <p:cNvPr id="35" name="Picture 34">
              <a:extLst>
                <a:ext uri="{FF2B5EF4-FFF2-40B4-BE49-F238E27FC236}">
                  <a16:creationId xmlns:a16="http://schemas.microsoft.com/office/drawing/2014/main" id="{ED748558-5CB0-86E2-EF96-1FCB79C7F31A}"/>
                </a:ext>
              </a:extLst>
            </p:cNvPr>
            <p:cNvPicPr>
              <a:picLocks noChangeAspect="1"/>
            </p:cNvPicPr>
            <p:nvPr/>
          </p:nvPicPr>
          <p:blipFill>
            <a:blip r:embed="rId11"/>
            <a:stretch>
              <a:fillRect/>
            </a:stretch>
          </p:blipFill>
          <p:spPr>
            <a:xfrm>
              <a:off x="3580877" y="4682125"/>
              <a:ext cx="1891450" cy="413630"/>
            </a:xfrm>
            <a:prstGeom prst="rect">
              <a:avLst/>
            </a:prstGeom>
          </p:spPr>
        </p:pic>
        <p:sp>
          <p:nvSpPr>
            <p:cNvPr id="37" name="Content Placeholder 2">
              <a:extLst>
                <a:ext uri="{FF2B5EF4-FFF2-40B4-BE49-F238E27FC236}">
                  <a16:creationId xmlns:a16="http://schemas.microsoft.com/office/drawing/2014/main" id="{5CCA51EC-5813-3263-9AA0-36BBED218D8C}"/>
                </a:ext>
              </a:extLst>
            </p:cNvPr>
            <p:cNvSpPr txBox="1">
              <a:spLocks/>
            </p:cNvSpPr>
            <p:nvPr/>
          </p:nvSpPr>
          <p:spPr>
            <a:xfrm>
              <a:off x="578143" y="4466551"/>
              <a:ext cx="6304240" cy="88806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IN" dirty="0"/>
                <a:t>If it exists, relation to HP(A): </a:t>
              </a:r>
              <a:endParaRPr lang="en-US" dirty="0"/>
            </a:p>
          </p:txBody>
        </p:sp>
      </p:grpSp>
      <p:pic>
        <p:nvPicPr>
          <p:cNvPr id="40" name="Picture 2">
            <a:extLst>
              <a:ext uri="{FF2B5EF4-FFF2-40B4-BE49-F238E27FC236}">
                <a16:creationId xmlns:a16="http://schemas.microsoft.com/office/drawing/2014/main" id="{42126FDF-9E00-C413-B86A-BEE6DD3BF9B2}"/>
              </a:ext>
            </a:extLst>
          </p:cNvPr>
          <p:cNvPicPr>
            <a:picLocks noChangeAspect="1" noChangeArrowheads="1"/>
          </p:cNvPicPr>
          <p:nvPr/>
        </p:nvPicPr>
        <p:blipFill>
          <a:blip r:embed="rId12">
            <a:lum bright="70000" contrast="-70000"/>
            <a:extLst>
              <a:ext uri="{28A0092B-C50C-407E-A947-70E740481C1C}">
                <a14:useLocalDpi xmlns:a14="http://schemas.microsoft.com/office/drawing/2010/main" val="0"/>
              </a:ext>
            </a:extLst>
          </a:blip>
          <a:srcRect/>
          <a:stretch>
            <a:fillRect/>
          </a:stretch>
        </p:blipFill>
        <p:spPr bwMode="auto">
          <a:xfrm>
            <a:off x="10691034" y="702156"/>
            <a:ext cx="965494" cy="965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593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2C2FC-5933-63BE-9E4E-357FE1D19B30}"/>
              </a:ext>
            </a:extLst>
          </p:cNvPr>
          <p:cNvSpPr>
            <a:spLocks noGrp="1"/>
          </p:cNvSpPr>
          <p:nvPr>
            <p:ph type="title"/>
          </p:nvPr>
        </p:nvSpPr>
        <p:spPr/>
        <p:txBody>
          <a:bodyPr/>
          <a:lstStyle/>
          <a:p>
            <a:r>
              <a:rPr lang="en-US" dirty="0"/>
              <a:t>Chinese Remainder Theorem</a:t>
            </a:r>
          </a:p>
        </p:txBody>
      </p:sp>
      <p:sp>
        <p:nvSpPr>
          <p:cNvPr id="3" name="Content Placeholder 2">
            <a:extLst>
              <a:ext uri="{FF2B5EF4-FFF2-40B4-BE49-F238E27FC236}">
                <a16:creationId xmlns:a16="http://schemas.microsoft.com/office/drawing/2014/main" id="{29883DD9-3CCB-901D-A01F-8043DE277DC2}"/>
              </a:ext>
            </a:extLst>
          </p:cNvPr>
          <p:cNvSpPr>
            <a:spLocks noGrp="1"/>
          </p:cNvSpPr>
          <p:nvPr>
            <p:ph idx="1"/>
          </p:nvPr>
        </p:nvSpPr>
        <p:spPr>
          <a:xfrm>
            <a:off x="581192" y="2061624"/>
            <a:ext cx="11029615" cy="747893"/>
          </a:xfrm>
        </p:spPr>
        <p:txBody>
          <a:bodyPr>
            <a:normAutofit lnSpcReduction="10000"/>
          </a:bodyPr>
          <a:lstStyle/>
          <a:p>
            <a:r>
              <a:rPr lang="en-US" dirty="0"/>
              <a:t>Most common method of RNS-to-binary conversion</a:t>
            </a:r>
          </a:p>
          <a:p>
            <a:r>
              <a:rPr lang="en-US" dirty="0"/>
              <a:t>The CRT is used to find a unique solution for simultaneous linear congruences with coprime moduli</a:t>
            </a:r>
          </a:p>
        </p:txBody>
      </p:sp>
      <p:pic>
        <p:nvPicPr>
          <p:cNvPr id="4" name="Picture 2">
            <a:extLst>
              <a:ext uri="{FF2B5EF4-FFF2-40B4-BE49-F238E27FC236}">
                <a16:creationId xmlns:a16="http://schemas.microsoft.com/office/drawing/2014/main" id="{BFD1EB5C-4AF2-97AC-7670-1418C95BCCE5}"/>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0691034" y="702156"/>
            <a:ext cx="965494" cy="9654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51A39CE-9EB4-4A1F-B4ED-9FFAEF2CC0CF}"/>
              </a:ext>
            </a:extLst>
          </p:cNvPr>
          <p:cNvPicPr>
            <a:picLocks noChangeAspect="1"/>
          </p:cNvPicPr>
          <p:nvPr/>
        </p:nvPicPr>
        <p:blipFill>
          <a:blip r:embed="rId3"/>
          <a:stretch>
            <a:fillRect/>
          </a:stretch>
        </p:blipFill>
        <p:spPr>
          <a:xfrm>
            <a:off x="4528048" y="3124167"/>
            <a:ext cx="2342688" cy="888606"/>
          </a:xfrm>
          <a:prstGeom prst="rect">
            <a:avLst/>
          </a:prstGeom>
        </p:spPr>
      </p:pic>
      <p:pic>
        <p:nvPicPr>
          <p:cNvPr id="8" name="Picture 7">
            <a:extLst>
              <a:ext uri="{FF2B5EF4-FFF2-40B4-BE49-F238E27FC236}">
                <a16:creationId xmlns:a16="http://schemas.microsoft.com/office/drawing/2014/main" id="{803A5963-EC8B-3B0A-2ACC-06DD39C307F7}"/>
              </a:ext>
            </a:extLst>
          </p:cNvPr>
          <p:cNvPicPr>
            <a:picLocks noChangeAspect="1"/>
          </p:cNvPicPr>
          <p:nvPr/>
        </p:nvPicPr>
        <p:blipFill>
          <a:blip r:embed="rId4"/>
          <a:stretch>
            <a:fillRect/>
          </a:stretch>
        </p:blipFill>
        <p:spPr>
          <a:xfrm>
            <a:off x="3370167" y="4476813"/>
            <a:ext cx="2315762" cy="676553"/>
          </a:xfrm>
          <a:prstGeom prst="rect">
            <a:avLst/>
          </a:prstGeom>
        </p:spPr>
      </p:pic>
      <p:pic>
        <p:nvPicPr>
          <p:cNvPr id="10" name="Picture 9">
            <a:extLst>
              <a:ext uri="{FF2B5EF4-FFF2-40B4-BE49-F238E27FC236}">
                <a16:creationId xmlns:a16="http://schemas.microsoft.com/office/drawing/2014/main" id="{FB950645-0AD5-ABB5-A57D-D8A3F446E0DC}"/>
              </a:ext>
            </a:extLst>
          </p:cNvPr>
          <p:cNvPicPr>
            <a:picLocks noChangeAspect="1"/>
          </p:cNvPicPr>
          <p:nvPr/>
        </p:nvPicPr>
        <p:blipFill>
          <a:blip r:embed="rId5"/>
          <a:stretch>
            <a:fillRect/>
          </a:stretch>
        </p:blipFill>
        <p:spPr>
          <a:xfrm>
            <a:off x="7380427" y="3284049"/>
            <a:ext cx="2857675" cy="568842"/>
          </a:xfrm>
          <a:prstGeom prst="rect">
            <a:avLst/>
          </a:prstGeom>
        </p:spPr>
      </p:pic>
      <p:sp>
        <p:nvSpPr>
          <p:cNvPr id="11" name="Content Placeholder 2">
            <a:extLst>
              <a:ext uri="{FF2B5EF4-FFF2-40B4-BE49-F238E27FC236}">
                <a16:creationId xmlns:a16="http://schemas.microsoft.com/office/drawing/2014/main" id="{A76296E2-B2DC-1290-2B75-0641FB320326}"/>
              </a:ext>
            </a:extLst>
          </p:cNvPr>
          <p:cNvSpPr txBox="1">
            <a:spLocks/>
          </p:cNvSpPr>
          <p:nvPr/>
        </p:nvSpPr>
        <p:spPr>
          <a:xfrm>
            <a:off x="965240" y="4332847"/>
            <a:ext cx="2342688" cy="88806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IN" dirty="0"/>
              <a:t>Modulo inverse of y</a:t>
            </a:r>
            <a:r>
              <a:rPr lang="en-IN" baseline="-25000" dirty="0"/>
              <a:t>i</a:t>
            </a:r>
            <a:endParaRPr lang="en-US" baseline="-25000" dirty="0"/>
          </a:p>
        </p:txBody>
      </p:sp>
      <p:pic>
        <p:nvPicPr>
          <p:cNvPr id="13" name="Picture 12">
            <a:extLst>
              <a:ext uri="{FF2B5EF4-FFF2-40B4-BE49-F238E27FC236}">
                <a16:creationId xmlns:a16="http://schemas.microsoft.com/office/drawing/2014/main" id="{7C103901-C211-E723-E121-57C62B25C74B}"/>
              </a:ext>
            </a:extLst>
          </p:cNvPr>
          <p:cNvPicPr>
            <a:picLocks noChangeAspect="1"/>
          </p:cNvPicPr>
          <p:nvPr/>
        </p:nvPicPr>
        <p:blipFill>
          <a:blip r:embed="rId6"/>
          <a:stretch>
            <a:fillRect/>
          </a:stretch>
        </p:blipFill>
        <p:spPr>
          <a:xfrm>
            <a:off x="1752536" y="2824535"/>
            <a:ext cx="1944427" cy="1584734"/>
          </a:xfrm>
          <a:prstGeom prst="rect">
            <a:avLst/>
          </a:prstGeom>
        </p:spPr>
      </p:pic>
      <p:sp>
        <p:nvSpPr>
          <p:cNvPr id="14" name="Content Placeholder 2">
            <a:extLst>
              <a:ext uri="{FF2B5EF4-FFF2-40B4-BE49-F238E27FC236}">
                <a16:creationId xmlns:a16="http://schemas.microsoft.com/office/drawing/2014/main" id="{32D34F7A-AC03-C1ED-F193-D047D925EA5C}"/>
              </a:ext>
            </a:extLst>
          </p:cNvPr>
          <p:cNvSpPr txBox="1">
            <a:spLocks/>
          </p:cNvSpPr>
          <p:nvPr/>
        </p:nvSpPr>
        <p:spPr>
          <a:xfrm>
            <a:off x="641938" y="4932646"/>
            <a:ext cx="10584822" cy="149122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dirty="0"/>
              <a:t>The modulo inverses y</a:t>
            </a:r>
            <a:r>
              <a:rPr lang="en-IN" baseline="-25000" dirty="0"/>
              <a:t>i</a:t>
            </a:r>
            <a:r>
              <a:rPr lang="en-IN" dirty="0"/>
              <a:t> were precomputed using </a:t>
            </a:r>
            <a:r>
              <a:rPr lang="en-US" dirty="0"/>
              <a:t>Euclid’s extended algorithm in</a:t>
            </a:r>
            <a:r>
              <a:rPr lang="en-IN" dirty="0"/>
              <a:t> a MATLAB script and implemented as an LUT.  The large values of y</a:t>
            </a:r>
            <a:r>
              <a:rPr lang="en-IN" baseline="-25000" dirty="0"/>
              <a:t>i </a:t>
            </a:r>
            <a:r>
              <a:rPr lang="en-IN" dirty="0"/>
              <a:t>makes the final modulo computation difficult. </a:t>
            </a:r>
            <a:endParaRPr lang="en-US" baseline="-25000" dirty="0"/>
          </a:p>
        </p:txBody>
      </p:sp>
    </p:spTree>
    <p:extLst>
      <p:ext uri="{BB962C8B-B14F-4D97-AF65-F5344CB8AC3E}">
        <p14:creationId xmlns:p14="http://schemas.microsoft.com/office/powerpoint/2010/main" val="1504550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B74D4-EF7D-A93A-D4AE-50D210A03B7D}"/>
              </a:ext>
            </a:extLst>
          </p:cNvPr>
          <p:cNvSpPr>
            <a:spLocks noGrp="1"/>
          </p:cNvSpPr>
          <p:nvPr>
            <p:ph type="title"/>
          </p:nvPr>
        </p:nvSpPr>
        <p:spPr/>
        <p:txBody>
          <a:bodyPr/>
          <a:lstStyle/>
          <a:p>
            <a:r>
              <a:rPr lang="en-US" dirty="0"/>
              <a:t>New Chinese Remainder Theorem-I</a:t>
            </a:r>
          </a:p>
        </p:txBody>
      </p:sp>
      <p:sp>
        <p:nvSpPr>
          <p:cNvPr id="3" name="Content Placeholder 2">
            <a:extLst>
              <a:ext uri="{FF2B5EF4-FFF2-40B4-BE49-F238E27FC236}">
                <a16:creationId xmlns:a16="http://schemas.microsoft.com/office/drawing/2014/main" id="{A8294365-856D-7E4E-859A-29DFAF25B057}"/>
              </a:ext>
            </a:extLst>
          </p:cNvPr>
          <p:cNvSpPr>
            <a:spLocks noGrp="1"/>
          </p:cNvSpPr>
          <p:nvPr>
            <p:ph idx="1"/>
          </p:nvPr>
        </p:nvSpPr>
        <p:spPr>
          <a:xfrm>
            <a:off x="954376" y="3432217"/>
            <a:ext cx="6442060" cy="1042066"/>
          </a:xfrm>
        </p:spPr>
        <p:txBody>
          <a:bodyPr/>
          <a:lstStyle/>
          <a:p>
            <a:pPr marL="0" indent="0">
              <a:buNone/>
            </a:pPr>
            <a:r>
              <a:rPr lang="en-US" dirty="0"/>
              <a:t>(a</a:t>
            </a:r>
            <a:r>
              <a:rPr lang="en-US" baseline="-25000" dirty="0"/>
              <a:t>1</a:t>
            </a:r>
            <a:r>
              <a:rPr lang="en-US" dirty="0"/>
              <a:t>, a</a:t>
            </a:r>
            <a:r>
              <a:rPr lang="en-US" baseline="-25000" dirty="0"/>
              <a:t>2</a:t>
            </a:r>
            <a:r>
              <a:rPr lang="en-US" dirty="0"/>
              <a:t>,…, a</a:t>
            </a:r>
            <a:r>
              <a:rPr lang="en-US" baseline="-25000" dirty="0"/>
              <a:t>n</a:t>
            </a:r>
            <a:r>
              <a:rPr lang="en-US" dirty="0"/>
              <a:t>) </a:t>
            </a:r>
            <a:r>
              <a:rPr lang="en-IN" dirty="0"/>
              <a:t>is unique to the moduli set and is representable in mixed radix form as</a:t>
            </a:r>
            <a:endParaRPr lang="en-US" dirty="0"/>
          </a:p>
        </p:txBody>
      </p:sp>
      <p:pic>
        <p:nvPicPr>
          <p:cNvPr id="5" name="Picture 4">
            <a:extLst>
              <a:ext uri="{FF2B5EF4-FFF2-40B4-BE49-F238E27FC236}">
                <a16:creationId xmlns:a16="http://schemas.microsoft.com/office/drawing/2014/main" id="{D5CAE3B0-3CF4-8552-70B0-BE51FC042B4E}"/>
              </a:ext>
            </a:extLst>
          </p:cNvPr>
          <p:cNvPicPr>
            <a:picLocks noChangeAspect="1"/>
          </p:cNvPicPr>
          <p:nvPr/>
        </p:nvPicPr>
        <p:blipFill>
          <a:blip r:embed="rId2"/>
          <a:stretch>
            <a:fillRect/>
          </a:stretch>
        </p:blipFill>
        <p:spPr>
          <a:xfrm>
            <a:off x="2249013" y="2533242"/>
            <a:ext cx="8440343" cy="365012"/>
          </a:xfrm>
          <a:prstGeom prst="rect">
            <a:avLst/>
          </a:prstGeom>
        </p:spPr>
      </p:pic>
      <p:pic>
        <p:nvPicPr>
          <p:cNvPr id="7" name="Picture 6">
            <a:extLst>
              <a:ext uri="{FF2B5EF4-FFF2-40B4-BE49-F238E27FC236}">
                <a16:creationId xmlns:a16="http://schemas.microsoft.com/office/drawing/2014/main" id="{5B997736-A4A6-EA22-4429-5BB84E11BD7D}"/>
              </a:ext>
            </a:extLst>
          </p:cNvPr>
          <p:cNvPicPr>
            <a:picLocks noChangeAspect="1"/>
          </p:cNvPicPr>
          <p:nvPr/>
        </p:nvPicPr>
        <p:blipFill>
          <a:blip r:embed="rId3"/>
          <a:stretch>
            <a:fillRect/>
          </a:stretch>
        </p:blipFill>
        <p:spPr>
          <a:xfrm>
            <a:off x="7396436" y="2909063"/>
            <a:ext cx="4047904" cy="1382111"/>
          </a:xfrm>
          <a:prstGeom prst="rect">
            <a:avLst/>
          </a:prstGeom>
        </p:spPr>
      </p:pic>
      <p:grpSp>
        <p:nvGrpSpPr>
          <p:cNvPr id="20" name="Group 19">
            <a:extLst>
              <a:ext uri="{FF2B5EF4-FFF2-40B4-BE49-F238E27FC236}">
                <a16:creationId xmlns:a16="http://schemas.microsoft.com/office/drawing/2014/main" id="{EB4C5399-093D-B128-4CD2-A7782653C451}"/>
              </a:ext>
            </a:extLst>
          </p:cNvPr>
          <p:cNvGrpSpPr/>
          <p:nvPr/>
        </p:nvGrpSpPr>
        <p:grpSpPr>
          <a:xfrm>
            <a:off x="954376" y="4471126"/>
            <a:ext cx="6726115" cy="1694409"/>
            <a:chOff x="2033921" y="2889856"/>
            <a:chExt cx="7154913" cy="1859255"/>
          </a:xfrm>
        </p:grpSpPr>
        <p:pic>
          <p:nvPicPr>
            <p:cNvPr id="11" name="Picture 10">
              <a:extLst>
                <a:ext uri="{FF2B5EF4-FFF2-40B4-BE49-F238E27FC236}">
                  <a16:creationId xmlns:a16="http://schemas.microsoft.com/office/drawing/2014/main" id="{DB1E413A-D148-E98C-487C-6F90D468162B}"/>
                </a:ext>
              </a:extLst>
            </p:cNvPr>
            <p:cNvPicPr>
              <a:picLocks noChangeAspect="1"/>
            </p:cNvPicPr>
            <p:nvPr/>
          </p:nvPicPr>
          <p:blipFill rotWithShape="1">
            <a:blip r:embed="rId4"/>
            <a:srcRect t="91193"/>
            <a:stretch/>
          </p:blipFill>
          <p:spPr>
            <a:xfrm>
              <a:off x="4614916" y="4492716"/>
              <a:ext cx="4573918" cy="256395"/>
            </a:xfrm>
            <a:prstGeom prst="rect">
              <a:avLst/>
            </a:prstGeom>
          </p:spPr>
        </p:pic>
        <p:pic>
          <p:nvPicPr>
            <p:cNvPr id="16" name="Picture 15">
              <a:extLst>
                <a:ext uri="{FF2B5EF4-FFF2-40B4-BE49-F238E27FC236}">
                  <a16:creationId xmlns:a16="http://schemas.microsoft.com/office/drawing/2014/main" id="{F8BEE296-A185-B9C8-AB1A-276193CE69E2}"/>
                </a:ext>
              </a:extLst>
            </p:cNvPr>
            <p:cNvPicPr>
              <a:picLocks noChangeAspect="1"/>
            </p:cNvPicPr>
            <p:nvPr/>
          </p:nvPicPr>
          <p:blipFill rotWithShape="1">
            <a:blip r:embed="rId4"/>
            <a:srcRect t="64284" b="25527"/>
            <a:stretch/>
          </p:blipFill>
          <p:spPr>
            <a:xfrm>
              <a:off x="4614916" y="4094367"/>
              <a:ext cx="4573918" cy="296615"/>
            </a:xfrm>
            <a:prstGeom prst="rect">
              <a:avLst/>
            </a:prstGeom>
          </p:spPr>
        </p:pic>
        <p:pic>
          <p:nvPicPr>
            <p:cNvPr id="18" name="Picture 17">
              <a:extLst>
                <a:ext uri="{FF2B5EF4-FFF2-40B4-BE49-F238E27FC236}">
                  <a16:creationId xmlns:a16="http://schemas.microsoft.com/office/drawing/2014/main" id="{ACFB7FA1-153A-3D9C-0C9C-FD3D21C6246A}"/>
                </a:ext>
              </a:extLst>
            </p:cNvPr>
            <p:cNvPicPr>
              <a:picLocks noChangeAspect="1"/>
            </p:cNvPicPr>
            <p:nvPr/>
          </p:nvPicPr>
          <p:blipFill rotWithShape="1">
            <a:blip r:embed="rId4"/>
            <a:srcRect t="23031" b="64090"/>
            <a:stretch/>
          </p:blipFill>
          <p:spPr>
            <a:xfrm>
              <a:off x="4614916" y="3225408"/>
              <a:ext cx="4573918" cy="374904"/>
            </a:xfrm>
            <a:prstGeom prst="rect">
              <a:avLst/>
            </a:prstGeom>
          </p:spPr>
        </p:pic>
        <p:pic>
          <p:nvPicPr>
            <p:cNvPr id="19" name="Picture 18">
              <a:extLst>
                <a:ext uri="{FF2B5EF4-FFF2-40B4-BE49-F238E27FC236}">
                  <a16:creationId xmlns:a16="http://schemas.microsoft.com/office/drawing/2014/main" id="{738277BD-3563-F5AB-830F-6152B816548B}"/>
                </a:ext>
              </a:extLst>
            </p:cNvPr>
            <p:cNvPicPr>
              <a:picLocks noChangeAspect="1"/>
            </p:cNvPicPr>
            <p:nvPr/>
          </p:nvPicPr>
          <p:blipFill rotWithShape="1">
            <a:blip r:embed="rId4"/>
            <a:srcRect b="90839"/>
            <a:stretch/>
          </p:blipFill>
          <p:spPr>
            <a:xfrm>
              <a:off x="4614916" y="2944187"/>
              <a:ext cx="4573918" cy="266688"/>
            </a:xfrm>
            <a:prstGeom prst="rect">
              <a:avLst/>
            </a:prstGeom>
          </p:spPr>
        </p:pic>
        <p:pic>
          <p:nvPicPr>
            <p:cNvPr id="9" name="Picture 8">
              <a:extLst>
                <a:ext uri="{FF2B5EF4-FFF2-40B4-BE49-F238E27FC236}">
                  <a16:creationId xmlns:a16="http://schemas.microsoft.com/office/drawing/2014/main" id="{2FAA4D77-4B0D-D5BD-B2F5-9625658ECE1E}"/>
                </a:ext>
              </a:extLst>
            </p:cNvPr>
            <p:cNvPicPr>
              <a:picLocks noChangeAspect="1"/>
            </p:cNvPicPr>
            <p:nvPr/>
          </p:nvPicPr>
          <p:blipFill>
            <a:blip r:embed="rId5"/>
            <a:stretch>
              <a:fillRect/>
            </a:stretch>
          </p:blipFill>
          <p:spPr>
            <a:xfrm>
              <a:off x="2033921" y="2889856"/>
              <a:ext cx="3059794" cy="1856605"/>
            </a:xfrm>
            <a:prstGeom prst="rect">
              <a:avLst/>
            </a:prstGeom>
          </p:spPr>
        </p:pic>
      </p:grpSp>
      <p:sp>
        <p:nvSpPr>
          <p:cNvPr id="22" name="TextBox 21">
            <a:extLst>
              <a:ext uri="{FF2B5EF4-FFF2-40B4-BE49-F238E27FC236}">
                <a16:creationId xmlns:a16="http://schemas.microsoft.com/office/drawing/2014/main" id="{438A5E56-8C8F-8AD6-236E-14B7211B9E29}"/>
              </a:ext>
            </a:extLst>
          </p:cNvPr>
          <p:cNvSpPr txBox="1"/>
          <p:nvPr/>
        </p:nvSpPr>
        <p:spPr>
          <a:xfrm>
            <a:off x="954376" y="2061672"/>
            <a:ext cx="8563570" cy="369332"/>
          </a:xfrm>
          <a:prstGeom prst="rect">
            <a:avLst/>
          </a:prstGeom>
          <a:noFill/>
        </p:spPr>
        <p:txBody>
          <a:bodyPr wrap="square">
            <a:spAutoFit/>
          </a:bodyPr>
          <a:lstStyle/>
          <a:p>
            <a:r>
              <a:rPr lang="en-US" dirty="0">
                <a:solidFill>
                  <a:schemeClr val="tx2"/>
                </a:solidFill>
              </a:rPr>
              <a:t>For a moduli set (m</a:t>
            </a:r>
            <a:r>
              <a:rPr lang="en-US" baseline="-25000" dirty="0">
                <a:solidFill>
                  <a:schemeClr val="tx2"/>
                </a:solidFill>
              </a:rPr>
              <a:t>1</a:t>
            </a:r>
            <a:r>
              <a:rPr lang="en-US" dirty="0">
                <a:solidFill>
                  <a:schemeClr val="tx2"/>
                </a:solidFill>
              </a:rPr>
              <a:t>, m</a:t>
            </a:r>
            <a:r>
              <a:rPr lang="en-US" baseline="-25000" dirty="0">
                <a:solidFill>
                  <a:schemeClr val="tx2"/>
                </a:solidFill>
              </a:rPr>
              <a:t>2</a:t>
            </a:r>
            <a:r>
              <a:rPr lang="en-US" dirty="0">
                <a:solidFill>
                  <a:schemeClr val="tx2"/>
                </a:solidFill>
              </a:rPr>
              <a:t>,…, </a:t>
            </a:r>
            <a:r>
              <a:rPr lang="en-US" dirty="0" err="1">
                <a:solidFill>
                  <a:schemeClr val="tx2"/>
                </a:solidFill>
              </a:rPr>
              <a:t>m</a:t>
            </a:r>
            <a:r>
              <a:rPr lang="en-US" baseline="-25000" dirty="0" err="1">
                <a:solidFill>
                  <a:schemeClr val="tx2"/>
                </a:solidFill>
              </a:rPr>
              <a:t>n</a:t>
            </a:r>
            <a:r>
              <a:rPr lang="en-US" dirty="0">
                <a:solidFill>
                  <a:schemeClr val="tx2"/>
                </a:solidFill>
              </a:rPr>
              <a:t>) and RNS form (x</a:t>
            </a:r>
            <a:r>
              <a:rPr lang="en-US" baseline="-25000" dirty="0">
                <a:solidFill>
                  <a:schemeClr val="tx2"/>
                </a:solidFill>
              </a:rPr>
              <a:t>1</a:t>
            </a:r>
            <a:r>
              <a:rPr lang="en-US" dirty="0">
                <a:solidFill>
                  <a:schemeClr val="tx2"/>
                </a:solidFill>
              </a:rPr>
              <a:t>, x</a:t>
            </a:r>
            <a:r>
              <a:rPr lang="en-US" baseline="-25000" dirty="0">
                <a:solidFill>
                  <a:schemeClr val="tx2"/>
                </a:solidFill>
              </a:rPr>
              <a:t>2</a:t>
            </a:r>
            <a:r>
              <a:rPr lang="en-US" dirty="0">
                <a:solidFill>
                  <a:schemeClr val="tx2"/>
                </a:solidFill>
              </a:rPr>
              <a:t>,…, </a:t>
            </a:r>
            <a:r>
              <a:rPr lang="en-US" dirty="0" err="1">
                <a:solidFill>
                  <a:schemeClr val="tx2"/>
                </a:solidFill>
              </a:rPr>
              <a:t>x</a:t>
            </a:r>
            <a:r>
              <a:rPr lang="en-US" baseline="-25000" dirty="0" err="1">
                <a:solidFill>
                  <a:schemeClr val="tx2"/>
                </a:solidFill>
              </a:rPr>
              <a:t>n</a:t>
            </a:r>
            <a:r>
              <a:rPr lang="en-US" dirty="0">
                <a:solidFill>
                  <a:schemeClr val="tx2"/>
                </a:solidFill>
              </a:rPr>
              <a:t>), decimal value X is</a:t>
            </a:r>
          </a:p>
        </p:txBody>
      </p:sp>
      <p:pic>
        <p:nvPicPr>
          <p:cNvPr id="23" name="Picture 2">
            <a:extLst>
              <a:ext uri="{FF2B5EF4-FFF2-40B4-BE49-F238E27FC236}">
                <a16:creationId xmlns:a16="http://schemas.microsoft.com/office/drawing/2014/main" id="{6B7EF845-891C-B6C4-36D0-910305B59A56}"/>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10691034" y="702156"/>
            <a:ext cx="965494" cy="965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80885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4B957A3-0949-41EC-A9C1-A27C1A8F6709}">
  <we:reference id="4b785c87-866c-4bad-85d8-5d1ae467ac9a" version="3.5.1.0" store="EXCatalog" storeType="EXCatalog"/>
  <we:alternateReferences>
    <we:reference id="WA104381909" version="3.5.1.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TM03457464[[fn=Dividend]]</Template>
  <TotalTime>676</TotalTime>
  <Words>1595</Words>
  <Application>Microsoft Office PowerPoint</Application>
  <PresentationFormat>Widescreen</PresentationFormat>
  <Paragraphs>209</Paragraphs>
  <Slides>15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Gill Sans MT</vt:lpstr>
      <vt:lpstr>Wingdings 2</vt:lpstr>
      <vt:lpstr>Dividend</vt:lpstr>
      <vt:lpstr>Architecture Exploration for ALU Implementations using Multi-Modular Arithmetic </vt:lpstr>
      <vt:lpstr>outline</vt:lpstr>
      <vt:lpstr>Abstract</vt:lpstr>
      <vt:lpstr>Introduction and motivation</vt:lpstr>
      <vt:lpstr>Residue Number System (RNS)</vt:lpstr>
      <vt:lpstr>Periodicity Based Residue Generator</vt:lpstr>
      <vt:lpstr>Half - Periodicity Based Residue Generator</vt:lpstr>
      <vt:lpstr>Chinese Remainder Theorem</vt:lpstr>
      <vt:lpstr>New Chinese Remainder Theorem-I</vt:lpstr>
      <vt:lpstr>PowerPoint Presentation</vt:lpstr>
      <vt:lpstr>Experimental Setup and Results</vt:lpstr>
      <vt:lpstr>PowerPoint Presentation</vt:lpstr>
      <vt:lpstr>Conclusion and 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 Khangembam</dc:creator>
  <cp:lastModifiedBy>Maya Khangembam</cp:lastModifiedBy>
  <cp:revision>30</cp:revision>
  <dcterms:created xsi:type="dcterms:W3CDTF">2023-05-08T11:40:29Z</dcterms:created>
  <dcterms:modified xsi:type="dcterms:W3CDTF">2023-05-23T07:31:53Z</dcterms:modified>
</cp:coreProperties>
</file>