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396" r:id="rId3"/>
    <p:sldId id="2129" r:id="rId4"/>
    <p:sldId id="461" r:id="rId5"/>
    <p:sldId id="471" r:id="rId6"/>
    <p:sldId id="460" r:id="rId7"/>
    <p:sldId id="397" r:id="rId8"/>
    <p:sldId id="2182" r:id="rId9"/>
    <p:sldId id="1480" r:id="rId10"/>
    <p:sldId id="423" r:id="rId11"/>
  </p:sldIdLst>
  <p:sldSz cx="12192000" cy="6858000"/>
  <p:notesSz cx="6858000" cy="9144000"/>
  <p:embeddedFontLst>
    <p:embeddedFont>
      <p:font typeface="Signifier" panose="020B0604020202020204" charset="0"/>
      <p:regular r:id="rId14"/>
      <p:italic r:id="rId15"/>
    </p:embeddedFont>
    <p:embeddedFont>
      <p:font typeface="Suisse Int'l" panose="020B0604020202020204" charset="-78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BBF40-0B4F-4A70-8307-75C847B4A014}" v="7" dt="2024-09-24T14:49:05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7107" autoAdjust="0"/>
  </p:normalViewPr>
  <p:slideViewPr>
    <p:cSldViewPr snapToGrid="0" showGuides="1">
      <p:cViewPr varScale="1">
        <p:scale>
          <a:sx n="106" d="100"/>
          <a:sy n="106" d="100"/>
        </p:scale>
        <p:origin x="5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5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148" d="100"/>
          <a:sy n="148" d="100"/>
        </p:scale>
        <p:origin x="480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61674-7DD0-DF76-D186-315BF8573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B679-5B0C-BA47-DBA5-D2D2A1BE3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FFD8-01AA-2740-A127-9C9075CFF287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8C8D-9AED-D8D3-93DB-BA418122D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949-EB91-4C5B-7400-8EB4728AE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135F-13A0-C848-8029-B44FB0B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20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B149-F2B6-A941-96D1-63442B25671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524-EA54-A447-9BC3-C645677B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1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37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7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1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9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11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675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828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56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87217E-51A0-6585-75C7-1C6D8CB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  <a:noFill/>
        </p:spPr>
        <p:txBody>
          <a:bodyPr>
            <a:normAutofit fontScale="92500" lnSpcReduction="10000"/>
          </a:bodyPr>
          <a:lstStyle>
            <a:lvl1pPr marL="0" indent="0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GB" dirty="0"/>
              <a:t>Dr P A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400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731727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2DA6D-58DF-869A-00EB-DAA897745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24513"/>
            <a:ext cx="12192000" cy="1233487"/>
          </a:xfrm>
          <a:solidFill>
            <a:schemeClr val="accent1"/>
          </a:solidFill>
        </p:spPr>
        <p:txBody>
          <a:bodyPr lIns="720000" tIns="180000" rIns="72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4741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-20642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B8B635-780F-52DA-4A09-428A58519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152022"/>
            <a:ext cx="10801349" cy="1019355"/>
          </a:xfrm>
          <a:solidFill>
            <a:schemeClr val="accent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201821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/Sp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048" y="1471962"/>
            <a:ext cx="6478627" cy="2237680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guest/speaker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8048" y="3924125"/>
            <a:ext cx="6478628" cy="1183134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guest/speaker details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6B5BD1-55B6-3E55-06C5-E3D1F531A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icon below to add image of guest/speaker</a:t>
            </a:r>
          </a:p>
        </p:txBody>
      </p:sp>
    </p:spTree>
    <p:extLst>
      <p:ext uri="{BB962C8B-B14F-4D97-AF65-F5344CB8AC3E}">
        <p14:creationId xmlns:p14="http://schemas.microsoft.com/office/powerpoint/2010/main" val="367917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610240"/>
            <a:ext cx="9972675" cy="2984062"/>
          </a:xfrm>
        </p:spPr>
        <p:txBody>
          <a:bodyPr lIns="0" tIns="0" rIns="0" b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quote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850780"/>
            <a:ext cx="9972675" cy="773733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62BBD-EF74-7749-46E8-AB4CD55E0728}"/>
              </a:ext>
            </a:extLst>
          </p:cNvPr>
          <p:cNvSpPr txBox="1"/>
          <p:nvPr userDrawn="1"/>
        </p:nvSpPr>
        <p:spPr>
          <a:xfrm>
            <a:off x="343382" y="-1112045"/>
            <a:ext cx="23612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solidFill>
                  <a:schemeClr val="bg1">
                    <a:alpha val="35439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D7D4C024-EAB4-D428-F047-E6CADB79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829FB5A-03EF-644E-82A1-11F5477F64FB}" type="datetime1">
              <a:rPr lang="en-GB" smtClean="0"/>
              <a:pPr/>
              <a:t>08/10/2024</a:t>
            </a:fld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D97A2B6-1967-ACA0-4C6E-A9DF4255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A748ADED-3BE6-5C4D-8925-1B8914AA9A6A}" type="datetime1">
              <a:rPr lang="en-GB" smtClean="0"/>
              <a:t>08/10/2024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1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s and asse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012" y="315914"/>
            <a:ext cx="1360170" cy="63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22" y="194453"/>
            <a:ext cx="8531717" cy="8735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4" y="1357303"/>
            <a:ext cx="11414125" cy="2383425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F04BCE-31EC-404F-B26B-78E88E9F3C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4011" y="4197928"/>
            <a:ext cx="11414125" cy="2448527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6188B-3D07-449D-99AD-399661CCCF04}"/>
              </a:ext>
            </a:extLst>
          </p:cNvPr>
          <p:cNvSpPr txBox="1"/>
          <p:nvPr userDrawn="1"/>
        </p:nvSpPr>
        <p:spPr>
          <a:xfrm>
            <a:off x="354014" y="3828595"/>
            <a:ext cx="284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Indicative assessment areas: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39667-C251-4BA2-A42F-074E6FB74C39}"/>
              </a:ext>
            </a:extLst>
          </p:cNvPr>
          <p:cNvCxnSpPr/>
          <p:nvPr userDrawn="1"/>
        </p:nvCxnSpPr>
        <p:spPr>
          <a:xfrm>
            <a:off x="354011" y="3828595"/>
            <a:ext cx="1141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4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rple sign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529" y="230319"/>
            <a:ext cx="2720340" cy="126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780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657704"/>
            <a:ext cx="9972675" cy="1542591"/>
          </a:xfrm>
        </p:spPr>
        <p:txBody>
          <a:bodyPr lIns="0" tIns="0" rIns="0" bIns="0" anchor="ctr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414779"/>
            <a:ext cx="9972675" cy="72104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1C1F3DCC-026D-1AF2-CE30-B08C27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F39429-03C5-1B4D-9B1B-10848763A2EE}" type="datetime1">
              <a:rPr lang="en-GB" smtClean="0"/>
              <a:pPr/>
              <a:t>08/10/2024</a:t>
            </a:fld>
            <a:endParaRPr lang="en-US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A7181621-4A88-29D3-D6F8-FB23507A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10801349" cy="372880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9D7985AE-4E5C-FB42-AAE7-070FC63712C8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1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7150B3C8-B0D5-254D-864E-1C4CB11FCFC6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FE01B-8CBB-2978-D3D2-17E7D4CCF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673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65125"/>
            <a:ext cx="648000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4E394EA3-A439-4044-8B58-8FE33C96842F}" type="datetime1">
              <a:rPr lang="en-GB" smtClean="0"/>
              <a:t>08/10/2024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9200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92BE2-B9E5-6B94-1D78-1F8332D8F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1895706"/>
            <a:ext cx="6479999" cy="372880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B02857A4-C09F-B04F-91D4-4C5390A134A6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29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526DD4-12EF-8BAC-2299-EE29BE0FA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440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ABC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F9B615-66C4-0366-09AB-1DE7E30E2E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151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1.000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9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C48D0E-A801-DF8C-72D4-C542C8706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6DEC4DE-9877-E01B-BDE6-45CB25D32F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151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</p:spTree>
    <p:extLst>
      <p:ext uri="{BB962C8B-B14F-4D97-AF65-F5344CB8AC3E}">
        <p14:creationId xmlns:p14="http://schemas.microsoft.com/office/powerpoint/2010/main" val="365684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tatistic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837E5FDA-990F-0747-9C54-0D02C2393723}" type="datetime1">
              <a:rPr lang="en-GB" smtClean="0"/>
              <a:t>08/10/2024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30395"/>
            <a:ext cx="4860523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531242"/>
            <a:ext cx="4860522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588F3C-19ED-87FB-A268-CB837759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2" y="365125"/>
            <a:ext cx="4860525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FD4302D-CD43-5E35-33F9-02F9B3D432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216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068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93539-500D-0C94-90E2-75A44D20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C683-B9EE-91E1-6B5C-C322C0ED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27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227-8238-33F3-6547-6D14A2BC3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11E3-B731-C845-83A1-C2F3C6AB77C3}" type="datetime1">
              <a:rPr lang="en-GB" smtClean="0"/>
              <a:t>08/10/2024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384-15FA-C9DF-A2B9-ACB58B90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20C-5BCC-CAFA-138F-DACE3334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63" r:id="rId5"/>
    <p:sldLayoutId id="2147483665" r:id="rId6"/>
    <p:sldLayoutId id="2147483670" r:id="rId7"/>
    <p:sldLayoutId id="2147483671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61" r:id="rId14"/>
    <p:sldLayoutId id="2147483664" r:id="rId15"/>
    <p:sldLayoutId id="2147483672" r:id="rId16"/>
    <p:sldLayoutId id="2147483674" r:id="rId17"/>
    <p:sldLayoutId id="2147483676" r:id="rId18"/>
    <p:sldLayoutId id="2147483677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E8D-57B3-4102-A4B7-CA00B56F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Honours Stage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F475322-9C1C-8871-6879-24C9B56EE0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Dr Peter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3095629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8BDC-228A-4C62-BDE4-25123F1E9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2E44-FDDD-4343-9FCB-95E0553E4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6"/>
            <a:ext cx="10801349" cy="449874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Contact your supervisor</a:t>
            </a:r>
          </a:p>
          <a:p>
            <a:pPr lvl="1"/>
            <a:r>
              <a:rPr lang="en-GB" dirty="0"/>
              <a:t>Arrange an initial meeting as soon as possible</a:t>
            </a:r>
          </a:p>
          <a:p>
            <a:pPr lvl="1"/>
            <a:r>
              <a:rPr lang="en-GB" dirty="0"/>
              <a:t>At that meeting, schedule your regular weekly meetings</a:t>
            </a:r>
          </a:p>
          <a:p>
            <a:r>
              <a:rPr lang="en-GB" dirty="0"/>
              <a:t>Complete the </a:t>
            </a:r>
            <a:r>
              <a:rPr lang="en-GB" dirty="0" err="1"/>
              <a:t>Github</a:t>
            </a:r>
            <a:r>
              <a:rPr lang="en-GB" dirty="0"/>
              <a:t> assignment on Canvas</a:t>
            </a:r>
          </a:p>
          <a:p>
            <a:r>
              <a:rPr lang="en-GB" dirty="0"/>
              <a:t>Do some background reading</a:t>
            </a:r>
          </a:p>
          <a:p>
            <a:r>
              <a:rPr lang="en-GB" dirty="0"/>
              <a:t>Start thinking about the PDD</a:t>
            </a:r>
          </a:p>
          <a:p>
            <a:pPr lvl="1"/>
            <a:r>
              <a:rPr lang="en-GB" dirty="0"/>
              <a:t>More details tomorrow</a:t>
            </a:r>
          </a:p>
          <a:p>
            <a:r>
              <a:rPr lang="en-GB" dirty="0"/>
              <a:t>Start thinking about the ethics review</a:t>
            </a:r>
          </a:p>
          <a:p>
            <a:pPr lvl="1"/>
            <a:r>
              <a:rPr lang="en-GB" dirty="0"/>
              <a:t>More details next week</a:t>
            </a:r>
          </a:p>
          <a:p>
            <a:endParaRPr lang="en-GB" dirty="0"/>
          </a:p>
          <a:p>
            <a:r>
              <a:rPr lang="en-GB" dirty="0"/>
              <a:t>Don’t wait!</a:t>
            </a:r>
          </a:p>
        </p:txBody>
      </p:sp>
    </p:spTree>
    <p:extLst>
      <p:ext uri="{BB962C8B-B14F-4D97-AF65-F5344CB8AC3E}">
        <p14:creationId xmlns:p14="http://schemas.microsoft.com/office/powerpoint/2010/main" val="398358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2608-EAB1-4C31-8E8E-1ABCA5B8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Assessments and submissions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C2F5-05A4-41BA-BFEB-91A0CB1A0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82" y="2196889"/>
            <a:ext cx="10561173" cy="4273763"/>
          </a:xfrm>
        </p:spPr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GB" dirty="0" err="1"/>
              <a:t>Github</a:t>
            </a:r>
            <a:r>
              <a:rPr lang="en-GB" dirty="0"/>
              <a:t> assignment				Now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Ethics checklist					T1 Week 4</a:t>
            </a:r>
          </a:p>
          <a:p>
            <a:pPr lvl="1"/>
            <a:r>
              <a:rPr lang="en-GB" i="1" dirty="0"/>
              <a:t>May require further ethics approval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Project Definition Document (10%)		T1 Week 4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Interim report and midway review		January exam period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Final report, software and demo (80%)	T2 Week 12</a:t>
            </a:r>
          </a:p>
          <a:p>
            <a:pPr marL="514338" indent="-514338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Definitive dates are on Canvas</a:t>
            </a:r>
          </a:p>
          <a:p>
            <a:pPr marL="514338" indent="-514338">
              <a:buFont typeface="+mj-lt"/>
              <a:buAutoNum type="arabicPeriod"/>
            </a:pPr>
            <a:endParaRPr lang="en-GB" dirty="0"/>
          </a:p>
          <a:p>
            <a:pPr marL="514338" indent="-514338">
              <a:buFont typeface="+mj-lt"/>
              <a:buAutoNum type="arabicPeriod"/>
            </a:pPr>
            <a:endParaRPr lang="en-GB" dirty="0"/>
          </a:p>
          <a:p>
            <a:pPr marL="514338" indent="-514338">
              <a:buFont typeface="+mj-lt"/>
              <a:buAutoNum type="arabicPeriod"/>
            </a:pPr>
            <a:endParaRPr lang="en-GB" dirty="0"/>
          </a:p>
          <a:p>
            <a:pPr marL="514338" indent="-514338">
              <a:buFont typeface="+mj-lt"/>
              <a:buAutoNum type="arabicPeriod"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2C869B-D7F7-49D4-86BA-23CCFC37B30E}"/>
              </a:ext>
            </a:extLst>
          </p:cNvPr>
          <p:cNvSpPr txBox="1">
            <a:spLocks/>
          </p:cNvSpPr>
          <p:nvPr/>
        </p:nvSpPr>
        <p:spPr bwMode="auto">
          <a:xfrm>
            <a:off x="-2111657" y="1844881"/>
            <a:ext cx="2095500" cy="427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i="1" dirty="0"/>
              <a:t>Week 3</a:t>
            </a:r>
          </a:p>
          <a:p>
            <a:pPr marL="457189" lvl="1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i="1" dirty="0"/>
              <a:t>Week 5</a:t>
            </a:r>
          </a:p>
          <a:p>
            <a:pPr marL="0" indent="0">
              <a:buNone/>
            </a:pPr>
            <a:r>
              <a:rPr lang="en-GB" i="1" dirty="0"/>
              <a:t>After </a:t>
            </a:r>
            <a:r>
              <a:rPr lang="en-GB" i="1" dirty="0" err="1"/>
              <a:t>xmas</a:t>
            </a:r>
            <a:endParaRPr lang="en-GB" i="1" dirty="0"/>
          </a:p>
          <a:p>
            <a:pPr marL="0" indent="0">
              <a:buNone/>
            </a:pPr>
            <a:r>
              <a:rPr lang="en-GB" i="1" dirty="0"/>
              <a:t>T2 week 11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514338" indent="-514338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029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8C4D-F0B8-7AC1-F5FC-580AD65D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CEEF8-1F04-614D-AC01-E0674285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 allow you, over two trimesters</a:t>
            </a:r>
          </a:p>
          <a:p>
            <a:pPr lvl="1"/>
            <a:r>
              <a:rPr lang="en-GB" dirty="0"/>
              <a:t>To demonstrate all-round ability to tackle a substantial piece of discipline-related investigation or design and development work</a:t>
            </a:r>
          </a:p>
          <a:p>
            <a:pPr lvl="1"/>
            <a:r>
              <a:rPr lang="en-GB" dirty="0"/>
              <a:t>To develop and show project, time and risk management skills</a:t>
            </a:r>
          </a:p>
          <a:p>
            <a:pPr lvl="1"/>
            <a:r>
              <a:rPr lang="en-GB" dirty="0"/>
              <a:t>To bring the task to a successful conclusion with a quality report, documentation, and presentation</a:t>
            </a:r>
          </a:p>
          <a:p>
            <a:pPr lvl="1"/>
            <a:r>
              <a:rPr lang="en-GB" dirty="0"/>
              <a:t>To show an appreciation of the social, ethical, professional and commercial aspects of your work</a:t>
            </a:r>
          </a:p>
          <a:p>
            <a:pPr lvl="1"/>
            <a:r>
              <a:rPr lang="en-GB" dirty="0"/>
              <a:t>To develop in-depth knowledge of your chosen subject area</a:t>
            </a:r>
          </a:p>
          <a:p>
            <a:r>
              <a:rPr lang="en-GB" dirty="0"/>
              <a:t>It builds upon many of the preceding modules and employs the competencies developed by them.</a:t>
            </a:r>
          </a:p>
        </p:txBody>
      </p:sp>
    </p:spTree>
    <p:extLst>
      <p:ext uri="{BB962C8B-B14F-4D97-AF65-F5344CB8AC3E}">
        <p14:creationId xmlns:p14="http://schemas.microsoft.com/office/powerpoint/2010/main" val="2210106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DDD2-D6A4-4A99-8997-524E8CBC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DB86-CB85-4464-A342-ED503A8B0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6"/>
            <a:ext cx="10801349" cy="4676543"/>
          </a:xfrm>
        </p:spPr>
        <p:txBody>
          <a:bodyPr>
            <a:normAutofit/>
          </a:bodyPr>
          <a:lstStyle/>
          <a:p>
            <a:r>
              <a:rPr lang="en-GB" dirty="0"/>
              <a:t>Trimester 1:</a:t>
            </a:r>
          </a:p>
          <a:p>
            <a:pPr lvl="1"/>
            <a:r>
              <a:rPr lang="en-GB" dirty="0" err="1"/>
              <a:t>Github</a:t>
            </a:r>
            <a:r>
              <a:rPr lang="en-GB" dirty="0"/>
              <a:t> repository (now)</a:t>
            </a:r>
          </a:p>
          <a:p>
            <a:pPr lvl="1"/>
            <a:r>
              <a:rPr lang="en-GB" dirty="0"/>
              <a:t>Project Definition Document (week 4)</a:t>
            </a:r>
          </a:p>
          <a:p>
            <a:pPr lvl="1"/>
            <a:r>
              <a:rPr lang="en-GB" dirty="0"/>
              <a:t>Ethics checklist (week 4)</a:t>
            </a:r>
          </a:p>
          <a:p>
            <a:pPr lvl="1"/>
            <a:endParaRPr lang="en-GB" dirty="0"/>
          </a:p>
          <a:p>
            <a:r>
              <a:rPr lang="en-GB" dirty="0"/>
              <a:t>Trimester 2:</a:t>
            </a:r>
          </a:p>
          <a:p>
            <a:pPr lvl="1"/>
            <a:r>
              <a:rPr lang="en-GB" dirty="0"/>
              <a:t>Interim Report and Midway Review (Assessment week after Christmas)</a:t>
            </a:r>
          </a:p>
          <a:p>
            <a:pPr lvl="1"/>
            <a:r>
              <a:rPr lang="en-GB" dirty="0"/>
              <a:t>Ethics review if necessary</a:t>
            </a:r>
          </a:p>
          <a:p>
            <a:pPr lvl="1"/>
            <a:r>
              <a:rPr lang="en-GB" dirty="0"/>
              <a:t>Final report (week 12 of trimester 2)</a:t>
            </a:r>
          </a:p>
          <a:p>
            <a:pPr lvl="2"/>
            <a:r>
              <a:rPr lang="en-GB" dirty="0"/>
              <a:t>Demonstration/viva, Software, Video</a:t>
            </a:r>
          </a:p>
        </p:txBody>
      </p:sp>
    </p:spTree>
    <p:extLst>
      <p:ext uri="{BB962C8B-B14F-4D97-AF65-F5344CB8AC3E}">
        <p14:creationId xmlns:p14="http://schemas.microsoft.com/office/powerpoint/2010/main" val="117716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0FB46-0F5B-4E46-AC9E-3EA0C0E2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timeline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709E35-73AA-44D1-91B2-A50563AF898B}"/>
              </a:ext>
            </a:extLst>
          </p:cNvPr>
          <p:cNvSpPr/>
          <p:nvPr/>
        </p:nvSpPr>
        <p:spPr>
          <a:xfrm>
            <a:off x="1521551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A90E14-1127-4A95-851C-844090B6E041}"/>
              </a:ext>
            </a:extLst>
          </p:cNvPr>
          <p:cNvSpPr/>
          <p:nvPr/>
        </p:nvSpPr>
        <p:spPr>
          <a:xfrm>
            <a:off x="2153861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434FA3-281B-43EC-A4D9-DAB1787328AC}"/>
              </a:ext>
            </a:extLst>
          </p:cNvPr>
          <p:cNvSpPr/>
          <p:nvPr/>
        </p:nvSpPr>
        <p:spPr>
          <a:xfrm>
            <a:off x="2776098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Jun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DA2991-FE0E-478D-AA87-C86DF4149AB7}"/>
              </a:ext>
            </a:extLst>
          </p:cNvPr>
          <p:cNvSpPr/>
          <p:nvPr/>
        </p:nvSpPr>
        <p:spPr>
          <a:xfrm>
            <a:off x="3408408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Jul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2B5E5-5322-4D01-9D13-F93ADBE5BFC7}"/>
              </a:ext>
            </a:extLst>
          </p:cNvPr>
          <p:cNvSpPr/>
          <p:nvPr/>
        </p:nvSpPr>
        <p:spPr>
          <a:xfrm>
            <a:off x="4018367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Aug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861163-45E8-4851-AEA1-59FE493AB010}"/>
              </a:ext>
            </a:extLst>
          </p:cNvPr>
          <p:cNvSpPr/>
          <p:nvPr/>
        </p:nvSpPr>
        <p:spPr>
          <a:xfrm>
            <a:off x="4650677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Sep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87A9E-2211-498C-A0F7-AEE176F440F5}"/>
              </a:ext>
            </a:extLst>
          </p:cNvPr>
          <p:cNvSpPr/>
          <p:nvPr/>
        </p:nvSpPr>
        <p:spPr>
          <a:xfrm>
            <a:off x="5272914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Oct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666BA6-31C6-40B6-82E3-49C028D5E2B2}"/>
              </a:ext>
            </a:extLst>
          </p:cNvPr>
          <p:cNvSpPr/>
          <p:nvPr/>
        </p:nvSpPr>
        <p:spPr>
          <a:xfrm>
            <a:off x="5905224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Nov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E4E293-6DCE-4076-8617-261A204B4091}"/>
              </a:ext>
            </a:extLst>
          </p:cNvPr>
          <p:cNvSpPr/>
          <p:nvPr/>
        </p:nvSpPr>
        <p:spPr>
          <a:xfrm>
            <a:off x="6537534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Dec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1FC084-7B27-401F-AB30-261F55B00D22}"/>
              </a:ext>
            </a:extLst>
          </p:cNvPr>
          <p:cNvSpPr/>
          <p:nvPr/>
        </p:nvSpPr>
        <p:spPr>
          <a:xfrm>
            <a:off x="7169844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Jan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10795-686F-4C9A-9B5D-79B4630613A2}"/>
              </a:ext>
            </a:extLst>
          </p:cNvPr>
          <p:cNvSpPr/>
          <p:nvPr/>
        </p:nvSpPr>
        <p:spPr>
          <a:xfrm>
            <a:off x="7792081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Feb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1249AD-0112-447C-9FD9-D442E685BCF8}"/>
              </a:ext>
            </a:extLst>
          </p:cNvPr>
          <p:cNvSpPr/>
          <p:nvPr/>
        </p:nvSpPr>
        <p:spPr>
          <a:xfrm>
            <a:off x="8424391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8CB091-A704-4ABB-8A65-DD5B25D624C4}"/>
              </a:ext>
            </a:extLst>
          </p:cNvPr>
          <p:cNvSpPr/>
          <p:nvPr/>
        </p:nvSpPr>
        <p:spPr>
          <a:xfrm>
            <a:off x="9034350" y="3294822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Apr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5CBE2-2586-40BF-BC94-420B60B99E89}"/>
              </a:ext>
            </a:extLst>
          </p:cNvPr>
          <p:cNvSpPr/>
          <p:nvPr/>
        </p:nvSpPr>
        <p:spPr>
          <a:xfrm>
            <a:off x="9666660" y="3294821"/>
            <a:ext cx="622852" cy="26835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May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D08FA0E-1D59-69B4-899C-D12D6D2AF6B6}"/>
              </a:ext>
            </a:extLst>
          </p:cNvPr>
          <p:cNvGrpSpPr/>
          <p:nvPr/>
        </p:nvGrpSpPr>
        <p:grpSpPr>
          <a:xfrm>
            <a:off x="4698248" y="2354818"/>
            <a:ext cx="527709" cy="940003"/>
            <a:chOff x="4698248" y="2354818"/>
            <a:chExt cx="527709" cy="94000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1B9835-8A5F-4822-ACD9-C0A9E74CA03E}"/>
                </a:ext>
              </a:extLst>
            </p:cNvPr>
            <p:cNvSpPr txBox="1"/>
            <p:nvPr/>
          </p:nvSpPr>
          <p:spPr>
            <a:xfrm>
              <a:off x="4698248" y="235481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Go!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D038E0F-20E5-4DED-8B38-6070AC9CB120}"/>
                </a:ext>
              </a:extLst>
            </p:cNvPr>
            <p:cNvCxnSpPr>
              <a:cxnSpLocks/>
              <a:stCxn id="21" idx="2"/>
              <a:endCxn id="9" idx="0"/>
            </p:cNvCxnSpPr>
            <p:nvPr/>
          </p:nvCxnSpPr>
          <p:spPr>
            <a:xfrm>
              <a:off x="4962103" y="2724150"/>
              <a:ext cx="0" cy="57067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E9CF0F-1996-048A-79B1-11950722A6D4}"/>
              </a:ext>
            </a:extLst>
          </p:cNvPr>
          <p:cNvGrpSpPr/>
          <p:nvPr/>
        </p:nvGrpSpPr>
        <p:grpSpPr>
          <a:xfrm>
            <a:off x="1762661" y="2354818"/>
            <a:ext cx="878767" cy="940003"/>
            <a:chOff x="1762661" y="2354818"/>
            <a:chExt cx="878767" cy="94000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0342A2-86F7-4CFB-981C-FFF2FEAEB63A}"/>
                </a:ext>
              </a:extLst>
            </p:cNvPr>
            <p:cNvSpPr txBox="1"/>
            <p:nvPr/>
          </p:nvSpPr>
          <p:spPr>
            <a:xfrm>
              <a:off x="1762661" y="2354818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Choose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05A59E-A229-4961-AC8D-1741E85FDFCB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2202045" y="2724150"/>
              <a:ext cx="0" cy="57067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1E7D2E8-61FC-4A62-B865-F21F22EA9BE3}"/>
              </a:ext>
            </a:extLst>
          </p:cNvPr>
          <p:cNvSpPr txBox="1"/>
          <p:nvPr/>
        </p:nvSpPr>
        <p:spPr>
          <a:xfrm>
            <a:off x="3262937" y="2354818"/>
            <a:ext cx="1093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Prepare…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BD80C9-DD30-4B52-9EA7-41E5AE4F5326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614004" y="2326244"/>
            <a:ext cx="2457" cy="968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0D2C7C3-0101-4DD1-9CEE-F86BF2F2ACFD}"/>
              </a:ext>
            </a:extLst>
          </p:cNvPr>
          <p:cNvSpPr txBox="1"/>
          <p:nvPr/>
        </p:nvSpPr>
        <p:spPr>
          <a:xfrm>
            <a:off x="5284479" y="1956912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PDD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1357CA5-6416-4EC7-BE7C-3B1A8232BC7F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7518083" y="2591972"/>
            <a:ext cx="4902" cy="714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4637F05-2793-49AC-A7AF-0FB1F90BD8BA}"/>
              </a:ext>
            </a:extLst>
          </p:cNvPr>
          <p:cNvSpPr txBox="1"/>
          <p:nvPr/>
        </p:nvSpPr>
        <p:spPr>
          <a:xfrm>
            <a:off x="6648293" y="1945641"/>
            <a:ext cx="1739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Midway review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Interim report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456A0D-07E4-9557-CCD4-B4D9618E31BB}"/>
              </a:ext>
            </a:extLst>
          </p:cNvPr>
          <p:cNvGrpSpPr/>
          <p:nvPr/>
        </p:nvGrpSpPr>
        <p:grpSpPr>
          <a:xfrm>
            <a:off x="8912946" y="1956912"/>
            <a:ext cx="1274901" cy="1349579"/>
            <a:chOff x="8912946" y="1956912"/>
            <a:chExt cx="1274901" cy="1349579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E0E9B1E-130E-459B-B779-4649D866D18F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9550397" y="2326244"/>
              <a:ext cx="19948" cy="98024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BAECAAA-A445-4192-B28C-7F670B647102}"/>
                </a:ext>
              </a:extLst>
            </p:cNvPr>
            <p:cNvSpPr txBox="1"/>
            <p:nvPr/>
          </p:nvSpPr>
          <p:spPr>
            <a:xfrm>
              <a:off x="8912946" y="1956912"/>
              <a:ext cx="1274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FF0000"/>
                  </a:solidFill>
                </a:rPr>
                <a:t>Final report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DB9C967-182E-FAD1-7DBB-5C85241A0DEE}"/>
              </a:ext>
            </a:extLst>
          </p:cNvPr>
          <p:cNvGrpSpPr/>
          <p:nvPr/>
        </p:nvGrpSpPr>
        <p:grpSpPr>
          <a:xfrm>
            <a:off x="9650460" y="2368630"/>
            <a:ext cx="748923" cy="926191"/>
            <a:chOff x="9650460" y="2368630"/>
            <a:chExt cx="748923" cy="92619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E0A9EA-3533-4AB6-A514-998E004F7A2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>
              <a:off x="10024922" y="2737962"/>
              <a:ext cx="14599" cy="5568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134109-A06C-480F-9BE3-C60ACAFB09BD}"/>
                </a:ext>
              </a:extLst>
            </p:cNvPr>
            <p:cNvSpPr txBox="1"/>
            <p:nvPr/>
          </p:nvSpPr>
          <p:spPr>
            <a:xfrm>
              <a:off x="9650460" y="2368630"/>
              <a:ext cx="7489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Demo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E8B3A1-5288-43A4-8653-7507F91ACA13}"/>
              </a:ext>
            </a:extLst>
          </p:cNvPr>
          <p:cNvCxnSpPr/>
          <p:nvPr/>
        </p:nvCxnSpPr>
        <p:spPr>
          <a:xfrm>
            <a:off x="7169844" y="3563179"/>
            <a:ext cx="0" cy="53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E5B7875-DD9F-41AC-8B50-259AA5428613}"/>
              </a:ext>
            </a:extLst>
          </p:cNvPr>
          <p:cNvSpPr txBox="1"/>
          <p:nvPr/>
        </p:nvSpPr>
        <p:spPr>
          <a:xfrm>
            <a:off x="3866101" y="372641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F51A30-311F-498B-8DDF-9CE77C49868F}"/>
              </a:ext>
            </a:extLst>
          </p:cNvPr>
          <p:cNvSpPr txBox="1"/>
          <p:nvPr/>
        </p:nvSpPr>
        <p:spPr>
          <a:xfrm>
            <a:off x="8585603" y="372641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2025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924D3A-7C9D-855D-70EE-7299731E5E3E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097786" y="3563178"/>
            <a:ext cx="0" cy="1115594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B91F68-1D41-0A7D-204A-F852E1B0D492}"/>
              </a:ext>
            </a:extLst>
          </p:cNvPr>
          <p:cNvSpPr txBox="1"/>
          <p:nvPr/>
        </p:nvSpPr>
        <p:spPr>
          <a:xfrm>
            <a:off x="4547761" y="4678772"/>
            <a:ext cx="1100049" cy="646331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You are here</a:t>
            </a:r>
          </a:p>
        </p:txBody>
      </p:sp>
      <p:pic>
        <p:nvPicPr>
          <p:cNvPr id="48" name="Graphic 47" descr="Holiday tree with solid fill">
            <a:extLst>
              <a:ext uri="{FF2B5EF4-FFF2-40B4-BE49-F238E27FC236}">
                <a16:creationId xmlns:a16="http://schemas.microsoft.com/office/drawing/2014/main" id="{77083BD1-E4B0-7C5E-54BE-A57BE9601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7411" y="2949231"/>
            <a:ext cx="354106" cy="35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4A7D-71D2-4E58-A6F5-0DE867D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3C242-15AA-4B05-9F0C-308B44727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Project Supervisor</a:t>
            </a:r>
          </a:p>
          <a:p>
            <a:pPr lvl="1"/>
            <a:r>
              <a:rPr lang="en-GB" dirty="0"/>
              <a:t>Support and guidance</a:t>
            </a:r>
          </a:p>
          <a:p>
            <a:pPr lvl="1"/>
            <a:r>
              <a:rPr lang="en-GB" dirty="0"/>
              <a:t>Weekly individual supervision meetings </a:t>
            </a:r>
          </a:p>
          <a:p>
            <a:pPr lvl="1"/>
            <a:r>
              <a:rPr lang="en-GB" dirty="0"/>
              <a:t>Monitors progress</a:t>
            </a:r>
          </a:p>
          <a:p>
            <a:pPr lvl="1"/>
            <a:r>
              <a:rPr lang="en-GB" dirty="0"/>
              <a:t>Advises on scope and direction</a:t>
            </a:r>
          </a:p>
          <a:p>
            <a:pPr lvl="1"/>
            <a:r>
              <a:rPr lang="en-GB" dirty="0"/>
              <a:t>Does </a:t>
            </a:r>
            <a:r>
              <a:rPr lang="en-GB" i="1" dirty="0"/>
              <a:t>not</a:t>
            </a:r>
            <a:r>
              <a:rPr lang="en-GB" dirty="0"/>
              <a:t> manage the project!</a:t>
            </a:r>
          </a:p>
          <a:p>
            <a:r>
              <a:rPr lang="en-GB" dirty="0"/>
              <a:t>Project second marker</a:t>
            </a:r>
          </a:p>
          <a:p>
            <a:pPr lvl="1"/>
            <a:r>
              <a:rPr lang="en-GB" dirty="0"/>
              <a:t>All projects are double-marked</a:t>
            </a:r>
          </a:p>
          <a:p>
            <a:pPr lvl="1"/>
            <a:r>
              <a:rPr lang="en-GB" dirty="0"/>
              <a:t>Second marker offers a different viewpoint</a:t>
            </a:r>
          </a:p>
          <a:p>
            <a:r>
              <a:rPr lang="en-GB" dirty="0"/>
              <a:t>Lectures</a:t>
            </a:r>
          </a:p>
          <a:p>
            <a:pPr lvl="1"/>
            <a:r>
              <a:rPr lang="en-GB" dirty="0"/>
              <a:t>Cover important topics and give guidance</a:t>
            </a:r>
          </a:p>
        </p:txBody>
      </p:sp>
    </p:spTree>
    <p:extLst>
      <p:ext uri="{BB962C8B-B14F-4D97-AF65-F5344CB8AC3E}">
        <p14:creationId xmlns:p14="http://schemas.microsoft.com/office/powerpoint/2010/main" val="27505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34C-3D57-4193-AE45-1007A28D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Supervision – what you can expect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2FB0-C7B2-4BF1-A045-EFCCD144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You should expect that your supervisor will:</a:t>
            </a:r>
          </a:p>
          <a:p>
            <a:pPr lvl="1"/>
            <a:r>
              <a:rPr lang="en-GB" dirty="0"/>
              <a:t>Meet with you each week and monitor your progress</a:t>
            </a:r>
          </a:p>
          <a:p>
            <a:pPr lvl="1"/>
            <a:r>
              <a:rPr lang="en-GB" dirty="0"/>
              <a:t>Give you advice and guidance on your project</a:t>
            </a:r>
          </a:p>
          <a:p>
            <a:pPr lvl="1"/>
            <a:r>
              <a:rPr lang="en-GB" dirty="0"/>
              <a:t>Comment on draft reports</a:t>
            </a:r>
          </a:p>
          <a:p>
            <a:r>
              <a:rPr lang="en-GB" dirty="0"/>
              <a:t>Your supervisor will not:</a:t>
            </a:r>
          </a:p>
          <a:p>
            <a:pPr lvl="1"/>
            <a:r>
              <a:rPr lang="en-GB" dirty="0"/>
              <a:t>Proof-read your work</a:t>
            </a:r>
          </a:p>
          <a:p>
            <a:pPr lvl="1"/>
            <a:r>
              <a:rPr lang="en-GB" dirty="0"/>
              <a:t>Drive the project for you</a:t>
            </a:r>
          </a:p>
          <a:p>
            <a:r>
              <a:rPr lang="en-GB" dirty="0">
                <a:solidFill>
                  <a:srgbClr val="FF0000"/>
                </a:solidFill>
              </a:rPr>
              <a:t>Your supervisor may not be an expert in the specific subject area of your project!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51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34C-3D57-4193-AE45-1007A28D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22FB0-C7B2-4BF1-A045-EFCCD144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supervisor will expect you to:</a:t>
            </a:r>
          </a:p>
          <a:p>
            <a:pPr lvl="1"/>
            <a:r>
              <a:rPr lang="en-GB" dirty="0"/>
              <a:t>Work independently</a:t>
            </a:r>
          </a:p>
          <a:p>
            <a:pPr lvl="1"/>
            <a:r>
              <a:rPr lang="en-GB" dirty="0"/>
              <a:t>Attend all weekly meetings</a:t>
            </a:r>
          </a:p>
          <a:p>
            <a:pPr lvl="1"/>
            <a:r>
              <a:rPr lang="en-GB" dirty="0"/>
              <a:t>Prepare for meetings in advance</a:t>
            </a:r>
          </a:p>
          <a:p>
            <a:pPr lvl="1"/>
            <a:r>
              <a:rPr lang="en-GB" dirty="0"/>
              <a:t>Provide materials for comment in plenty of time</a:t>
            </a:r>
          </a:p>
          <a:p>
            <a:pPr lvl="1"/>
            <a:r>
              <a:rPr lang="en-GB" dirty="0"/>
              <a:t>Organise demonstrations</a:t>
            </a:r>
          </a:p>
          <a:p>
            <a:pPr lvl="1"/>
            <a:r>
              <a:rPr lang="en-GB" dirty="0"/>
              <a:t>Communicate</a:t>
            </a:r>
          </a:p>
          <a:p>
            <a:pPr lvl="1"/>
            <a:r>
              <a:rPr lang="en-GB" dirty="0"/>
              <a:t>Manage your time</a:t>
            </a:r>
          </a:p>
          <a:p>
            <a:r>
              <a:rPr lang="en-GB" dirty="0"/>
              <a:t>But don’t be afraid to ask for help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805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A9D0A-177F-49EF-BC10-E2452CC8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4A62-DED1-4A27-9C27-D86A3A18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Prepare!</a:t>
            </a:r>
          </a:p>
          <a:p>
            <a:endParaRPr lang="en-GB" dirty="0"/>
          </a:p>
          <a:p>
            <a:r>
              <a:rPr lang="en-GB" dirty="0"/>
              <a:t>What have you been doing?</a:t>
            </a:r>
          </a:p>
          <a:p>
            <a:r>
              <a:rPr lang="en-GB" dirty="0"/>
              <a:t>How are you doing relative to your plan?</a:t>
            </a:r>
          </a:p>
          <a:p>
            <a:r>
              <a:rPr lang="en-GB" dirty="0"/>
              <a:t>What are you going to do?</a:t>
            </a:r>
          </a:p>
          <a:p>
            <a:r>
              <a:rPr lang="en-GB" dirty="0"/>
              <a:t>What is blocking your way?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47C953-D093-4912-9658-7BC0354D1520}"/>
              </a:ext>
            </a:extLst>
          </p:cNvPr>
          <p:cNvGrpSpPr/>
          <p:nvPr/>
        </p:nvGrpSpPr>
        <p:grpSpPr>
          <a:xfrm>
            <a:off x="8016213" y="2180862"/>
            <a:ext cx="2518635" cy="3104021"/>
            <a:chOff x="5724128" y="1056086"/>
            <a:chExt cx="1888976" cy="23280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D581A3-D94A-4DD1-B8A6-0626AE26752D}"/>
                </a:ext>
              </a:extLst>
            </p:cNvPr>
            <p:cNvSpPr/>
            <p:nvPr/>
          </p:nvSpPr>
          <p:spPr>
            <a:xfrm>
              <a:off x="5724128" y="1056086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E4E07F-916D-42E7-BBDB-583F42F27552}"/>
                </a:ext>
              </a:extLst>
            </p:cNvPr>
            <p:cNvSpPr/>
            <p:nvPr/>
          </p:nvSpPr>
          <p:spPr>
            <a:xfrm>
              <a:off x="5724128" y="156363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1E518A-A6FB-446A-BD9B-FE1878542265}"/>
                </a:ext>
              </a:extLst>
            </p:cNvPr>
            <p:cNvSpPr/>
            <p:nvPr/>
          </p:nvSpPr>
          <p:spPr>
            <a:xfrm>
              <a:off x="5724128" y="206419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930621-43A5-47D3-9786-E07A6F996804}"/>
                </a:ext>
              </a:extLst>
            </p:cNvPr>
            <p:cNvSpPr/>
            <p:nvPr/>
          </p:nvSpPr>
          <p:spPr>
            <a:xfrm>
              <a:off x="5724128" y="2571750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E8C359-85FE-4A04-9437-6547B220034D}"/>
                </a:ext>
              </a:extLst>
            </p:cNvPr>
            <p:cNvSpPr/>
            <p:nvPr/>
          </p:nvSpPr>
          <p:spPr>
            <a:xfrm>
              <a:off x="5876528" y="1208486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F154A1-7813-4FA3-837E-ADFC82288528}"/>
                </a:ext>
              </a:extLst>
            </p:cNvPr>
            <p:cNvSpPr/>
            <p:nvPr/>
          </p:nvSpPr>
          <p:spPr>
            <a:xfrm>
              <a:off x="5876528" y="171603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744E93-7009-4132-A239-C0B1162928EA}"/>
                </a:ext>
              </a:extLst>
            </p:cNvPr>
            <p:cNvSpPr/>
            <p:nvPr/>
          </p:nvSpPr>
          <p:spPr>
            <a:xfrm>
              <a:off x="5876528" y="221659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8C7FC17-F216-449B-A05B-9BE1324BB917}"/>
                </a:ext>
              </a:extLst>
            </p:cNvPr>
            <p:cNvSpPr/>
            <p:nvPr/>
          </p:nvSpPr>
          <p:spPr>
            <a:xfrm>
              <a:off x="5876528" y="2724150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554AC9B-CD41-4637-A20D-252487232EDA}"/>
                </a:ext>
              </a:extLst>
            </p:cNvPr>
            <p:cNvSpPr/>
            <p:nvPr/>
          </p:nvSpPr>
          <p:spPr>
            <a:xfrm>
              <a:off x="6028928" y="1360886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BFA81B-3C78-412B-895C-BD14CFB9877F}"/>
                </a:ext>
              </a:extLst>
            </p:cNvPr>
            <p:cNvSpPr/>
            <p:nvPr/>
          </p:nvSpPr>
          <p:spPr>
            <a:xfrm>
              <a:off x="6028928" y="186843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899400-022F-4229-B375-52970E1AA8EF}"/>
                </a:ext>
              </a:extLst>
            </p:cNvPr>
            <p:cNvSpPr/>
            <p:nvPr/>
          </p:nvSpPr>
          <p:spPr>
            <a:xfrm>
              <a:off x="6028928" y="2368998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D003A4-787A-4FFA-990B-BE2A5C79C263}"/>
                </a:ext>
              </a:extLst>
            </p:cNvPr>
            <p:cNvSpPr/>
            <p:nvPr/>
          </p:nvSpPr>
          <p:spPr>
            <a:xfrm>
              <a:off x="6028928" y="2876550"/>
              <a:ext cx="1584176" cy="50755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FD5393A-81EB-03B9-6CF9-45FBCD85B94A}"/>
              </a:ext>
            </a:extLst>
          </p:cNvPr>
          <p:cNvSpPr txBox="1"/>
          <p:nvPr/>
        </p:nvSpPr>
        <p:spPr>
          <a:xfrm>
            <a:off x="8422613" y="2608691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Progress this week…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ADB1C-D915-C20C-BBF4-46012069E790}"/>
              </a:ext>
            </a:extLst>
          </p:cNvPr>
          <p:cNvSpPr txBox="1"/>
          <p:nvPr/>
        </p:nvSpPr>
        <p:spPr>
          <a:xfrm>
            <a:off x="8422613" y="3265426"/>
            <a:ext cx="15199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Tasks completed…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F449EA-A0FB-01C2-29F7-501093CA7B9E}"/>
              </a:ext>
            </a:extLst>
          </p:cNvPr>
          <p:cNvSpPr txBox="1"/>
          <p:nvPr/>
        </p:nvSpPr>
        <p:spPr>
          <a:xfrm>
            <a:off x="8422613" y="3924396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Tasks for next week…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48C2D-1228-CE63-61E1-5E41D6ACD982}"/>
              </a:ext>
            </a:extLst>
          </p:cNvPr>
          <p:cNvSpPr txBox="1"/>
          <p:nvPr/>
        </p:nvSpPr>
        <p:spPr>
          <a:xfrm>
            <a:off x="8422613" y="4597620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Expected problems…</a:t>
            </a:r>
          </a:p>
        </p:txBody>
      </p:sp>
    </p:spTree>
    <p:extLst>
      <p:ext uri="{BB962C8B-B14F-4D97-AF65-F5344CB8AC3E}">
        <p14:creationId xmlns:p14="http://schemas.microsoft.com/office/powerpoint/2010/main" val="20172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 of Hull 2024">
      <a:dk1>
        <a:srgbClr val="0E1647"/>
      </a:dk1>
      <a:lt1>
        <a:srgbClr val="FFFFFF"/>
      </a:lt1>
      <a:dk2>
        <a:srgbClr val="D7F777"/>
      </a:dk2>
      <a:lt2>
        <a:srgbClr val="1D4CF2"/>
      </a:lt2>
      <a:accent1>
        <a:srgbClr val="82DAF3"/>
      </a:accent1>
      <a:accent2>
        <a:srgbClr val="F5B6DC"/>
      </a:accent2>
      <a:accent3>
        <a:srgbClr val="79E3CA"/>
      </a:accent3>
      <a:accent4>
        <a:srgbClr val="FFC779"/>
      </a:accent4>
      <a:accent5>
        <a:srgbClr val="A8A3EE"/>
      </a:accent5>
      <a:accent6>
        <a:srgbClr val="FFFFFF"/>
      </a:accent6>
      <a:hlink>
        <a:srgbClr val="1D4CF2"/>
      </a:hlink>
      <a:folHlink>
        <a:srgbClr val="1D4CF2"/>
      </a:folHlink>
    </a:clrScheme>
    <a:fontScheme name="Test">
      <a:majorFont>
        <a:latin typeface="Signifier"/>
        <a:ea typeface=""/>
        <a:cs typeface=""/>
      </a:majorFont>
      <a:minorFont>
        <a:latin typeface="Suisse Int'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7C7B15-3BB4-AE42-84DD-8971D0E4E4B9}" vid="{862906B3-D2E2-2F44-A9B0-4A36042D9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90a8197-7b83-4f10-89b9-83189be3835e}" enabled="0" method="" siteId="{490a8197-7b83-4f10-89b9-83189be383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UniOfHull_MainTemplate_2024_FINAL</Template>
  <TotalTime>0</TotalTime>
  <Words>533</Words>
  <Application>Microsoft Office PowerPoint</Application>
  <PresentationFormat>Widescreen</PresentationFormat>
  <Paragraphs>124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Suisse Int'l</vt:lpstr>
      <vt:lpstr>Signifier</vt:lpstr>
      <vt:lpstr>Calibri</vt:lpstr>
      <vt:lpstr>Aptos</vt:lpstr>
      <vt:lpstr>Wingdings</vt:lpstr>
      <vt:lpstr>Office Theme</vt:lpstr>
      <vt:lpstr>The Honours Stage Project</vt:lpstr>
      <vt:lpstr>Assessments and submissions</vt:lpstr>
      <vt:lpstr>Module aims</vt:lpstr>
      <vt:lpstr>What do you have to do?</vt:lpstr>
      <vt:lpstr>Project timeline</vt:lpstr>
      <vt:lpstr>Support</vt:lpstr>
      <vt:lpstr>Supervision – what you can expect</vt:lpstr>
      <vt:lpstr>Your responsibilities</vt:lpstr>
      <vt:lpstr>Weekly meetings</vt:lpstr>
      <vt:lpstr>What to do now?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2024-09-24T14:48:50Z</dcterms:created>
  <dcterms:modified xsi:type="dcterms:W3CDTF">2024-10-08T13:54:01Z</dcterms:modified>
</cp:coreProperties>
</file>