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195" r:id="rId2"/>
    <p:sldId id="2189" r:id="rId3"/>
    <p:sldId id="2204" r:id="rId4"/>
    <p:sldId id="2205" r:id="rId5"/>
    <p:sldId id="2145" r:id="rId6"/>
    <p:sldId id="2146" r:id="rId7"/>
    <p:sldId id="2147" r:id="rId8"/>
    <p:sldId id="2148" r:id="rId9"/>
    <p:sldId id="2149" r:id="rId10"/>
    <p:sldId id="2150" r:id="rId11"/>
    <p:sldId id="2151" r:id="rId12"/>
    <p:sldId id="2152" r:id="rId13"/>
    <p:sldId id="2224" r:id="rId14"/>
    <p:sldId id="2213" r:id="rId15"/>
    <p:sldId id="2215" r:id="rId16"/>
    <p:sldId id="1512" r:id="rId17"/>
    <p:sldId id="2168" r:id="rId18"/>
    <p:sldId id="2214" r:id="rId19"/>
    <p:sldId id="433" r:id="rId20"/>
    <p:sldId id="2216" r:id="rId21"/>
    <p:sldId id="2221" r:id="rId22"/>
    <p:sldId id="2222" r:id="rId23"/>
    <p:sldId id="2218" r:id="rId24"/>
    <p:sldId id="2169" r:id="rId25"/>
    <p:sldId id="2219" r:id="rId26"/>
    <p:sldId id="492" r:id="rId27"/>
    <p:sldId id="2220" r:id="rId28"/>
    <p:sldId id="2202" r:id="rId29"/>
    <p:sldId id="2201" r:id="rId30"/>
    <p:sldId id="2208" r:id="rId31"/>
  </p:sldIdLst>
  <p:sldSz cx="12192000" cy="6858000"/>
  <p:notesSz cx="6858000" cy="9144000"/>
  <p:embeddedFontLst>
    <p:embeddedFont>
      <p:font typeface="Signifier" panose="020B0604020202020204" charset="0"/>
      <p:regular r:id="rId34"/>
      <p:italic r:id="rId35"/>
    </p:embeddedFont>
    <p:embeddedFont>
      <p:font typeface="Suisse Int'l" panose="020B0604020202020204" charset="-78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9894DC-A856-470B-89F5-D11921E87556}" v="9" dt="2024-10-01T15:27:09.522"/>
    <p1510:client id="{8C565B6E-AAB1-4366-B72C-79DCB0CAECE4}" v="39" dt="2024-10-01T15:37:30.6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761674-7DD0-DF76-D186-315BF85730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8B679-5B0C-BA47-DBA5-D2D2A1BE31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1FFD8-01AA-2740-A127-9C9075CFF287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8C8D-9AED-D8D3-93DB-BA418122D9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FD949-EB91-4C5B-7400-8EB4728AED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9135F-13A0-C848-8029-B44FB0BD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2203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2B149-F2B6-A941-96D1-63442B25671E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BB524-EA54-A447-9BC3-C645677BB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36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49847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0F38E-81F3-B14A-8C05-8130B15E9E4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59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211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530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950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278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650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657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046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6459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7444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062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BB524-EA54-A447-9BC3-C645677BB7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08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7456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8516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BB524-EA54-A447-9BC3-C645677BB71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844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BB524-EA54-A447-9BC3-C645677BB71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86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476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990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382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49847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70F38E-81F3-B14A-8C05-8130B15E9E4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3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49847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70F38E-81F3-B14A-8C05-8130B15E9E4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93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49847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70F38E-81F3-B14A-8C05-8130B15E9E4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38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04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B365-9AC4-B165-03CC-6E4B185C5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585" y="2161308"/>
            <a:ext cx="9765323" cy="2458193"/>
          </a:xfrm>
        </p:spPr>
        <p:txBody>
          <a:bodyPr lIns="0" tIns="0" rIns="0" bIns="0" anchor="ctr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EC8C28-AA84-D561-D863-963D4605E6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3971" y="5283962"/>
            <a:ext cx="3240000" cy="10881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D5556D-1EE3-4D28-6BAF-FD9BB1E04F42}"/>
              </a:ext>
            </a:extLst>
          </p:cNvPr>
          <p:cNvSpPr/>
          <p:nvPr userDrawn="1"/>
        </p:nvSpPr>
        <p:spPr>
          <a:xfrm>
            <a:off x="605325" y="2449773"/>
            <a:ext cx="180000" cy="1774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F87217E-51A0-6585-75C7-1C6D8CB3F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585" y="5531117"/>
            <a:ext cx="5400675" cy="721040"/>
          </a:xfrm>
          <a:noFill/>
        </p:spPr>
        <p:txBody>
          <a:bodyPr>
            <a:normAutofit fontScale="92500" lnSpcReduction="10000"/>
          </a:bodyPr>
          <a:lstStyle>
            <a:lvl1pPr marL="0" indent="0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GB"/>
              <a:t>Dr P A Robinson</a:t>
            </a:r>
          </a:p>
          <a:p>
            <a:r>
              <a:rPr lang="en-GB"/>
              <a:t>600091 Honours Stage Project</a:t>
            </a:r>
          </a:p>
        </p:txBody>
      </p:sp>
    </p:spTree>
    <p:extLst>
      <p:ext uri="{BB962C8B-B14F-4D97-AF65-F5344CB8AC3E}">
        <p14:creationId xmlns:p14="http://schemas.microsoft.com/office/powerpoint/2010/main" val="400623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438" userDrawn="1">
          <p15:clr>
            <a:srgbClr val="FBAE40"/>
          </p15:clr>
        </p15:guide>
        <p15:guide id="3" pos="7242" userDrawn="1">
          <p15:clr>
            <a:srgbClr val="FBAE40"/>
          </p15:clr>
        </p15:guide>
        <p15:guide id="4" orient="horz" pos="3884" userDrawn="1">
          <p15:clr>
            <a:srgbClr val="FBAE40"/>
          </p15:clr>
        </p15:guide>
        <p15:guide id="5" orient="horz" pos="35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Full Slide with Cap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22E23C5E-87E8-8451-DFEF-2C5890BCB4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5731727"/>
          </a:xfrm>
        </p:spPr>
        <p:txBody>
          <a:bodyPr tIns="2304000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icon below to add image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62DA6D-58DF-869A-00EB-DAA8977453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624513"/>
            <a:ext cx="12192000" cy="1233487"/>
          </a:xfrm>
          <a:solidFill>
            <a:schemeClr val="accent1"/>
          </a:solidFill>
        </p:spPr>
        <p:txBody>
          <a:bodyPr lIns="720000" tIns="180000" rIns="720000" bIns="18000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image caption</a:t>
            </a:r>
          </a:p>
        </p:txBody>
      </p:sp>
    </p:spTree>
    <p:extLst>
      <p:ext uri="{BB962C8B-B14F-4D97-AF65-F5344CB8AC3E}">
        <p14:creationId xmlns:p14="http://schemas.microsoft.com/office/powerpoint/2010/main" val="3447414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(Full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E07B0A19-4CFF-CB20-EC9E-13C4627EFA0B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-20642"/>
            <a:ext cx="12192000" cy="6858000"/>
          </a:xfrm>
        </p:spPr>
        <p:txBody>
          <a:bodyPr tIns="2304000" anchor="t"/>
          <a:lstStyle>
            <a:lvl1pPr marL="0" indent="0" algn="ctr"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				Click icon below to add video</a:t>
            </a:r>
          </a:p>
        </p:txBody>
      </p:sp>
    </p:spTree>
    <p:extLst>
      <p:ext uri="{BB962C8B-B14F-4D97-AF65-F5344CB8AC3E}">
        <p14:creationId xmlns:p14="http://schemas.microsoft.com/office/powerpoint/2010/main" val="334787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(Full Slide with Cap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E07B0A19-4CFF-CB20-EC9E-13C4627EFA0B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tIns="2304000" anchor="t"/>
          <a:lstStyle>
            <a:lvl1pPr marL="0" indent="0" algn="ctr"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				Click icon below to add video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AEB8B635-780F-52DA-4A09-428A58519D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4" y="5152022"/>
            <a:ext cx="10801349" cy="1019355"/>
          </a:xfrm>
          <a:solidFill>
            <a:schemeClr val="accent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video caption</a:t>
            </a:r>
          </a:p>
        </p:txBody>
      </p:sp>
    </p:spTree>
    <p:extLst>
      <p:ext uri="{BB962C8B-B14F-4D97-AF65-F5344CB8AC3E}">
        <p14:creationId xmlns:p14="http://schemas.microsoft.com/office/powerpoint/2010/main" val="2018216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est/Speak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B365-9AC4-B165-03CC-6E4B185C51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18048" y="1471962"/>
            <a:ext cx="6478627" cy="2237680"/>
          </a:xfrm>
        </p:spPr>
        <p:txBody>
          <a:bodyPr lIns="0" tIns="0" rIns="0" bIns="0" anchor="b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guest/speaker name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959EC-135D-53D5-2161-70591ABB17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18048" y="3924125"/>
            <a:ext cx="6478628" cy="1183134"/>
          </a:xfrm>
        </p:spPr>
        <p:txBody>
          <a:bodyPr lIns="0" tIns="0" rIns="0" bIns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add guest/speaker details</a:t>
            </a:r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C6B5BD1-55B6-3E55-06C5-E3D1F531AFF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500000" cy="6858000"/>
          </a:xfrm>
        </p:spPr>
        <p:txBody>
          <a:bodyPr tIns="2304000"/>
          <a:lstStyle>
            <a:lvl1pPr marL="0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below to add image of guest/speaker</a:t>
            </a:r>
          </a:p>
        </p:txBody>
      </p:sp>
    </p:spTree>
    <p:extLst>
      <p:ext uri="{BB962C8B-B14F-4D97-AF65-F5344CB8AC3E}">
        <p14:creationId xmlns:p14="http://schemas.microsoft.com/office/powerpoint/2010/main" val="3679178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  <p15:guide id="6" orient="horz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B365-9AC4-B165-03CC-6E4B185C51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1610240"/>
            <a:ext cx="9972675" cy="2984062"/>
          </a:xfrm>
        </p:spPr>
        <p:txBody>
          <a:bodyPr lIns="0" tIns="0" rIns="0" bIns="0"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quote text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959EC-135D-53D5-2161-70591ABB17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4850780"/>
            <a:ext cx="9972675" cy="773733"/>
          </a:xfrm>
        </p:spPr>
        <p:txBody>
          <a:bodyPr lIns="0" tIns="0" rIns="0" bIns="0" anchor="b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add quote attribution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462BBD-EF74-7749-46E8-AB4CD55E0728}"/>
              </a:ext>
            </a:extLst>
          </p:cNvPr>
          <p:cNvSpPr txBox="1"/>
          <p:nvPr userDrawn="1"/>
        </p:nvSpPr>
        <p:spPr>
          <a:xfrm>
            <a:off x="343382" y="-1112045"/>
            <a:ext cx="236123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0">
                <a:solidFill>
                  <a:schemeClr val="bg1">
                    <a:alpha val="35439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7" name="Date Placeholder 11">
            <a:extLst>
              <a:ext uri="{FF2B5EF4-FFF2-40B4-BE49-F238E27FC236}">
                <a16:creationId xmlns:a16="http://schemas.microsoft.com/office/drawing/2014/main" id="{D7D4C024-EAB4-D428-F047-E6CADB79A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325" y="6071343"/>
            <a:ext cx="2743200" cy="365125"/>
          </a:xfrm>
        </p:spPr>
        <p:txBody>
          <a:bodyPr lIns="0" tIns="0" rIns="0" bIns="0"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9829FB5A-03EF-644E-82A1-11F5477F64FB}" type="datetime1">
              <a:rPr lang="en-GB" smtClean="0"/>
              <a:pPr/>
              <a:t>01/10/2024</a:t>
            </a:fld>
            <a:endParaRPr lang="en-US"/>
          </a:p>
        </p:txBody>
      </p:sp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7D97A2B6-1967-ACA0-4C6E-A9DF42555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3475" y="6071343"/>
            <a:ext cx="2743200" cy="365125"/>
          </a:xfrm>
        </p:spPr>
        <p:txBody>
          <a:bodyPr lIns="0" tIns="0" rIns="0" bIns="0"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7FDF59D0-D562-994D-BCD1-6A2A07964D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60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FFC48-9651-9F0B-1D9C-C82D504B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325" y="6060844"/>
            <a:ext cx="2743200" cy="365125"/>
          </a:xfrm>
        </p:spPr>
        <p:txBody>
          <a:bodyPr lIns="0" tIns="0" rIns="0" bIns="0"/>
          <a:lstStyle/>
          <a:p>
            <a:fld id="{A748ADED-3BE6-5C4D-8925-1B8914AA9A6A}" type="datetime1">
              <a:rPr lang="en-GB" smtClean="0"/>
              <a:t>01/10/2024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F013-B2D9-2E26-0DC0-59B89B47B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3473" y="6060844"/>
            <a:ext cx="2743200" cy="365125"/>
          </a:xfrm>
        </p:spPr>
        <p:txBody>
          <a:bodyPr lIns="0" tIns="0" rIns="0" bIns="0"/>
          <a:lstStyle/>
          <a:p>
            <a:fld id="{7FDF59D0-D562-994D-BCD1-6A2A07964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41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50959EC-135D-53D5-2161-70591ABB17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59200" y="5515148"/>
            <a:ext cx="5400675" cy="721040"/>
          </a:xfrm>
        </p:spPr>
        <p:txBody>
          <a:bodyPr lIns="0" tIns="0" rIns="0" bIns="0" anchor="b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enter contact details, web address, etc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682BA-A6F3-B48E-9842-6FBCC0C58840}"/>
              </a:ext>
            </a:extLst>
          </p:cNvPr>
          <p:cNvSpPr txBox="1"/>
          <p:nvPr userDrawn="1"/>
        </p:nvSpPr>
        <p:spPr>
          <a:xfrm>
            <a:off x="1159200" y="2690336"/>
            <a:ext cx="7129161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60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2D13C7-E3E5-048C-882E-E2C81BA5DD1E}"/>
              </a:ext>
            </a:extLst>
          </p:cNvPr>
          <p:cNvSpPr/>
          <p:nvPr userDrawn="1"/>
        </p:nvSpPr>
        <p:spPr>
          <a:xfrm>
            <a:off x="605325" y="2690335"/>
            <a:ext cx="180000" cy="13425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218884-3E9D-21DC-1CCA-15506452A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3971" y="5283962"/>
            <a:ext cx="3240000" cy="108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12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(Whit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50959EC-135D-53D5-2161-70591ABB17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59200" y="5515148"/>
            <a:ext cx="5400675" cy="721040"/>
          </a:xfrm>
        </p:spPr>
        <p:txBody>
          <a:bodyPr lIns="0" tIns="0" rIns="0" bIns="0" anchor="b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enter contact details, web address, etc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682BA-A6F3-B48E-9842-6FBCC0C58840}"/>
              </a:ext>
            </a:extLst>
          </p:cNvPr>
          <p:cNvSpPr txBox="1"/>
          <p:nvPr userDrawn="1"/>
        </p:nvSpPr>
        <p:spPr>
          <a:xfrm>
            <a:off x="1159200" y="2690336"/>
            <a:ext cx="7129161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600">
                <a:solidFill>
                  <a:schemeClr val="tx1"/>
                </a:solidFill>
                <a:latin typeface="+mj-lt"/>
              </a:rPr>
              <a:t>Thank you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2D13C7-E3E5-048C-882E-E2C81BA5DD1E}"/>
              </a:ext>
            </a:extLst>
          </p:cNvPr>
          <p:cNvSpPr/>
          <p:nvPr userDrawn="1"/>
        </p:nvSpPr>
        <p:spPr>
          <a:xfrm>
            <a:off x="605325" y="2690335"/>
            <a:ext cx="180000" cy="13425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218884-3E9D-21DC-1CCA-15506452A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3971" y="5283962"/>
            <a:ext cx="3240000" cy="108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37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LOs and asse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012" y="315914"/>
            <a:ext cx="1360170" cy="63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6422" y="194453"/>
            <a:ext cx="8531717" cy="873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014" y="1357303"/>
            <a:ext cx="11414125" cy="2383425"/>
          </a:xfrm>
          <a:noFill/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F04BCE-31EC-404F-B26B-78E88E9F3CA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4011" y="4197928"/>
            <a:ext cx="11414125" cy="2448527"/>
          </a:xfrm>
          <a:noFill/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66188B-3D07-449D-99AD-399661CCCF04}"/>
              </a:ext>
            </a:extLst>
          </p:cNvPr>
          <p:cNvSpPr txBox="1"/>
          <p:nvPr userDrawn="1"/>
        </p:nvSpPr>
        <p:spPr>
          <a:xfrm>
            <a:off x="354014" y="3828595"/>
            <a:ext cx="2843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Indicative assessment areas: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439667-C251-4BA2-A42F-074E6FB74C39}"/>
              </a:ext>
            </a:extLst>
          </p:cNvPr>
          <p:cNvCxnSpPr/>
          <p:nvPr userDrawn="1"/>
        </p:nvCxnSpPr>
        <p:spPr>
          <a:xfrm>
            <a:off x="354011" y="3828595"/>
            <a:ext cx="11414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144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Whit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B365-9AC4-B165-03CC-6E4B185C5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585" y="2161308"/>
            <a:ext cx="9765323" cy="2458193"/>
          </a:xfrm>
        </p:spPr>
        <p:txBody>
          <a:bodyPr lIns="0" tIns="0" rIns="0" bIns="0" anchor="ctr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959EC-135D-53D5-2161-70591ABB1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585" y="5531117"/>
            <a:ext cx="5400675" cy="721040"/>
          </a:xfrm>
        </p:spPr>
        <p:txBody>
          <a:bodyPr lIns="0" tIns="0" rIns="0" bIns="0" anchor="b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EC8C28-AA84-D561-D863-963D4605E6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3971" y="5283962"/>
            <a:ext cx="3240000" cy="10881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D5556D-1EE3-4D28-6BAF-FD9BB1E04F42}"/>
              </a:ext>
            </a:extLst>
          </p:cNvPr>
          <p:cNvSpPr/>
          <p:nvPr userDrawn="1"/>
        </p:nvSpPr>
        <p:spPr>
          <a:xfrm>
            <a:off x="605325" y="2449773"/>
            <a:ext cx="180000" cy="17742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75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438" userDrawn="1">
          <p15:clr>
            <a:srgbClr val="FBAE40"/>
          </p15:clr>
        </p15:guide>
        <p15:guide id="3" pos="7242" userDrawn="1">
          <p15:clr>
            <a:srgbClr val="FBAE40"/>
          </p15:clr>
        </p15:guide>
        <p15:guide id="4" orient="horz" pos="3884" userDrawn="1">
          <p15:clr>
            <a:srgbClr val="FBAE40"/>
          </p15:clr>
        </p15:guide>
        <p15:guide id="5" orient="horz" pos="354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B365-9AC4-B165-03CC-6E4B185C51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2657704"/>
            <a:ext cx="9972675" cy="1542591"/>
          </a:xfrm>
        </p:spPr>
        <p:txBody>
          <a:bodyPr lIns="0" tIns="0" rIns="0" bIns="0" anchor="ctr"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add section title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959EC-135D-53D5-2161-70591ABB1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414779"/>
            <a:ext cx="9972675" cy="721040"/>
          </a:xfrm>
        </p:spPr>
        <p:txBody>
          <a:bodyPr lIns="0" tIns="0" rIns="0" bIns="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1">
            <a:extLst>
              <a:ext uri="{FF2B5EF4-FFF2-40B4-BE49-F238E27FC236}">
                <a16:creationId xmlns:a16="http://schemas.microsoft.com/office/drawing/2014/main" id="{1C1F3DCC-026D-1AF2-CE30-B08C278C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325" y="6071343"/>
            <a:ext cx="2743200" cy="365125"/>
          </a:xfrm>
        </p:spPr>
        <p:txBody>
          <a:bodyPr lIns="0" tIns="0" rIns="0" bIns="0"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E7F39429-03C5-1B4D-9B1B-10848763A2EE}" type="datetime1">
              <a:rPr lang="en-GB" smtClean="0"/>
              <a:pPr/>
              <a:t>01/10/2024</a:t>
            </a:fld>
            <a:endParaRPr lang="en-US"/>
          </a:p>
        </p:txBody>
      </p:sp>
      <p:sp>
        <p:nvSpPr>
          <p:cNvPr id="5" name="Slide Number Placeholder 13">
            <a:extLst>
              <a:ext uri="{FF2B5EF4-FFF2-40B4-BE49-F238E27FC236}">
                <a16:creationId xmlns:a16="http://schemas.microsoft.com/office/drawing/2014/main" id="{A7181621-4A88-29D3-D6F8-FB23507A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3475" y="6071343"/>
            <a:ext cx="2743200" cy="365125"/>
          </a:xfrm>
        </p:spPr>
        <p:txBody>
          <a:bodyPr lIns="0" tIns="0" rIns="0" bIns="0"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FDF59D0-D562-994D-BCD1-6A2A07964D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82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4C8D-B22F-A1AA-B0F6-00F3DDCD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65125"/>
            <a:ext cx="10801350" cy="1325563"/>
          </a:xfrm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149A5-5A14-D265-21E1-EEE258EA1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1895707"/>
            <a:ext cx="10801349" cy="3728806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FFC48-9651-9F0B-1D9C-C82D504B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325" y="6060844"/>
            <a:ext cx="2743200" cy="365125"/>
          </a:xfrm>
        </p:spPr>
        <p:txBody>
          <a:bodyPr lIns="0" tIns="0" rIns="0" bIns="0"/>
          <a:lstStyle/>
          <a:p>
            <a:fld id="{9D7985AE-4E5C-FB42-AAE7-070FC63712C8}" type="datetime1">
              <a:rPr lang="en-GB" smtClean="0"/>
              <a:t>01/10/2024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F013-B2D9-2E26-0DC0-59B89B47B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3473" y="6060844"/>
            <a:ext cx="2743200" cy="365125"/>
          </a:xfrm>
        </p:spPr>
        <p:txBody>
          <a:bodyPr lIns="0" tIns="0" rIns="0" bIns="0"/>
          <a:lstStyle/>
          <a:p>
            <a:fld id="{7FDF59D0-D562-994D-BCD1-6A2A07964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01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438" userDrawn="1">
          <p15:clr>
            <a:srgbClr val="FBAE40"/>
          </p15:clr>
        </p15:guide>
        <p15:guide id="3" pos="7242" userDrawn="1">
          <p15:clr>
            <a:srgbClr val="FBAE40"/>
          </p15:clr>
        </p15:guide>
        <p15:guide id="4" orient="horz" pos="3884" userDrawn="1">
          <p15:clr>
            <a:srgbClr val="FBAE40"/>
          </p15:clr>
        </p15:guide>
        <p15:guide id="5" orient="horz" pos="354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4C8D-B22F-A1AA-B0F6-00F3DDCD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65125"/>
            <a:ext cx="10801350" cy="1325563"/>
          </a:xfrm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149A5-5A14-D265-21E1-EEE258EA1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895707"/>
            <a:ext cx="5220000" cy="372880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FFC48-9651-9F0B-1D9C-C82D504B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325" y="6060844"/>
            <a:ext cx="2743200" cy="365125"/>
          </a:xfrm>
        </p:spPr>
        <p:txBody>
          <a:bodyPr lIns="0" tIns="0" rIns="0" bIns="0"/>
          <a:lstStyle/>
          <a:p>
            <a:fld id="{7150B3C8-B0D5-254D-864E-1C4CB11FCFC6}" type="datetime1">
              <a:rPr lang="en-GB" smtClean="0"/>
              <a:t>01/10/2024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F013-B2D9-2E26-0DC0-59B89B47B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3473" y="6060844"/>
            <a:ext cx="2743200" cy="365125"/>
          </a:xfrm>
        </p:spPr>
        <p:txBody>
          <a:bodyPr lIns="0" tIns="0" rIns="0" bIns="0"/>
          <a:lstStyle/>
          <a:p>
            <a:fld id="{7FDF59D0-D562-994D-BCD1-6A2A07964D3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CFE01B-8CBB-2978-D3D2-17E7D4CCF32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76673" y="1895707"/>
            <a:ext cx="5220000" cy="372880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2127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438" userDrawn="1">
          <p15:clr>
            <a:srgbClr val="FBAE40"/>
          </p15:clr>
        </p15:guide>
        <p15:guide id="3" pos="7242" userDrawn="1">
          <p15:clr>
            <a:srgbClr val="FBAE40"/>
          </p15:clr>
        </p15:guide>
        <p15:guide id="4" orient="horz" pos="3884" userDrawn="1">
          <p15:clr>
            <a:srgbClr val="FBAE40"/>
          </p15:clr>
        </p15:guide>
        <p15:guide id="5" orient="horz" pos="35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4C8D-B22F-A1AA-B0F6-00F3DDCD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365125"/>
            <a:ext cx="6480000" cy="1325563"/>
          </a:xfrm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FFC48-9651-9F0B-1D9C-C82D504B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325" y="6060844"/>
            <a:ext cx="2743200" cy="365125"/>
          </a:xfrm>
        </p:spPr>
        <p:txBody>
          <a:bodyPr lIns="0" tIns="0" rIns="0" bIns="0"/>
          <a:lstStyle/>
          <a:p>
            <a:fld id="{4E394EA3-A439-4044-8B58-8FE33C96842F}" type="datetime1">
              <a:rPr lang="en-GB" smtClean="0"/>
              <a:t>01/10/2024</a:t>
            </a:fld>
            <a:endParaRPr lang="en-US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22E23C5E-87E8-8451-DFEF-2C5890BCB4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92000" y="0"/>
            <a:ext cx="4500000" cy="6858000"/>
          </a:xfrm>
        </p:spPr>
        <p:txBody>
          <a:bodyPr tIns="2304000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icon below to add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8792BE2-B9E5-6B94-1D78-1F8332D8FC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5325" y="1895706"/>
            <a:ext cx="6479999" cy="372880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777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hree 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4C8D-B22F-A1AA-B0F6-00F3DDCD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65125"/>
            <a:ext cx="10801350" cy="1325563"/>
          </a:xfrm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FFC48-9651-9F0B-1D9C-C82D504B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325" y="6060844"/>
            <a:ext cx="2743200" cy="365125"/>
          </a:xfrm>
        </p:spPr>
        <p:txBody>
          <a:bodyPr lIns="0" tIns="0" rIns="0" bIns="0"/>
          <a:lstStyle/>
          <a:p>
            <a:fld id="{B02857A4-C09F-B04F-91D4-4C5390A134A6}" type="datetime1">
              <a:rPr lang="en-GB" smtClean="0"/>
              <a:t>01/10/2024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F013-B2D9-2E26-0DC0-59B89B47B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3473" y="6060844"/>
            <a:ext cx="2743200" cy="365125"/>
          </a:xfrm>
        </p:spPr>
        <p:txBody>
          <a:bodyPr lIns="0" tIns="0" rIns="0" bIns="0"/>
          <a:lstStyle/>
          <a:p>
            <a:fld id="{7FDF59D0-D562-994D-BCD1-6A2A07964D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FE86C3-AB50-C95A-0361-F3ADB44C23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7290" y="2330395"/>
            <a:ext cx="2743200" cy="1030247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7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100%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4526DD4-12EF-8BAC-2299-EE29BE0FA0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24400" y="2330395"/>
            <a:ext cx="2743200" cy="1030247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7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ABC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5F9B615-66C4-0366-09AB-1DE7E30E2E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71510" y="2330395"/>
            <a:ext cx="2743200" cy="1030247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7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1.000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BEF57C-FF76-A6C3-2EEF-BA1B16216E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7290" y="3531242"/>
            <a:ext cx="2743200" cy="209327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a description here for this stat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F1C48D0E-A801-DF8C-72D4-C542C8706A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24400" y="3531242"/>
            <a:ext cx="2743200" cy="209327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a description here for this stat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6DEC4DE-9877-E01B-BDE6-45CB25D32F2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71510" y="3531242"/>
            <a:ext cx="2743200" cy="209327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a description here for this stat</a:t>
            </a:r>
          </a:p>
        </p:txBody>
      </p:sp>
    </p:spTree>
    <p:extLst>
      <p:ext uri="{BB962C8B-B14F-4D97-AF65-F5344CB8AC3E}">
        <p14:creationId xmlns:p14="http://schemas.microsoft.com/office/powerpoint/2010/main" val="3656846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tatistic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FFC48-9651-9F0B-1D9C-C82D504B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325" y="6060844"/>
            <a:ext cx="2743200" cy="365125"/>
          </a:xfrm>
        </p:spPr>
        <p:txBody>
          <a:bodyPr lIns="0" tIns="0" rIns="0" bIns="0"/>
          <a:lstStyle/>
          <a:p>
            <a:fld id="{837E5FDA-990F-0747-9C54-0D02C2393723}" type="datetime1">
              <a:rPr lang="en-GB" smtClean="0"/>
              <a:t>01/10/2024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FE86C3-AB50-C95A-0361-F3ADB44C23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324" y="2330395"/>
            <a:ext cx="4860523" cy="1030247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7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100%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BEF57C-FF76-A6C3-2EEF-BA1B16216E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3531242"/>
            <a:ext cx="4860522" cy="209327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a description here for this stat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B588F3C-19ED-87FB-A268-CB837759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2" y="365125"/>
            <a:ext cx="4860525" cy="1325563"/>
          </a:xfrm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3FD4302D-CD43-5E35-33F9-02F9B3D4320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6000" y="0"/>
            <a:ext cx="6096000" cy="6858000"/>
          </a:xfrm>
        </p:spPr>
        <p:txBody>
          <a:bodyPr tIns="2304000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icon below to add image</a:t>
            </a:r>
          </a:p>
        </p:txBody>
      </p:sp>
    </p:spTree>
    <p:extLst>
      <p:ext uri="{BB962C8B-B14F-4D97-AF65-F5344CB8AC3E}">
        <p14:creationId xmlns:p14="http://schemas.microsoft.com/office/powerpoint/2010/main" val="92216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Full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22E23C5E-87E8-8451-DFEF-2C5890BCB4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tIns="2304000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icon below to add image</a:t>
            </a:r>
          </a:p>
        </p:txBody>
      </p:sp>
    </p:spTree>
    <p:extLst>
      <p:ext uri="{BB962C8B-B14F-4D97-AF65-F5344CB8AC3E}">
        <p14:creationId xmlns:p14="http://schemas.microsoft.com/office/powerpoint/2010/main" val="3106847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F93539-500D-0C94-90E2-75A44D20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3C683-B9EE-91E1-6B5C-C322C0ED2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127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97227-8238-33F3-6547-6D14A2BC3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E11E3-B731-C845-83A1-C2F3C6AB77C3}" type="datetime1">
              <a:rPr lang="en-GB" smtClean="0"/>
              <a:t>01/10/2024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87384-15FA-C9DF-A2B9-ACB58B90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F59D0-D562-994D-BCD1-6A2A07964D3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8820C-5BCC-CAFA-138F-DACE33342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6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60" r:id="rId3"/>
    <p:sldLayoutId id="2147483650" r:id="rId4"/>
    <p:sldLayoutId id="2147483663" r:id="rId5"/>
    <p:sldLayoutId id="2147483665" r:id="rId6"/>
    <p:sldLayoutId id="2147483670" r:id="rId7"/>
    <p:sldLayoutId id="2147483671" r:id="rId8"/>
    <p:sldLayoutId id="2147483666" r:id="rId9"/>
    <p:sldLayoutId id="2147483667" r:id="rId10"/>
    <p:sldLayoutId id="2147483668" r:id="rId11"/>
    <p:sldLayoutId id="2147483669" r:id="rId12"/>
    <p:sldLayoutId id="2147483662" r:id="rId13"/>
    <p:sldLayoutId id="2147483661" r:id="rId14"/>
    <p:sldLayoutId id="2147483664" r:id="rId15"/>
    <p:sldLayoutId id="2147483672" r:id="rId16"/>
    <p:sldLayoutId id="2147483674" r:id="rId17"/>
    <p:sldLayoutId id="214748367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9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9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9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e.hull.ac.uk/Services/Governance/PolicyDocuments/University%27s%20Code%20of%20Ethics.doc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hare.hull.ac.uk/Services/RI/RI%20Documents/Research%20Ethics%20Policy%201.0.pd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6E8D-57B3-4102-A4B7-CA00B56FB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Ethics, risk and the law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4F252-77CE-4B1E-B38D-AFC478120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/>
              <a:t>Dr P A Robinson</a:t>
            </a:r>
          </a:p>
          <a:p>
            <a:r>
              <a:rPr lang="en-GB"/>
              <a:t>600091 Honours Stage Project</a:t>
            </a:r>
          </a:p>
        </p:txBody>
      </p:sp>
    </p:spTree>
    <p:extLst>
      <p:ext uri="{BB962C8B-B14F-4D97-AF65-F5344CB8AC3E}">
        <p14:creationId xmlns:p14="http://schemas.microsoft.com/office/powerpoint/2010/main" val="2762845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6A44-920D-4E29-BAFC-0CF69B9E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Ethics check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C73B9-7C09-420C-9336-2EEE8AD0F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 startAt="9"/>
            </a:pPr>
            <a:r>
              <a:rPr lang="en-GB"/>
              <a:t>Will all participants be informed that they can withdraw at any time?</a:t>
            </a:r>
          </a:p>
          <a:p>
            <a:pPr marL="514338" indent="-514338">
              <a:buFont typeface="+mj-lt"/>
              <a:buAutoNum type="arabicPeriod" startAt="9"/>
            </a:pPr>
            <a:r>
              <a:rPr lang="en-GB"/>
              <a:t>Will all participants be informed of your contact details?</a:t>
            </a:r>
          </a:p>
          <a:p>
            <a:pPr marL="514338" indent="-514338">
              <a:buFont typeface="+mj-lt"/>
              <a:buAutoNum type="arabicPeriod" startAt="9"/>
            </a:pPr>
            <a:r>
              <a:rPr lang="en-GB"/>
              <a:t>Will the evaluation will not be discussed with all the participants at the end of the session, with the opportunity for them to </a:t>
            </a:r>
            <a:r>
              <a:rPr lang="en-GB" err="1"/>
              <a:t>to</a:t>
            </a:r>
            <a:r>
              <a:rPr lang="en-GB"/>
              <a:t> ask questions?</a:t>
            </a:r>
          </a:p>
          <a:p>
            <a:pPr marL="514338" indent="-514338">
              <a:buFont typeface="+mj-lt"/>
              <a:buAutoNum type="arabicPeriod" startAt="9"/>
            </a:pPr>
            <a:r>
              <a:rPr lang="en-GB"/>
              <a:t>Will all the data collected from the participants be stored securely in an anonymous form?</a:t>
            </a:r>
          </a:p>
        </p:txBody>
      </p:sp>
    </p:spTree>
    <p:extLst>
      <p:ext uri="{BB962C8B-B14F-4D97-AF65-F5344CB8AC3E}">
        <p14:creationId xmlns:p14="http://schemas.microsoft.com/office/powerpoint/2010/main" val="293357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6B8A-44FB-4285-A2F0-04C894B40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Your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7D3E-C82A-41B9-A00D-91C435A30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Your project does not involve other people in the collection of information</a:t>
            </a:r>
          </a:p>
          <a:p>
            <a:pPr lvl="1"/>
            <a:r>
              <a:rPr lang="en-GB"/>
              <a:t>No ethical review required</a:t>
            </a:r>
          </a:p>
          <a:p>
            <a:r>
              <a:rPr lang="en-GB"/>
              <a:t>Your project does involve other people, but complies with the entire twelve point ethical checklist</a:t>
            </a:r>
          </a:p>
          <a:p>
            <a:pPr lvl="1"/>
            <a:r>
              <a:rPr lang="en-GB"/>
              <a:t>No ethical review required</a:t>
            </a:r>
          </a:p>
          <a:p>
            <a:r>
              <a:rPr lang="en-GB"/>
              <a:t>Your project does not comply with all of the twelve points in the checklist and</a:t>
            </a:r>
          </a:p>
          <a:p>
            <a:pPr lvl="1"/>
            <a:r>
              <a:rPr lang="en-GB">
                <a:solidFill>
                  <a:srgbClr val="FF0000"/>
                </a:solidFill>
              </a:rPr>
              <a:t>Ethical review required.  Complete and submit ethical approval form.  Do not do the research until it is approved.</a:t>
            </a:r>
          </a:p>
          <a:p>
            <a:r>
              <a:rPr lang="en-GB"/>
              <a:t>Your project does not comply with all of the twelve points in the checklist, but your supervisor already has ethical approval for this research</a:t>
            </a:r>
          </a:p>
          <a:p>
            <a:pPr lvl="1"/>
            <a:r>
              <a:rPr lang="en-GB"/>
              <a:t>No new ethical approval required</a:t>
            </a:r>
          </a:p>
        </p:txBody>
      </p:sp>
    </p:spTree>
    <p:extLst>
      <p:ext uri="{BB962C8B-B14F-4D97-AF65-F5344CB8AC3E}">
        <p14:creationId xmlns:p14="http://schemas.microsoft.com/office/powerpoint/2010/main" val="277570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BDA2-7B7A-4E1E-8B18-29F55F9F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Ethical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AEAB8-3D24-4DCE-812D-5DC919FD6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Undergraduate students are not permitted to conduct high ethical risk research.</a:t>
            </a:r>
          </a:p>
          <a:p>
            <a:r>
              <a:rPr lang="en-GB"/>
              <a:t>Review by module lead and programme lead</a:t>
            </a:r>
          </a:p>
          <a:p>
            <a:pPr lvl="1"/>
            <a:r>
              <a:rPr lang="en-GB"/>
              <a:t>Recommend outcome</a:t>
            </a:r>
          </a:p>
          <a:p>
            <a:r>
              <a:rPr lang="en-GB"/>
              <a:t>Faculty ethics panel makes decision</a:t>
            </a:r>
          </a:p>
          <a:p>
            <a:endParaRPr lang="en-GB"/>
          </a:p>
          <a:p>
            <a:r>
              <a:rPr lang="en-GB"/>
              <a:t>University has a policy on conduct of student surveys</a:t>
            </a:r>
          </a:p>
          <a:p>
            <a:pPr lvl="1"/>
            <a:r>
              <a:rPr lang="en-GB"/>
              <a:t>Check with your supervisor</a:t>
            </a:r>
          </a:p>
        </p:txBody>
      </p:sp>
    </p:spTree>
    <p:extLst>
      <p:ext uri="{BB962C8B-B14F-4D97-AF65-F5344CB8AC3E}">
        <p14:creationId xmlns:p14="http://schemas.microsoft.com/office/powerpoint/2010/main" val="978880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4FD2-3562-A304-8A86-999A2F38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Risky business?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CB6FB-5353-B879-A51A-9C490642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59D0-D562-994D-BCD1-6A2A07964D39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837A2-13AC-D360-93BC-F4C247B23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1895707"/>
            <a:ext cx="6269327" cy="3728806"/>
          </a:xfrm>
        </p:spPr>
        <p:txBody>
          <a:bodyPr/>
          <a:lstStyle/>
          <a:p>
            <a:endParaRPr lang="en-GB"/>
          </a:p>
          <a:p>
            <a:r>
              <a:rPr lang="en-GB"/>
              <a:t>What risks might endanger your project?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B69DD-3D34-9078-92A4-ED5C759E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85AE-4E5C-FB42-AAE7-070FC63712C8}" type="datetime1">
              <a:rPr lang="en-GB" smtClean="0"/>
              <a:t>01/10/2024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68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21CE-0BDB-4E48-BE20-D610F9C0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 risk?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4297F-D110-475D-83BB-F2F64F69E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15" y="1778235"/>
            <a:ext cx="8718316" cy="455723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GB"/>
              <a:t>Discrete events</a:t>
            </a:r>
          </a:p>
          <a:p>
            <a:pPr lvl="1"/>
            <a:r>
              <a:rPr lang="en-GB"/>
              <a:t>Hard disk fail</a:t>
            </a:r>
          </a:p>
          <a:p>
            <a:pPr lvl="1"/>
            <a:r>
              <a:rPr lang="en-GB"/>
              <a:t>File corruption</a:t>
            </a:r>
          </a:p>
          <a:p>
            <a:pPr lvl="1"/>
            <a:r>
              <a:rPr lang="en-GB"/>
              <a:t>Supervisor/customer/client departure</a:t>
            </a:r>
          </a:p>
          <a:p>
            <a:pPr lvl="1"/>
            <a:r>
              <a:rPr lang="en-GB"/>
              <a:t>Project requirements change</a:t>
            </a:r>
          </a:p>
          <a:p>
            <a:pPr lvl="1"/>
            <a:r>
              <a:rPr lang="en-GB"/>
              <a:t>Ill health</a:t>
            </a:r>
          </a:p>
          <a:p>
            <a:r>
              <a:rPr lang="en-GB"/>
              <a:t>Evolving situations</a:t>
            </a:r>
          </a:p>
          <a:p>
            <a:pPr lvl="1"/>
            <a:r>
              <a:rPr lang="en-GB"/>
              <a:t>Falling behind because of inaccurate estimation</a:t>
            </a:r>
          </a:p>
          <a:p>
            <a:pPr lvl="1"/>
            <a:r>
              <a:rPr lang="en-GB"/>
              <a:t>Deteriorating relationship with client</a:t>
            </a:r>
          </a:p>
          <a:p>
            <a:pPr lvl="1"/>
            <a:r>
              <a:rPr lang="en-GB" i="1"/>
              <a:t>Think about warning signs and triggers in advance</a:t>
            </a:r>
          </a:p>
        </p:txBody>
      </p:sp>
    </p:spTree>
    <p:extLst>
      <p:ext uri="{BB962C8B-B14F-4D97-AF65-F5344CB8AC3E}">
        <p14:creationId xmlns:p14="http://schemas.microsoft.com/office/powerpoint/2010/main" val="1956384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446993-34C3-61CA-40FC-7B1CBEF9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Potential project risks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F87A74-BA70-53B0-98AD-197ABD84EA62}"/>
              </a:ext>
            </a:extLst>
          </p:cNvPr>
          <p:cNvSpPr/>
          <p:nvPr/>
        </p:nvSpPr>
        <p:spPr>
          <a:xfrm>
            <a:off x="8297693" y="916969"/>
            <a:ext cx="2179307" cy="1219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rgbClr val="C00000"/>
                </a:solidFill>
              </a:rPr>
              <a:t>Scope creep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CA1096-92D3-D4BE-2FA8-A1705A3B11AA}"/>
              </a:ext>
            </a:extLst>
          </p:cNvPr>
          <p:cNvSpPr/>
          <p:nvPr/>
        </p:nvSpPr>
        <p:spPr>
          <a:xfrm>
            <a:off x="3002589" y="2473250"/>
            <a:ext cx="2179307" cy="1219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rgbClr val="C00000"/>
                </a:solidFill>
              </a:rPr>
              <a:t>Schedule issues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6E3B39-830E-DE5A-C095-CA7045142FD7}"/>
              </a:ext>
            </a:extLst>
          </p:cNvPr>
          <p:cNvSpPr/>
          <p:nvPr/>
        </p:nvSpPr>
        <p:spPr>
          <a:xfrm>
            <a:off x="6485165" y="2884526"/>
            <a:ext cx="2179307" cy="1219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rgbClr val="C00000"/>
                </a:solidFill>
              </a:rPr>
              <a:t>External changes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B17D34-739B-D7A6-21CF-BC30DFD57129}"/>
              </a:ext>
            </a:extLst>
          </p:cNvPr>
          <p:cNvSpPr/>
          <p:nvPr/>
        </p:nvSpPr>
        <p:spPr>
          <a:xfrm>
            <a:off x="8910581" y="4128585"/>
            <a:ext cx="2179307" cy="1219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rgbClr val="C00000"/>
                </a:solidFill>
              </a:rPr>
              <a:t>It doesn’t work!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30EA99-A87F-F8B0-86C4-5FB83ECC1177}"/>
              </a:ext>
            </a:extLst>
          </p:cNvPr>
          <p:cNvSpPr/>
          <p:nvPr/>
        </p:nvSpPr>
        <p:spPr>
          <a:xfrm>
            <a:off x="5493169" y="1384664"/>
            <a:ext cx="2134970" cy="10543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rgbClr val="C00000"/>
                </a:solidFill>
              </a:rPr>
              <a:t>Time management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527A1C7-BA68-2F18-4716-BBBD8C3242BC}"/>
              </a:ext>
            </a:extLst>
          </p:cNvPr>
          <p:cNvSpPr/>
          <p:nvPr/>
        </p:nvSpPr>
        <p:spPr>
          <a:xfrm>
            <a:off x="556269" y="1690688"/>
            <a:ext cx="1987285" cy="9913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rgbClr val="C00000"/>
                </a:solidFill>
              </a:rPr>
              <a:t>Inaccurate estimation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F1B8C3-A443-2EC4-5CA7-A0F7CF4FA0AC}"/>
              </a:ext>
            </a:extLst>
          </p:cNvPr>
          <p:cNvCxnSpPr>
            <a:cxnSpLocks/>
            <a:stCxn id="10" idx="3"/>
            <a:endCxn id="7" idx="7"/>
          </p:cNvCxnSpPr>
          <p:nvPr/>
        </p:nvCxnSpPr>
        <p:spPr>
          <a:xfrm flipH="1">
            <a:off x="4862744" y="2284634"/>
            <a:ext cx="943084" cy="367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F1CF9A-D792-9FDD-2CEB-D6A34FB113F4}"/>
              </a:ext>
            </a:extLst>
          </p:cNvPr>
          <p:cNvCxnSpPr>
            <a:cxnSpLocks/>
            <a:stCxn id="11" idx="6"/>
            <a:endCxn id="7" idx="1"/>
          </p:cNvCxnSpPr>
          <p:nvPr/>
        </p:nvCxnSpPr>
        <p:spPr>
          <a:xfrm>
            <a:off x="2543554" y="2186360"/>
            <a:ext cx="778187" cy="465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5484F38-937B-06C5-DECA-18D7B8727929}"/>
              </a:ext>
            </a:extLst>
          </p:cNvPr>
          <p:cNvSpPr/>
          <p:nvPr/>
        </p:nvSpPr>
        <p:spPr>
          <a:xfrm>
            <a:off x="785786" y="3878953"/>
            <a:ext cx="1987285" cy="9913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rgbClr val="C00000"/>
                </a:solidFill>
              </a:rPr>
              <a:t>I can’t get hold of…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035E136-50D9-F09B-5E7B-8DF942C94E10}"/>
              </a:ext>
            </a:extLst>
          </p:cNvPr>
          <p:cNvCxnSpPr>
            <a:cxnSpLocks/>
            <a:stCxn id="26" idx="7"/>
            <a:endCxn id="7" idx="3"/>
          </p:cNvCxnSpPr>
          <p:nvPr/>
        </p:nvCxnSpPr>
        <p:spPr>
          <a:xfrm flipV="1">
            <a:off x="2482040" y="3513902"/>
            <a:ext cx="839701" cy="510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DCE8EAA-1898-226C-41E6-363E33DD0A2F}"/>
              </a:ext>
            </a:extLst>
          </p:cNvPr>
          <p:cNvSpPr/>
          <p:nvPr/>
        </p:nvSpPr>
        <p:spPr>
          <a:xfrm>
            <a:off x="5234844" y="4583774"/>
            <a:ext cx="2134970" cy="10543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rgbClr val="C00000"/>
                </a:solidFill>
              </a:rPr>
              <a:t>Time overrun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0FF3BC-DC24-1151-C817-1F8770BB7230}"/>
              </a:ext>
            </a:extLst>
          </p:cNvPr>
          <p:cNvCxnSpPr>
            <a:cxnSpLocks/>
            <a:stCxn id="34" idx="1"/>
            <a:endCxn id="7" idx="5"/>
          </p:cNvCxnSpPr>
          <p:nvPr/>
        </p:nvCxnSpPr>
        <p:spPr>
          <a:xfrm flipH="1" flipV="1">
            <a:off x="4862744" y="3513902"/>
            <a:ext cx="684759" cy="1224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3">
            <a:extLst>
              <a:ext uri="{FF2B5EF4-FFF2-40B4-BE49-F238E27FC236}">
                <a16:creationId xmlns:a16="http://schemas.microsoft.com/office/drawing/2014/main" id="{B19780F2-CD78-5FB4-2B94-D1712046AA9C}"/>
              </a:ext>
            </a:extLst>
          </p:cNvPr>
          <p:cNvSpPr txBox="1">
            <a:spLocks/>
          </p:cNvSpPr>
          <p:nvPr/>
        </p:nvSpPr>
        <p:spPr>
          <a:xfrm>
            <a:off x="556269" y="5811527"/>
            <a:ext cx="10801350" cy="85863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/>
              <a:t>This is not a comprehensive list</a:t>
            </a:r>
          </a:p>
        </p:txBody>
      </p:sp>
    </p:spTree>
    <p:extLst>
      <p:ext uri="{BB962C8B-B14F-4D97-AF65-F5344CB8AC3E}">
        <p14:creationId xmlns:p14="http://schemas.microsoft.com/office/powerpoint/2010/main" val="3476809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5754-5351-4257-9239-40B5D988E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Types of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8A37D-4E9A-4F08-998F-07D9B10A8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Technical</a:t>
            </a:r>
          </a:p>
          <a:p>
            <a:endParaRPr lang="en-GB"/>
          </a:p>
          <a:p>
            <a:r>
              <a:rPr lang="en-GB"/>
              <a:t>External</a:t>
            </a:r>
          </a:p>
          <a:p>
            <a:endParaRPr lang="en-GB"/>
          </a:p>
          <a:p>
            <a:r>
              <a:rPr lang="en-GB"/>
              <a:t>Organisational</a:t>
            </a:r>
          </a:p>
          <a:p>
            <a:endParaRPr lang="en-GB"/>
          </a:p>
          <a:p>
            <a:r>
              <a:rPr lang="en-GB"/>
              <a:t>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2772151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4ED2C-A3B2-0671-A7D3-9DB05FF6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Use your mind(map)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6BACF-F214-0990-C028-B443A3F42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7C36B2-A62D-30F0-3F34-07D43859DA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142288"/>
            <a:ext cx="12192000" cy="516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82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7A0C-143C-ED3B-7032-C32D81D6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small aside about risk </a:t>
            </a:r>
            <a:r>
              <a:rPr lang="en-GB" i="1"/>
              <a:t>assessments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5BF5E-3234-DD00-E251-0B4D88A3E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/>
              <a:t>IF your project involves activities which </a:t>
            </a:r>
            <a:r>
              <a:rPr lang="en-GB" i="1"/>
              <a:t>might</a:t>
            </a:r>
            <a:r>
              <a:rPr lang="en-GB"/>
              <a:t> cause harm:</a:t>
            </a:r>
          </a:p>
          <a:p>
            <a:pPr lvl="1"/>
            <a:r>
              <a:rPr lang="en-GB"/>
              <a:t>Manufacturing processes</a:t>
            </a:r>
          </a:p>
          <a:p>
            <a:pPr lvl="2"/>
            <a:r>
              <a:rPr lang="en-GB"/>
              <a:t>Soldering, cutting,…</a:t>
            </a:r>
          </a:p>
          <a:p>
            <a:pPr lvl="1"/>
            <a:r>
              <a:rPr lang="en-GB"/>
              <a:t>Operating equipment</a:t>
            </a:r>
          </a:p>
          <a:p>
            <a:pPr lvl="2"/>
            <a:r>
              <a:rPr lang="en-GB"/>
              <a:t>Flying drones, driving robots</a:t>
            </a:r>
          </a:p>
          <a:p>
            <a:pPr lvl="2"/>
            <a:r>
              <a:rPr lang="en-GB"/>
              <a:t>Using VR equipment</a:t>
            </a:r>
          </a:p>
          <a:p>
            <a:pPr lvl="1"/>
            <a:r>
              <a:rPr lang="en-GB"/>
              <a:t>Interacting with external software services</a:t>
            </a:r>
          </a:p>
          <a:p>
            <a:pPr lvl="1"/>
            <a:endParaRPr lang="en-GB"/>
          </a:p>
          <a:p>
            <a:r>
              <a:rPr lang="en-GB"/>
              <a:t>THEN you will need to complete risk </a:t>
            </a:r>
            <a:r>
              <a:rPr lang="en-GB" i="1"/>
              <a:t>assessments</a:t>
            </a:r>
            <a:r>
              <a:rPr lang="en-GB"/>
              <a:t> for these activities before you do them</a:t>
            </a:r>
          </a:p>
          <a:p>
            <a:pPr lvl="1"/>
            <a:r>
              <a:rPr lang="en-GB"/>
              <a:t>This is separate to the risk analysis for your PDD</a:t>
            </a:r>
          </a:p>
        </p:txBody>
      </p:sp>
    </p:spTree>
    <p:extLst>
      <p:ext uri="{BB962C8B-B14F-4D97-AF65-F5344CB8AC3E}">
        <p14:creationId xmlns:p14="http://schemas.microsoft.com/office/powerpoint/2010/main" val="797925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E2C510E-4158-4D4C-B5E1-3C03B47A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Risk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904580-1E6F-4B21-A935-9C9F96EC3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Identify risks</a:t>
            </a:r>
          </a:p>
          <a:p>
            <a:r>
              <a:rPr lang="en-GB"/>
              <a:t>Assess impact of risks</a:t>
            </a:r>
          </a:p>
          <a:p>
            <a:r>
              <a:rPr lang="en-GB"/>
              <a:t>Mitigate critical risks</a:t>
            </a:r>
          </a:p>
          <a:p>
            <a:r>
              <a:rPr lang="en-GB"/>
              <a:t>Control residual risk</a:t>
            </a:r>
          </a:p>
          <a:p>
            <a:endParaRPr lang="en-GB"/>
          </a:p>
          <a:p>
            <a:r>
              <a:rPr lang="en-GB"/>
              <a:t>Keep risks up to date</a:t>
            </a:r>
          </a:p>
        </p:txBody>
      </p:sp>
    </p:spTree>
    <p:extLst>
      <p:ext uri="{BB962C8B-B14F-4D97-AF65-F5344CB8AC3E}">
        <p14:creationId xmlns:p14="http://schemas.microsoft.com/office/powerpoint/2010/main" val="241943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EB31-6D2D-FBB5-CB44-015A51F9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3998F-2215-DBD2-716D-58DD30C25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Alongside your PDD, you must complete the online ethics checklist</a:t>
            </a:r>
          </a:p>
          <a:p>
            <a:pPr lvl="1"/>
            <a:r>
              <a:rPr lang="en-GB"/>
              <a:t>AKA the Twelve Questions Of Doom</a:t>
            </a:r>
          </a:p>
          <a:p>
            <a:r>
              <a:rPr lang="en-GB"/>
              <a:t>This concerns the research ethics of doing your project</a:t>
            </a:r>
          </a:p>
          <a:p>
            <a:r>
              <a:rPr lang="en-GB"/>
              <a:t>It does not consider the effects of your project’s output on the wider world</a:t>
            </a:r>
          </a:p>
          <a:p>
            <a:pPr lvl="1"/>
            <a:r>
              <a:rPr lang="en-GB"/>
              <a:t>You’ll address that in your final report</a:t>
            </a:r>
          </a:p>
          <a:p>
            <a:pPr lvl="1"/>
            <a:endParaRPr lang="en-GB"/>
          </a:p>
          <a:p>
            <a:r>
              <a:rPr lang="en-GB"/>
              <a:t>So what do you need to think about?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53234-838E-57F5-EB4B-BD4A5AE8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85AE-4E5C-FB42-AAE7-070FC63712C8}" type="datetime1">
              <a:rPr lang="en-GB" smtClean="0"/>
              <a:t>01/10/2024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E58F3-7EA3-DC7D-E1F1-6488CFDC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59D0-D562-994D-BCD1-6A2A07964D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84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6EA4-889B-436B-9366-E6872A6C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Risk impact -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6271B-3D0B-4A42-8D95-235E68A90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15" y="1495200"/>
            <a:ext cx="8142252" cy="4975453"/>
          </a:xfrm>
        </p:spPr>
        <p:txBody>
          <a:bodyPr/>
          <a:lstStyle/>
          <a:p>
            <a:r>
              <a:rPr lang="en-GB"/>
              <a:t>How likely is it that this risk will happen?</a:t>
            </a:r>
          </a:p>
          <a:p>
            <a:endParaRPr lang="en-GB"/>
          </a:p>
          <a:p>
            <a:r>
              <a:rPr lang="en-GB"/>
              <a:t>Low, Medium, High (1, 2, 3)</a:t>
            </a:r>
          </a:p>
          <a:p>
            <a:pPr lvl="1"/>
            <a:r>
              <a:rPr lang="en-GB"/>
              <a:t>Big earthquake in the UK – Low likelihood</a:t>
            </a:r>
          </a:p>
          <a:p>
            <a:pPr lvl="1"/>
            <a:r>
              <a:rPr lang="en-GB"/>
              <a:t>Hard drive failure – Medium likelihood</a:t>
            </a:r>
          </a:p>
          <a:p>
            <a:pPr lvl="1"/>
            <a:r>
              <a:rPr lang="en-GB"/>
              <a:t>Illness due to common cold – High likelihood</a:t>
            </a:r>
          </a:p>
          <a:p>
            <a:pPr lvl="1"/>
            <a:r>
              <a:rPr lang="en-GB"/>
              <a:t>Global pandemic…</a:t>
            </a:r>
          </a:p>
          <a:p>
            <a:pPr lvl="2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563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6EA4-889B-436B-9366-E6872A6C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Risk impact - Severity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6271B-3D0B-4A42-8D95-235E68A90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15" y="1495200"/>
            <a:ext cx="8142252" cy="4975453"/>
          </a:xfrm>
        </p:spPr>
        <p:txBody>
          <a:bodyPr/>
          <a:lstStyle/>
          <a:p>
            <a:r>
              <a:rPr lang="en-GB"/>
              <a:t>How substantial will the </a:t>
            </a:r>
            <a:r>
              <a:rPr lang="en-GB" i="1"/>
              <a:t>consequence</a:t>
            </a:r>
            <a:r>
              <a:rPr lang="en-GB"/>
              <a:t> of the event be?</a:t>
            </a:r>
          </a:p>
          <a:p>
            <a:endParaRPr lang="en-GB"/>
          </a:p>
          <a:p>
            <a:r>
              <a:rPr lang="en-GB"/>
              <a:t>Very low – very high (1 - 5)</a:t>
            </a:r>
          </a:p>
          <a:p>
            <a:pPr lvl="1"/>
            <a:r>
              <a:rPr lang="en-GB"/>
              <a:t>Very low – inconvenient; need to restore from backup; lose an hour’s work</a:t>
            </a:r>
          </a:p>
          <a:p>
            <a:pPr lvl="1"/>
            <a:r>
              <a:rPr lang="en-GB"/>
              <a:t>Medium – delay to project; final result affected</a:t>
            </a:r>
          </a:p>
          <a:p>
            <a:pPr lvl="1"/>
            <a:r>
              <a:rPr lang="en-GB"/>
              <a:t>Very high – project failure</a:t>
            </a:r>
          </a:p>
          <a:p>
            <a:pPr lvl="2"/>
            <a:endParaRPr lang="en-GB"/>
          </a:p>
          <a:p>
            <a:pPr lvl="2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714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F8D3-0202-4DC0-A5AD-88B07B45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Risk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DBEE6-79F4-4CAF-8901-03AC3D67F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  <a:p>
            <a:endParaRPr lang="en-GB"/>
          </a:p>
          <a:p>
            <a:pPr marL="0" indent="0" algn="ctr">
              <a:buNone/>
            </a:pPr>
            <a:r>
              <a:rPr lang="en-GB" sz="4000"/>
              <a:t>Risk impact =  likelihood × severity</a:t>
            </a:r>
          </a:p>
          <a:p>
            <a:endParaRPr lang="en-GB"/>
          </a:p>
          <a:p>
            <a:r>
              <a:rPr lang="en-GB"/>
              <a:t>Resultant number is meaningless, but serves to rank risks</a:t>
            </a:r>
          </a:p>
          <a:p>
            <a:r>
              <a:rPr lang="en-GB"/>
              <a:t>Make provision for the most important ones first</a:t>
            </a:r>
          </a:p>
          <a:p>
            <a:r>
              <a:rPr lang="en-GB"/>
              <a:t>Accept the least important?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448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4FB1-ABD8-4704-B182-8E422D33C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Risk matrix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DDF778-3FA2-47A7-B4A0-2B3EC57F30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74826" y="1438275"/>
          <a:ext cx="85613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7325">
                  <a:extLst>
                    <a:ext uri="{9D8B030D-6E8A-4147-A177-3AD203B41FA5}">
                      <a16:colId xmlns:a16="http://schemas.microsoft.com/office/drawing/2014/main" val="3689473880"/>
                    </a:ext>
                  </a:extLst>
                </a:gridCol>
                <a:gridCol w="1466851">
                  <a:extLst>
                    <a:ext uri="{9D8B030D-6E8A-4147-A177-3AD203B41FA5}">
                      <a16:colId xmlns:a16="http://schemas.microsoft.com/office/drawing/2014/main" val="2371469895"/>
                    </a:ext>
                  </a:extLst>
                </a:gridCol>
                <a:gridCol w="1428751">
                  <a:extLst>
                    <a:ext uri="{9D8B030D-6E8A-4147-A177-3AD203B41FA5}">
                      <a16:colId xmlns:a16="http://schemas.microsoft.com/office/drawing/2014/main" val="1173328507"/>
                    </a:ext>
                  </a:extLst>
                </a:gridCol>
                <a:gridCol w="1668463">
                  <a:extLst>
                    <a:ext uri="{9D8B030D-6E8A-4147-A177-3AD203B41FA5}">
                      <a16:colId xmlns:a16="http://schemas.microsoft.com/office/drawing/2014/main" val="3338046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30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/>
                        <a:t>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/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/>
                        <a:t>Impact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86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300"/>
                        <a:t>Computer 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/>
                        <a:t>2 × 4 =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18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300"/>
                        <a:t>Illness for more than a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/>
                        <a:t>1 × 3 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943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300"/>
                        <a:t>Technical issue (be specific)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/>
                        <a:t>2 × 3 =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347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300"/>
                        <a:t>Inability to get training data for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/>
                        <a:t>1 × 5 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67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3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768127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5F40D86-E493-4B1B-8F65-BA8461F7E6A8}"/>
              </a:ext>
            </a:extLst>
          </p:cNvPr>
          <p:cNvSpPr txBox="1">
            <a:spLocks/>
          </p:cNvSpPr>
          <p:nvPr/>
        </p:nvSpPr>
        <p:spPr bwMode="auto">
          <a:xfrm>
            <a:off x="1789509" y="3883978"/>
            <a:ext cx="8560595" cy="258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Identify most important risks</a:t>
            </a:r>
          </a:p>
          <a:p>
            <a:pPr lvl="1"/>
            <a:r>
              <a:rPr lang="en-GB"/>
              <a:t>80:20 rule as bare minimum</a:t>
            </a:r>
          </a:p>
          <a:p>
            <a:r>
              <a:rPr lang="en-GB"/>
              <a:t>Describe mitigation strategy for each</a:t>
            </a:r>
          </a:p>
          <a:p>
            <a:pPr lvl="1"/>
            <a:r>
              <a:rPr lang="en-GB"/>
              <a:t>Determine residual risk</a:t>
            </a:r>
          </a:p>
        </p:txBody>
      </p:sp>
    </p:spTree>
    <p:extLst>
      <p:ext uri="{BB962C8B-B14F-4D97-AF65-F5344CB8AC3E}">
        <p14:creationId xmlns:p14="http://schemas.microsoft.com/office/powerpoint/2010/main" val="388094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7AB4-32D4-9A1C-2B00-865D8A50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You need a mitigation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83684-EE69-D3E1-EE51-EE3436609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You’ve identified a set of risks</a:t>
            </a:r>
          </a:p>
          <a:p>
            <a:r>
              <a:rPr lang="en-GB"/>
              <a:t>What will you do to prevent them?</a:t>
            </a:r>
          </a:p>
          <a:p>
            <a:endParaRPr lang="en-GB"/>
          </a:p>
          <a:p>
            <a:r>
              <a:rPr lang="en-GB"/>
              <a:t>What will you do if they happen?</a:t>
            </a:r>
          </a:p>
          <a:p>
            <a:r>
              <a:rPr lang="en-GB"/>
              <a:t>What will the effects be?</a:t>
            </a:r>
          </a:p>
          <a:p>
            <a:r>
              <a:rPr lang="en-GB"/>
              <a:t>How will you minimise or overcome the effects?</a:t>
            </a:r>
          </a:p>
          <a:p>
            <a:endParaRPr lang="en-GB"/>
          </a:p>
          <a:p>
            <a:r>
              <a:rPr lang="en-GB"/>
              <a:t>What if you can’t?</a:t>
            </a:r>
          </a:p>
        </p:txBody>
      </p:sp>
    </p:spTree>
    <p:extLst>
      <p:ext uri="{BB962C8B-B14F-4D97-AF65-F5344CB8AC3E}">
        <p14:creationId xmlns:p14="http://schemas.microsoft.com/office/powerpoint/2010/main" val="51060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DE572-EDFE-47E3-A115-C389096A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Dealing with risks (mitigation)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FC53-86FA-4E00-AC58-5AEF47CED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895707"/>
            <a:ext cx="5125926" cy="4538804"/>
          </a:xfrm>
        </p:spPr>
        <p:txBody>
          <a:bodyPr>
            <a:normAutofit fontScale="77500" lnSpcReduction="20000"/>
          </a:bodyPr>
          <a:lstStyle/>
          <a:p>
            <a:r>
              <a:rPr lang="en-GB"/>
              <a:t>Avoid</a:t>
            </a:r>
          </a:p>
          <a:p>
            <a:pPr lvl="1"/>
            <a:r>
              <a:rPr lang="en-GB"/>
              <a:t>Do you need to do this particular thing?</a:t>
            </a:r>
          </a:p>
          <a:p>
            <a:pPr lvl="1"/>
            <a:r>
              <a:rPr lang="en-GB"/>
              <a:t>Is there an alternative approach?</a:t>
            </a:r>
          </a:p>
          <a:p>
            <a:endParaRPr lang="en-GB"/>
          </a:p>
          <a:p>
            <a:r>
              <a:rPr lang="en-GB"/>
              <a:t>Transfer</a:t>
            </a:r>
          </a:p>
          <a:p>
            <a:pPr lvl="1"/>
            <a:r>
              <a:rPr lang="en-GB"/>
              <a:t>Can someone else take the risk?</a:t>
            </a:r>
          </a:p>
          <a:p>
            <a:pPr lvl="1"/>
            <a:r>
              <a:rPr lang="en-GB" i="1"/>
              <a:t>Don’t claim credit for the work of others, though!</a:t>
            </a:r>
          </a:p>
          <a:p>
            <a:endParaRPr lang="en-GB"/>
          </a:p>
          <a:p>
            <a:r>
              <a:rPr lang="en-GB"/>
              <a:t>Reduce</a:t>
            </a:r>
          </a:p>
          <a:p>
            <a:pPr lvl="1"/>
            <a:r>
              <a:rPr lang="en-GB"/>
              <a:t>Can you reduce the likelihood of the risk happening?</a:t>
            </a:r>
          </a:p>
          <a:p>
            <a:pPr lvl="2"/>
            <a:r>
              <a:rPr lang="en-GB"/>
              <a:t>Don’t store your work on a single memory stick</a:t>
            </a:r>
          </a:p>
          <a:p>
            <a:pPr lvl="1"/>
            <a:r>
              <a:rPr lang="en-GB"/>
              <a:t>Can you reduce the severity?</a:t>
            </a:r>
          </a:p>
          <a:p>
            <a:pPr lvl="2"/>
            <a:r>
              <a:rPr lang="en-GB"/>
              <a:t>Keep backups so if it happens you don’t lose much</a:t>
            </a:r>
          </a:p>
          <a:p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4BF77D-44E3-C44F-D9CC-2E69D0F28EEF}"/>
              </a:ext>
            </a:extLst>
          </p:cNvPr>
          <p:cNvSpPr txBox="1">
            <a:spLocks/>
          </p:cNvSpPr>
          <p:nvPr/>
        </p:nvSpPr>
        <p:spPr>
          <a:xfrm>
            <a:off x="6370751" y="2926017"/>
            <a:ext cx="5217330" cy="1981012"/>
          </a:xfrm>
          <a:prstGeom prst="rect">
            <a:avLst/>
          </a:prstGeom>
        </p:spPr>
        <p:txBody>
          <a:bodyPr vert="horz" lIns="0" tIns="0" rIns="0" bIns="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Accept</a:t>
            </a:r>
          </a:p>
          <a:p>
            <a:pPr lvl="1"/>
            <a:r>
              <a:rPr lang="en-GB"/>
              <a:t>Sometimes you just have to</a:t>
            </a:r>
          </a:p>
          <a:p>
            <a:endParaRPr lang="en-GB"/>
          </a:p>
          <a:p>
            <a:r>
              <a:rPr lang="en-GB"/>
              <a:t>Contingency</a:t>
            </a:r>
          </a:p>
          <a:p>
            <a:pPr lvl="1"/>
            <a:r>
              <a:rPr lang="en-GB"/>
              <a:t>Build extra time into critical tasks just in case</a:t>
            </a:r>
          </a:p>
          <a:p>
            <a:pPr lvl="1"/>
            <a:r>
              <a:rPr lang="en-GB"/>
              <a:t>Remember Parkinson’s law!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4FB1-ABD8-4704-B182-8E422D33C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Residual risk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DDF778-3FA2-47A7-B4A0-2B3EC57F30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96956" y="1494132"/>
          <a:ext cx="10775641" cy="261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757">
                  <a:extLst>
                    <a:ext uri="{9D8B030D-6E8A-4147-A177-3AD203B41FA5}">
                      <a16:colId xmlns:a16="http://schemas.microsoft.com/office/drawing/2014/main" val="368947388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912058490"/>
                    </a:ext>
                  </a:extLst>
                </a:gridCol>
                <a:gridCol w="4695176">
                  <a:extLst>
                    <a:ext uri="{9D8B030D-6E8A-4147-A177-3AD203B41FA5}">
                      <a16:colId xmlns:a16="http://schemas.microsoft.com/office/drawing/2014/main" val="3260554117"/>
                    </a:ext>
                  </a:extLst>
                </a:gridCol>
                <a:gridCol w="589239">
                  <a:extLst>
                    <a:ext uri="{9D8B030D-6E8A-4147-A177-3AD203B41FA5}">
                      <a16:colId xmlns:a16="http://schemas.microsoft.com/office/drawing/2014/main" val="2371469895"/>
                    </a:ext>
                  </a:extLst>
                </a:gridCol>
                <a:gridCol w="543309">
                  <a:extLst>
                    <a:ext uri="{9D8B030D-6E8A-4147-A177-3AD203B41FA5}">
                      <a16:colId xmlns:a16="http://schemas.microsoft.com/office/drawing/2014/main" val="1173328507"/>
                    </a:ext>
                  </a:extLst>
                </a:gridCol>
                <a:gridCol w="1277064">
                  <a:extLst>
                    <a:ext uri="{9D8B030D-6E8A-4147-A177-3AD203B41FA5}">
                      <a16:colId xmlns:a16="http://schemas.microsoft.com/office/drawing/2014/main" val="3338046805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r>
                        <a:rPr lang="en-GB" sz="130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/>
                        <a:t>Raw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/>
                        <a:t>Mitigation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/>
                        <a:t>Residual risk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86068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GB" sz="1300"/>
                        <a:t>Computer 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/>
                        <a:t>Ensure development environment is available on multiple computers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/>
                        <a:t>2 × 1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18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300"/>
                        <a:t>Illness for more than a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/>
                        <a:t>Include contingency time in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/>
                        <a:t>1 × 3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943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300"/>
                        <a:t>Technical issue (be specific)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/>
                        <a:t>Investigate possible alternatives in advance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/>
                        <a:t>2 × 2 =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34738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GB" sz="1300"/>
                        <a:t>Inability to get training data for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/>
                        <a:t>Ensure data sets are available from other 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/>
                        <a:t>1 × 5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67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3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768127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5F40D86-E493-4B1B-8F65-BA8461F7E6A8}"/>
              </a:ext>
            </a:extLst>
          </p:cNvPr>
          <p:cNvSpPr txBox="1">
            <a:spLocks/>
          </p:cNvSpPr>
          <p:nvPr/>
        </p:nvSpPr>
        <p:spPr bwMode="auto">
          <a:xfrm>
            <a:off x="719403" y="4293097"/>
            <a:ext cx="8560595" cy="164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Describe mitigation strategy for each</a:t>
            </a:r>
          </a:p>
          <a:p>
            <a:pPr lvl="1"/>
            <a:r>
              <a:rPr lang="en-GB"/>
              <a:t>Determine residual risk</a:t>
            </a:r>
          </a:p>
          <a:p>
            <a:pPr lvl="1"/>
            <a:r>
              <a:rPr lang="en-GB"/>
              <a:t>Repeat if necessary</a:t>
            </a:r>
          </a:p>
          <a:p>
            <a:r>
              <a:rPr lang="en-GB"/>
              <a:t>Update the register at intervals – risks change!</a:t>
            </a:r>
          </a:p>
        </p:txBody>
      </p:sp>
    </p:spTree>
    <p:extLst>
      <p:ext uri="{BB962C8B-B14F-4D97-AF65-F5344CB8AC3E}">
        <p14:creationId xmlns:p14="http://schemas.microsoft.com/office/powerpoint/2010/main" val="1471203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318A-D0F7-48BE-971C-FBE5DCF2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A5C0E-E126-43EA-80FD-3AB0349D1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  <a:p>
            <a:r>
              <a:rPr lang="en-GB"/>
              <a:t>You need a risk review in your PDD</a:t>
            </a:r>
          </a:p>
          <a:p>
            <a:pPr lvl="1"/>
            <a:r>
              <a:rPr lang="en-GB"/>
              <a:t>Use the project plan to inform it</a:t>
            </a:r>
          </a:p>
          <a:p>
            <a:pPr lvl="1"/>
            <a:r>
              <a:rPr lang="en-GB"/>
              <a:t>Make sure you have mitigation plans</a:t>
            </a:r>
          </a:p>
          <a:p>
            <a:pPr lvl="1"/>
            <a:r>
              <a:rPr lang="en-GB"/>
              <a:t>Keep it up to date</a:t>
            </a:r>
          </a:p>
          <a:p>
            <a:pPr lvl="1"/>
            <a:endParaRPr lang="en-GB"/>
          </a:p>
          <a:p>
            <a:r>
              <a:rPr lang="en-GB"/>
              <a:t>Give it some proper thought</a:t>
            </a:r>
          </a:p>
          <a:p>
            <a:endParaRPr lang="en-GB"/>
          </a:p>
          <a:p>
            <a:r>
              <a:rPr lang="en-GB"/>
              <a:t>You also need to think about data!</a:t>
            </a:r>
          </a:p>
        </p:txBody>
      </p:sp>
    </p:spTree>
    <p:extLst>
      <p:ext uri="{BB962C8B-B14F-4D97-AF65-F5344CB8AC3E}">
        <p14:creationId xmlns:p14="http://schemas.microsoft.com/office/powerpoint/2010/main" val="1551598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7298-E6C9-A6B1-C26D-AA485E3C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Legal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BDB40-0219-048D-0EA9-9332C86EC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1895707"/>
            <a:ext cx="5718355" cy="3728806"/>
          </a:xfrm>
        </p:spPr>
        <p:txBody>
          <a:bodyPr/>
          <a:lstStyle/>
          <a:p>
            <a:r>
              <a:rPr lang="en-GB"/>
              <a:t>Your project must comply with the law</a:t>
            </a:r>
          </a:p>
          <a:p>
            <a:pPr lvl="1"/>
            <a:r>
              <a:rPr lang="en-GB"/>
              <a:t>But what laws are relevant?</a:t>
            </a:r>
          </a:p>
          <a:p>
            <a:r>
              <a:rPr lang="en-GB"/>
              <a:t>What legal matters must you consider?</a:t>
            </a:r>
          </a:p>
          <a:p>
            <a:endParaRPr lang="en-GB"/>
          </a:p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356B9-EF81-C76E-BAA4-356621190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85AE-4E5C-FB42-AAE7-070FC63712C8}" type="datetime1">
              <a:rPr lang="en-GB" smtClean="0"/>
              <a:t>01/10/2024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F54A1-4B20-700E-5C79-78604035E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59D0-D562-994D-BCD1-6A2A07964D3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16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7298-E6C9-A6B1-C26D-AA485E3C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Legal matters you might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BDB40-0219-048D-0EA9-9332C86EC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Data protection and the GDPR</a:t>
            </a:r>
          </a:p>
          <a:p>
            <a:r>
              <a:rPr lang="en-GB"/>
              <a:t>Intellectual property</a:t>
            </a:r>
          </a:p>
          <a:p>
            <a:r>
              <a:rPr lang="en-GB"/>
              <a:t>Copyright and licensing</a:t>
            </a:r>
          </a:p>
          <a:p>
            <a:r>
              <a:rPr lang="en-GB"/>
              <a:t>Computer misuse</a:t>
            </a:r>
          </a:p>
          <a:p>
            <a:r>
              <a:rPr lang="en-GB"/>
              <a:t>Confidentiality</a:t>
            </a:r>
          </a:p>
          <a:p>
            <a:r>
              <a:rPr lang="en-GB"/>
              <a:t>Health and safety</a:t>
            </a:r>
          </a:p>
          <a:p>
            <a:r>
              <a:rPr lang="en-GB"/>
              <a:t>Discrimination and equality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356B9-EF81-C76E-BAA4-356621190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85AE-4E5C-FB42-AAE7-070FC63712C8}" type="datetime1">
              <a:rPr lang="en-GB" smtClean="0"/>
              <a:t>01/10/2024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F54A1-4B20-700E-5C79-78604035E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59D0-D562-994D-BCD1-6A2A07964D3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0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4FD2-3562-A304-8A86-999A2F38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do you need to consider?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CB6FB-5353-B879-A51A-9C490642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59D0-D562-994D-BCD1-6A2A07964D39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837A2-13AC-D360-93BC-F4C247B23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B69DD-3D34-9078-92A4-ED5C759E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85AE-4E5C-FB42-AAE7-070FC63712C8}" type="datetime1">
              <a:rPr lang="en-GB" smtClean="0"/>
              <a:t>01/10/2024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6CB1E2C-B5DE-E914-4C1E-7CD1C38E4A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310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031D-B6E3-8FA5-CA50-F6BC35EE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Some ethical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4FF6F-F5F3-B77C-6549-D0AC59F48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Data Privacy and Confidentiality</a:t>
            </a:r>
          </a:p>
          <a:p>
            <a:r>
              <a:rPr lang="en-GB"/>
              <a:t>Bias and Fairness in Algorithms</a:t>
            </a:r>
          </a:p>
          <a:p>
            <a:r>
              <a:rPr lang="en-GB"/>
              <a:t>Informed consent</a:t>
            </a:r>
          </a:p>
          <a:p>
            <a:r>
              <a:rPr lang="en-GB"/>
              <a:t>Digital Accessibility</a:t>
            </a:r>
          </a:p>
          <a:p>
            <a:r>
              <a:rPr lang="en-GB"/>
              <a:t>Misuse or dual use of technology</a:t>
            </a:r>
          </a:p>
          <a:p>
            <a:r>
              <a:rPr lang="en-GB"/>
              <a:t>Accountability and Transparency</a:t>
            </a:r>
          </a:p>
          <a:p>
            <a:r>
              <a:rPr lang="en-GB"/>
              <a:t>Academic integrity</a:t>
            </a:r>
          </a:p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93E41-8D9D-2424-2EFA-E57D9608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85AE-4E5C-FB42-AAE7-070FC63712C8}" type="datetime1">
              <a:rPr lang="en-GB" smtClean="0"/>
              <a:t>01/10/2024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92EE7-FEEB-08D4-8310-DFBF59FC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59D0-D562-994D-BCD1-6A2A07964D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56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9174-32A7-4FCB-AEE2-5272B425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Research 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4FC39-AC16-4A4D-95B4-C6A3531D5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All research at the University requires ethical approval</a:t>
            </a:r>
          </a:p>
          <a:p>
            <a:pPr lvl="1"/>
            <a:r>
              <a:rPr lang="en-GB" i="1"/>
              <a:t>In advance</a:t>
            </a:r>
          </a:p>
          <a:p>
            <a:endParaRPr lang="en-GB"/>
          </a:p>
          <a:p>
            <a:r>
              <a:rPr lang="en-GB"/>
              <a:t>What is research?</a:t>
            </a:r>
          </a:p>
          <a:p>
            <a:endParaRPr lang="en-GB"/>
          </a:p>
          <a:p>
            <a:pPr lvl="1"/>
            <a:r>
              <a:rPr lang="en-GB"/>
              <a:t>Creation of new knowledge.</a:t>
            </a:r>
          </a:p>
          <a:p>
            <a:pPr lvl="1"/>
            <a:r>
              <a:rPr lang="en-GB"/>
              <a:t>Collection of data.</a:t>
            </a:r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FBB3-3ADB-437C-A1A5-9806A606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University 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70A55-8E06-44B4-9EDD-27E29067A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University code of ethics</a:t>
            </a:r>
          </a:p>
          <a:p>
            <a:pPr lvl="1"/>
            <a:r>
              <a:rPr lang="en-GB">
                <a:hlinkClick r:id="rId3"/>
              </a:rPr>
              <a:t>https://share.hull.ac.uk/Services/Governance/PolicyDocuments/University%27s%20Code%20of%20Ethics.docx</a:t>
            </a:r>
            <a:r>
              <a:rPr lang="en-GB"/>
              <a:t> </a:t>
            </a:r>
          </a:p>
          <a:p>
            <a:pPr lvl="1"/>
            <a:endParaRPr lang="en-GB"/>
          </a:p>
          <a:p>
            <a:r>
              <a:rPr lang="en-GB"/>
              <a:t>University research ethics policy:</a:t>
            </a:r>
          </a:p>
          <a:p>
            <a:pPr lvl="1"/>
            <a:r>
              <a:rPr lang="en-GB">
                <a:hlinkClick r:id="rId4"/>
              </a:rPr>
              <a:t>https://share.hull.ac.uk/Services/RI/RI%20Documents/Research%20Ethics%20Policy%201.0.pdf</a:t>
            </a:r>
            <a:r>
              <a:rPr lang="en-GB"/>
              <a:t> </a:t>
            </a:r>
          </a:p>
          <a:p>
            <a:pPr lvl="1"/>
            <a:endParaRPr lang="en-GB"/>
          </a:p>
          <a:p>
            <a:r>
              <a:rPr lang="en-GB"/>
              <a:t>Research ethics is most apposite</a:t>
            </a:r>
          </a:p>
        </p:txBody>
      </p:sp>
    </p:spTree>
    <p:extLst>
      <p:ext uri="{BB962C8B-B14F-4D97-AF65-F5344CB8AC3E}">
        <p14:creationId xmlns:p14="http://schemas.microsoft.com/office/powerpoint/2010/main" val="4246669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178D-C22B-43B4-B9AC-D4A73079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Your ethics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718AF-A529-47D5-998C-B8CACEA79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Are you going to use other people in your work?</a:t>
            </a:r>
          </a:p>
          <a:p>
            <a:pPr lvl="1"/>
            <a:r>
              <a:rPr lang="en-GB"/>
              <a:t>Testing your software</a:t>
            </a:r>
          </a:p>
          <a:p>
            <a:pPr lvl="1"/>
            <a:r>
              <a:rPr lang="en-GB"/>
              <a:t>Giving feedback</a:t>
            </a:r>
          </a:p>
          <a:p>
            <a:pPr lvl="1"/>
            <a:r>
              <a:rPr lang="en-GB"/>
              <a:t>As test subjects for whatever your software does</a:t>
            </a:r>
          </a:p>
          <a:p>
            <a:pPr lvl="1"/>
            <a:endParaRPr lang="en-GB"/>
          </a:p>
          <a:p>
            <a:r>
              <a:rPr lang="en-GB"/>
              <a:t>If “No”: &lt;smiley face&gt;</a:t>
            </a:r>
          </a:p>
          <a:p>
            <a:r>
              <a:rPr lang="en-GB"/>
              <a:t>If “Yes”, answer the Twelve Questions Of Doom</a:t>
            </a:r>
          </a:p>
        </p:txBody>
      </p:sp>
    </p:spTree>
    <p:extLst>
      <p:ext uri="{BB962C8B-B14F-4D97-AF65-F5344CB8AC3E}">
        <p14:creationId xmlns:p14="http://schemas.microsoft.com/office/powerpoint/2010/main" val="4047702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6A44-920D-4E29-BAFC-0CF69B9E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Ethics check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C73B9-7C09-420C-9336-2EEE8AD0F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GB"/>
              <a:t>Will participants be exposed to any risks greater than those encountered in their normal working life?</a:t>
            </a:r>
          </a:p>
          <a:p>
            <a:pPr marL="514338" indent="-514338">
              <a:buFont typeface="+mj-lt"/>
              <a:buAutoNum type="arabicPeriod"/>
            </a:pPr>
            <a:r>
              <a:rPr lang="en-GB"/>
              <a:t>Will the experimental materials be paper-based, or comprise software running on standard hardware?</a:t>
            </a:r>
          </a:p>
          <a:p>
            <a:pPr marL="514338" indent="-514338">
              <a:buFont typeface="+mj-lt"/>
              <a:buAutoNum type="arabicPeriod"/>
            </a:pPr>
            <a:r>
              <a:rPr lang="en-GB"/>
              <a:t>Will participants give explicit consent?</a:t>
            </a:r>
          </a:p>
          <a:p>
            <a:pPr marL="514338" indent="-514338">
              <a:buFont typeface="+mj-lt"/>
              <a:buAutoNum type="arabicPeriod"/>
            </a:pPr>
            <a:r>
              <a:rPr lang="en-GB"/>
              <a:t>Will incentives be offered to the participants?</a:t>
            </a:r>
          </a:p>
          <a:p>
            <a:pPr marL="514338" indent="-514338">
              <a:buFont typeface="+mj-lt"/>
              <a:buAutoNum type="arabicPeriod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56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6A44-920D-4E29-BAFC-0CF69B9E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Ethics check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C73B9-7C09-420C-9336-2EEE8AD0F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 startAt="5"/>
            </a:pPr>
            <a:r>
              <a:rPr lang="en-GB"/>
              <a:t>Will information about the evaluation or materials be intentionally withheld from the participants?</a:t>
            </a:r>
          </a:p>
          <a:p>
            <a:pPr marL="514338" indent="-514338">
              <a:buFont typeface="+mj-lt"/>
              <a:buAutoNum type="arabicPeriod" startAt="5"/>
            </a:pPr>
            <a:r>
              <a:rPr lang="en-GB"/>
              <a:t>Will any participant be under the age of 16?</a:t>
            </a:r>
          </a:p>
          <a:p>
            <a:pPr marL="514338" indent="-514338">
              <a:buFont typeface="+mj-lt"/>
              <a:buAutoNum type="arabicPeriod" startAt="5"/>
            </a:pPr>
            <a:r>
              <a:rPr lang="en-GB"/>
              <a:t>Will any participant have an impairment that may limit their understanding or communication?</a:t>
            </a:r>
          </a:p>
          <a:p>
            <a:pPr marL="514338" indent="-514338">
              <a:buFont typeface="+mj-lt"/>
              <a:buAutoNum type="arabicPeriod" startAt="5"/>
            </a:pPr>
            <a:r>
              <a:rPr lang="en-GB"/>
              <a:t>Are you or your supervisor in a position of authority or influence over any of the participants?</a:t>
            </a:r>
          </a:p>
        </p:txBody>
      </p:sp>
    </p:spTree>
    <p:extLst>
      <p:ext uri="{BB962C8B-B14F-4D97-AF65-F5344CB8AC3E}">
        <p14:creationId xmlns:p14="http://schemas.microsoft.com/office/powerpoint/2010/main" val="89048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Uni of Hull 2024">
      <a:dk1>
        <a:srgbClr val="0E1647"/>
      </a:dk1>
      <a:lt1>
        <a:srgbClr val="FFFFFF"/>
      </a:lt1>
      <a:dk2>
        <a:srgbClr val="D7F777"/>
      </a:dk2>
      <a:lt2>
        <a:srgbClr val="1D4CF2"/>
      </a:lt2>
      <a:accent1>
        <a:srgbClr val="82DAF3"/>
      </a:accent1>
      <a:accent2>
        <a:srgbClr val="F5B6DC"/>
      </a:accent2>
      <a:accent3>
        <a:srgbClr val="79E3CA"/>
      </a:accent3>
      <a:accent4>
        <a:srgbClr val="FFC779"/>
      </a:accent4>
      <a:accent5>
        <a:srgbClr val="A8A3EE"/>
      </a:accent5>
      <a:accent6>
        <a:srgbClr val="FFFFFF"/>
      </a:accent6>
      <a:hlink>
        <a:srgbClr val="1D4CF2"/>
      </a:hlink>
      <a:folHlink>
        <a:srgbClr val="1D4CF2"/>
      </a:folHlink>
    </a:clrScheme>
    <a:fontScheme name="Test">
      <a:majorFont>
        <a:latin typeface="Signifier"/>
        <a:ea typeface=""/>
        <a:cs typeface=""/>
      </a:majorFont>
      <a:minorFont>
        <a:latin typeface="Suisse Int'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F7C7B15-3BB4-AE42-84DD-8971D0E4E4B9}" vid="{862906B3-D2E2-2F44-A9B0-4A36042D98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2E76E83-5C54-FE40-93D2-3B9B62EF738C}">
  <we:reference id="wa200000729" version="3.19.222.0" store="en-GB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docMetadata/LabelInfo.xml><?xml version="1.0" encoding="utf-8"?>
<clbl:labelList xmlns:clbl="http://schemas.microsoft.com/office/2020/mipLabelMetadata">
  <clbl:label id="{490a8197-7b83-4f10-89b9-83189be3835e}" enabled="0" method="" siteId="{490a8197-7b83-4f10-89b9-83189be3835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UniOfHull_MainTemplate_2024_FINAL</Template>
  <Application>Microsoft Office PowerPoint</Application>
  <PresentationFormat>Widescreen</PresentationFormat>
  <Slides>30</Slides>
  <Notes>23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Ethics, risk and the law</vt:lpstr>
      <vt:lpstr>Ethics</vt:lpstr>
      <vt:lpstr>What do you need to consider?</vt:lpstr>
      <vt:lpstr>Some ethical issues</vt:lpstr>
      <vt:lpstr>Research ethics</vt:lpstr>
      <vt:lpstr>University Ethics</vt:lpstr>
      <vt:lpstr>Your ethics checklist</vt:lpstr>
      <vt:lpstr>Ethics check questions</vt:lpstr>
      <vt:lpstr>Ethics check questions</vt:lpstr>
      <vt:lpstr>Ethics check questions</vt:lpstr>
      <vt:lpstr>Your options</vt:lpstr>
      <vt:lpstr>Ethical review</vt:lpstr>
      <vt:lpstr>Risky business?</vt:lpstr>
      <vt:lpstr>What is a risk?</vt:lpstr>
      <vt:lpstr>Potential project risks</vt:lpstr>
      <vt:lpstr>Types of risk</vt:lpstr>
      <vt:lpstr>Use your mind(map)</vt:lpstr>
      <vt:lpstr>A small aside about risk assessments</vt:lpstr>
      <vt:lpstr>Risk analysis</vt:lpstr>
      <vt:lpstr>Risk impact - Likelihood</vt:lpstr>
      <vt:lpstr>Risk impact - Severity</vt:lpstr>
      <vt:lpstr>Risk impact</vt:lpstr>
      <vt:lpstr>Risk matrix</vt:lpstr>
      <vt:lpstr>You need a mitigation plan</vt:lpstr>
      <vt:lpstr>Dealing with risks (mitigation)</vt:lpstr>
      <vt:lpstr>Residual risk</vt:lpstr>
      <vt:lpstr>What to do</vt:lpstr>
      <vt:lpstr>Legal matters</vt:lpstr>
      <vt:lpstr>Legal matters you might consider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2024-10-01T15:37:25Z</dcterms:created>
  <dcterms:modified xsi:type="dcterms:W3CDTF">2024-10-01T15:37:37Z</dcterms:modified>
</cp:coreProperties>
</file>