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211" r:id="rId2"/>
    <p:sldId id="2190" r:id="rId3"/>
    <p:sldId id="2191" r:id="rId4"/>
    <p:sldId id="2192" r:id="rId5"/>
    <p:sldId id="2193" r:id="rId6"/>
    <p:sldId id="1466" r:id="rId7"/>
    <p:sldId id="1467" r:id="rId8"/>
    <p:sldId id="2194" r:id="rId9"/>
    <p:sldId id="1468" r:id="rId10"/>
    <p:sldId id="474" r:id="rId11"/>
    <p:sldId id="1469" r:id="rId12"/>
    <p:sldId id="1470" r:id="rId13"/>
    <p:sldId id="467" r:id="rId14"/>
    <p:sldId id="1471" r:id="rId15"/>
    <p:sldId id="1472" r:id="rId16"/>
    <p:sldId id="1473" r:id="rId17"/>
    <p:sldId id="479" r:id="rId18"/>
    <p:sldId id="1508" r:id="rId19"/>
    <p:sldId id="1509" r:id="rId20"/>
    <p:sldId id="1474" r:id="rId21"/>
    <p:sldId id="1475" r:id="rId22"/>
    <p:sldId id="1476" r:id="rId23"/>
    <p:sldId id="1477" r:id="rId24"/>
    <p:sldId id="1478" r:id="rId25"/>
    <p:sldId id="1479" r:id="rId26"/>
    <p:sldId id="484" r:id="rId27"/>
    <p:sldId id="1506" r:id="rId28"/>
    <p:sldId id="2198" r:id="rId29"/>
    <p:sldId id="2196" r:id="rId30"/>
  </p:sldIdLst>
  <p:sldSz cx="12192000" cy="6858000"/>
  <p:notesSz cx="6858000" cy="9144000"/>
  <p:embeddedFontLst>
    <p:embeddedFont>
      <p:font typeface="Signifier" panose="020B0604020202020204" charset="0"/>
      <p:regular r:id="rId33"/>
      <p:italic r:id="rId34"/>
    </p:embeddedFont>
    <p:embeddedFont>
      <p:font typeface="Suisse Int'l" panose="020B0604020202020204" charset="-78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7DCC5-2FE7-4833-8CE1-A4BF75DE0E26}" v="3" dt="2024-10-01T16:14:16.421"/>
    <p1510:client id="{759894DC-A856-470B-89F5-D11921E87556}" v="9" dt="2024-10-01T15:27:09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201" autoAdjust="0"/>
  </p:normalViewPr>
  <p:slideViewPr>
    <p:cSldViewPr snapToGrid="0" showGuides="1">
      <p:cViewPr varScale="1">
        <p:scale>
          <a:sx n="105" d="100"/>
          <a:sy n="105" d="100"/>
        </p:scale>
        <p:origin x="5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25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761674-7DD0-DF76-D186-315BF8573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8B679-5B0C-BA47-DBA5-D2D2A1BE31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FFD8-01AA-2740-A127-9C9075CFF28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8C8D-9AED-D8D3-93DB-BA418122D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D949-EB91-4C5B-7400-8EB4728AE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135F-13A0-C848-8029-B44FB0B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203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B149-F2B6-A941-96D1-63442B25671E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524-EA54-A447-9BC3-C645677B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1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71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850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70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13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42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5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38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6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44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6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17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25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70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81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09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0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8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2030A-0F42-4E3E-91E1-64E2B32E1DFF}" type="slidenum">
              <a:rPr lang="en-GB"/>
              <a:pPr/>
              <a:t>3</a:t>
            </a:fld>
            <a:endParaRPr lang="en-GB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498475"/>
            <a:ext cx="5953125" cy="3349625"/>
          </a:xfrm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2030A-0F42-4E3E-91E1-64E2B32E1DFF}" type="slidenum">
              <a:rPr lang="en-GB"/>
              <a:pPr/>
              <a:t>4</a:t>
            </a:fld>
            <a:endParaRPr lang="en-GB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498475"/>
            <a:ext cx="5953125" cy="3349625"/>
          </a:xfrm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0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0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2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1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5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87217E-51A0-6585-75C7-1C6D8CB3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  <a:noFill/>
        </p:spPr>
        <p:txBody>
          <a:bodyPr>
            <a:normAutofit fontScale="92500" lnSpcReduction="10000"/>
          </a:bodyPr>
          <a:lstStyle>
            <a:lvl1pPr marL="0" indent="0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GB" dirty="0"/>
              <a:t>Dr P A Robinson</a:t>
            </a:r>
          </a:p>
          <a:p>
            <a:r>
              <a:rPr lang="en-GB" dirty="0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40062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731727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62DA6D-58DF-869A-00EB-DAA897745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24513"/>
            <a:ext cx="12192000" cy="1233487"/>
          </a:xfrm>
          <a:solidFill>
            <a:schemeClr val="accent1"/>
          </a:solidFill>
        </p:spPr>
        <p:txBody>
          <a:bodyPr lIns="720000" tIns="180000" rIns="72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4741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-20642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</p:spTree>
    <p:extLst>
      <p:ext uri="{BB962C8B-B14F-4D97-AF65-F5344CB8AC3E}">
        <p14:creationId xmlns:p14="http://schemas.microsoft.com/office/powerpoint/2010/main" val="3347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EB8B635-780F-52DA-4A09-428A58519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152022"/>
            <a:ext cx="10801349" cy="1019355"/>
          </a:xfrm>
          <a:solidFill>
            <a:schemeClr val="accent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2018216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est/Speak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048" y="1471962"/>
            <a:ext cx="6478627" cy="2237680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guest/speaker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18048" y="3924125"/>
            <a:ext cx="6478628" cy="1183134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guest/speaker details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6B5BD1-55B6-3E55-06C5-E3D1F531A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icon below to add image of guest/speaker</a:t>
            </a:r>
          </a:p>
        </p:txBody>
      </p:sp>
    </p:spTree>
    <p:extLst>
      <p:ext uri="{BB962C8B-B14F-4D97-AF65-F5344CB8AC3E}">
        <p14:creationId xmlns:p14="http://schemas.microsoft.com/office/powerpoint/2010/main" val="367917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610240"/>
            <a:ext cx="9972675" cy="2984062"/>
          </a:xfrm>
        </p:spPr>
        <p:txBody>
          <a:bodyPr lIns="0" tIns="0" rIns="0" b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quote 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4850780"/>
            <a:ext cx="9972675" cy="773733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62BBD-EF74-7749-46E8-AB4CD55E0728}"/>
              </a:ext>
            </a:extLst>
          </p:cNvPr>
          <p:cNvSpPr txBox="1"/>
          <p:nvPr userDrawn="1"/>
        </p:nvSpPr>
        <p:spPr>
          <a:xfrm>
            <a:off x="343382" y="-1112045"/>
            <a:ext cx="23612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solidFill>
                  <a:schemeClr val="bg1">
                    <a:alpha val="35439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D7D4C024-EAB4-D428-F047-E6CADB79A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9829FB5A-03EF-644E-82A1-11F5477F64FB}" type="datetime1">
              <a:rPr lang="en-GB" smtClean="0"/>
              <a:pPr/>
              <a:t>01/10/2024</a:t>
            </a:fld>
            <a:endParaRPr lang="en-US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D97A2B6-1967-ACA0-4C6E-A9DF42555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A748ADED-3BE6-5C4D-8925-1B8914AA9A6A}" type="datetime1">
              <a:rPr lang="en-GB" smtClean="0"/>
              <a:t>01/10/2024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1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s and asse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012" y="315914"/>
            <a:ext cx="1360170" cy="63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22" y="194453"/>
            <a:ext cx="8531717" cy="8735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4" y="1357303"/>
            <a:ext cx="11414125" cy="2383425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F04BCE-31EC-404F-B26B-78E88E9F3CA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4011" y="4197928"/>
            <a:ext cx="11414125" cy="2448527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6188B-3D07-449D-99AD-399661CCCF04}"/>
              </a:ext>
            </a:extLst>
          </p:cNvPr>
          <p:cNvSpPr txBox="1"/>
          <p:nvPr userDrawn="1"/>
        </p:nvSpPr>
        <p:spPr>
          <a:xfrm>
            <a:off x="354014" y="3828595"/>
            <a:ext cx="284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Indicative assessment areas: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39667-C251-4BA2-A42F-074E6FB74C39}"/>
              </a:ext>
            </a:extLst>
          </p:cNvPr>
          <p:cNvCxnSpPr/>
          <p:nvPr userDrawn="1"/>
        </p:nvCxnSpPr>
        <p:spPr>
          <a:xfrm>
            <a:off x="354011" y="3828595"/>
            <a:ext cx="11414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4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7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657704"/>
            <a:ext cx="9972675" cy="1542591"/>
          </a:xfrm>
        </p:spPr>
        <p:txBody>
          <a:bodyPr lIns="0" tIns="0" rIns="0" bIns="0" anchor="ctr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414779"/>
            <a:ext cx="9972675" cy="72104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11">
            <a:extLst>
              <a:ext uri="{FF2B5EF4-FFF2-40B4-BE49-F238E27FC236}">
                <a16:creationId xmlns:a16="http://schemas.microsoft.com/office/drawing/2014/main" id="{1C1F3DCC-026D-1AF2-CE30-B08C278C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7F39429-03C5-1B4D-9B1B-10848763A2EE}" type="datetime1">
              <a:rPr lang="en-GB" smtClean="0"/>
              <a:pPr/>
              <a:t>01/10/2024</a:t>
            </a:fld>
            <a:endParaRPr lang="en-US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A7181621-4A88-29D3-D6F8-FB23507A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7"/>
            <a:ext cx="10801349" cy="372880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1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7150B3C8-B0D5-254D-864E-1C4CB11FCFC6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CFE01B-8CBB-2978-D3D2-17E7D4CCF3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6673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12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365125"/>
            <a:ext cx="648000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4E394EA3-A439-4044-8B58-8FE33C96842F}" type="datetime1">
              <a:rPr lang="en-GB" smtClean="0"/>
              <a:t>01/10/2024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9200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92BE2-B9E5-6B94-1D78-1F8332D8F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1895706"/>
            <a:ext cx="6479999" cy="372880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7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hree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B02857A4-C09F-B04F-91D4-4C5390A134A6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29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526DD4-12EF-8BAC-2299-EE29BE0FA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440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ABC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F9B615-66C4-0366-09AB-1DE7E30E2E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151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1.000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29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1C48D0E-A801-DF8C-72D4-C542C8706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6DEC4DE-9877-E01B-BDE6-45CB25D32F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151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</p:spTree>
    <p:extLst>
      <p:ext uri="{BB962C8B-B14F-4D97-AF65-F5344CB8AC3E}">
        <p14:creationId xmlns:p14="http://schemas.microsoft.com/office/powerpoint/2010/main" val="3656846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tatistic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837E5FDA-990F-0747-9C54-0D02C2393723}" type="datetime1">
              <a:rPr lang="en-GB" smtClean="0"/>
              <a:t>01/10/2024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4" y="2330395"/>
            <a:ext cx="4860523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531242"/>
            <a:ext cx="4860522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588F3C-19ED-87FB-A268-CB837759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2" y="365125"/>
            <a:ext cx="4860525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FD4302D-CD43-5E35-33F9-02F9B3D432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216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0684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93539-500D-0C94-90E2-75A44D20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C683-B9EE-91E1-6B5C-C322C0ED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27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7227-8238-33F3-6547-6D14A2BC3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11E3-B731-C845-83A1-C2F3C6AB77C3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7384-15FA-C9DF-A2B9-ACB58B90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820C-5BCC-CAFA-138F-DACE3334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63" r:id="rId5"/>
    <p:sldLayoutId id="2147483665" r:id="rId6"/>
    <p:sldLayoutId id="2147483670" r:id="rId7"/>
    <p:sldLayoutId id="2147483671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61" r:id="rId14"/>
    <p:sldLayoutId id="2147483664" r:id="rId15"/>
    <p:sldLayoutId id="2147483672" r:id="rId16"/>
    <p:sldLayoutId id="2147483674" r:id="rId17"/>
    <p:sldLayoutId id="214748367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E8D-57B3-4102-A4B7-CA00B56F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F252-77CE-4B1E-B38D-AFC478120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Dr P A Robinson</a:t>
            </a:r>
          </a:p>
          <a:p>
            <a:r>
              <a:rPr lang="en-GB" dirty="0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160428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996-9F79-4125-8BD0-76468849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breakdown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A930C8-8A5A-46E0-9750-272132C8D1F9}"/>
              </a:ext>
            </a:extLst>
          </p:cNvPr>
          <p:cNvSpPr/>
          <p:nvPr/>
        </p:nvSpPr>
        <p:spPr>
          <a:xfrm>
            <a:off x="3219502" y="1705584"/>
            <a:ext cx="1316471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Face Recognition DL project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2CBE11-5463-43BE-9D1F-DA4FABC6A9F5}"/>
              </a:ext>
            </a:extLst>
          </p:cNvPr>
          <p:cNvGrpSpPr/>
          <p:nvPr/>
        </p:nvGrpSpPr>
        <p:grpSpPr>
          <a:xfrm>
            <a:off x="3271381" y="2123875"/>
            <a:ext cx="1186775" cy="778260"/>
            <a:chOff x="3232833" y="2123862"/>
            <a:chExt cx="1186774" cy="7782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907357-DE69-4289-B712-902A6350EEFB}"/>
                </a:ext>
              </a:extLst>
            </p:cNvPr>
            <p:cNvSpPr/>
            <p:nvPr/>
          </p:nvSpPr>
          <p:spPr>
            <a:xfrm>
              <a:off x="3232833" y="2483828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Get training data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6EB8B94-1626-4BE8-BA29-24E7388F9A10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16200000" flipH="1">
              <a:off x="3604716" y="2262324"/>
              <a:ext cx="359966" cy="830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AE7896-E91B-4A43-BF7F-443C83225C90}"/>
              </a:ext>
            </a:extLst>
          </p:cNvPr>
          <p:cNvGrpSpPr/>
          <p:nvPr/>
        </p:nvGrpSpPr>
        <p:grpSpPr>
          <a:xfrm>
            <a:off x="3781727" y="2123874"/>
            <a:ext cx="2046533" cy="781481"/>
            <a:chOff x="3743173" y="2123878"/>
            <a:chExt cx="2046531" cy="78148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D4804F0-0939-453E-B30E-FF9070705B23}"/>
                </a:ext>
              </a:extLst>
            </p:cNvPr>
            <p:cNvSpPr/>
            <p:nvPr/>
          </p:nvSpPr>
          <p:spPr>
            <a:xfrm>
              <a:off x="4602930" y="2487070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Evaluation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86876CB-A894-447A-880C-7BAA8CC472A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rot="16200000" flipH="1">
              <a:off x="4288149" y="1578902"/>
              <a:ext cx="363191" cy="14531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757FD7-0154-49B6-A009-C26F45B627A8}"/>
              </a:ext>
            </a:extLst>
          </p:cNvPr>
          <p:cNvGrpSpPr/>
          <p:nvPr/>
        </p:nvGrpSpPr>
        <p:grpSpPr>
          <a:xfrm>
            <a:off x="3781727" y="2123875"/>
            <a:ext cx="3416637" cy="778253"/>
            <a:chOff x="3743169" y="2123867"/>
            <a:chExt cx="3416632" cy="7782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9CF99F-3187-428B-BD87-02D991D8182F}"/>
                </a:ext>
              </a:extLst>
            </p:cNvPr>
            <p:cNvSpPr/>
            <p:nvPr/>
          </p:nvSpPr>
          <p:spPr>
            <a:xfrm>
              <a:off x="5973027" y="2483828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Complete report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055D7B7-EA83-40DF-B12B-D81851DB43EC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rot="16200000" flipH="1">
              <a:off x="4974810" y="892224"/>
              <a:ext cx="359962" cy="28232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155FA1-3F73-4B39-8465-95C0C28CB679}"/>
              </a:ext>
            </a:extLst>
          </p:cNvPr>
          <p:cNvGrpSpPr/>
          <p:nvPr/>
        </p:nvGrpSpPr>
        <p:grpSpPr>
          <a:xfrm>
            <a:off x="1901283" y="2123872"/>
            <a:ext cx="1880445" cy="781496"/>
            <a:chOff x="1862736" y="2123866"/>
            <a:chExt cx="1880445" cy="7814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C95994-AA92-47B6-BEF0-D1F5BFF4F281}"/>
                </a:ext>
              </a:extLst>
            </p:cNvPr>
            <p:cNvSpPr/>
            <p:nvPr/>
          </p:nvSpPr>
          <p:spPr>
            <a:xfrm>
              <a:off x="1862736" y="2487070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Develop DL model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BF6CB80-AB23-44BD-9EF2-70217B1B7C7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5400000">
              <a:off x="2918051" y="1661940"/>
              <a:ext cx="363203" cy="12870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C7F09EB-AB01-4012-BCD5-9B393C65517B}"/>
              </a:ext>
            </a:extLst>
          </p:cNvPr>
          <p:cNvGrpSpPr/>
          <p:nvPr/>
        </p:nvGrpSpPr>
        <p:grpSpPr>
          <a:xfrm>
            <a:off x="524938" y="2123876"/>
            <a:ext cx="3256789" cy="778256"/>
            <a:chOff x="486390" y="2123865"/>
            <a:chExt cx="3256789" cy="77825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F9D722-BFFA-4C96-B87E-D17720893E08}"/>
                </a:ext>
              </a:extLst>
            </p:cNvPr>
            <p:cNvSpPr/>
            <p:nvPr/>
          </p:nvSpPr>
          <p:spPr>
            <a:xfrm>
              <a:off x="486390" y="2483828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survey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4970059-2957-4D68-B0DD-CF2496817FE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5400000">
              <a:off x="2231497" y="972146"/>
              <a:ext cx="359964" cy="26634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5CCCA-1EF5-46EC-BD0F-333435C82A23}"/>
              </a:ext>
            </a:extLst>
          </p:cNvPr>
          <p:cNvGrpSpPr/>
          <p:nvPr/>
        </p:nvGrpSpPr>
        <p:grpSpPr>
          <a:xfrm>
            <a:off x="239350" y="2902135"/>
            <a:ext cx="820365" cy="914367"/>
            <a:chOff x="200802" y="2902123"/>
            <a:chExt cx="820365" cy="91436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953F63-7014-4DB5-A31E-5DBC75F2BE45}"/>
                </a:ext>
              </a:extLst>
            </p:cNvPr>
            <p:cNvSpPr/>
            <p:nvPr/>
          </p:nvSpPr>
          <p:spPr>
            <a:xfrm>
              <a:off x="200802" y="3398196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search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AF53B90-3A60-41A7-967D-F345291B4230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rot="5400000">
              <a:off x="549340" y="2963768"/>
              <a:ext cx="496073" cy="3727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A2A64C-9F90-4D04-8349-954D721FE680}"/>
              </a:ext>
            </a:extLst>
          </p:cNvPr>
          <p:cNvGrpSpPr/>
          <p:nvPr/>
        </p:nvGrpSpPr>
        <p:grpSpPr>
          <a:xfrm>
            <a:off x="5138862" y="2905356"/>
            <a:ext cx="2181308" cy="937081"/>
            <a:chOff x="5100313" y="2905347"/>
            <a:chExt cx="2181308" cy="93707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D0D39F-7005-4FB6-AFC1-E547F6B90F45}"/>
                </a:ext>
              </a:extLst>
            </p:cNvPr>
            <p:cNvSpPr/>
            <p:nvPr/>
          </p:nvSpPr>
          <p:spPr>
            <a:xfrm>
              <a:off x="6461256" y="342413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User feedback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E10EF63-F666-4E79-BF44-59B49D9F031E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 rot="16200000" flipH="1">
              <a:off x="5726482" y="2279178"/>
              <a:ext cx="518787" cy="1771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8D5B79-2402-4094-954B-C0BFA8A24642}"/>
              </a:ext>
            </a:extLst>
          </p:cNvPr>
          <p:cNvGrpSpPr/>
          <p:nvPr/>
        </p:nvGrpSpPr>
        <p:grpSpPr>
          <a:xfrm>
            <a:off x="4482587" y="2905354"/>
            <a:ext cx="820365" cy="933836"/>
            <a:chOff x="4444039" y="2905348"/>
            <a:chExt cx="820365" cy="93383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44EE9A-48B7-4264-98FC-FE9B210FCF26}"/>
                </a:ext>
              </a:extLst>
            </p:cNvPr>
            <p:cNvSpPr/>
            <p:nvPr/>
          </p:nvSpPr>
          <p:spPr>
            <a:xfrm>
              <a:off x="4444039" y="3420893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Use other models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7B047087-6256-48DC-934D-B707A1185A84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rot="5400000">
              <a:off x="4719496" y="3040075"/>
              <a:ext cx="515545" cy="2460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4874C-34DD-4221-BD41-A3908FDB1054}"/>
              </a:ext>
            </a:extLst>
          </p:cNvPr>
          <p:cNvGrpSpPr/>
          <p:nvPr/>
        </p:nvGrpSpPr>
        <p:grpSpPr>
          <a:xfrm>
            <a:off x="5138861" y="2905355"/>
            <a:ext cx="1159555" cy="937095"/>
            <a:chOff x="5100315" y="2905337"/>
            <a:chExt cx="1159555" cy="93708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C8C74B2-C246-460B-9E8B-891EBA37B06D}"/>
                </a:ext>
              </a:extLst>
            </p:cNvPr>
            <p:cNvSpPr/>
            <p:nvPr/>
          </p:nvSpPr>
          <p:spPr>
            <a:xfrm>
              <a:off x="5439505" y="342413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results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9D8A962F-B99C-4A0E-97DE-65DF9CC865DD}"/>
                </a:ext>
              </a:extLst>
            </p:cNvPr>
            <p:cNvCxnSpPr>
              <a:stCxn id="10" idx="2"/>
              <a:endCxn id="16" idx="0"/>
            </p:cNvCxnSpPr>
            <p:nvPr/>
          </p:nvCxnSpPr>
          <p:spPr>
            <a:xfrm rot="16200000" flipH="1">
              <a:off x="5215603" y="2790049"/>
              <a:ext cx="518795" cy="7493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7FD38A-61F4-42B6-8CE7-55010874A7F5}"/>
              </a:ext>
            </a:extLst>
          </p:cNvPr>
          <p:cNvGrpSpPr/>
          <p:nvPr/>
        </p:nvGrpSpPr>
        <p:grpSpPr>
          <a:xfrm>
            <a:off x="6813978" y="3842437"/>
            <a:ext cx="1042610" cy="927300"/>
            <a:chOff x="6775401" y="3842435"/>
            <a:chExt cx="1042606" cy="92729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4FCE147-4B96-4158-BE5A-8BC3A19E8A51}"/>
                </a:ext>
              </a:extLst>
            </p:cNvPr>
            <p:cNvSpPr/>
            <p:nvPr/>
          </p:nvSpPr>
          <p:spPr>
            <a:xfrm>
              <a:off x="6851747" y="4351444"/>
              <a:ext cx="966260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user feedback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52D820D-EDC0-4328-AA8C-2CEEDF2965E0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16200000" flipH="1">
              <a:off x="6800635" y="3817203"/>
              <a:ext cx="509010" cy="5594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CFD6D9-8F60-4DDC-AFB0-56AF0E55ACE9}"/>
              </a:ext>
            </a:extLst>
          </p:cNvPr>
          <p:cNvGrpSpPr/>
          <p:nvPr/>
        </p:nvGrpSpPr>
        <p:grpSpPr>
          <a:xfrm>
            <a:off x="6813975" y="3842434"/>
            <a:ext cx="2158021" cy="927300"/>
            <a:chOff x="6775424" y="3842434"/>
            <a:chExt cx="2158020" cy="9273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0F638E-9E2A-4F15-AD73-C4854D57968D}"/>
                </a:ext>
              </a:extLst>
            </p:cNvPr>
            <p:cNvSpPr/>
            <p:nvPr/>
          </p:nvSpPr>
          <p:spPr>
            <a:xfrm>
              <a:off x="7967184" y="4351444"/>
              <a:ext cx="966260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Propose changes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8EF1807-EFA4-430C-B6FB-E610136E3D41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16200000" flipH="1">
              <a:off x="7358365" y="3259494"/>
              <a:ext cx="509010" cy="16748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1569DC-6B93-44A9-8F8E-9272D2A707CC}"/>
              </a:ext>
            </a:extLst>
          </p:cNvPr>
          <p:cNvGrpSpPr/>
          <p:nvPr/>
        </p:nvGrpSpPr>
        <p:grpSpPr>
          <a:xfrm>
            <a:off x="4935042" y="3842448"/>
            <a:ext cx="857185" cy="927293"/>
            <a:chOff x="4896495" y="3842442"/>
            <a:chExt cx="857184" cy="92729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E8DF3AC-8637-4546-A260-342DC2E09A47}"/>
                </a:ext>
              </a:extLst>
            </p:cNvPr>
            <p:cNvSpPr/>
            <p:nvPr/>
          </p:nvSpPr>
          <p:spPr>
            <a:xfrm>
              <a:off x="4896495" y="4351444"/>
              <a:ext cx="820366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Review tests</a:t>
              </a: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0963AEFC-5ED8-42E6-93A2-9F6DFF6860FE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rot="5400000">
              <a:off x="5275678" y="3873444"/>
              <a:ext cx="509001" cy="4469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FE5749-0A12-4554-8F60-2A9A3D4B364E}"/>
              </a:ext>
            </a:extLst>
          </p:cNvPr>
          <p:cNvGrpSpPr/>
          <p:nvPr/>
        </p:nvGrpSpPr>
        <p:grpSpPr>
          <a:xfrm>
            <a:off x="5792221" y="3842450"/>
            <a:ext cx="913284" cy="927280"/>
            <a:chOff x="5753646" y="3842453"/>
            <a:chExt cx="913280" cy="92728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487DAE-48CC-4023-961F-663E4F0F6248}"/>
                </a:ext>
              </a:extLst>
            </p:cNvPr>
            <p:cNvSpPr/>
            <p:nvPr/>
          </p:nvSpPr>
          <p:spPr>
            <a:xfrm>
              <a:off x="5854431" y="435144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/ evaluate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1EAB7FCA-9C8E-4074-B359-14E89C247E6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rot="16200000" flipH="1">
              <a:off x="5752668" y="3843434"/>
              <a:ext cx="508992" cy="5070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78CC56-C35E-46F5-BB9C-3A13D39E63F2}"/>
              </a:ext>
            </a:extLst>
          </p:cNvPr>
          <p:cNvGrpSpPr/>
          <p:nvPr/>
        </p:nvGrpSpPr>
        <p:grpSpPr>
          <a:xfrm>
            <a:off x="1156997" y="2905370"/>
            <a:ext cx="1241665" cy="1864365"/>
            <a:chOff x="1118448" y="2905369"/>
            <a:chExt cx="1241665" cy="186436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E5968A8-BCF6-46B7-847B-9DC68F570207}"/>
                </a:ext>
              </a:extLst>
            </p:cNvPr>
            <p:cNvSpPr/>
            <p:nvPr/>
          </p:nvSpPr>
          <p:spPr>
            <a:xfrm>
              <a:off x="1118448" y="4351444"/>
              <a:ext cx="1046983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Investigate DL models</a:t>
              </a:r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A7AE867B-B4D1-4EC0-B989-781C33C9809C}"/>
                </a:ext>
              </a:extLst>
            </p:cNvPr>
            <p:cNvCxnSpPr>
              <a:cxnSpLocks/>
              <a:stCxn id="8" idx="2"/>
              <a:endCxn id="77" idx="0"/>
            </p:cNvCxnSpPr>
            <p:nvPr/>
          </p:nvCxnSpPr>
          <p:spPr>
            <a:xfrm rot="5400000">
              <a:off x="1277989" y="3269321"/>
              <a:ext cx="1446076" cy="7181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97A177-8C82-48F8-A2C6-E339D23FB5AD}"/>
              </a:ext>
            </a:extLst>
          </p:cNvPr>
          <p:cNvGrpSpPr/>
          <p:nvPr/>
        </p:nvGrpSpPr>
        <p:grpSpPr>
          <a:xfrm>
            <a:off x="2357101" y="2905369"/>
            <a:ext cx="1033772" cy="1864369"/>
            <a:chOff x="2318553" y="2905366"/>
            <a:chExt cx="1033772" cy="1864368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94DAB39-9B78-4F55-868D-B385F534099E}"/>
                </a:ext>
              </a:extLst>
            </p:cNvPr>
            <p:cNvSpPr/>
            <p:nvPr/>
          </p:nvSpPr>
          <p:spPr>
            <a:xfrm>
              <a:off x="2318553" y="4351444"/>
              <a:ext cx="103377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Design DL system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C4B601A-F31B-4082-B7DD-7FCE1BEC246F}"/>
                </a:ext>
              </a:extLst>
            </p:cNvPr>
            <p:cNvCxnSpPr>
              <a:cxnSpLocks/>
              <a:stCxn id="8" idx="2"/>
              <a:endCxn id="78" idx="0"/>
            </p:cNvCxnSpPr>
            <p:nvPr/>
          </p:nvCxnSpPr>
          <p:spPr>
            <a:xfrm rot="16200000" flipH="1">
              <a:off x="1874737" y="3390741"/>
              <a:ext cx="1446077" cy="475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9E9CE6-8E29-4FE4-948B-9FDA896A41AB}"/>
              </a:ext>
            </a:extLst>
          </p:cNvPr>
          <p:cNvGrpSpPr/>
          <p:nvPr/>
        </p:nvGrpSpPr>
        <p:grpSpPr>
          <a:xfrm>
            <a:off x="2398659" y="2905369"/>
            <a:ext cx="2228254" cy="1864376"/>
            <a:chOff x="2360097" y="2905362"/>
            <a:chExt cx="2228249" cy="1864372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AD8A633-1F1A-4FB6-A59F-EE9C27F61285}"/>
                </a:ext>
              </a:extLst>
            </p:cNvPr>
            <p:cNvSpPr/>
            <p:nvPr/>
          </p:nvSpPr>
          <p:spPr>
            <a:xfrm>
              <a:off x="3495134" y="4351444"/>
              <a:ext cx="109321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Develop and test DL System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4B5B6845-C662-4900-A394-13CE20A3D6F0}"/>
                </a:ext>
              </a:extLst>
            </p:cNvPr>
            <p:cNvCxnSpPr>
              <a:cxnSpLocks/>
              <a:stCxn id="8" idx="2"/>
              <a:endCxn id="83" idx="0"/>
            </p:cNvCxnSpPr>
            <p:nvPr/>
          </p:nvCxnSpPr>
          <p:spPr>
            <a:xfrm rot="16200000" flipH="1">
              <a:off x="2477879" y="2787583"/>
              <a:ext cx="1446082" cy="16816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C19DD3F-754A-43B8-9F68-3DAD14FB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15" y="5024568"/>
            <a:ext cx="8560595" cy="1446085"/>
          </a:xfrm>
        </p:spPr>
        <p:txBody>
          <a:bodyPr/>
          <a:lstStyle/>
          <a:p>
            <a:r>
              <a:rPr lang="en-GB" dirty="0"/>
              <a:t>Estimate time for lowest level tasks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80A798-C2EF-443E-80BD-11601801FF3D}"/>
              </a:ext>
            </a:extLst>
          </p:cNvPr>
          <p:cNvGrpSpPr/>
          <p:nvPr/>
        </p:nvGrpSpPr>
        <p:grpSpPr>
          <a:xfrm>
            <a:off x="1022314" y="2902129"/>
            <a:ext cx="955040" cy="917600"/>
            <a:chOff x="983771" y="2902129"/>
            <a:chExt cx="955041" cy="9175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170F0D-392D-47F4-9964-5FCA82A45B18}"/>
                </a:ext>
              </a:extLst>
            </p:cNvPr>
            <p:cNvSpPr/>
            <p:nvPr/>
          </p:nvSpPr>
          <p:spPr>
            <a:xfrm>
              <a:off x="1118447" y="3401438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review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C1D19CC3-A0BD-40AD-A6C3-374015D6ED65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rot="16200000" flipH="1">
              <a:off x="1006547" y="2879354"/>
              <a:ext cx="499307" cy="5448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A5EE48-E083-49F9-87E9-C635DD0242FC}"/>
              </a:ext>
            </a:extLst>
          </p:cNvPr>
          <p:cNvGrpSpPr/>
          <p:nvPr/>
        </p:nvGrpSpPr>
        <p:grpSpPr>
          <a:xfrm>
            <a:off x="3487120" y="2905358"/>
            <a:ext cx="1651741" cy="937061"/>
            <a:chOff x="3448573" y="2905361"/>
            <a:chExt cx="1651742" cy="93706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607D5-9A45-471F-8FCF-E8FFBE7A39A8}"/>
                </a:ext>
              </a:extLst>
            </p:cNvPr>
            <p:cNvSpPr/>
            <p:nvPr/>
          </p:nvSpPr>
          <p:spPr>
            <a:xfrm>
              <a:off x="3448573" y="3424134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Train DL model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8BA241D-1F4E-44E9-B1D5-AD5581C10D8E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rot="5400000">
              <a:off x="4220149" y="2543968"/>
              <a:ext cx="518774" cy="12415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996-9F79-4125-8BD0-76468849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breakdown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A930C8-8A5A-46E0-9750-272132C8D1F9}"/>
              </a:ext>
            </a:extLst>
          </p:cNvPr>
          <p:cNvSpPr/>
          <p:nvPr/>
        </p:nvSpPr>
        <p:spPr>
          <a:xfrm>
            <a:off x="3219502" y="1705584"/>
            <a:ext cx="1316471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Face Recognition DL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F9D722-BFFA-4C96-B87E-D17720893E08}"/>
              </a:ext>
            </a:extLst>
          </p:cNvPr>
          <p:cNvSpPr/>
          <p:nvPr/>
        </p:nvSpPr>
        <p:spPr>
          <a:xfrm>
            <a:off x="524937" y="2483828"/>
            <a:ext cx="1186775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Literature survey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95994-AA92-47B6-BEF0-D1F5BFF4F281}"/>
              </a:ext>
            </a:extLst>
          </p:cNvPr>
          <p:cNvSpPr/>
          <p:nvPr/>
        </p:nvSpPr>
        <p:spPr>
          <a:xfrm>
            <a:off x="1901283" y="2487069"/>
            <a:ext cx="1186775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Develop DL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907357-DE69-4289-B712-902A6350EEFB}"/>
              </a:ext>
            </a:extLst>
          </p:cNvPr>
          <p:cNvSpPr/>
          <p:nvPr/>
        </p:nvSpPr>
        <p:spPr>
          <a:xfrm>
            <a:off x="3271381" y="2483828"/>
            <a:ext cx="1186775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Get 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4804F0-0939-453E-B30E-FF9070705B23}"/>
              </a:ext>
            </a:extLst>
          </p:cNvPr>
          <p:cNvSpPr/>
          <p:nvPr/>
        </p:nvSpPr>
        <p:spPr>
          <a:xfrm>
            <a:off x="4641477" y="2487069"/>
            <a:ext cx="1186775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Evaluation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9CF99F-3187-428B-BD87-02D991D8182F}"/>
              </a:ext>
            </a:extLst>
          </p:cNvPr>
          <p:cNvSpPr/>
          <p:nvPr/>
        </p:nvSpPr>
        <p:spPr>
          <a:xfrm>
            <a:off x="6011574" y="2483828"/>
            <a:ext cx="1186775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Complete report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953F63-7014-4DB5-A31E-5DBC75F2BE45}"/>
              </a:ext>
            </a:extLst>
          </p:cNvPr>
          <p:cNvSpPr/>
          <p:nvPr/>
        </p:nvSpPr>
        <p:spPr>
          <a:xfrm>
            <a:off x="239350" y="3398196"/>
            <a:ext cx="820365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Literature 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70F0D-392D-47F4-9964-5FCA82A45B18}"/>
              </a:ext>
            </a:extLst>
          </p:cNvPr>
          <p:cNvSpPr/>
          <p:nvPr/>
        </p:nvSpPr>
        <p:spPr>
          <a:xfrm>
            <a:off x="1156995" y="3401437"/>
            <a:ext cx="820365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Literature review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C607D5-9A45-471F-8FCF-E8FFBE7A39A8}"/>
              </a:ext>
            </a:extLst>
          </p:cNvPr>
          <p:cNvSpPr/>
          <p:nvPr/>
        </p:nvSpPr>
        <p:spPr>
          <a:xfrm>
            <a:off x="3487120" y="3424133"/>
            <a:ext cx="820365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Train DL 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44EE9A-48B7-4264-98FC-FE9B210FCF26}"/>
              </a:ext>
            </a:extLst>
          </p:cNvPr>
          <p:cNvSpPr/>
          <p:nvPr/>
        </p:nvSpPr>
        <p:spPr>
          <a:xfrm>
            <a:off x="4482587" y="3420893"/>
            <a:ext cx="820365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Use other models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8C74B2-C246-460B-9E8B-891EBA37B06D}"/>
              </a:ext>
            </a:extLst>
          </p:cNvPr>
          <p:cNvSpPr/>
          <p:nvPr/>
        </p:nvSpPr>
        <p:spPr>
          <a:xfrm>
            <a:off x="5478052" y="3424135"/>
            <a:ext cx="820365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Analyse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8DF3AC-8637-4546-A260-342DC2E09A47}"/>
              </a:ext>
            </a:extLst>
          </p:cNvPr>
          <p:cNvSpPr/>
          <p:nvPr/>
        </p:nvSpPr>
        <p:spPr>
          <a:xfrm>
            <a:off x="4935042" y="4351444"/>
            <a:ext cx="820367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Review 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487DAE-48CC-4023-961F-663E4F0F6248}"/>
              </a:ext>
            </a:extLst>
          </p:cNvPr>
          <p:cNvSpPr/>
          <p:nvPr/>
        </p:nvSpPr>
        <p:spPr>
          <a:xfrm>
            <a:off x="5892979" y="4351444"/>
            <a:ext cx="812495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Analyse / evaluate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D0D39F-7005-4FB6-AFC1-E547F6B90F45}"/>
              </a:ext>
            </a:extLst>
          </p:cNvPr>
          <p:cNvSpPr/>
          <p:nvPr/>
        </p:nvSpPr>
        <p:spPr>
          <a:xfrm>
            <a:off x="6499803" y="3424135"/>
            <a:ext cx="820365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User feedback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FCE147-4B96-4158-BE5A-8BC3A19E8A51}"/>
              </a:ext>
            </a:extLst>
          </p:cNvPr>
          <p:cNvSpPr/>
          <p:nvPr/>
        </p:nvSpPr>
        <p:spPr>
          <a:xfrm>
            <a:off x="6890294" y="4351444"/>
            <a:ext cx="966260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Analyse user feedback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0F638E-9E2A-4F15-AD73-C4854D57968D}"/>
              </a:ext>
            </a:extLst>
          </p:cNvPr>
          <p:cNvSpPr/>
          <p:nvPr/>
        </p:nvSpPr>
        <p:spPr>
          <a:xfrm>
            <a:off x="8005731" y="4351444"/>
            <a:ext cx="966260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Propose changes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6EB8B94-1626-4BE8-BA29-24E7388F9A1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691275" y="2297365"/>
            <a:ext cx="359955" cy="12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86876CB-A894-447A-880C-7BAA8CC472A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4374702" y="1626910"/>
            <a:ext cx="363196" cy="1357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055D7B7-EA83-40DF-B12B-D81851DB43E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5061372" y="940239"/>
            <a:ext cx="359955" cy="2727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F6CB80-AB23-44BD-9EF2-70217B1B7C7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004606" y="1613940"/>
            <a:ext cx="363196" cy="1383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4970059-2957-4D68-B0DD-CF2496817F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318053" y="924146"/>
            <a:ext cx="359955" cy="2759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F53B90-3A60-41A7-967D-F345291B423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635889" y="2915761"/>
            <a:ext cx="496079" cy="468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1D19CC3-A0BD-40AD-A6C3-374015D6ED6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1093089" y="2927352"/>
            <a:ext cx="499320" cy="448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E10EF63-F666-4E79-BF44-59B49D9F031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16200000" flipH="1">
            <a:off x="5813039" y="2327185"/>
            <a:ext cx="518775" cy="167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8BA241D-1F4E-44E9-B1D5-AD5581C10D8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4306697" y="2495969"/>
            <a:ext cx="518775" cy="133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047087-6256-48DC-934D-B707A1185A84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5400000">
            <a:off x="4806051" y="2992081"/>
            <a:ext cx="515533" cy="342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D8A962F-B99C-4A0E-97DE-65DF9CC865DD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rot="16200000" flipH="1">
            <a:off x="5302163" y="2838061"/>
            <a:ext cx="518775" cy="653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52D820D-EDC0-4328-AA8C-2CEEDF2965E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6200000" flipH="1">
            <a:off x="6887196" y="3865215"/>
            <a:ext cx="509019" cy="463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8EF1807-EFA4-430C-B6FB-E610136E3D41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7444915" y="3307497"/>
            <a:ext cx="509019" cy="1578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963AEFC-5ED8-42E6-93A2-9F6DFF6860F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362221" y="3825429"/>
            <a:ext cx="509019" cy="543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EAB7FCA-9C8E-4074-B359-14E89C247E6D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5839221" y="3891439"/>
            <a:ext cx="509019" cy="410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5968A8-BCF6-46B7-847B-9DC68F570207}"/>
              </a:ext>
            </a:extLst>
          </p:cNvPr>
          <p:cNvSpPr/>
          <p:nvPr/>
        </p:nvSpPr>
        <p:spPr>
          <a:xfrm>
            <a:off x="1156997" y="4351444"/>
            <a:ext cx="1046983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Investigate DL models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94DAB39-9B78-4F55-868D-B385F534099E}"/>
              </a:ext>
            </a:extLst>
          </p:cNvPr>
          <p:cNvSpPr/>
          <p:nvPr/>
        </p:nvSpPr>
        <p:spPr>
          <a:xfrm>
            <a:off x="2357101" y="4351444"/>
            <a:ext cx="1033772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Design DL system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7AE867B-B4D1-4EC0-B989-781C33C9809C}"/>
              </a:ext>
            </a:extLst>
          </p:cNvPr>
          <p:cNvCxnSpPr>
            <a:cxnSpLocks/>
            <a:stCxn id="8" idx="2"/>
            <a:endCxn id="77" idx="0"/>
          </p:cNvCxnSpPr>
          <p:nvPr/>
        </p:nvCxnSpPr>
        <p:spPr>
          <a:xfrm rot="5400000">
            <a:off x="1364538" y="3221313"/>
            <a:ext cx="1446084" cy="814183"/>
          </a:xfrm>
          <a:prstGeom prst="bentConnector3">
            <a:avLst>
              <a:gd name="adj1" fmla="val 76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C4B601A-F31B-4082-B7DD-7FCE1BEC246F}"/>
              </a:ext>
            </a:extLst>
          </p:cNvPr>
          <p:cNvCxnSpPr>
            <a:cxnSpLocks/>
            <a:stCxn id="8" idx="2"/>
            <a:endCxn id="78" idx="0"/>
          </p:cNvCxnSpPr>
          <p:nvPr/>
        </p:nvCxnSpPr>
        <p:spPr>
          <a:xfrm rot="16200000" flipH="1">
            <a:off x="1961286" y="3438745"/>
            <a:ext cx="1446084" cy="379316"/>
          </a:xfrm>
          <a:prstGeom prst="bentConnector3">
            <a:avLst>
              <a:gd name="adj1" fmla="val 76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AD8A633-1F1A-4FB6-A59F-EE9C27F61285}"/>
              </a:ext>
            </a:extLst>
          </p:cNvPr>
          <p:cNvSpPr/>
          <p:nvPr/>
        </p:nvSpPr>
        <p:spPr>
          <a:xfrm>
            <a:off x="3533682" y="4351444"/>
            <a:ext cx="1093212" cy="418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Develop and test DL System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B5B6845-C662-4900-A394-13CE20A3D6F0}"/>
              </a:ext>
            </a:extLst>
          </p:cNvPr>
          <p:cNvCxnSpPr>
            <a:cxnSpLocks/>
            <a:stCxn id="8" idx="2"/>
            <a:endCxn id="83" idx="0"/>
          </p:cNvCxnSpPr>
          <p:nvPr/>
        </p:nvCxnSpPr>
        <p:spPr>
          <a:xfrm rot="16200000" flipH="1">
            <a:off x="2564437" y="2835594"/>
            <a:ext cx="1446084" cy="1585617"/>
          </a:xfrm>
          <a:prstGeom prst="bentConnector3">
            <a:avLst>
              <a:gd name="adj1" fmla="val 76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8022D9D-93B8-4081-8835-25CDB943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56" y="5024568"/>
            <a:ext cx="8560595" cy="1446085"/>
          </a:xfrm>
        </p:spPr>
        <p:txBody>
          <a:bodyPr/>
          <a:lstStyle/>
          <a:p>
            <a:r>
              <a:rPr lang="en-GB" dirty="0"/>
              <a:t>Estimate time for lowest level tasks</a:t>
            </a:r>
          </a:p>
        </p:txBody>
      </p:sp>
    </p:spTree>
    <p:extLst>
      <p:ext uri="{BB962C8B-B14F-4D97-AF65-F5344CB8AC3E}">
        <p14:creationId xmlns:p14="http://schemas.microsoft.com/office/powerpoint/2010/main" val="18550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A770A-387C-4AC9-B149-2CBBE3C3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67" y="1271123"/>
            <a:ext cx="5391511" cy="192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7D7049-B19B-46EF-AFB0-68FDDDC7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estimates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BC84F257-615E-41F7-8558-E5A168EFA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15325"/>
              </p:ext>
            </p:extLst>
          </p:nvPr>
        </p:nvGraphicFramePr>
        <p:xfrm>
          <a:off x="210313" y="1508760"/>
          <a:ext cx="3255320" cy="5287128"/>
        </p:xfrm>
        <a:graphic>
          <a:graphicData uri="http://schemas.openxmlformats.org/drawingml/2006/table">
            <a:tbl>
              <a:tblPr firstRow="1" lastRow="1">
                <a:tableStyleId>{F5AB1C69-6EDB-4FF4-983F-18BD219EF322}</a:tableStyleId>
              </a:tblPr>
              <a:tblGrid>
                <a:gridCol w="2283614">
                  <a:extLst>
                    <a:ext uri="{9D8B030D-6E8A-4147-A177-3AD203B41FA5}">
                      <a16:colId xmlns:a16="http://schemas.microsoft.com/office/drawing/2014/main" val="3801537556"/>
                    </a:ext>
                  </a:extLst>
                </a:gridCol>
                <a:gridCol w="971706">
                  <a:extLst>
                    <a:ext uri="{9D8B030D-6E8A-4147-A177-3AD203B41FA5}">
                      <a16:colId xmlns:a16="http://schemas.microsoft.com/office/drawing/2014/main" val="779802736"/>
                    </a:ext>
                  </a:extLst>
                </a:gridCol>
              </a:tblGrid>
              <a:tr h="516557">
                <a:tc>
                  <a:txBody>
                    <a:bodyPr/>
                    <a:lstStyle/>
                    <a:p>
                      <a:r>
                        <a:rPr lang="en-GB" sz="15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Time (weeks)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86189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Literature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10044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20055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Investigate DL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83752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Design DL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49924"/>
                  </a:ext>
                </a:extLst>
              </a:tr>
              <a:tr h="516557">
                <a:tc>
                  <a:txBody>
                    <a:bodyPr/>
                    <a:lstStyle/>
                    <a:p>
                      <a:r>
                        <a:rPr lang="en-GB" sz="1500" dirty="0"/>
                        <a:t>Develop and test DL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03878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Get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17536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Train DL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94275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Use other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95080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Review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32275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Analyse/evaluate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7385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Analyse user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5609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Complete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90922"/>
                  </a:ext>
                </a:extLst>
              </a:tr>
              <a:tr h="349154">
                <a:tc>
                  <a:txBody>
                    <a:bodyPr/>
                    <a:lstStyle/>
                    <a:p>
                      <a:r>
                        <a:rPr lang="en-GB" sz="1500" dirty="0"/>
                        <a:t>Total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0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60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FF23-EF35-4F74-B621-C7906D71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enough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F8DA-9174-412C-AA61-3D1E8D1E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have an end date (Week 11 of semester 2)</a:t>
            </a:r>
          </a:p>
          <a:p>
            <a:r>
              <a:rPr lang="en-GB" dirty="0"/>
              <a:t>Work backwards</a:t>
            </a:r>
          </a:p>
          <a:p>
            <a:r>
              <a:rPr lang="en-GB" dirty="0"/>
              <a:t>Adjust the scope of the project to fit the time?</a:t>
            </a:r>
          </a:p>
          <a:p>
            <a:pPr lvl="1"/>
            <a:r>
              <a:rPr lang="en-GB" dirty="0"/>
              <a:t>Better than running out of time at the end</a:t>
            </a:r>
          </a:p>
          <a:p>
            <a:r>
              <a:rPr lang="en-GB" dirty="0"/>
              <a:t>Adjust the balance of time between components?</a:t>
            </a:r>
          </a:p>
          <a:p>
            <a:r>
              <a:rPr lang="en-GB" dirty="0"/>
              <a:t>Improve estimates by more detailed breakdown?</a:t>
            </a:r>
          </a:p>
          <a:p>
            <a:r>
              <a:rPr lang="en-GB" dirty="0"/>
              <a:t>Be realistic!</a:t>
            </a:r>
          </a:p>
          <a:p>
            <a:endParaRPr lang="en-GB" dirty="0"/>
          </a:p>
          <a:p>
            <a:r>
              <a:rPr lang="en-GB" dirty="0"/>
              <a:t>Remember there’s an interim review in January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64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A8D9-0E69-4599-A88F-A19F22BC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E16E-7868-4F5A-BA48-8A67981A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Intermediate goals to help measure progress</a:t>
            </a:r>
          </a:p>
          <a:p>
            <a:pPr lvl="1"/>
            <a:r>
              <a:rPr lang="en-GB" dirty="0"/>
              <a:t>Focus points for effort</a:t>
            </a:r>
          </a:p>
          <a:p>
            <a:r>
              <a:rPr lang="en-GB" dirty="0"/>
              <a:t>May be deliverables</a:t>
            </a:r>
          </a:p>
          <a:p>
            <a:pPr lvl="1"/>
            <a:r>
              <a:rPr lang="en-GB" dirty="0"/>
              <a:t>Project completion is always one!</a:t>
            </a:r>
          </a:p>
          <a:p>
            <a:r>
              <a:rPr lang="en-GB" dirty="0"/>
              <a:t>What should they be?</a:t>
            </a:r>
          </a:p>
          <a:p>
            <a:pPr lvl="1"/>
            <a:r>
              <a:rPr lang="en-GB" dirty="0"/>
              <a:t>May be project objectives</a:t>
            </a:r>
          </a:p>
          <a:p>
            <a:pPr lvl="1"/>
            <a:r>
              <a:rPr lang="en-GB" dirty="0"/>
              <a:t>Literature review?  DL model?  Final report?</a:t>
            </a:r>
          </a:p>
          <a:p>
            <a:r>
              <a:rPr lang="en-GB" dirty="0"/>
              <a:t>How many?</a:t>
            </a:r>
          </a:p>
          <a:p>
            <a:pPr lvl="1"/>
            <a:r>
              <a:rPr lang="en-GB" dirty="0"/>
              <a:t>Depends on project length.  Five or six?</a:t>
            </a:r>
          </a:p>
        </p:txBody>
      </p:sp>
    </p:spTree>
    <p:extLst>
      <p:ext uri="{BB962C8B-B14F-4D97-AF65-F5344CB8AC3E}">
        <p14:creationId xmlns:p14="http://schemas.microsoft.com/office/powerpoint/2010/main" val="293722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B0B-B158-48AE-85D7-DB7C3D2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Sequencing activities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7A0D2C1-700E-46FF-8C14-B6052712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91" y="1159196"/>
            <a:ext cx="5082919" cy="18135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16ACAF-3498-49EA-9C67-A40B7641EF68}"/>
              </a:ext>
            </a:extLst>
          </p:cNvPr>
          <p:cNvSpPr/>
          <p:nvPr/>
        </p:nvSpPr>
        <p:spPr>
          <a:xfrm>
            <a:off x="1615112" y="4208016"/>
            <a:ext cx="965561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Get training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A3C255-BF65-42D7-8054-561954A5C954}"/>
              </a:ext>
            </a:extLst>
          </p:cNvPr>
          <p:cNvSpPr/>
          <p:nvPr/>
        </p:nvSpPr>
        <p:spPr>
          <a:xfrm>
            <a:off x="1613230" y="3125125"/>
            <a:ext cx="820365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Literature search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9BC5D4-C753-49A8-9E4C-3BE481DA09A0}"/>
              </a:ext>
            </a:extLst>
          </p:cNvPr>
          <p:cNvSpPr/>
          <p:nvPr/>
        </p:nvSpPr>
        <p:spPr>
          <a:xfrm>
            <a:off x="6924191" y="5051293"/>
            <a:ext cx="966260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Analyse user feedback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34BB10E-0022-4C60-B65B-F1545F81154E}"/>
              </a:ext>
            </a:extLst>
          </p:cNvPr>
          <p:cNvSpPr/>
          <p:nvPr/>
        </p:nvSpPr>
        <p:spPr>
          <a:xfrm>
            <a:off x="1613229" y="5198409"/>
            <a:ext cx="965563" cy="41829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Investigate DL models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9F7F82-7443-4AFF-B1E3-99139187E0A7}"/>
              </a:ext>
            </a:extLst>
          </p:cNvPr>
          <p:cNvGrpSpPr/>
          <p:nvPr/>
        </p:nvGrpSpPr>
        <p:grpSpPr>
          <a:xfrm>
            <a:off x="2433593" y="3129745"/>
            <a:ext cx="967443" cy="418291"/>
            <a:chOff x="909594" y="3129745"/>
            <a:chExt cx="967442" cy="41829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BD3F2B-0038-4150-A354-517047E85710}"/>
                </a:ext>
              </a:extLst>
            </p:cNvPr>
            <p:cNvSpPr/>
            <p:nvPr/>
          </p:nvSpPr>
          <p:spPr>
            <a:xfrm>
              <a:off x="1056671" y="312974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review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91E971A-9199-44F1-982F-EDC8C0E1841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909594" y="3334270"/>
              <a:ext cx="147077" cy="4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397981-8EF8-4FF4-9123-E4F2EC9B0933}"/>
              </a:ext>
            </a:extLst>
          </p:cNvPr>
          <p:cNvGrpSpPr/>
          <p:nvPr/>
        </p:nvGrpSpPr>
        <p:grpSpPr>
          <a:xfrm>
            <a:off x="3401037" y="3070243"/>
            <a:ext cx="900065" cy="528056"/>
            <a:chOff x="1877036" y="3070242"/>
            <a:chExt cx="900065" cy="528056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4588881B-9CA2-48FB-B2F6-B1A626A33B79}"/>
                </a:ext>
              </a:extLst>
            </p:cNvPr>
            <p:cNvSpPr/>
            <p:nvPr/>
          </p:nvSpPr>
          <p:spPr>
            <a:xfrm>
              <a:off x="2249045" y="3070242"/>
              <a:ext cx="528056" cy="528056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E54A5A0-4EF1-4129-B41E-D163C840641B}"/>
                </a:ext>
              </a:extLst>
            </p:cNvPr>
            <p:cNvCxnSpPr>
              <a:cxnSpLocks/>
              <a:stCxn id="12" idx="3"/>
              <a:endCxn id="91" idx="1"/>
            </p:cNvCxnSpPr>
            <p:nvPr/>
          </p:nvCxnSpPr>
          <p:spPr>
            <a:xfrm flipV="1">
              <a:off x="1877036" y="3334270"/>
              <a:ext cx="372009" cy="4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80254-8CF4-470A-A983-026C2BB2CA77}"/>
              </a:ext>
            </a:extLst>
          </p:cNvPr>
          <p:cNvGrpSpPr/>
          <p:nvPr/>
        </p:nvGrpSpPr>
        <p:grpSpPr>
          <a:xfrm>
            <a:off x="2580673" y="3334271"/>
            <a:ext cx="3417783" cy="1082891"/>
            <a:chOff x="1056671" y="3334270"/>
            <a:chExt cx="3417783" cy="108289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FCFAF8-289A-4ACF-B9E8-793AFDD2605C}"/>
                </a:ext>
              </a:extLst>
            </p:cNvPr>
            <p:cNvSpPr/>
            <p:nvPr/>
          </p:nvSpPr>
          <p:spPr>
            <a:xfrm>
              <a:off x="3661959" y="3787867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Use other models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9823D0F-FAE7-4DF6-9592-B3D07C0A6F08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1056671" y="3997012"/>
              <a:ext cx="2605288" cy="4201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09D8A1-6184-46F8-BC7D-F03E001D6B3A}"/>
                </a:ext>
              </a:extLst>
            </p:cNvPr>
            <p:cNvCxnSpPr>
              <a:cxnSpLocks/>
              <a:stCxn id="91" idx="3"/>
              <a:endCxn id="14" idx="1"/>
            </p:cNvCxnSpPr>
            <p:nvPr/>
          </p:nvCxnSpPr>
          <p:spPr>
            <a:xfrm>
              <a:off x="2777101" y="3334270"/>
              <a:ext cx="884858" cy="662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10C989-014A-4BB6-9C4F-5CEC19A02CB7}"/>
              </a:ext>
            </a:extLst>
          </p:cNvPr>
          <p:cNvGrpSpPr/>
          <p:nvPr/>
        </p:nvGrpSpPr>
        <p:grpSpPr>
          <a:xfrm>
            <a:off x="2578793" y="5198409"/>
            <a:ext cx="1025292" cy="418291"/>
            <a:chOff x="1054792" y="5198410"/>
            <a:chExt cx="1025292" cy="41829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341A09-2DF5-431C-92BB-1E294F24DE76}"/>
                </a:ext>
              </a:extLst>
            </p:cNvPr>
            <p:cNvSpPr/>
            <p:nvPr/>
          </p:nvSpPr>
          <p:spPr>
            <a:xfrm>
              <a:off x="1259719" y="5198410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Design DL system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6EF60DA-8663-425A-9C90-5C643E523BD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054792" y="5407555"/>
              <a:ext cx="2049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BC28D12-0CCA-43BC-A96C-2DEB5EC47902}"/>
              </a:ext>
            </a:extLst>
          </p:cNvPr>
          <p:cNvGrpSpPr/>
          <p:nvPr/>
        </p:nvGrpSpPr>
        <p:grpSpPr>
          <a:xfrm>
            <a:off x="3604085" y="5180731"/>
            <a:ext cx="1295033" cy="418291"/>
            <a:chOff x="2080084" y="5180731"/>
            <a:chExt cx="1295033" cy="41829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27A764-6A0F-4BAE-8B4C-5C49DBAAD6E9}"/>
                </a:ext>
              </a:extLst>
            </p:cNvPr>
            <p:cNvSpPr/>
            <p:nvPr/>
          </p:nvSpPr>
          <p:spPr>
            <a:xfrm>
              <a:off x="2281905" y="5180731"/>
              <a:ext cx="109321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Develop and test DL System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7A056EE-1C4C-4F88-8DCD-93B443628FF3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 flipV="1">
              <a:off x="2080084" y="5389876"/>
              <a:ext cx="201821" cy="17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A0A6A4-9110-4CD6-BE32-2747A28F91DC}"/>
              </a:ext>
            </a:extLst>
          </p:cNvPr>
          <p:cNvGrpSpPr/>
          <p:nvPr/>
        </p:nvGrpSpPr>
        <p:grpSpPr>
          <a:xfrm>
            <a:off x="4899117" y="4633004"/>
            <a:ext cx="1099339" cy="756872"/>
            <a:chOff x="3375117" y="4633004"/>
            <a:chExt cx="1099338" cy="7568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82687F9-E683-4204-9481-CA6223F52C6C}"/>
                </a:ext>
              </a:extLst>
            </p:cNvPr>
            <p:cNvSpPr/>
            <p:nvPr/>
          </p:nvSpPr>
          <p:spPr>
            <a:xfrm>
              <a:off x="3661960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Train DL model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ECD4A1E-73BB-4CDB-B47F-BBC718CB7517}"/>
                </a:ext>
              </a:extLst>
            </p:cNvPr>
            <p:cNvCxnSpPr>
              <a:cxnSpLocks/>
              <a:stCxn id="40" idx="3"/>
              <a:endCxn id="13" idx="1"/>
            </p:cNvCxnSpPr>
            <p:nvPr/>
          </p:nvCxnSpPr>
          <p:spPr>
            <a:xfrm flipV="1">
              <a:off x="3375117" y="4842149"/>
              <a:ext cx="286843" cy="54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323FEE-3980-4B2F-9B1C-70DC03CE530D}"/>
              </a:ext>
            </a:extLst>
          </p:cNvPr>
          <p:cNvGrpSpPr/>
          <p:nvPr/>
        </p:nvGrpSpPr>
        <p:grpSpPr>
          <a:xfrm>
            <a:off x="5998455" y="3997013"/>
            <a:ext cx="895591" cy="845137"/>
            <a:chOff x="4474454" y="3997012"/>
            <a:chExt cx="895591" cy="84513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D47CEEF-7776-427C-A5FA-61497C34E053}"/>
                </a:ext>
              </a:extLst>
            </p:cNvPr>
            <p:cNvSpPr/>
            <p:nvPr/>
          </p:nvSpPr>
          <p:spPr>
            <a:xfrm>
              <a:off x="4656686" y="4204542"/>
              <a:ext cx="713359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Review tests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BBB540-6F4D-45D2-8FD8-C25189DB4192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4474454" y="3997012"/>
              <a:ext cx="182232" cy="416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DBF19D3-7C0A-44D2-A8D4-CD827902E786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4474455" y="4413687"/>
              <a:ext cx="182231" cy="428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0535C1-78C6-4C57-9252-AC741A1D7DCF}"/>
              </a:ext>
            </a:extLst>
          </p:cNvPr>
          <p:cNvGrpSpPr/>
          <p:nvPr/>
        </p:nvGrpSpPr>
        <p:grpSpPr>
          <a:xfrm>
            <a:off x="6894046" y="4214713"/>
            <a:ext cx="994668" cy="418291"/>
            <a:chOff x="5370045" y="4214714"/>
            <a:chExt cx="994668" cy="41829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3E1103-0B65-49EA-A664-3E0A0325C3FF}"/>
                </a:ext>
              </a:extLst>
            </p:cNvPr>
            <p:cNvSpPr/>
            <p:nvPr/>
          </p:nvSpPr>
          <p:spPr>
            <a:xfrm>
              <a:off x="5552218" y="421471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/ evaluate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97E68D-1CCC-435F-9342-3D97C2AE2228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5370045" y="4413687"/>
              <a:ext cx="182173" cy="101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E24686-4320-406D-AB7F-0B898C421B38}"/>
              </a:ext>
            </a:extLst>
          </p:cNvPr>
          <p:cNvGrpSpPr/>
          <p:nvPr/>
        </p:nvGrpSpPr>
        <p:grpSpPr>
          <a:xfrm>
            <a:off x="7888713" y="4423859"/>
            <a:ext cx="993131" cy="836580"/>
            <a:chOff x="6364713" y="4423859"/>
            <a:chExt cx="993130" cy="8365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4F5C29-D2CF-424E-9FBD-D0779DAFBE1A}"/>
                </a:ext>
              </a:extLst>
            </p:cNvPr>
            <p:cNvSpPr/>
            <p:nvPr/>
          </p:nvSpPr>
          <p:spPr>
            <a:xfrm>
              <a:off x="6545348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Propose changes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BE2FB16-8CDB-4752-9C91-9439F1442BA2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6364713" y="4423859"/>
              <a:ext cx="180635" cy="4182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CAC144B-61B1-40FC-BE9F-AF33F2244BE4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6366450" y="4842149"/>
              <a:ext cx="178898" cy="4182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AD786C-E5E7-4AC3-8B8C-C4D981A9A266}"/>
              </a:ext>
            </a:extLst>
          </p:cNvPr>
          <p:cNvGrpSpPr/>
          <p:nvPr/>
        </p:nvGrpSpPr>
        <p:grpSpPr>
          <a:xfrm>
            <a:off x="8881845" y="4633004"/>
            <a:ext cx="1018295" cy="418291"/>
            <a:chOff x="7357843" y="4633004"/>
            <a:chExt cx="1018295" cy="4182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61D134-A27C-4643-B861-3E4B450B7047}"/>
                </a:ext>
              </a:extLst>
            </p:cNvPr>
            <p:cNvSpPr/>
            <p:nvPr/>
          </p:nvSpPr>
          <p:spPr>
            <a:xfrm>
              <a:off x="7563643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Complete report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DC18D19-7745-4027-AEF2-C3B0FA7C3620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7357843" y="4842149"/>
              <a:ext cx="2058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90687D-7666-4B9E-80AD-616096BC50B6}"/>
              </a:ext>
            </a:extLst>
          </p:cNvPr>
          <p:cNvGrpSpPr/>
          <p:nvPr/>
        </p:nvGrpSpPr>
        <p:grpSpPr>
          <a:xfrm>
            <a:off x="9900139" y="4592016"/>
            <a:ext cx="612021" cy="528056"/>
            <a:chOff x="8376138" y="4592016"/>
            <a:chExt cx="612021" cy="52805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55EDDC34-1146-4475-A633-5AF30639623E}"/>
                </a:ext>
              </a:extLst>
            </p:cNvPr>
            <p:cNvSpPr/>
            <p:nvPr/>
          </p:nvSpPr>
          <p:spPr>
            <a:xfrm>
              <a:off x="8460103" y="4592016"/>
              <a:ext cx="528056" cy="528056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A14CA0F5-54F8-4C25-A016-5ECE9A4C6386}"/>
                </a:ext>
              </a:extLst>
            </p:cNvPr>
            <p:cNvCxnSpPr>
              <a:cxnSpLocks/>
              <a:stCxn id="10" idx="3"/>
              <a:endCxn id="92" idx="1"/>
            </p:cNvCxnSpPr>
            <p:nvPr/>
          </p:nvCxnSpPr>
          <p:spPr>
            <a:xfrm>
              <a:off x="8376138" y="4842149"/>
              <a:ext cx="83965" cy="138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51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B0B-B158-48AE-85D7-DB7C3D2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Sequencing activities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CE4F3F-4F18-4412-89FE-AA260E5561ED}"/>
              </a:ext>
            </a:extLst>
          </p:cNvPr>
          <p:cNvGrpSpPr/>
          <p:nvPr/>
        </p:nvGrpSpPr>
        <p:grpSpPr>
          <a:xfrm>
            <a:off x="1613229" y="3070241"/>
            <a:ext cx="8898931" cy="2546459"/>
            <a:chOff x="89229" y="3070242"/>
            <a:chExt cx="8898930" cy="25464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16ACAF-3498-49EA-9C67-A40B7641EF68}"/>
                </a:ext>
              </a:extLst>
            </p:cNvPr>
            <p:cNvSpPr/>
            <p:nvPr/>
          </p:nvSpPr>
          <p:spPr>
            <a:xfrm>
              <a:off x="91110" y="4208016"/>
              <a:ext cx="965561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Get training data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61D134-A27C-4643-B861-3E4B450B7047}"/>
                </a:ext>
              </a:extLst>
            </p:cNvPr>
            <p:cNvSpPr/>
            <p:nvPr/>
          </p:nvSpPr>
          <p:spPr>
            <a:xfrm>
              <a:off x="7563643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Complete report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9A3C255-BF65-42D7-8054-561954A5C954}"/>
                </a:ext>
              </a:extLst>
            </p:cNvPr>
            <p:cNvSpPr/>
            <p:nvPr/>
          </p:nvSpPr>
          <p:spPr>
            <a:xfrm>
              <a:off x="89229" y="312512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search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BD3F2B-0038-4150-A354-517047E85710}"/>
                </a:ext>
              </a:extLst>
            </p:cNvPr>
            <p:cNvSpPr/>
            <p:nvPr/>
          </p:nvSpPr>
          <p:spPr>
            <a:xfrm>
              <a:off x="1056671" y="312974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review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82687F9-E683-4204-9481-CA6223F52C6C}"/>
                </a:ext>
              </a:extLst>
            </p:cNvPr>
            <p:cNvSpPr/>
            <p:nvPr/>
          </p:nvSpPr>
          <p:spPr>
            <a:xfrm>
              <a:off x="3661960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Train DL model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FCFAF8-289A-4ACF-B9E8-793AFDD2605C}"/>
                </a:ext>
              </a:extLst>
            </p:cNvPr>
            <p:cNvSpPr/>
            <p:nvPr/>
          </p:nvSpPr>
          <p:spPr>
            <a:xfrm>
              <a:off x="3661959" y="3787867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Use other models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D47CEEF-7776-427C-A5FA-61497C34E053}"/>
                </a:ext>
              </a:extLst>
            </p:cNvPr>
            <p:cNvSpPr/>
            <p:nvPr/>
          </p:nvSpPr>
          <p:spPr>
            <a:xfrm>
              <a:off x="4656686" y="4204542"/>
              <a:ext cx="713359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Review tests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3E1103-0B65-49EA-A664-3E0A0325C3FF}"/>
                </a:ext>
              </a:extLst>
            </p:cNvPr>
            <p:cNvSpPr/>
            <p:nvPr/>
          </p:nvSpPr>
          <p:spPr>
            <a:xfrm>
              <a:off x="5552218" y="421471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/ evaluate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A9BC5D4-C753-49A8-9E4C-3BE481DA09A0}"/>
                </a:ext>
              </a:extLst>
            </p:cNvPr>
            <p:cNvSpPr/>
            <p:nvPr/>
          </p:nvSpPr>
          <p:spPr>
            <a:xfrm>
              <a:off x="5400190" y="5051294"/>
              <a:ext cx="966260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user feedback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4F5C29-D2CF-424E-9FBD-D0779DAFBE1A}"/>
                </a:ext>
              </a:extLst>
            </p:cNvPr>
            <p:cNvSpPr/>
            <p:nvPr/>
          </p:nvSpPr>
          <p:spPr>
            <a:xfrm>
              <a:off x="6545348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Propose changes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4BB10E-0022-4C60-B65B-F1545F81154E}"/>
                </a:ext>
              </a:extLst>
            </p:cNvPr>
            <p:cNvSpPr/>
            <p:nvPr/>
          </p:nvSpPr>
          <p:spPr>
            <a:xfrm>
              <a:off x="89230" y="5198410"/>
              <a:ext cx="96556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Investigate DL models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341A09-2DF5-431C-92BB-1E294F24DE76}"/>
                </a:ext>
              </a:extLst>
            </p:cNvPr>
            <p:cNvSpPr/>
            <p:nvPr/>
          </p:nvSpPr>
          <p:spPr>
            <a:xfrm>
              <a:off x="1259719" y="5198410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Design DL system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27A764-6A0F-4BAE-8B4C-5C49DBAAD6E9}"/>
                </a:ext>
              </a:extLst>
            </p:cNvPr>
            <p:cNvSpPr/>
            <p:nvPr/>
          </p:nvSpPr>
          <p:spPr>
            <a:xfrm>
              <a:off x="2281905" y="5180731"/>
              <a:ext cx="109321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Develop and test DL System</a:t>
              </a:r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4588881B-9CA2-48FB-B2F6-B1A626A33B79}"/>
                </a:ext>
              </a:extLst>
            </p:cNvPr>
            <p:cNvSpPr/>
            <p:nvPr/>
          </p:nvSpPr>
          <p:spPr>
            <a:xfrm>
              <a:off x="2249045" y="3070242"/>
              <a:ext cx="528056" cy="528056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55EDDC34-1146-4475-A633-5AF30639623E}"/>
                </a:ext>
              </a:extLst>
            </p:cNvPr>
            <p:cNvSpPr/>
            <p:nvPr/>
          </p:nvSpPr>
          <p:spPr>
            <a:xfrm>
              <a:off x="8460103" y="4592016"/>
              <a:ext cx="528056" cy="528056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91E971A-9199-44F1-982F-EDC8C0E1841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909594" y="3334270"/>
              <a:ext cx="147077" cy="4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E54A5A0-4EF1-4129-B41E-D163C840641B}"/>
                </a:ext>
              </a:extLst>
            </p:cNvPr>
            <p:cNvCxnSpPr>
              <a:cxnSpLocks/>
              <a:stCxn id="12" idx="3"/>
              <a:endCxn id="91" idx="1"/>
            </p:cNvCxnSpPr>
            <p:nvPr/>
          </p:nvCxnSpPr>
          <p:spPr>
            <a:xfrm flipV="1">
              <a:off x="1877036" y="3334270"/>
              <a:ext cx="372009" cy="4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9823D0F-FAE7-4DF6-9592-B3D07C0A6F08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1056671" y="3997012"/>
              <a:ext cx="2605288" cy="4201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09D8A1-6184-46F8-BC7D-F03E001D6B3A}"/>
                </a:ext>
              </a:extLst>
            </p:cNvPr>
            <p:cNvCxnSpPr>
              <a:cxnSpLocks/>
              <a:stCxn id="91" idx="3"/>
              <a:endCxn id="14" idx="1"/>
            </p:cNvCxnSpPr>
            <p:nvPr/>
          </p:nvCxnSpPr>
          <p:spPr>
            <a:xfrm>
              <a:off x="2777101" y="3334270"/>
              <a:ext cx="884858" cy="662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6EF60DA-8663-425A-9C90-5C643E523BD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054792" y="5407555"/>
              <a:ext cx="2049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BBB540-6F4D-45D2-8FD8-C25189DB4192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4474454" y="3997012"/>
              <a:ext cx="182232" cy="416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7A056EE-1C4C-4F88-8DCD-93B443628FF3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 flipV="1">
              <a:off x="2080084" y="5389876"/>
              <a:ext cx="201821" cy="17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ECD4A1E-73BB-4CDB-B47F-BBC718CB7517}"/>
                </a:ext>
              </a:extLst>
            </p:cNvPr>
            <p:cNvCxnSpPr>
              <a:cxnSpLocks/>
              <a:stCxn id="40" idx="3"/>
              <a:endCxn id="13" idx="1"/>
            </p:cNvCxnSpPr>
            <p:nvPr/>
          </p:nvCxnSpPr>
          <p:spPr>
            <a:xfrm flipV="1">
              <a:off x="3375117" y="4842149"/>
              <a:ext cx="286843" cy="54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DBF19D3-7C0A-44D2-A8D4-CD827902E786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4474455" y="4413687"/>
              <a:ext cx="182231" cy="428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97E68D-1CCC-435F-9342-3D97C2AE2228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5370045" y="4413687"/>
              <a:ext cx="182173" cy="101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BE2FB16-8CDB-4752-9C91-9439F1442BA2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6364713" y="4423859"/>
              <a:ext cx="180635" cy="4182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CAC144B-61B1-40FC-BE9F-AF33F2244BE4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6366450" y="4842149"/>
              <a:ext cx="178898" cy="4182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DC18D19-7745-4027-AEF2-C3B0FA7C3620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7357843" y="4842149"/>
              <a:ext cx="2058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A14CA0F5-54F8-4C25-A016-5ECE9A4C6386}"/>
                </a:ext>
              </a:extLst>
            </p:cNvPr>
            <p:cNvCxnSpPr>
              <a:cxnSpLocks/>
              <a:stCxn id="10" idx="3"/>
              <a:endCxn id="92" idx="1"/>
            </p:cNvCxnSpPr>
            <p:nvPr/>
          </p:nvCxnSpPr>
          <p:spPr>
            <a:xfrm>
              <a:off x="8376138" y="4842149"/>
              <a:ext cx="83965" cy="138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1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087 -0.2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B0B-B158-48AE-85D7-DB7C3D2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Sequencing activities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0B9E0B-F0D1-43B3-BF5F-D61F4999AB17}"/>
              </a:ext>
            </a:extLst>
          </p:cNvPr>
          <p:cNvGrpSpPr/>
          <p:nvPr/>
        </p:nvGrpSpPr>
        <p:grpSpPr>
          <a:xfrm>
            <a:off x="1617039" y="1247156"/>
            <a:ext cx="8898931" cy="2546459"/>
            <a:chOff x="89229" y="3070242"/>
            <a:chExt cx="8898930" cy="254645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D0CFC1A-814F-472A-AAA0-F44242C34AC7}"/>
                </a:ext>
              </a:extLst>
            </p:cNvPr>
            <p:cNvSpPr/>
            <p:nvPr/>
          </p:nvSpPr>
          <p:spPr>
            <a:xfrm>
              <a:off x="91110" y="4208016"/>
              <a:ext cx="965561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Get training data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3ABB573-DC48-4849-B923-BF506025DBF5}"/>
                </a:ext>
              </a:extLst>
            </p:cNvPr>
            <p:cNvSpPr/>
            <p:nvPr/>
          </p:nvSpPr>
          <p:spPr>
            <a:xfrm>
              <a:off x="7563643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Complete report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8E4E47D-502F-4973-BD3A-F12842AC7D1E}"/>
                </a:ext>
              </a:extLst>
            </p:cNvPr>
            <p:cNvSpPr/>
            <p:nvPr/>
          </p:nvSpPr>
          <p:spPr>
            <a:xfrm>
              <a:off x="89229" y="312512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search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4D7935-8787-4F93-B87B-7FC41529F9BD}"/>
                </a:ext>
              </a:extLst>
            </p:cNvPr>
            <p:cNvSpPr/>
            <p:nvPr/>
          </p:nvSpPr>
          <p:spPr>
            <a:xfrm>
              <a:off x="1056671" y="312974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Literature review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BAB330-474B-434E-9197-2E21781094AA}"/>
                </a:ext>
              </a:extLst>
            </p:cNvPr>
            <p:cNvSpPr/>
            <p:nvPr/>
          </p:nvSpPr>
          <p:spPr>
            <a:xfrm>
              <a:off x="3661960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Train DL model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BFAEFE-3EC4-4C35-8E4A-53C46876CF0A}"/>
                </a:ext>
              </a:extLst>
            </p:cNvPr>
            <p:cNvSpPr/>
            <p:nvPr/>
          </p:nvSpPr>
          <p:spPr>
            <a:xfrm>
              <a:off x="3661959" y="3787867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Use other models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D85FB3B-BDDC-4065-8B33-15EF285F51BA}"/>
                </a:ext>
              </a:extLst>
            </p:cNvPr>
            <p:cNvSpPr/>
            <p:nvPr/>
          </p:nvSpPr>
          <p:spPr>
            <a:xfrm>
              <a:off x="4656686" y="4204542"/>
              <a:ext cx="713359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Review tests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558CE27-D202-43AC-9C6B-77358AF71143}"/>
                </a:ext>
              </a:extLst>
            </p:cNvPr>
            <p:cNvSpPr/>
            <p:nvPr/>
          </p:nvSpPr>
          <p:spPr>
            <a:xfrm>
              <a:off x="5552218" y="421471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/ evaluate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0E32755-6D49-4965-B343-0C9C381D9226}"/>
                </a:ext>
              </a:extLst>
            </p:cNvPr>
            <p:cNvSpPr/>
            <p:nvPr/>
          </p:nvSpPr>
          <p:spPr>
            <a:xfrm>
              <a:off x="5400190" y="5051294"/>
              <a:ext cx="966260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Analyse user feedback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B2BDF83-4CA2-4FB1-91FA-D0605C5392AF}"/>
                </a:ext>
              </a:extLst>
            </p:cNvPr>
            <p:cNvSpPr/>
            <p:nvPr/>
          </p:nvSpPr>
          <p:spPr>
            <a:xfrm>
              <a:off x="6545348" y="463300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Propose changes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892DE8A-58F9-428D-A25D-942CCDF909B7}"/>
                </a:ext>
              </a:extLst>
            </p:cNvPr>
            <p:cNvSpPr/>
            <p:nvPr/>
          </p:nvSpPr>
          <p:spPr>
            <a:xfrm>
              <a:off x="89230" y="5198410"/>
              <a:ext cx="96556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Investigate DL models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E0DB7CB-203C-49FA-AC58-BEA9FAF58D5B}"/>
                </a:ext>
              </a:extLst>
            </p:cNvPr>
            <p:cNvSpPr/>
            <p:nvPr/>
          </p:nvSpPr>
          <p:spPr>
            <a:xfrm>
              <a:off x="1259719" y="5198410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Design DL system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B3478D1-9F51-405C-B3C8-80522103B6BC}"/>
                </a:ext>
              </a:extLst>
            </p:cNvPr>
            <p:cNvSpPr/>
            <p:nvPr/>
          </p:nvSpPr>
          <p:spPr>
            <a:xfrm>
              <a:off x="2281905" y="5180731"/>
              <a:ext cx="109321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Develop and test DL System</a:t>
              </a:r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12760181-3C19-4D29-8093-5750CE518DA9}"/>
                </a:ext>
              </a:extLst>
            </p:cNvPr>
            <p:cNvSpPr/>
            <p:nvPr/>
          </p:nvSpPr>
          <p:spPr>
            <a:xfrm>
              <a:off x="2249045" y="3070242"/>
              <a:ext cx="528056" cy="528056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91D76409-B0D4-45B6-8919-F8CE6BE72692}"/>
                </a:ext>
              </a:extLst>
            </p:cNvPr>
            <p:cNvSpPr/>
            <p:nvPr/>
          </p:nvSpPr>
          <p:spPr>
            <a:xfrm>
              <a:off x="8460103" y="4592016"/>
              <a:ext cx="528056" cy="528056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5653A3-D3FB-473B-A197-6B5C8389FF1E}"/>
                </a:ext>
              </a:extLst>
            </p:cNvPr>
            <p:cNvCxnSpPr>
              <a:stCxn id="39" idx="3"/>
              <a:endCxn id="41" idx="1"/>
            </p:cNvCxnSpPr>
            <p:nvPr/>
          </p:nvCxnSpPr>
          <p:spPr>
            <a:xfrm>
              <a:off x="909594" y="3334270"/>
              <a:ext cx="147077" cy="4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4975362-CA41-42E5-B9F4-A2A9878E13BB}"/>
                </a:ext>
              </a:extLst>
            </p:cNvPr>
            <p:cNvCxnSpPr>
              <a:cxnSpLocks/>
              <a:stCxn id="41" idx="3"/>
              <a:endCxn id="51" idx="1"/>
            </p:cNvCxnSpPr>
            <p:nvPr/>
          </p:nvCxnSpPr>
          <p:spPr>
            <a:xfrm flipV="1">
              <a:off x="1877036" y="3334270"/>
              <a:ext cx="372009" cy="4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061A74-103C-4B48-BE3D-22A25DBF721B}"/>
                </a:ext>
              </a:extLst>
            </p:cNvPr>
            <p:cNvCxnSpPr>
              <a:cxnSpLocks/>
              <a:stCxn id="35" idx="3"/>
              <a:endCxn id="43" idx="1"/>
            </p:cNvCxnSpPr>
            <p:nvPr/>
          </p:nvCxnSpPr>
          <p:spPr>
            <a:xfrm flipV="1">
              <a:off x="1056671" y="3997012"/>
              <a:ext cx="2605288" cy="4201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F56FB54-5F31-4F8E-9BFA-98D6FCFD8CBE}"/>
                </a:ext>
              </a:extLst>
            </p:cNvPr>
            <p:cNvCxnSpPr>
              <a:cxnSpLocks/>
              <a:stCxn id="51" idx="3"/>
              <a:endCxn id="43" idx="1"/>
            </p:cNvCxnSpPr>
            <p:nvPr/>
          </p:nvCxnSpPr>
          <p:spPr>
            <a:xfrm>
              <a:off x="2777101" y="3334270"/>
              <a:ext cx="884858" cy="662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AA2E5F1-7FD6-49D4-8221-A1BB42D26604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1054792" y="5407555"/>
              <a:ext cx="2049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7B716C8-2992-43AE-B8E7-CF274781FF53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4474454" y="3997012"/>
              <a:ext cx="182232" cy="416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882253-9218-4560-8E20-B1667EC58F5E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2080084" y="5389876"/>
              <a:ext cx="201821" cy="17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792DCB-FA27-485A-90E2-743D72FDA8C4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>
            <a:xfrm flipV="1">
              <a:off x="3375117" y="4842149"/>
              <a:ext cx="286843" cy="54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126CB85-E2E6-4A6D-B4A4-3559E08F91BB}"/>
                </a:ext>
              </a:extLst>
            </p:cNvPr>
            <p:cNvCxnSpPr>
              <a:cxnSpLocks/>
              <a:stCxn id="42" idx="3"/>
              <a:endCxn id="44" idx="1"/>
            </p:cNvCxnSpPr>
            <p:nvPr/>
          </p:nvCxnSpPr>
          <p:spPr>
            <a:xfrm flipV="1">
              <a:off x="4474455" y="4413687"/>
              <a:ext cx="182231" cy="428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8D9D514-BFA8-48F1-A19E-1902DB55A856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>
              <a:off x="5370045" y="4413687"/>
              <a:ext cx="182173" cy="101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697E5EF-9F61-4343-A366-EE1AAC802EB1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>
              <a:off x="6364713" y="4423859"/>
              <a:ext cx="180635" cy="4182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2CAB451-0118-4B0B-9958-1C198BBD5CD3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 flipV="1">
              <a:off x="6366450" y="4842149"/>
              <a:ext cx="178898" cy="4182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4377883-8E3B-4496-9F18-C339D2B08919}"/>
                </a:ext>
              </a:extLst>
            </p:cNvPr>
            <p:cNvCxnSpPr>
              <a:cxnSpLocks/>
              <a:stCxn id="47" idx="3"/>
              <a:endCxn id="38" idx="1"/>
            </p:cNvCxnSpPr>
            <p:nvPr/>
          </p:nvCxnSpPr>
          <p:spPr>
            <a:xfrm>
              <a:off x="7357843" y="4842149"/>
              <a:ext cx="2058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C572097-EE4C-4D00-BE49-3AD927A7CC69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376138" y="4842149"/>
              <a:ext cx="83965" cy="138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B5CF9EC-57C0-4A48-8E91-AA78F3B9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09" y="4162261"/>
            <a:ext cx="8560595" cy="2308392"/>
          </a:xfrm>
        </p:spPr>
        <p:txBody>
          <a:bodyPr/>
          <a:lstStyle/>
          <a:p>
            <a:r>
              <a:rPr lang="en-GB" dirty="0"/>
              <a:t>Shows dependencies</a:t>
            </a:r>
          </a:p>
          <a:p>
            <a:r>
              <a:rPr lang="en-GB" dirty="0"/>
              <a:t>Indicates critical activities and path</a:t>
            </a:r>
          </a:p>
          <a:p>
            <a:pPr lvl="1"/>
            <a:r>
              <a:rPr lang="en-GB" dirty="0"/>
              <a:t>(only if timings included)</a:t>
            </a:r>
          </a:p>
          <a:p>
            <a:pPr lvl="1"/>
            <a:r>
              <a:rPr lang="en-GB" dirty="0"/>
              <a:t>And shows up problems?</a:t>
            </a:r>
          </a:p>
          <a:p>
            <a:r>
              <a:rPr lang="en-GB" i="1" dirty="0"/>
              <a:t>Can</a:t>
            </a:r>
            <a:r>
              <a:rPr lang="en-GB" dirty="0"/>
              <a:t> tasks be done in parallel?</a:t>
            </a:r>
          </a:p>
        </p:txBody>
      </p:sp>
    </p:spTree>
    <p:extLst>
      <p:ext uri="{BB962C8B-B14F-4D97-AF65-F5344CB8AC3E}">
        <p14:creationId xmlns:p14="http://schemas.microsoft.com/office/powerpoint/2010/main" val="408700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58A2-66E3-9703-65F3-5012B622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</a:t>
            </a:r>
            <a:r>
              <a:rPr lang="en-GB" i="1" dirty="0"/>
              <a:t>are</a:t>
            </a:r>
            <a:r>
              <a:rPr lang="en-GB" dirty="0"/>
              <a:t> my tasks?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A6A4-FE30-7ADF-5955-BB88BCBA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Depends on your project</a:t>
            </a:r>
          </a:p>
          <a:p>
            <a:r>
              <a:rPr lang="en-GB" dirty="0"/>
              <a:t>There</a:t>
            </a:r>
            <a:r>
              <a:rPr lang="en-GB" baseline="0" dirty="0"/>
              <a:t> are some c</a:t>
            </a:r>
            <a:r>
              <a:rPr lang="en-GB" dirty="0"/>
              <a:t>ommon tasks (from a scheduling perspective):</a:t>
            </a:r>
          </a:p>
          <a:p>
            <a:pPr lvl="1"/>
            <a:r>
              <a:rPr lang="en-GB"/>
              <a:t>Literature </a:t>
            </a:r>
            <a:r>
              <a:rPr lang="en-GB" dirty="0"/>
              <a:t>review		(deliverable?)</a:t>
            </a:r>
          </a:p>
          <a:p>
            <a:pPr lvl="1"/>
            <a:r>
              <a:rPr lang="en-GB" dirty="0"/>
              <a:t>Requirements capture</a:t>
            </a:r>
          </a:p>
          <a:p>
            <a:pPr lvl="1"/>
            <a:r>
              <a:rPr lang="en-GB" dirty="0"/>
              <a:t>Requirements specification	(milestone?)</a:t>
            </a:r>
          </a:p>
          <a:p>
            <a:pPr lvl="1"/>
            <a:r>
              <a:rPr lang="en-GB" dirty="0"/>
              <a:t>Software/hardware design	(deliverable?)</a:t>
            </a:r>
          </a:p>
          <a:p>
            <a:pPr lvl="1"/>
            <a:r>
              <a:rPr lang="en-GB" dirty="0"/>
              <a:t>Implementation</a:t>
            </a:r>
          </a:p>
          <a:p>
            <a:pPr lvl="2"/>
            <a:r>
              <a:rPr lang="en-GB" dirty="0"/>
              <a:t>Subtasks depending on project</a:t>
            </a:r>
          </a:p>
          <a:p>
            <a:pPr lvl="2"/>
            <a:r>
              <a:rPr lang="en-GB" dirty="0"/>
              <a:t>Include sprints and other ceremonies</a:t>
            </a:r>
          </a:p>
          <a:p>
            <a:pPr lvl="2"/>
            <a:r>
              <a:rPr lang="en-GB" dirty="0"/>
              <a:t>Include deliverables or milestones for prototypes</a:t>
            </a:r>
          </a:p>
        </p:txBody>
      </p:sp>
    </p:spTree>
    <p:extLst>
      <p:ext uri="{BB962C8B-B14F-4D97-AF65-F5344CB8AC3E}">
        <p14:creationId xmlns:p14="http://schemas.microsoft.com/office/powerpoint/2010/main" val="7103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A506-CA0C-EF05-205F-06B08C3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  There are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C101-0790-1A2D-4863-922BEF79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Experiments and testing</a:t>
            </a:r>
          </a:p>
          <a:p>
            <a:pPr lvl="1"/>
            <a:r>
              <a:rPr lang="en-GB" dirty="0"/>
              <a:t>Don’t forget to include time after these to make changes</a:t>
            </a:r>
          </a:p>
          <a:p>
            <a:r>
              <a:rPr lang="en-GB" dirty="0"/>
              <a:t>Evaluation</a:t>
            </a:r>
          </a:p>
          <a:p>
            <a:pPr lvl="1"/>
            <a:r>
              <a:rPr lang="en-GB" dirty="0"/>
              <a:t>User evaluation of product</a:t>
            </a:r>
          </a:p>
          <a:p>
            <a:pPr lvl="2"/>
            <a:r>
              <a:rPr lang="en-GB" dirty="0"/>
              <a:t>Requires time to plan, prepare, implement and consider the results</a:t>
            </a:r>
          </a:p>
          <a:p>
            <a:pPr lvl="2"/>
            <a:r>
              <a:rPr lang="en-GB" dirty="0"/>
              <a:t>And time to make changes if appropriate</a:t>
            </a:r>
          </a:p>
          <a:p>
            <a:pPr lvl="1"/>
            <a:r>
              <a:rPr lang="en-GB" dirty="0"/>
              <a:t>Self-evaluation of project (reflection)</a:t>
            </a:r>
          </a:p>
          <a:p>
            <a:r>
              <a:rPr lang="en-GB" dirty="0"/>
              <a:t>Writing the report</a:t>
            </a:r>
          </a:p>
          <a:p>
            <a:pPr lvl="1"/>
            <a:r>
              <a:rPr lang="en-GB" dirty="0"/>
              <a:t>Schedule time for writing, feedback and corrections</a:t>
            </a:r>
          </a:p>
          <a:p>
            <a:r>
              <a:rPr lang="en-GB" dirty="0"/>
              <a:t>Don’t forget to include holidays!</a:t>
            </a:r>
          </a:p>
          <a:p>
            <a:pPr lvl="1"/>
            <a:r>
              <a:rPr lang="en-GB" dirty="0"/>
              <a:t>Don’t assume you will work over the Christmas break</a:t>
            </a:r>
          </a:p>
        </p:txBody>
      </p:sp>
    </p:spTree>
    <p:extLst>
      <p:ext uri="{BB962C8B-B14F-4D97-AF65-F5344CB8AC3E}">
        <p14:creationId xmlns:p14="http://schemas.microsoft.com/office/powerpoint/2010/main" val="162549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8E25-0BCF-430B-BA19-43ED8E15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8896-0375-4893-ACF7-3C3AC2D4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2281648"/>
            <a:ext cx="7655668" cy="42737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n-GB" i="1" dirty="0"/>
              <a:t>Planning is an unnatural process; it is much more fun to do something. The nicest thing about not planning is that failure comes as a complete surprise, rather than being preceded by a period of worry and depression.</a:t>
            </a:r>
            <a:r>
              <a:rPr lang="en-GB" dirty="0"/>
              <a:t>”</a:t>
            </a:r>
          </a:p>
          <a:p>
            <a:pPr marL="0" indent="0" algn="r">
              <a:buNone/>
            </a:pPr>
            <a:r>
              <a:rPr lang="en-GB" dirty="0"/>
              <a:t>Sir John Harvey-Jones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0AEA3-B75E-DD45-C72A-346FCFEE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513" y="1408115"/>
            <a:ext cx="2477515" cy="3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6C43-7660-4A10-BADE-1D132CBB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– Gantt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D3AD-6EF6-4C74-981B-FD5F1387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 the right tools for the job</a:t>
            </a:r>
          </a:p>
          <a:p>
            <a:endParaRPr lang="en-GB" dirty="0"/>
          </a:p>
          <a:p>
            <a:r>
              <a:rPr lang="en-GB" dirty="0"/>
              <a:t>Microsoft Project</a:t>
            </a:r>
          </a:p>
          <a:p>
            <a:pPr lvl="1"/>
            <a:r>
              <a:rPr lang="en-GB" dirty="0"/>
              <a:t>Available on university image</a:t>
            </a:r>
          </a:p>
          <a:p>
            <a:pPr lvl="1"/>
            <a:endParaRPr lang="en-GB" dirty="0"/>
          </a:p>
          <a:p>
            <a:r>
              <a:rPr lang="en-GB" dirty="0"/>
              <a:t>Project Libre</a:t>
            </a:r>
          </a:p>
          <a:p>
            <a:pPr lvl="1"/>
            <a:r>
              <a:rPr lang="en-GB" dirty="0"/>
              <a:t>Free download</a:t>
            </a:r>
          </a:p>
          <a:p>
            <a:endParaRPr lang="en-GB" dirty="0"/>
          </a:p>
          <a:p>
            <a:r>
              <a:rPr lang="en-GB" i="1" dirty="0"/>
              <a:t>Please don't use Excel.  Or Word.</a:t>
            </a:r>
          </a:p>
        </p:txBody>
      </p:sp>
    </p:spTree>
    <p:extLst>
      <p:ext uri="{BB962C8B-B14F-4D97-AF65-F5344CB8AC3E}">
        <p14:creationId xmlns:p14="http://schemas.microsoft.com/office/powerpoint/2010/main" val="184113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0718-BD6C-41F5-8E11-BE8802F4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8EA7-91E3-478F-8360-014E681C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7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040F-BDBB-477B-BF4E-B6016B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4F8C-5B1B-4D7B-B70B-2AB821C6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D6D0F-D5B7-9599-0BB4-20C8FB7E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7" y="1864599"/>
            <a:ext cx="11196536" cy="33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2F5-F949-452E-B43A-4CA80631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60D1-B342-4BCA-BBB0-C08F0A8E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I’m doing agile development!  I don’t need a plan!</a:t>
            </a:r>
          </a:p>
          <a:p>
            <a:endParaRPr lang="en-GB" dirty="0"/>
          </a:p>
          <a:p>
            <a:r>
              <a:rPr lang="en-GB" dirty="0"/>
              <a:t>Yes, you do.</a:t>
            </a:r>
          </a:p>
          <a:p>
            <a:pPr lvl="1"/>
            <a:r>
              <a:rPr lang="en-GB" dirty="0"/>
              <a:t>Though it may be less detailed</a:t>
            </a:r>
          </a:p>
          <a:p>
            <a:pPr lvl="1"/>
            <a:r>
              <a:rPr lang="en-GB" dirty="0"/>
              <a:t>When will you do your sprints?</a:t>
            </a:r>
          </a:p>
          <a:p>
            <a:pPr lvl="1"/>
            <a:r>
              <a:rPr lang="en-GB" dirty="0"/>
              <a:t>When will you deliver incremental versions?</a:t>
            </a:r>
          </a:p>
          <a:p>
            <a:pPr lvl="1"/>
            <a:r>
              <a:rPr lang="en-GB" dirty="0"/>
              <a:t>When will you do testing?  Research?  Report writing…</a:t>
            </a:r>
          </a:p>
          <a:p>
            <a:endParaRPr lang="en-GB" dirty="0"/>
          </a:p>
          <a:p>
            <a:r>
              <a:rPr lang="en-GB" dirty="0"/>
              <a:t>Agile is not an excuse for chaos</a:t>
            </a:r>
          </a:p>
        </p:txBody>
      </p:sp>
    </p:spTree>
    <p:extLst>
      <p:ext uri="{BB962C8B-B14F-4D97-AF65-F5344CB8AC3E}">
        <p14:creationId xmlns:p14="http://schemas.microsoft.com/office/powerpoint/2010/main" val="280553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B8E8-0399-42B6-A3DE-3F763525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MSP agile Gantt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89512-B7DB-9BE1-0556-83C6B09E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9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7573-F5DD-43DC-9C39-352A0111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the plan!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9819-99FD-4D4A-A35D-47F6E2BE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Make sure you are doing what you should be</a:t>
            </a:r>
          </a:p>
          <a:p>
            <a:r>
              <a:rPr lang="en-GB" dirty="0"/>
              <a:t>Are you falling behind?</a:t>
            </a:r>
          </a:p>
          <a:p>
            <a:endParaRPr lang="en-GB" dirty="0"/>
          </a:p>
          <a:p>
            <a:r>
              <a:rPr lang="en-GB" dirty="0"/>
              <a:t>Keep it up to date</a:t>
            </a:r>
          </a:p>
          <a:p>
            <a:pPr lvl="1"/>
            <a:r>
              <a:rPr lang="en-GB" dirty="0"/>
              <a:t>Update progress on tasks</a:t>
            </a:r>
          </a:p>
          <a:p>
            <a:endParaRPr lang="en-GB" dirty="0"/>
          </a:p>
          <a:p>
            <a:r>
              <a:rPr lang="en-GB" dirty="0"/>
              <a:t>Change the plan over time</a:t>
            </a:r>
          </a:p>
          <a:p>
            <a:pPr lvl="1"/>
            <a:r>
              <a:rPr lang="en-GB" dirty="0"/>
              <a:t>Add detail as time goes on</a:t>
            </a:r>
          </a:p>
          <a:p>
            <a:pPr lvl="1"/>
            <a:r>
              <a:rPr lang="en-GB" dirty="0"/>
              <a:t>Mid-way progress report is a good time to </a:t>
            </a:r>
            <a:r>
              <a:rPr lang="en-GB" dirty="0" err="1"/>
              <a:t>replan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60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3B2D-7FE2-46E1-9819-19620096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7430-5F88-4540-AB55-96604D27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438103"/>
            <a:ext cx="4306491" cy="5032551"/>
          </a:xfrm>
        </p:spPr>
        <p:txBody>
          <a:bodyPr/>
          <a:lstStyle/>
          <a:p>
            <a:r>
              <a:rPr lang="en-GB" dirty="0"/>
              <a:t>Waterfall?</a:t>
            </a:r>
          </a:p>
          <a:p>
            <a:endParaRPr lang="en-GB" dirty="0"/>
          </a:p>
          <a:p>
            <a:r>
              <a:rPr lang="en-GB" dirty="0"/>
              <a:t>Spiral?</a:t>
            </a:r>
          </a:p>
          <a:p>
            <a:endParaRPr lang="en-GB" dirty="0"/>
          </a:p>
          <a:p>
            <a:r>
              <a:rPr lang="en-GB" dirty="0"/>
              <a:t>Incremental?</a:t>
            </a:r>
          </a:p>
          <a:p>
            <a:endParaRPr lang="en-GB" dirty="0"/>
          </a:p>
          <a:p>
            <a:r>
              <a:rPr lang="en-GB" dirty="0"/>
              <a:t>Prototyping?</a:t>
            </a:r>
          </a:p>
          <a:p>
            <a:endParaRPr lang="en-GB" dirty="0"/>
          </a:p>
          <a:p>
            <a:r>
              <a:rPr lang="en-GB" dirty="0"/>
              <a:t>Agile?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454902-B953-4395-BCCA-6E2DD647FBE7}"/>
              </a:ext>
            </a:extLst>
          </p:cNvPr>
          <p:cNvSpPr txBox="1">
            <a:spLocks/>
          </p:cNvSpPr>
          <p:nvPr/>
        </p:nvSpPr>
        <p:spPr bwMode="auto">
          <a:xfrm>
            <a:off x="5523807" y="1438103"/>
            <a:ext cx="4306491" cy="50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Which one is most appropriate for your project?</a:t>
            </a:r>
          </a:p>
          <a:p>
            <a:endParaRPr lang="en-GB" dirty="0"/>
          </a:p>
          <a:p>
            <a:r>
              <a:rPr lang="en-GB" dirty="0"/>
              <a:t>Choose one</a:t>
            </a:r>
          </a:p>
          <a:p>
            <a:endParaRPr lang="en-GB" dirty="0"/>
          </a:p>
          <a:p>
            <a:r>
              <a:rPr lang="en-GB" dirty="0"/>
              <a:t>Stick with it</a:t>
            </a:r>
          </a:p>
          <a:p>
            <a:endParaRPr lang="en-GB" dirty="0"/>
          </a:p>
          <a:p>
            <a:r>
              <a:rPr lang="en-GB" i="1" dirty="0"/>
              <a:t>Actually do it</a:t>
            </a:r>
          </a:p>
        </p:txBody>
      </p:sp>
    </p:spTree>
    <p:extLst>
      <p:ext uri="{BB962C8B-B14F-4D97-AF65-F5344CB8AC3E}">
        <p14:creationId xmlns:p14="http://schemas.microsoft.com/office/powerpoint/2010/main" val="172052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987-1E16-481F-B019-9BAD594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Helpful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5CE8-37AD-44ED-BE8F-99DF36D9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Keep a log – You’ll be glad you did</a:t>
            </a:r>
          </a:p>
          <a:p>
            <a:pPr lvl="1"/>
            <a:r>
              <a:rPr lang="en-GB" dirty="0"/>
              <a:t>Look at Obsidian, or Notable, or others</a:t>
            </a:r>
          </a:p>
          <a:p>
            <a:r>
              <a:rPr lang="en-GB" dirty="0"/>
              <a:t>Use referencing software</a:t>
            </a:r>
          </a:p>
          <a:p>
            <a:pPr lvl="1"/>
            <a:r>
              <a:rPr lang="en-GB" dirty="0"/>
              <a:t>Endnote, Zotero…</a:t>
            </a:r>
          </a:p>
          <a:p>
            <a:pPr lvl="1"/>
            <a:r>
              <a:rPr lang="en-GB" dirty="0"/>
              <a:t>You’ll be </a:t>
            </a:r>
            <a:r>
              <a:rPr lang="en-GB" i="1" dirty="0"/>
              <a:t>very</a:t>
            </a:r>
            <a:r>
              <a:rPr lang="en-GB" dirty="0"/>
              <a:t> glad you did</a:t>
            </a:r>
          </a:p>
          <a:p>
            <a:r>
              <a:rPr lang="en-GB" dirty="0"/>
              <a:t>Use source control</a:t>
            </a:r>
          </a:p>
          <a:p>
            <a:pPr lvl="1"/>
            <a:r>
              <a:rPr lang="en-GB" dirty="0"/>
              <a:t>Git and GitHub</a:t>
            </a:r>
          </a:p>
          <a:p>
            <a:r>
              <a:rPr lang="en-GB" dirty="0"/>
              <a:t>Use the right tools for the job</a:t>
            </a:r>
          </a:p>
          <a:p>
            <a:pPr lvl="1"/>
            <a:r>
              <a:rPr lang="en-GB" dirty="0"/>
              <a:t>MS Project</a:t>
            </a:r>
          </a:p>
          <a:p>
            <a:pPr lvl="1"/>
            <a:r>
              <a:rPr lang="en-GB" dirty="0" err="1"/>
              <a:t>Freeplane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24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F854-64EA-4861-A511-42584D3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12C4-E039-47F4-A71A-0FB8515A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97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CB1E2C-B5DE-E914-4C1E-7CD1C38E4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431371" y="1495541"/>
            <a:ext cx="8213261" cy="50325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“In preparing for battle I have always found that plans are useless, but planning is indispensable.”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i="1" dirty="0"/>
              <a:t>Dwight D. Eisenhower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“No battle plan ever survived contact with the enemy”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i="1" dirty="0"/>
              <a:t>Field Marshal </a:t>
            </a:r>
            <a:r>
              <a:rPr lang="en-GB" i="1" dirty="0" err="1"/>
              <a:t>Helmuth</a:t>
            </a:r>
            <a:r>
              <a:rPr lang="en-GB" i="1" dirty="0"/>
              <a:t> von </a:t>
            </a:r>
            <a:r>
              <a:rPr lang="en-GB" i="1" dirty="0" err="1"/>
              <a:t>Moltke</a:t>
            </a:r>
            <a:r>
              <a:rPr lang="en-GB" i="1" dirty="0"/>
              <a:t> (the elder)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28F6F-88FF-052E-0249-4F552CCE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177" y="807347"/>
            <a:ext cx="2097323" cy="2621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F305C3-3CAF-E21D-58D9-0A59FBCD5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37" t="7739" b="26521"/>
          <a:stretch/>
        </p:blipFill>
        <p:spPr>
          <a:xfrm>
            <a:off x="9541695" y="3783677"/>
            <a:ext cx="2174311" cy="24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</a:t>
            </a:r>
            <a:endParaRPr lang="en-GB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640688" y="1879455"/>
            <a:ext cx="8213261" cy="30990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“Those who are victorious plan effectively and change decisively. They are like a great river that maintains its course but adjusts its flow.”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i="1" dirty="0"/>
              <a:t>Sun Tzu</a:t>
            </a:r>
          </a:p>
        </p:txBody>
      </p:sp>
      <p:pic>
        <p:nvPicPr>
          <p:cNvPr id="3" name="Picture 2" descr="A close-up of a person&#10;&#10;Description automatically generated">
            <a:extLst>
              <a:ext uri="{FF2B5EF4-FFF2-40B4-BE49-F238E27FC236}">
                <a16:creationId xmlns:a16="http://schemas.microsoft.com/office/drawing/2014/main" id="{31ECD9C6-783F-E846-765E-08ED431F5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89" y="1888610"/>
            <a:ext cx="2411923" cy="26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726-D311-47FB-BC53-C300CBCF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1F3D-CF1C-47DA-9668-CD1DA3C5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Aims</a:t>
            </a:r>
          </a:p>
          <a:p>
            <a:pPr lvl="1"/>
            <a:r>
              <a:rPr lang="en-GB" dirty="0"/>
              <a:t>High level targets</a:t>
            </a:r>
          </a:p>
          <a:p>
            <a:pPr lvl="1"/>
            <a:r>
              <a:rPr lang="en-GB" dirty="0"/>
              <a:t>What the project as a whole will try to do</a:t>
            </a:r>
          </a:p>
          <a:p>
            <a:pPr lvl="1"/>
            <a:r>
              <a:rPr lang="en-GB" dirty="0"/>
              <a:t>Expresses desired outcome</a:t>
            </a:r>
          </a:p>
          <a:p>
            <a:endParaRPr lang="en-GB" dirty="0"/>
          </a:p>
          <a:p>
            <a:r>
              <a:rPr lang="en-GB" dirty="0"/>
              <a:t>Objectives</a:t>
            </a:r>
          </a:p>
          <a:p>
            <a:pPr lvl="1"/>
            <a:r>
              <a:rPr lang="en-GB" dirty="0"/>
              <a:t>More detailed and specific items</a:t>
            </a:r>
          </a:p>
          <a:p>
            <a:pPr lvl="1"/>
            <a:r>
              <a:rPr lang="en-GB" dirty="0"/>
              <a:t>Easy to determine if complete/successful</a:t>
            </a:r>
          </a:p>
          <a:p>
            <a:pPr lvl="1"/>
            <a:r>
              <a:rPr lang="en-GB" dirty="0"/>
              <a:t>Primary and secondary objectives</a:t>
            </a:r>
          </a:p>
          <a:p>
            <a:pPr lvl="2"/>
            <a:r>
              <a:rPr lang="en-GB" dirty="0"/>
              <a:t>Not too many!</a:t>
            </a:r>
          </a:p>
        </p:txBody>
      </p:sp>
    </p:spTree>
    <p:extLst>
      <p:ext uri="{BB962C8B-B14F-4D97-AF65-F5344CB8AC3E}">
        <p14:creationId xmlns:p14="http://schemas.microsoft.com/office/powerpoint/2010/main" val="420301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5325-CB8E-4FB8-9A44-F8D94ECD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DE49-DDA9-40C0-882D-80B75ACC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5" y="1495200"/>
            <a:ext cx="8238263" cy="497545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GB" dirty="0"/>
              <a:t>Objectives must be </a:t>
            </a:r>
            <a:r>
              <a:rPr lang="en-GB" b="1" dirty="0"/>
              <a:t>SMART</a:t>
            </a:r>
            <a:r>
              <a:rPr lang="en-GB" dirty="0"/>
              <a:t>:</a:t>
            </a:r>
          </a:p>
          <a:p>
            <a:r>
              <a:rPr lang="en-GB" sz="4000" b="1" dirty="0"/>
              <a:t>S</a:t>
            </a:r>
            <a:r>
              <a:rPr lang="en-GB" dirty="0"/>
              <a:t>pecific</a:t>
            </a:r>
          </a:p>
          <a:p>
            <a:pPr lvl="1"/>
            <a:r>
              <a:rPr lang="en-GB" dirty="0"/>
              <a:t>Is the objective well defined and clear?  Can it be understood  by anyone with basic knowledge of the project?</a:t>
            </a:r>
          </a:p>
          <a:p>
            <a:r>
              <a:rPr lang="en-GB" sz="3600" b="1" dirty="0"/>
              <a:t>M</a:t>
            </a:r>
            <a:r>
              <a:rPr lang="en-GB" dirty="0"/>
              <a:t>easurable</a:t>
            </a:r>
          </a:p>
          <a:p>
            <a:pPr lvl="1"/>
            <a:r>
              <a:rPr lang="en-GB" dirty="0"/>
              <a:t>Can you measure progress towards the objective?  How will you know when it is complete?</a:t>
            </a:r>
          </a:p>
          <a:p>
            <a:r>
              <a:rPr lang="en-GB" sz="3600" b="1" dirty="0"/>
              <a:t>A</a:t>
            </a:r>
            <a:r>
              <a:rPr lang="en-GB" dirty="0"/>
              <a:t>ppropriate</a:t>
            </a:r>
          </a:p>
          <a:p>
            <a:pPr lvl="1"/>
            <a:r>
              <a:rPr lang="en-GB" dirty="0"/>
              <a:t>Does the objective fit with and contribute to the overall aims of the project?  Has it been agreed by all?</a:t>
            </a:r>
          </a:p>
          <a:p>
            <a:r>
              <a:rPr lang="en-GB" sz="3600" b="1" dirty="0"/>
              <a:t>R</a:t>
            </a:r>
            <a:r>
              <a:rPr lang="en-GB" dirty="0"/>
              <a:t>ealistic</a:t>
            </a:r>
          </a:p>
          <a:p>
            <a:pPr lvl="1"/>
            <a:r>
              <a:rPr lang="en-GB" dirty="0"/>
              <a:t>Within the resource constraints of the project, can this goal be achieved?</a:t>
            </a:r>
          </a:p>
          <a:p>
            <a:r>
              <a:rPr lang="en-GB" sz="3600" b="1" dirty="0"/>
              <a:t>T</a:t>
            </a:r>
            <a:r>
              <a:rPr lang="en-GB" dirty="0"/>
              <a:t>ime-based</a:t>
            </a:r>
          </a:p>
          <a:p>
            <a:pPr lvl="1"/>
            <a:r>
              <a:rPr lang="en-GB" dirty="0"/>
              <a:t>When will the goal be completed?  Is there enough time to achieve the goal?  Is there too much time (consider </a:t>
            </a:r>
            <a:r>
              <a:rPr lang="en-GB" i="1" dirty="0"/>
              <a:t>Parkinson’s law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50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3F5C-643A-4ECB-BF7A-15FB713D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cunning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367F-A853-4A60-8C46-F567FCAF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59" y="1514615"/>
            <a:ext cx="4526280" cy="5032551"/>
          </a:xfrm>
        </p:spPr>
        <p:txBody>
          <a:bodyPr/>
          <a:lstStyle/>
          <a:p>
            <a:r>
              <a:rPr lang="en-GB" dirty="0"/>
              <a:t>Work breakdown</a:t>
            </a:r>
          </a:p>
          <a:p>
            <a:r>
              <a:rPr lang="en-GB" dirty="0"/>
              <a:t>Time estimates</a:t>
            </a:r>
          </a:p>
          <a:p>
            <a:r>
              <a:rPr lang="en-GB" dirty="0"/>
              <a:t>Identifying milestones</a:t>
            </a:r>
          </a:p>
          <a:p>
            <a:r>
              <a:rPr lang="en-GB" dirty="0"/>
              <a:t>Sequencing activities</a:t>
            </a:r>
          </a:p>
          <a:p>
            <a:r>
              <a:rPr lang="en-GB" dirty="0"/>
              <a:t>Scheduling</a:t>
            </a:r>
          </a:p>
          <a:p>
            <a:endParaRPr lang="en-GB" dirty="0"/>
          </a:p>
          <a:p>
            <a:r>
              <a:rPr lang="en-GB" dirty="0" err="1"/>
              <a:t>Replanning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Using the right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36103-36A5-48F8-921E-9F4DCDFD8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8" t="13124" b="17658"/>
          <a:stretch/>
        </p:blipFill>
        <p:spPr>
          <a:xfrm>
            <a:off x="7408187" y="2019680"/>
            <a:ext cx="3440431" cy="26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7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8EAA-40FD-D43A-73E6-51D6D0BE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C522-CAEA-1708-C10C-E5A774BA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D1B5A-F719-4A6F-F1E1-23B312AE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6" y="1892830"/>
            <a:ext cx="10320469" cy="35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996-9F79-4125-8BD0-76468849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breakdown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8BF04BF-C7FA-48C1-ADFE-161CB230393D}"/>
              </a:ext>
            </a:extLst>
          </p:cNvPr>
          <p:cNvGrpSpPr/>
          <p:nvPr/>
        </p:nvGrpSpPr>
        <p:grpSpPr>
          <a:xfrm>
            <a:off x="1724801" y="1705585"/>
            <a:ext cx="8732643" cy="3064151"/>
            <a:chOff x="200802" y="1705584"/>
            <a:chExt cx="8732642" cy="30641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A930C8-8A5A-46E0-9750-272132C8D1F9}"/>
                </a:ext>
              </a:extLst>
            </p:cNvPr>
            <p:cNvSpPr/>
            <p:nvPr/>
          </p:nvSpPr>
          <p:spPr>
            <a:xfrm>
              <a:off x="3180954" y="1705584"/>
              <a:ext cx="1316471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Face Recognition DL project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F9D722-BFFA-4C96-B87E-D17720893E08}"/>
                </a:ext>
              </a:extLst>
            </p:cNvPr>
            <p:cNvSpPr/>
            <p:nvPr/>
          </p:nvSpPr>
          <p:spPr>
            <a:xfrm>
              <a:off x="486390" y="2483828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Literature survey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C95994-AA92-47B6-BEF0-D1F5BFF4F281}"/>
                </a:ext>
              </a:extLst>
            </p:cNvPr>
            <p:cNvSpPr/>
            <p:nvPr/>
          </p:nvSpPr>
          <p:spPr>
            <a:xfrm>
              <a:off x="1862736" y="2487070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Develop DL model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907357-DE69-4289-B712-902A6350EEFB}"/>
                </a:ext>
              </a:extLst>
            </p:cNvPr>
            <p:cNvSpPr/>
            <p:nvPr/>
          </p:nvSpPr>
          <p:spPr>
            <a:xfrm>
              <a:off x="3232833" y="2483828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Get training data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D4804F0-0939-453E-B30E-FF9070705B23}"/>
                </a:ext>
              </a:extLst>
            </p:cNvPr>
            <p:cNvSpPr/>
            <p:nvPr/>
          </p:nvSpPr>
          <p:spPr>
            <a:xfrm>
              <a:off x="4602930" y="2487070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Evaluation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9CF99F-3187-428B-BD87-02D991D8182F}"/>
                </a:ext>
              </a:extLst>
            </p:cNvPr>
            <p:cNvSpPr/>
            <p:nvPr/>
          </p:nvSpPr>
          <p:spPr>
            <a:xfrm>
              <a:off x="5973027" y="2483828"/>
              <a:ext cx="1186774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Complete report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953F63-7014-4DB5-A31E-5DBC75F2BE45}"/>
                </a:ext>
              </a:extLst>
            </p:cNvPr>
            <p:cNvSpPr/>
            <p:nvPr/>
          </p:nvSpPr>
          <p:spPr>
            <a:xfrm>
              <a:off x="200802" y="3398196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Literature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170F0D-392D-47F4-9964-5FCA82A45B18}"/>
                </a:ext>
              </a:extLst>
            </p:cNvPr>
            <p:cNvSpPr/>
            <p:nvPr/>
          </p:nvSpPr>
          <p:spPr>
            <a:xfrm>
              <a:off x="1118447" y="3401438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Literature review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607D5-9A45-471F-8FCF-E8FFBE7A39A8}"/>
                </a:ext>
              </a:extLst>
            </p:cNvPr>
            <p:cNvSpPr/>
            <p:nvPr/>
          </p:nvSpPr>
          <p:spPr>
            <a:xfrm>
              <a:off x="3448573" y="3424134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Train DL model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44EE9A-48B7-4264-98FC-FE9B210FCF26}"/>
                </a:ext>
              </a:extLst>
            </p:cNvPr>
            <p:cNvSpPr/>
            <p:nvPr/>
          </p:nvSpPr>
          <p:spPr>
            <a:xfrm>
              <a:off x="4444039" y="3420893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Use other models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C8C74B2-C246-460B-9E8B-891EBA37B06D}"/>
                </a:ext>
              </a:extLst>
            </p:cNvPr>
            <p:cNvSpPr/>
            <p:nvPr/>
          </p:nvSpPr>
          <p:spPr>
            <a:xfrm>
              <a:off x="5439505" y="342413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Analyse results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E8DF3AC-8637-4546-A260-342DC2E09A47}"/>
                </a:ext>
              </a:extLst>
            </p:cNvPr>
            <p:cNvSpPr/>
            <p:nvPr/>
          </p:nvSpPr>
          <p:spPr>
            <a:xfrm>
              <a:off x="4896495" y="4351444"/>
              <a:ext cx="820366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Review tests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487DAE-48CC-4023-961F-663E4F0F6248}"/>
                </a:ext>
              </a:extLst>
            </p:cNvPr>
            <p:cNvSpPr/>
            <p:nvPr/>
          </p:nvSpPr>
          <p:spPr>
            <a:xfrm>
              <a:off x="5854431" y="4351444"/>
              <a:ext cx="81249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Analyse / evaluate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D0D39F-7005-4FB6-AFC1-E547F6B90F45}"/>
                </a:ext>
              </a:extLst>
            </p:cNvPr>
            <p:cNvSpPr/>
            <p:nvPr/>
          </p:nvSpPr>
          <p:spPr>
            <a:xfrm>
              <a:off x="6461256" y="3424135"/>
              <a:ext cx="820365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User feedback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4FCE147-4B96-4158-BE5A-8BC3A19E8A51}"/>
                </a:ext>
              </a:extLst>
            </p:cNvPr>
            <p:cNvSpPr/>
            <p:nvPr/>
          </p:nvSpPr>
          <p:spPr>
            <a:xfrm>
              <a:off x="6851747" y="4351444"/>
              <a:ext cx="966260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Analyse user feedback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0F638E-9E2A-4F15-AD73-C4854D57968D}"/>
                </a:ext>
              </a:extLst>
            </p:cNvPr>
            <p:cNvSpPr/>
            <p:nvPr/>
          </p:nvSpPr>
          <p:spPr>
            <a:xfrm>
              <a:off x="7967184" y="4351444"/>
              <a:ext cx="966260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Propose changes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6EB8B94-1626-4BE8-BA29-24E7388F9A10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5400000">
              <a:off x="3652728" y="2297366"/>
              <a:ext cx="359954" cy="129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86876CB-A894-447A-880C-7BAA8CC472A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rot="16200000" flipH="1">
              <a:off x="4336155" y="1626908"/>
              <a:ext cx="363196" cy="13571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055D7B7-EA83-40DF-B12B-D81851DB43EC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rot="16200000" flipH="1">
              <a:off x="5022825" y="940239"/>
              <a:ext cx="359954" cy="27272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BF6CB80-AB23-44BD-9EF2-70217B1B7C7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5400000">
              <a:off x="2966059" y="1613939"/>
              <a:ext cx="363196" cy="13830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4970059-2957-4D68-B0DD-CF2496817FE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5400000">
              <a:off x="2279507" y="924145"/>
              <a:ext cx="359954" cy="27594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AF53B90-3A60-41A7-967D-F345291B4230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rot="5400000">
              <a:off x="597342" y="2915761"/>
              <a:ext cx="496078" cy="468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C1D19CC3-A0BD-40AD-A6C3-374015D6ED65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rot="16200000" flipH="1">
              <a:off x="1054543" y="2927351"/>
              <a:ext cx="499320" cy="4488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E10EF63-F666-4E79-BF44-59B49D9F031E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 rot="16200000" flipH="1">
              <a:off x="5774491" y="2327186"/>
              <a:ext cx="518775" cy="16751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8BA241D-1F4E-44E9-B1D5-AD5581C10D8E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rot="5400000">
              <a:off x="4268150" y="2495967"/>
              <a:ext cx="518774" cy="13375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7B047087-6256-48DC-934D-B707A1185A84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rot="5400000">
              <a:off x="4767504" y="2992079"/>
              <a:ext cx="515533" cy="3420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9D8A962F-B99C-4A0E-97DE-65DF9CC865DD}"/>
                </a:ext>
              </a:extLst>
            </p:cNvPr>
            <p:cNvCxnSpPr>
              <a:stCxn id="10" idx="2"/>
              <a:endCxn id="16" idx="0"/>
            </p:cNvCxnSpPr>
            <p:nvPr/>
          </p:nvCxnSpPr>
          <p:spPr>
            <a:xfrm rot="16200000" flipH="1">
              <a:off x="5263615" y="2838061"/>
              <a:ext cx="518775" cy="6533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52D820D-EDC0-4328-AA8C-2CEEDF2965E0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16200000" flipH="1">
              <a:off x="6848649" y="3865215"/>
              <a:ext cx="509019" cy="4634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8EF1807-EFA4-430C-B6FB-E610136E3D41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16200000" flipH="1">
              <a:off x="7406367" y="3307496"/>
              <a:ext cx="509019" cy="15788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0963AEFC-5ED8-42E6-93A2-9F6DFF6860FE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rot="5400000">
              <a:off x="5323674" y="3825429"/>
              <a:ext cx="509019" cy="5430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1EAB7FCA-9C8E-4074-B359-14E89C247E6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rot="16200000" flipH="1">
              <a:off x="5800674" y="3891438"/>
              <a:ext cx="509019" cy="4109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E5968A8-BCF6-46B7-847B-9DC68F570207}"/>
                </a:ext>
              </a:extLst>
            </p:cNvPr>
            <p:cNvSpPr/>
            <p:nvPr/>
          </p:nvSpPr>
          <p:spPr>
            <a:xfrm>
              <a:off x="1118448" y="4351444"/>
              <a:ext cx="1046983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Investigate DL models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94DAB39-9B78-4F55-868D-B385F534099E}"/>
                </a:ext>
              </a:extLst>
            </p:cNvPr>
            <p:cNvSpPr/>
            <p:nvPr/>
          </p:nvSpPr>
          <p:spPr>
            <a:xfrm>
              <a:off x="2318553" y="4351444"/>
              <a:ext cx="103377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Design DL system</a:t>
              </a:r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A7AE867B-B4D1-4EC0-B989-781C33C9809C}"/>
                </a:ext>
              </a:extLst>
            </p:cNvPr>
            <p:cNvCxnSpPr>
              <a:cxnSpLocks/>
              <a:stCxn id="8" idx="2"/>
              <a:endCxn id="77" idx="0"/>
            </p:cNvCxnSpPr>
            <p:nvPr/>
          </p:nvCxnSpPr>
          <p:spPr>
            <a:xfrm rot="5400000">
              <a:off x="1325990" y="3221311"/>
              <a:ext cx="1446084" cy="814183"/>
            </a:xfrm>
            <a:prstGeom prst="bentConnector3">
              <a:avLst>
                <a:gd name="adj1" fmla="val 769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C4B601A-F31B-4082-B7DD-7FCE1BEC246F}"/>
                </a:ext>
              </a:extLst>
            </p:cNvPr>
            <p:cNvCxnSpPr>
              <a:cxnSpLocks/>
              <a:stCxn id="8" idx="2"/>
              <a:endCxn id="78" idx="0"/>
            </p:cNvCxnSpPr>
            <p:nvPr/>
          </p:nvCxnSpPr>
          <p:spPr>
            <a:xfrm rot="16200000" flipH="1">
              <a:off x="1922739" y="3438744"/>
              <a:ext cx="1446084" cy="379316"/>
            </a:xfrm>
            <a:prstGeom prst="bentConnector3">
              <a:avLst>
                <a:gd name="adj1" fmla="val 769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AD8A633-1F1A-4FB6-A59F-EE9C27F61285}"/>
                </a:ext>
              </a:extLst>
            </p:cNvPr>
            <p:cNvSpPr/>
            <p:nvPr/>
          </p:nvSpPr>
          <p:spPr>
            <a:xfrm>
              <a:off x="3495134" y="4351444"/>
              <a:ext cx="1093212" cy="418290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Develop and test DL System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4B5B6845-C662-4900-A394-13CE20A3D6F0}"/>
                </a:ext>
              </a:extLst>
            </p:cNvPr>
            <p:cNvCxnSpPr>
              <a:cxnSpLocks/>
              <a:stCxn id="8" idx="2"/>
              <a:endCxn id="83" idx="0"/>
            </p:cNvCxnSpPr>
            <p:nvPr/>
          </p:nvCxnSpPr>
          <p:spPr>
            <a:xfrm rot="16200000" flipH="1">
              <a:off x="2525889" y="2835593"/>
              <a:ext cx="1446084" cy="1585617"/>
            </a:xfrm>
            <a:prstGeom prst="bentConnector3">
              <a:avLst>
                <a:gd name="adj1" fmla="val 769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C19DD3F-754A-43B8-9F68-3DAD14FB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09" y="5024568"/>
            <a:ext cx="8560595" cy="1446085"/>
          </a:xfrm>
        </p:spPr>
        <p:txBody>
          <a:bodyPr/>
          <a:lstStyle/>
          <a:p>
            <a:r>
              <a:rPr lang="en-GB" dirty="0"/>
              <a:t>Estimate time for lowest level tasks</a:t>
            </a:r>
          </a:p>
        </p:txBody>
      </p:sp>
    </p:spTree>
    <p:extLst>
      <p:ext uri="{BB962C8B-B14F-4D97-AF65-F5344CB8AC3E}">
        <p14:creationId xmlns:p14="http://schemas.microsoft.com/office/powerpoint/2010/main" val="7522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ni of Hull 2024">
      <a:dk1>
        <a:srgbClr val="0E1647"/>
      </a:dk1>
      <a:lt1>
        <a:srgbClr val="FFFFFF"/>
      </a:lt1>
      <a:dk2>
        <a:srgbClr val="D7F777"/>
      </a:dk2>
      <a:lt2>
        <a:srgbClr val="1D4CF2"/>
      </a:lt2>
      <a:accent1>
        <a:srgbClr val="82DAF3"/>
      </a:accent1>
      <a:accent2>
        <a:srgbClr val="F5B6DC"/>
      </a:accent2>
      <a:accent3>
        <a:srgbClr val="79E3CA"/>
      </a:accent3>
      <a:accent4>
        <a:srgbClr val="FFC779"/>
      </a:accent4>
      <a:accent5>
        <a:srgbClr val="A8A3EE"/>
      </a:accent5>
      <a:accent6>
        <a:srgbClr val="FFFFFF"/>
      </a:accent6>
      <a:hlink>
        <a:srgbClr val="1D4CF2"/>
      </a:hlink>
      <a:folHlink>
        <a:srgbClr val="1D4CF2"/>
      </a:folHlink>
    </a:clrScheme>
    <a:fontScheme name="Test">
      <a:majorFont>
        <a:latin typeface="Signifier"/>
        <a:ea typeface=""/>
        <a:cs typeface=""/>
      </a:majorFont>
      <a:minorFont>
        <a:latin typeface="Suisse Int'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7C7B15-3BB4-AE42-84DD-8971D0E4E4B9}" vid="{862906B3-D2E2-2F44-A9B0-4A36042D9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90a8197-7b83-4f10-89b9-83189be3835e}" enabled="0" method="" siteId="{490a8197-7b83-4f10-89b9-83189be383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UniOfHull_MainTemplate_2024_FINAL</Template>
  <TotalTime>0</TotalTime>
  <Words>1149</Words>
  <Application>Microsoft Office PowerPoint</Application>
  <PresentationFormat>Widescreen</PresentationFormat>
  <Paragraphs>306</Paragraphs>
  <Slides>29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Signifier</vt:lpstr>
      <vt:lpstr>Aptos</vt:lpstr>
      <vt:lpstr>Suisse Int'l</vt:lpstr>
      <vt:lpstr>Wingdings</vt:lpstr>
      <vt:lpstr>Office Theme</vt:lpstr>
      <vt:lpstr>Project planning</vt:lpstr>
      <vt:lpstr>Planning</vt:lpstr>
      <vt:lpstr>Planning</vt:lpstr>
      <vt:lpstr>Planning</vt:lpstr>
      <vt:lpstr>Aims and objectives </vt:lpstr>
      <vt:lpstr>Objectives</vt:lpstr>
      <vt:lpstr>Creating a cunning plan</vt:lpstr>
      <vt:lpstr>Mind map</vt:lpstr>
      <vt:lpstr>Work breakdown</vt:lpstr>
      <vt:lpstr>Work breakdown</vt:lpstr>
      <vt:lpstr>Work breakdown</vt:lpstr>
      <vt:lpstr>Time estimates</vt:lpstr>
      <vt:lpstr>Not enough time?</vt:lpstr>
      <vt:lpstr>Identify milestones</vt:lpstr>
      <vt:lpstr>Sequencing activities</vt:lpstr>
      <vt:lpstr>Sequencing activities</vt:lpstr>
      <vt:lpstr>Sequencing activities</vt:lpstr>
      <vt:lpstr>But what are my tasks?</vt:lpstr>
      <vt:lpstr>What?  There are more?</vt:lpstr>
      <vt:lpstr>Scheduling – Gantt charts</vt:lpstr>
      <vt:lpstr>MSP demo</vt:lpstr>
      <vt:lpstr>Gantt chart</vt:lpstr>
      <vt:lpstr>Agile planning</vt:lpstr>
      <vt:lpstr>MSP agile Gantt</vt:lpstr>
      <vt:lpstr>USE the plan!</vt:lpstr>
      <vt:lpstr>Methodologies</vt:lpstr>
      <vt:lpstr>Helpful advice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2024-10-01T16:13:53Z</dcterms:created>
  <dcterms:modified xsi:type="dcterms:W3CDTF">2024-10-01T16:14:24Z</dcterms:modified>
</cp:coreProperties>
</file>