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Abel"/>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EA7D3FF-3708-45BE-96D0-F28964D8B25A}">
  <a:tblStyle styleId="{BEA7D3FF-3708-45BE-96D0-F28964D8B25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Abel-regular.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7211f915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07211f915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800">
                <a:solidFill>
                  <a:srgbClr val="595959"/>
                </a:solidFill>
              </a:rPr>
              <a:t>P(k &lt; z &lt; k+1) = 1-F(k) - (1- F(k+1))</a:t>
            </a:r>
            <a:endParaRPr b="1" sz="18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b="1" lang="en" sz="1800">
                <a:solidFill>
                  <a:srgbClr val="595959"/>
                </a:solidFill>
              </a:rPr>
              <a:t>	                 = F(k+1) - F(k)</a:t>
            </a:r>
            <a:endParaRPr b="1" sz="1800">
              <a:solidFill>
                <a:srgbClr val="595959"/>
              </a:solidFill>
            </a:endParaRPr>
          </a:p>
          <a:p>
            <a:pPr indent="0" lvl="0" marL="0" rtl="0" algn="l">
              <a:lnSpc>
                <a:spcPct val="115000"/>
              </a:lnSpc>
              <a:spcBef>
                <a:spcPts val="1200"/>
              </a:spcBef>
              <a:spcAft>
                <a:spcPts val="0"/>
              </a:spcAft>
              <a:buClr>
                <a:schemeClr val="dk1"/>
              </a:buClr>
              <a:buSzPts val="1100"/>
              <a:buFont typeface="Arial"/>
              <a:buNone/>
            </a:pPr>
            <a:r>
              <a:t/>
            </a:r>
            <a:endParaRPr b="1" sz="1800">
              <a:solidFill>
                <a:srgbClr val="595959"/>
              </a:solidFill>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73049f3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073049f3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595959"/>
              </a:buClr>
              <a:buSzPts val="900"/>
              <a:buChar char="-"/>
            </a:pPr>
            <a:r>
              <a:rPr lang="en" sz="900">
                <a:solidFill>
                  <a:srgbClr val="595959"/>
                </a:solidFill>
              </a:rPr>
              <a:t>Table</a:t>
            </a:r>
            <a:endParaRPr sz="900">
              <a:solidFill>
                <a:srgbClr val="595959"/>
              </a:solidFill>
            </a:endParaRPr>
          </a:p>
          <a:p>
            <a:pPr indent="-285750" lvl="0" marL="457200" rtl="0" algn="l">
              <a:lnSpc>
                <a:spcPct val="115000"/>
              </a:lnSpc>
              <a:spcBef>
                <a:spcPts val="0"/>
              </a:spcBef>
              <a:spcAft>
                <a:spcPts val="0"/>
              </a:spcAft>
              <a:buClr>
                <a:srgbClr val="595959"/>
              </a:buClr>
              <a:buSzPts val="900"/>
              <a:buChar char="-"/>
            </a:pPr>
            <a:r>
              <a:rPr lang="en" sz="900">
                <a:solidFill>
                  <a:srgbClr val="595959"/>
                </a:solidFill>
              </a:rPr>
              <a:t>Fourth down</a:t>
            </a:r>
            <a:endParaRPr sz="900">
              <a:solidFill>
                <a:srgbClr val="595959"/>
              </a:solidFill>
            </a:endParaRPr>
          </a:p>
          <a:p>
            <a:pPr indent="-285750" lvl="0" marL="457200" rtl="0" algn="l">
              <a:lnSpc>
                <a:spcPct val="115000"/>
              </a:lnSpc>
              <a:spcBef>
                <a:spcPts val="0"/>
              </a:spcBef>
              <a:spcAft>
                <a:spcPts val="0"/>
              </a:spcAft>
              <a:buClr>
                <a:srgbClr val="595959"/>
              </a:buClr>
              <a:buSzPts val="900"/>
              <a:buChar char="-"/>
            </a:pPr>
            <a:r>
              <a:rPr lang="en" sz="900">
                <a:solidFill>
                  <a:srgbClr val="595959"/>
                </a:solidFill>
              </a:rPr>
              <a:t>Comparisons across downs and yards</a:t>
            </a:r>
            <a:endParaRPr sz="900">
              <a:solidFill>
                <a:srgbClr val="595959"/>
              </a:solidFill>
            </a:endParaRPr>
          </a:p>
          <a:p>
            <a:pPr indent="0" lvl="0" marL="0" rtl="0" algn="l">
              <a:spcBef>
                <a:spcPts val="1200"/>
              </a:spcBef>
              <a:spcAft>
                <a:spcPts val="0"/>
              </a:spcAft>
              <a:buNone/>
            </a:pPr>
            <a:r>
              <a:t/>
            </a:r>
            <a:endParaRPr sz="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073049f30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073049f30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595959"/>
              </a:buClr>
              <a:buSzPts val="1200"/>
              <a:buChar char="-"/>
            </a:pPr>
            <a:r>
              <a:rPr lang="en" sz="1200">
                <a:solidFill>
                  <a:srgbClr val="595959"/>
                </a:solidFill>
              </a:rPr>
              <a:t>Tables</a:t>
            </a:r>
            <a:endParaRPr sz="1200">
              <a:solidFill>
                <a:srgbClr val="595959"/>
              </a:solidFill>
            </a:endParaRPr>
          </a:p>
          <a:p>
            <a:pPr indent="-304800" lvl="0" marL="457200" rtl="0" algn="l">
              <a:lnSpc>
                <a:spcPct val="115000"/>
              </a:lnSpc>
              <a:spcBef>
                <a:spcPts val="0"/>
              </a:spcBef>
              <a:spcAft>
                <a:spcPts val="0"/>
              </a:spcAft>
              <a:buClr>
                <a:srgbClr val="595959"/>
              </a:buClr>
              <a:buSzPts val="1200"/>
              <a:buChar char="-"/>
            </a:pPr>
            <a:r>
              <a:rPr lang="en" sz="1200">
                <a:solidFill>
                  <a:srgbClr val="595959"/>
                </a:solidFill>
              </a:rPr>
              <a:t>Interpretation</a:t>
            </a:r>
            <a:endParaRPr sz="1200">
              <a:solidFill>
                <a:srgbClr val="595959"/>
              </a:solidFill>
            </a:endParaRPr>
          </a:p>
          <a:p>
            <a:pPr indent="-304800" lvl="0" marL="457200" rtl="0" algn="l">
              <a:lnSpc>
                <a:spcPct val="115000"/>
              </a:lnSpc>
              <a:spcBef>
                <a:spcPts val="0"/>
              </a:spcBef>
              <a:spcAft>
                <a:spcPts val="0"/>
              </a:spcAft>
              <a:buClr>
                <a:srgbClr val="595959"/>
              </a:buClr>
              <a:buSzPts val="1200"/>
              <a:buChar char="-"/>
            </a:pPr>
            <a:r>
              <a:rPr lang="en" sz="1200">
                <a:solidFill>
                  <a:srgbClr val="595959"/>
                </a:solidFill>
              </a:rPr>
              <a:t>Insights: punting only on fourth down, passing when further away</a:t>
            </a:r>
            <a:endParaRPr sz="1200">
              <a:solidFill>
                <a:srgbClr val="595959"/>
              </a:solidFill>
            </a:endParaRPr>
          </a:p>
          <a:p>
            <a:pPr indent="0" lvl="0" marL="0" rtl="0" algn="l">
              <a:spcBef>
                <a:spcPts val="1200"/>
              </a:spcBef>
              <a:spcAft>
                <a:spcPts val="0"/>
              </a:spcAft>
              <a:buNone/>
            </a:pPr>
            <a:r>
              <a:t/>
            </a:r>
            <a:endParaRPr sz="5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073049f30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073049f30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073049f30a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073049f30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7211f915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7211f915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7211f915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7211f915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7211f915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7211f915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points worth mentioning: </a:t>
            </a:r>
            <a:endParaRPr/>
          </a:p>
          <a:p>
            <a:pPr indent="-298450" lvl="0" marL="457200" rtl="0" algn="l">
              <a:spcBef>
                <a:spcPts val="0"/>
              </a:spcBef>
              <a:spcAft>
                <a:spcPts val="0"/>
              </a:spcAft>
              <a:buSzPts val="1100"/>
              <a:buChar char="●"/>
            </a:pPr>
            <a:r>
              <a:rPr lang="en"/>
              <a:t>The mode of passes is 10 yards which might be by design</a:t>
            </a:r>
            <a:endParaRPr/>
          </a:p>
          <a:p>
            <a:pPr indent="-298450" lvl="0" marL="457200" rtl="0" algn="l">
              <a:spcBef>
                <a:spcPts val="0"/>
              </a:spcBef>
              <a:spcAft>
                <a:spcPts val="0"/>
              </a:spcAft>
              <a:buSzPts val="1100"/>
              <a:buChar char="●"/>
            </a:pPr>
            <a:r>
              <a:rPr lang="en"/>
              <a:t>Some rushes can lead to huge benefits (but is rare)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7211f9151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7211f9151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73049f30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73049f30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595959"/>
              </a:buClr>
              <a:buSzPts val="1300"/>
              <a:buChar char="-"/>
            </a:pPr>
            <a:r>
              <a:rPr lang="en" sz="1300">
                <a:solidFill>
                  <a:srgbClr val="595959"/>
                </a:solidFill>
              </a:rPr>
              <a:t>Bellman equation</a:t>
            </a:r>
            <a:endParaRPr sz="1300">
              <a:solidFill>
                <a:srgbClr val="595959"/>
              </a:solidFill>
            </a:endParaRPr>
          </a:p>
          <a:p>
            <a:pPr indent="-311150" lvl="0" marL="457200" rtl="0" algn="l">
              <a:lnSpc>
                <a:spcPct val="115000"/>
              </a:lnSpc>
              <a:spcBef>
                <a:spcPts val="0"/>
              </a:spcBef>
              <a:spcAft>
                <a:spcPts val="0"/>
              </a:spcAft>
              <a:buClr>
                <a:srgbClr val="595959"/>
              </a:buClr>
              <a:buSzPts val="1300"/>
              <a:buChar char="-"/>
            </a:pPr>
            <a:r>
              <a:rPr lang="en" sz="1300">
                <a:solidFill>
                  <a:srgbClr val="595959"/>
                </a:solidFill>
              </a:rPr>
              <a:t>What we can obtain by solving the MDP (values and policy)</a:t>
            </a:r>
            <a:endParaRPr sz="1300">
              <a:solidFill>
                <a:srgbClr val="595959"/>
              </a:solidFill>
            </a:endParaRPr>
          </a:p>
          <a:p>
            <a:pPr indent="0" lvl="0" marL="0" rtl="0" algn="l">
              <a:spcBef>
                <a:spcPts val="1200"/>
              </a:spcBef>
              <a:spcAft>
                <a:spcPts val="0"/>
              </a:spcAft>
              <a:buNone/>
            </a:pPr>
            <a:r>
              <a:t/>
            </a:r>
            <a:endParaRPr sz="6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7211f915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7211f915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73049f30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73049f30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73049f30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73049f30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4" name="Shape 64"/>
        <p:cNvGrpSpPr/>
        <p:nvPr/>
      </p:nvGrpSpPr>
      <p:grpSpPr>
        <a:xfrm>
          <a:off x="0" y="0"/>
          <a:ext cx="0" cy="0"/>
          <a:chOff x="0" y="0"/>
          <a:chExt cx="0" cy="0"/>
        </a:xfrm>
      </p:grpSpPr>
      <p:sp>
        <p:nvSpPr>
          <p:cNvPr id="65" name="Google Shape;65;p11"/>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66" name="Google Shape;6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7" name="Shape 67"/>
        <p:cNvGrpSpPr/>
        <p:nvPr/>
      </p:nvGrpSpPr>
      <p:grpSpPr>
        <a:xfrm>
          <a:off x="0" y="0"/>
          <a:ext cx="0" cy="0"/>
          <a:chOff x="0" y="0"/>
          <a:chExt cx="0" cy="0"/>
        </a:xfrm>
      </p:grpSpPr>
      <p:sp>
        <p:nvSpPr>
          <p:cNvPr id="68" name="Google Shape;68;p1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2"/>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70" name="Google Shape;70;p12"/>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1" name="Google Shape;71;p12"/>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2" name="Google Shape;72;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3" name="Shape 73"/>
        <p:cNvGrpSpPr/>
        <p:nvPr/>
      </p:nvGrpSpPr>
      <p:grpSpPr>
        <a:xfrm>
          <a:off x="0" y="0"/>
          <a:ext cx="0" cy="0"/>
          <a:chOff x="0" y="0"/>
          <a:chExt cx="0" cy="0"/>
        </a:xfrm>
      </p:grpSpPr>
      <p:sp>
        <p:nvSpPr>
          <p:cNvPr id="74" name="Google Shape;74;p13"/>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75" name="Google Shape;75;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6" name="Shape 76"/>
        <p:cNvGrpSpPr/>
        <p:nvPr/>
      </p:nvGrpSpPr>
      <p:grpSpPr>
        <a:xfrm>
          <a:off x="0" y="0"/>
          <a:ext cx="0" cy="0"/>
          <a:chOff x="0" y="0"/>
          <a:chExt cx="0" cy="0"/>
        </a:xfrm>
      </p:grpSpPr>
      <p:sp>
        <p:nvSpPr>
          <p:cNvPr id="77" name="Google Shape;77;p14"/>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8" name="Google Shape;78;p14"/>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79" name="Google Shape;7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0" name="Google Shape;20;p4"/>
          <p:cNvSpPr/>
          <p:nvPr/>
        </p:nvSpPr>
        <p:spPr>
          <a:xfrm>
            <a:off x="7038600" y="82800"/>
            <a:ext cx="168000" cy="168000"/>
          </a:xfrm>
          <a:prstGeom prst="ellipse">
            <a:avLst/>
          </a:prstGeom>
          <a:solidFill>
            <a:srgbClr val="7F6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nvSpPr>
        <p:spPr>
          <a:xfrm>
            <a:off x="6816600" y="188775"/>
            <a:ext cx="6120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Abel"/>
                <a:ea typeface="Abel"/>
                <a:cs typeface="Abel"/>
                <a:sym typeface="Abel"/>
              </a:rPr>
              <a:t>Intro</a:t>
            </a:r>
            <a:endParaRPr sz="1300">
              <a:latin typeface="Abel"/>
              <a:ea typeface="Abel"/>
              <a:cs typeface="Abel"/>
              <a:sym typeface="Abel"/>
            </a:endParaRPr>
          </a:p>
        </p:txBody>
      </p:sp>
      <p:sp>
        <p:nvSpPr>
          <p:cNvPr id="22" name="Google Shape;22;p4"/>
          <p:cNvSpPr txBox="1"/>
          <p:nvPr/>
        </p:nvSpPr>
        <p:spPr>
          <a:xfrm>
            <a:off x="7343150" y="188775"/>
            <a:ext cx="6120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Abel"/>
                <a:ea typeface="Abel"/>
                <a:cs typeface="Abel"/>
                <a:sym typeface="Abel"/>
              </a:rPr>
              <a:t>Data</a:t>
            </a:r>
            <a:endParaRPr sz="1300">
              <a:latin typeface="Abel"/>
              <a:ea typeface="Abel"/>
              <a:cs typeface="Abel"/>
              <a:sym typeface="Abel"/>
            </a:endParaRPr>
          </a:p>
        </p:txBody>
      </p:sp>
      <p:sp>
        <p:nvSpPr>
          <p:cNvPr id="23" name="Google Shape;23;p4"/>
          <p:cNvSpPr txBox="1"/>
          <p:nvPr/>
        </p:nvSpPr>
        <p:spPr>
          <a:xfrm>
            <a:off x="8396250" y="188775"/>
            <a:ext cx="6714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Abel"/>
                <a:ea typeface="Abel"/>
                <a:cs typeface="Abel"/>
                <a:sym typeface="Abel"/>
              </a:rPr>
              <a:t>Results</a:t>
            </a:r>
            <a:endParaRPr sz="1300">
              <a:latin typeface="Abel"/>
              <a:ea typeface="Abel"/>
              <a:cs typeface="Abel"/>
              <a:sym typeface="Abel"/>
            </a:endParaRPr>
          </a:p>
        </p:txBody>
      </p:sp>
      <p:sp>
        <p:nvSpPr>
          <p:cNvPr id="24" name="Google Shape;24;p4"/>
          <p:cNvSpPr txBox="1"/>
          <p:nvPr/>
        </p:nvSpPr>
        <p:spPr>
          <a:xfrm>
            <a:off x="7869700" y="188775"/>
            <a:ext cx="6120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Abel"/>
                <a:ea typeface="Abel"/>
                <a:cs typeface="Abel"/>
                <a:sym typeface="Abel"/>
              </a:rPr>
              <a:t>Model</a:t>
            </a:r>
            <a:endParaRPr sz="1300">
              <a:latin typeface="Abel"/>
              <a:ea typeface="Abel"/>
              <a:cs typeface="Abel"/>
              <a:sym typeface="Abe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25" name="Shape 25"/>
        <p:cNvGrpSpPr/>
        <p:nvPr/>
      </p:nvGrpSpPr>
      <p:grpSpPr>
        <a:xfrm>
          <a:off x="0" y="0"/>
          <a:ext cx="0" cy="0"/>
          <a:chOff x="0" y="0"/>
          <a:chExt cx="0" cy="0"/>
        </a:xfrm>
      </p:grpSpPr>
      <p:sp>
        <p:nvSpPr>
          <p:cNvPr id="26" name="Google Shape;26;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9" name="Google Shape;29;p5"/>
          <p:cNvSpPr/>
          <p:nvPr/>
        </p:nvSpPr>
        <p:spPr>
          <a:xfrm>
            <a:off x="7572000" y="82800"/>
            <a:ext cx="168000" cy="168000"/>
          </a:xfrm>
          <a:prstGeom prst="ellipse">
            <a:avLst/>
          </a:prstGeom>
          <a:solidFill>
            <a:srgbClr val="7F6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txBox="1"/>
          <p:nvPr/>
        </p:nvSpPr>
        <p:spPr>
          <a:xfrm>
            <a:off x="6816600" y="188775"/>
            <a:ext cx="6120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Abel"/>
                <a:ea typeface="Abel"/>
                <a:cs typeface="Abel"/>
                <a:sym typeface="Abel"/>
              </a:rPr>
              <a:t>Intro</a:t>
            </a:r>
            <a:endParaRPr sz="1300">
              <a:latin typeface="Abel"/>
              <a:ea typeface="Abel"/>
              <a:cs typeface="Abel"/>
              <a:sym typeface="Abel"/>
            </a:endParaRPr>
          </a:p>
        </p:txBody>
      </p:sp>
      <p:sp>
        <p:nvSpPr>
          <p:cNvPr id="31" name="Google Shape;31;p5"/>
          <p:cNvSpPr txBox="1"/>
          <p:nvPr/>
        </p:nvSpPr>
        <p:spPr>
          <a:xfrm>
            <a:off x="7343150" y="188775"/>
            <a:ext cx="6120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Abel"/>
                <a:ea typeface="Abel"/>
                <a:cs typeface="Abel"/>
                <a:sym typeface="Abel"/>
              </a:rPr>
              <a:t>Data</a:t>
            </a:r>
            <a:endParaRPr sz="1300">
              <a:latin typeface="Abel"/>
              <a:ea typeface="Abel"/>
              <a:cs typeface="Abel"/>
              <a:sym typeface="Abel"/>
            </a:endParaRPr>
          </a:p>
        </p:txBody>
      </p:sp>
      <p:sp>
        <p:nvSpPr>
          <p:cNvPr id="32" name="Google Shape;32;p5"/>
          <p:cNvSpPr txBox="1"/>
          <p:nvPr/>
        </p:nvSpPr>
        <p:spPr>
          <a:xfrm>
            <a:off x="8396250" y="188775"/>
            <a:ext cx="6714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Abel"/>
                <a:ea typeface="Abel"/>
                <a:cs typeface="Abel"/>
                <a:sym typeface="Abel"/>
              </a:rPr>
              <a:t>Results</a:t>
            </a:r>
            <a:endParaRPr sz="1300">
              <a:latin typeface="Abel"/>
              <a:ea typeface="Abel"/>
              <a:cs typeface="Abel"/>
              <a:sym typeface="Abel"/>
            </a:endParaRPr>
          </a:p>
        </p:txBody>
      </p:sp>
      <p:sp>
        <p:nvSpPr>
          <p:cNvPr id="33" name="Google Shape;33;p5"/>
          <p:cNvSpPr txBox="1"/>
          <p:nvPr/>
        </p:nvSpPr>
        <p:spPr>
          <a:xfrm>
            <a:off x="7869700" y="188775"/>
            <a:ext cx="6120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Abel"/>
                <a:ea typeface="Abel"/>
                <a:cs typeface="Abel"/>
                <a:sym typeface="Abel"/>
              </a:rPr>
              <a:t>Model</a:t>
            </a:r>
            <a:endParaRPr sz="1300">
              <a:latin typeface="Abel"/>
              <a:ea typeface="Abel"/>
              <a:cs typeface="Abel"/>
              <a:sym typeface="Abe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1">
  <p:cSld name="TITLE_AND_BODY_1_1">
    <p:spTree>
      <p:nvGrpSpPr>
        <p:cNvPr id="34" name="Shape 34"/>
        <p:cNvGrpSpPr/>
        <p:nvPr/>
      </p:nvGrpSpPr>
      <p:grpSpPr>
        <a:xfrm>
          <a:off x="0" y="0"/>
          <a:ext cx="0" cy="0"/>
          <a:chOff x="0" y="0"/>
          <a:chExt cx="0" cy="0"/>
        </a:xfrm>
      </p:grpSpPr>
      <p:sp>
        <p:nvSpPr>
          <p:cNvPr id="35" name="Google Shape;35;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 name="Google Shape;36;p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8" name="Google Shape;38;p6"/>
          <p:cNvSpPr/>
          <p:nvPr/>
        </p:nvSpPr>
        <p:spPr>
          <a:xfrm>
            <a:off x="8105400" y="82800"/>
            <a:ext cx="168000" cy="168000"/>
          </a:xfrm>
          <a:prstGeom prst="ellipse">
            <a:avLst/>
          </a:prstGeom>
          <a:solidFill>
            <a:srgbClr val="7F6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6"/>
          <p:cNvSpPr txBox="1"/>
          <p:nvPr/>
        </p:nvSpPr>
        <p:spPr>
          <a:xfrm>
            <a:off x="6816600" y="188775"/>
            <a:ext cx="6120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Abel"/>
                <a:ea typeface="Abel"/>
                <a:cs typeface="Abel"/>
                <a:sym typeface="Abel"/>
              </a:rPr>
              <a:t>Intro</a:t>
            </a:r>
            <a:endParaRPr sz="1300">
              <a:latin typeface="Abel"/>
              <a:ea typeface="Abel"/>
              <a:cs typeface="Abel"/>
              <a:sym typeface="Abel"/>
            </a:endParaRPr>
          </a:p>
        </p:txBody>
      </p:sp>
      <p:sp>
        <p:nvSpPr>
          <p:cNvPr id="40" name="Google Shape;40;p6"/>
          <p:cNvSpPr txBox="1"/>
          <p:nvPr/>
        </p:nvSpPr>
        <p:spPr>
          <a:xfrm>
            <a:off x="7343150" y="188775"/>
            <a:ext cx="6120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Abel"/>
                <a:ea typeface="Abel"/>
                <a:cs typeface="Abel"/>
                <a:sym typeface="Abel"/>
              </a:rPr>
              <a:t>Data</a:t>
            </a:r>
            <a:endParaRPr sz="1300">
              <a:latin typeface="Abel"/>
              <a:ea typeface="Abel"/>
              <a:cs typeface="Abel"/>
              <a:sym typeface="Abel"/>
            </a:endParaRPr>
          </a:p>
        </p:txBody>
      </p:sp>
      <p:sp>
        <p:nvSpPr>
          <p:cNvPr id="41" name="Google Shape;41;p6"/>
          <p:cNvSpPr txBox="1"/>
          <p:nvPr/>
        </p:nvSpPr>
        <p:spPr>
          <a:xfrm>
            <a:off x="8396250" y="188775"/>
            <a:ext cx="6714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Abel"/>
                <a:ea typeface="Abel"/>
                <a:cs typeface="Abel"/>
                <a:sym typeface="Abel"/>
              </a:rPr>
              <a:t>Results</a:t>
            </a:r>
            <a:endParaRPr sz="1300">
              <a:latin typeface="Abel"/>
              <a:ea typeface="Abel"/>
              <a:cs typeface="Abel"/>
              <a:sym typeface="Abel"/>
            </a:endParaRPr>
          </a:p>
        </p:txBody>
      </p:sp>
      <p:sp>
        <p:nvSpPr>
          <p:cNvPr id="42" name="Google Shape;42;p6"/>
          <p:cNvSpPr txBox="1"/>
          <p:nvPr/>
        </p:nvSpPr>
        <p:spPr>
          <a:xfrm>
            <a:off x="7869700" y="188775"/>
            <a:ext cx="6120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Abel"/>
                <a:ea typeface="Abel"/>
                <a:cs typeface="Abel"/>
                <a:sym typeface="Abel"/>
              </a:rPr>
              <a:t>Model</a:t>
            </a:r>
            <a:endParaRPr sz="1300">
              <a:latin typeface="Abel"/>
              <a:ea typeface="Abel"/>
              <a:cs typeface="Abel"/>
              <a:sym typeface="Abe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1 1">
  <p:cSld name="TITLE_AND_BODY_1_1_1">
    <p:spTree>
      <p:nvGrpSpPr>
        <p:cNvPr id="43" name="Shape 43"/>
        <p:cNvGrpSpPr/>
        <p:nvPr/>
      </p:nvGrpSpPr>
      <p:grpSpPr>
        <a:xfrm>
          <a:off x="0" y="0"/>
          <a:ext cx="0" cy="0"/>
          <a:chOff x="0" y="0"/>
          <a:chExt cx="0" cy="0"/>
        </a:xfrm>
      </p:grpSpPr>
      <p:sp>
        <p:nvSpPr>
          <p:cNvPr id="44" name="Google Shape;44;p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 name="Google Shape;45;p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6" name="Google Shape;4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7" name="Google Shape;47;p7"/>
          <p:cNvSpPr/>
          <p:nvPr/>
        </p:nvSpPr>
        <p:spPr>
          <a:xfrm>
            <a:off x="8638800" y="82800"/>
            <a:ext cx="168000" cy="168000"/>
          </a:xfrm>
          <a:prstGeom prst="ellipse">
            <a:avLst/>
          </a:prstGeom>
          <a:solidFill>
            <a:srgbClr val="7F6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7"/>
          <p:cNvSpPr txBox="1"/>
          <p:nvPr/>
        </p:nvSpPr>
        <p:spPr>
          <a:xfrm>
            <a:off x="6816600" y="188775"/>
            <a:ext cx="6120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Abel"/>
                <a:ea typeface="Abel"/>
                <a:cs typeface="Abel"/>
                <a:sym typeface="Abel"/>
              </a:rPr>
              <a:t>Intro</a:t>
            </a:r>
            <a:endParaRPr sz="1300">
              <a:latin typeface="Abel"/>
              <a:ea typeface="Abel"/>
              <a:cs typeface="Abel"/>
              <a:sym typeface="Abel"/>
            </a:endParaRPr>
          </a:p>
        </p:txBody>
      </p:sp>
      <p:sp>
        <p:nvSpPr>
          <p:cNvPr id="49" name="Google Shape;49;p7"/>
          <p:cNvSpPr txBox="1"/>
          <p:nvPr/>
        </p:nvSpPr>
        <p:spPr>
          <a:xfrm>
            <a:off x="7343150" y="188775"/>
            <a:ext cx="6120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Abel"/>
                <a:ea typeface="Abel"/>
                <a:cs typeface="Abel"/>
                <a:sym typeface="Abel"/>
              </a:rPr>
              <a:t>Data</a:t>
            </a:r>
            <a:endParaRPr sz="1300">
              <a:latin typeface="Abel"/>
              <a:ea typeface="Abel"/>
              <a:cs typeface="Abel"/>
              <a:sym typeface="Abel"/>
            </a:endParaRPr>
          </a:p>
        </p:txBody>
      </p:sp>
      <p:sp>
        <p:nvSpPr>
          <p:cNvPr id="50" name="Google Shape;50;p7"/>
          <p:cNvSpPr txBox="1"/>
          <p:nvPr/>
        </p:nvSpPr>
        <p:spPr>
          <a:xfrm>
            <a:off x="8396250" y="188775"/>
            <a:ext cx="6714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Abel"/>
                <a:ea typeface="Abel"/>
                <a:cs typeface="Abel"/>
                <a:sym typeface="Abel"/>
              </a:rPr>
              <a:t>Results</a:t>
            </a:r>
            <a:endParaRPr sz="1300">
              <a:latin typeface="Abel"/>
              <a:ea typeface="Abel"/>
              <a:cs typeface="Abel"/>
              <a:sym typeface="Abel"/>
            </a:endParaRPr>
          </a:p>
        </p:txBody>
      </p:sp>
      <p:sp>
        <p:nvSpPr>
          <p:cNvPr id="51" name="Google Shape;51;p7"/>
          <p:cNvSpPr txBox="1"/>
          <p:nvPr/>
        </p:nvSpPr>
        <p:spPr>
          <a:xfrm>
            <a:off x="7869700" y="188775"/>
            <a:ext cx="6120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Abel"/>
                <a:ea typeface="Abel"/>
                <a:cs typeface="Abel"/>
                <a:sym typeface="Abel"/>
              </a:rPr>
              <a:t>Model</a:t>
            </a:r>
            <a:endParaRPr sz="1300">
              <a:latin typeface="Abel"/>
              <a:ea typeface="Abel"/>
              <a:cs typeface="Abel"/>
              <a:sym typeface="Abe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2" name="Shape 52"/>
        <p:cNvGrpSpPr/>
        <p:nvPr/>
      </p:nvGrpSpPr>
      <p:grpSpPr>
        <a:xfrm>
          <a:off x="0" y="0"/>
          <a:ext cx="0" cy="0"/>
          <a:chOff x="0" y="0"/>
          <a:chExt cx="0" cy="0"/>
        </a:xfrm>
      </p:grpSpPr>
      <p:sp>
        <p:nvSpPr>
          <p:cNvPr id="53" name="Google Shape;53;p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4" name="Google Shape;54;p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5" name="Google Shape;55;p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6" name="Google Shape;5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9" name="Google Shape;5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0" name="Shape 60"/>
        <p:cNvGrpSpPr/>
        <p:nvPr/>
      </p:nvGrpSpPr>
      <p:grpSpPr>
        <a:xfrm>
          <a:off x="0" y="0"/>
          <a:ext cx="0" cy="0"/>
          <a:chOff x="0" y="0"/>
          <a:chExt cx="0" cy="0"/>
        </a:xfrm>
      </p:grpSpPr>
      <p:sp>
        <p:nvSpPr>
          <p:cNvPr id="61" name="Google Shape;61;p10"/>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2" name="Google Shape;62;p10"/>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3" name="Google Shape;6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SzPts val="2600"/>
              <a:buFont typeface="Abel"/>
              <a:buNone/>
              <a:defRPr i="1" sz="2600">
                <a:latin typeface="Abel"/>
                <a:ea typeface="Abel"/>
                <a:cs typeface="Abel"/>
                <a:sym typeface="Abe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400"/>
              <a:t>Optimal Football Strategies: </a:t>
            </a:r>
            <a:endParaRPr sz="4400"/>
          </a:p>
          <a:p>
            <a:pPr indent="0" lvl="0" marL="0" rtl="0" algn="ctr">
              <a:spcBef>
                <a:spcPts val="0"/>
              </a:spcBef>
              <a:spcAft>
                <a:spcPts val="0"/>
              </a:spcAft>
              <a:buNone/>
            </a:pPr>
            <a:r>
              <a:rPr lang="en" sz="4400"/>
              <a:t>An MDP Approach</a:t>
            </a:r>
            <a:endParaRPr sz="4400"/>
          </a:p>
        </p:txBody>
      </p:sp>
      <p:sp>
        <p:nvSpPr>
          <p:cNvPr id="87" name="Google Shape;87;p16"/>
          <p:cNvSpPr txBox="1"/>
          <p:nvPr>
            <p:ph idx="1" type="subTitle"/>
          </p:nvPr>
        </p:nvSpPr>
        <p:spPr>
          <a:xfrm>
            <a:off x="311700" y="2834125"/>
            <a:ext cx="8520600" cy="9591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lang="en"/>
              <a:t>Felipe Simon and Elliot Orenstein</a:t>
            </a:r>
            <a:endParaRPr/>
          </a:p>
          <a:p>
            <a:pPr indent="0" lvl="0" marL="0" rtl="0" algn="ctr">
              <a:spcBef>
                <a:spcPts val="0"/>
              </a:spcBef>
              <a:spcAft>
                <a:spcPts val="0"/>
              </a:spcAft>
              <a:buNone/>
            </a:pPr>
            <a:r>
              <a:rPr lang="en"/>
              <a:t>IE 8521</a:t>
            </a:r>
            <a:endParaRPr/>
          </a:p>
          <a:p>
            <a:pPr indent="0" lvl="0" marL="0" rtl="0" algn="ctr">
              <a:spcBef>
                <a:spcPts val="0"/>
              </a:spcBef>
              <a:spcAft>
                <a:spcPts val="0"/>
              </a:spcAft>
              <a:buNone/>
            </a:pPr>
            <a:r>
              <a:rPr lang="en"/>
              <a:t>Fall 2021</a:t>
            </a:r>
            <a:endParaRPr/>
          </a:p>
        </p:txBody>
      </p:sp>
      <p:sp>
        <p:nvSpPr>
          <p:cNvPr id="88" name="Google Shape;8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 used the data to calculate the transition probabilities</a:t>
            </a:r>
            <a:endParaRPr/>
          </a:p>
        </p:txBody>
      </p:sp>
      <p:sp>
        <p:nvSpPr>
          <p:cNvPr id="212" name="Google Shape;212;p25"/>
          <p:cNvSpPr txBox="1"/>
          <p:nvPr>
            <p:ph idx="1" type="body"/>
          </p:nvPr>
        </p:nvSpPr>
        <p:spPr>
          <a:xfrm>
            <a:off x="4975400" y="1152475"/>
            <a:ext cx="3857100" cy="551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Probability of gaining </a:t>
            </a:r>
            <a:r>
              <a:rPr b="1" lang="en"/>
              <a:t>k </a:t>
            </a:r>
            <a:r>
              <a:rPr lang="en"/>
              <a:t>yards:</a:t>
            </a:r>
            <a:endParaRPr b="1"/>
          </a:p>
        </p:txBody>
      </p:sp>
      <p:sp>
        <p:nvSpPr>
          <p:cNvPr id="213" name="Google Shape;213;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14" name="Google Shape;214;p25"/>
          <p:cNvPicPr preferRelativeResize="0"/>
          <p:nvPr/>
        </p:nvPicPr>
        <p:blipFill>
          <a:blip r:embed="rId3">
            <a:alphaModFix/>
          </a:blip>
          <a:stretch>
            <a:fillRect/>
          </a:stretch>
        </p:blipFill>
        <p:spPr>
          <a:xfrm>
            <a:off x="840150" y="1349004"/>
            <a:ext cx="3485324" cy="3480551"/>
          </a:xfrm>
          <a:prstGeom prst="rect">
            <a:avLst/>
          </a:prstGeom>
          <a:noFill/>
          <a:ln>
            <a:noFill/>
          </a:ln>
        </p:spPr>
      </p:pic>
      <p:sp>
        <p:nvSpPr>
          <p:cNvPr id="215" name="Google Shape;215;p25"/>
          <p:cNvSpPr txBox="1"/>
          <p:nvPr>
            <p:ph idx="1" type="body"/>
          </p:nvPr>
        </p:nvSpPr>
        <p:spPr>
          <a:xfrm>
            <a:off x="2111063" y="905725"/>
            <a:ext cx="943500" cy="3936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1200"/>
              </a:spcAft>
              <a:buNone/>
            </a:pPr>
            <a:r>
              <a:rPr lang="en"/>
              <a:t>Passes</a:t>
            </a:r>
            <a:endParaRPr/>
          </a:p>
        </p:txBody>
      </p:sp>
      <p:cxnSp>
        <p:nvCxnSpPr>
          <p:cNvPr id="216" name="Google Shape;216;p25"/>
          <p:cNvCxnSpPr/>
          <p:nvPr/>
        </p:nvCxnSpPr>
        <p:spPr>
          <a:xfrm rot="10800000">
            <a:off x="2157425" y="1442975"/>
            <a:ext cx="0" cy="3057600"/>
          </a:xfrm>
          <a:prstGeom prst="straightConnector1">
            <a:avLst/>
          </a:prstGeom>
          <a:noFill/>
          <a:ln cap="flat" cmpd="sng" w="9525">
            <a:solidFill>
              <a:srgbClr val="E06666"/>
            </a:solidFill>
            <a:prstDash val="solid"/>
            <a:round/>
            <a:headEnd len="med" w="med" type="none"/>
            <a:tailEnd len="med" w="med" type="none"/>
          </a:ln>
        </p:spPr>
      </p:cxnSp>
      <p:sp>
        <p:nvSpPr>
          <p:cNvPr id="217" name="Google Shape;217;p25"/>
          <p:cNvSpPr/>
          <p:nvPr/>
        </p:nvSpPr>
        <p:spPr>
          <a:xfrm>
            <a:off x="1302400" y="1396775"/>
            <a:ext cx="858900" cy="3057900"/>
          </a:xfrm>
          <a:prstGeom prst="rect">
            <a:avLst/>
          </a:prstGeom>
          <a:solidFill>
            <a:srgbClr val="F1C232">
              <a:alpha val="40220"/>
            </a:srgbClr>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t>F(k)</a:t>
            </a:r>
            <a:endParaRPr b="1"/>
          </a:p>
        </p:txBody>
      </p:sp>
      <p:sp>
        <p:nvSpPr>
          <p:cNvPr id="218" name="Google Shape;218;p25"/>
          <p:cNvSpPr/>
          <p:nvPr/>
        </p:nvSpPr>
        <p:spPr>
          <a:xfrm>
            <a:off x="1321056" y="1396775"/>
            <a:ext cx="885600" cy="3057900"/>
          </a:xfrm>
          <a:prstGeom prst="rect">
            <a:avLst/>
          </a:prstGeom>
          <a:solidFill>
            <a:srgbClr val="F1C232">
              <a:alpha val="40220"/>
            </a:srgbClr>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a:t>F(k+1)</a:t>
            </a:r>
            <a:endParaRPr b="1"/>
          </a:p>
        </p:txBody>
      </p:sp>
      <p:sp>
        <p:nvSpPr>
          <p:cNvPr id="219" name="Google Shape;219;p25"/>
          <p:cNvSpPr/>
          <p:nvPr/>
        </p:nvSpPr>
        <p:spPr>
          <a:xfrm rot="-5400000">
            <a:off x="2147050" y="4764750"/>
            <a:ext cx="67200" cy="216000"/>
          </a:xfrm>
          <a:prstGeom prst="leftBrace">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700"/>
          </a:p>
        </p:txBody>
      </p:sp>
      <p:sp>
        <p:nvSpPr>
          <p:cNvPr id="220" name="Google Shape;220;p25"/>
          <p:cNvSpPr txBox="1"/>
          <p:nvPr/>
        </p:nvSpPr>
        <p:spPr>
          <a:xfrm>
            <a:off x="1627243" y="4839150"/>
            <a:ext cx="14385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300">
                <a:solidFill>
                  <a:schemeClr val="dk2"/>
                </a:solidFill>
              </a:rPr>
              <a:t>P(k &lt; z &lt; k+1)</a:t>
            </a:r>
            <a:endParaRPr sz="900"/>
          </a:p>
        </p:txBody>
      </p:sp>
      <p:pic>
        <p:nvPicPr>
          <p:cNvPr id="221" name="Google Shape;221;p25"/>
          <p:cNvPicPr preferRelativeResize="0"/>
          <p:nvPr/>
        </p:nvPicPr>
        <p:blipFill>
          <a:blip r:embed="rId4">
            <a:alphaModFix/>
          </a:blip>
          <a:stretch>
            <a:fillRect/>
          </a:stretch>
        </p:blipFill>
        <p:spPr>
          <a:xfrm>
            <a:off x="4572000" y="3463225"/>
            <a:ext cx="4169043" cy="1013400"/>
          </a:xfrm>
          <a:prstGeom prst="rect">
            <a:avLst/>
          </a:prstGeom>
          <a:noFill/>
          <a:ln>
            <a:noFill/>
          </a:ln>
        </p:spPr>
      </p:pic>
      <p:pic>
        <p:nvPicPr>
          <p:cNvPr id="222" name="Google Shape;222;p25"/>
          <p:cNvPicPr preferRelativeResize="0"/>
          <p:nvPr/>
        </p:nvPicPr>
        <p:blipFill>
          <a:blip r:embed="rId5">
            <a:alphaModFix/>
          </a:blip>
          <a:stretch>
            <a:fillRect/>
          </a:stretch>
        </p:blipFill>
        <p:spPr>
          <a:xfrm>
            <a:off x="4852201" y="1703775"/>
            <a:ext cx="4168949" cy="1013400"/>
          </a:xfrm>
          <a:prstGeom prst="rect">
            <a:avLst/>
          </a:prstGeom>
          <a:noFill/>
          <a:ln>
            <a:noFill/>
          </a:ln>
        </p:spPr>
      </p:pic>
      <p:sp>
        <p:nvSpPr>
          <p:cNvPr id="223" name="Google Shape;223;p25"/>
          <p:cNvSpPr txBox="1"/>
          <p:nvPr>
            <p:ph idx="1" type="body"/>
          </p:nvPr>
        </p:nvSpPr>
        <p:spPr>
          <a:xfrm>
            <a:off x="4975400" y="2802425"/>
            <a:ext cx="3857100" cy="551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Transition probabilities:</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values from solving the MDP provide insight into football strategies</a:t>
            </a:r>
            <a:endParaRPr/>
          </a:p>
        </p:txBody>
      </p:sp>
      <p:sp>
        <p:nvSpPr>
          <p:cNvPr id="229" name="Google Shape;22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30" name="Google Shape;230;p26"/>
          <p:cNvPicPr preferRelativeResize="0"/>
          <p:nvPr/>
        </p:nvPicPr>
        <p:blipFill>
          <a:blip r:embed="rId3">
            <a:alphaModFix/>
          </a:blip>
          <a:stretch>
            <a:fillRect/>
          </a:stretch>
        </p:blipFill>
        <p:spPr>
          <a:xfrm>
            <a:off x="990925" y="1103450"/>
            <a:ext cx="3094125" cy="3839375"/>
          </a:xfrm>
          <a:prstGeom prst="rect">
            <a:avLst/>
          </a:prstGeom>
          <a:noFill/>
          <a:ln>
            <a:noFill/>
          </a:ln>
        </p:spPr>
      </p:pic>
      <p:cxnSp>
        <p:nvCxnSpPr>
          <p:cNvPr id="231" name="Google Shape;231;p26"/>
          <p:cNvCxnSpPr/>
          <p:nvPr/>
        </p:nvCxnSpPr>
        <p:spPr>
          <a:xfrm flipH="1" rot="10800000">
            <a:off x="460775" y="1789500"/>
            <a:ext cx="439500" cy="535800"/>
          </a:xfrm>
          <a:prstGeom prst="straightConnector1">
            <a:avLst/>
          </a:prstGeom>
          <a:noFill/>
          <a:ln cap="flat" cmpd="sng" w="9525">
            <a:solidFill>
              <a:schemeClr val="dk2"/>
            </a:solidFill>
            <a:prstDash val="solid"/>
            <a:round/>
            <a:headEnd len="med" w="med" type="none"/>
            <a:tailEnd len="med" w="med" type="triangle"/>
          </a:ln>
        </p:spPr>
      </p:cxnSp>
      <p:sp>
        <p:nvSpPr>
          <p:cNvPr id="232" name="Google Shape;232;p26"/>
          <p:cNvSpPr/>
          <p:nvPr/>
        </p:nvSpPr>
        <p:spPr>
          <a:xfrm>
            <a:off x="-250" y="2378850"/>
            <a:ext cx="915000" cy="49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rPr>
              <a:t>Yards remaining (+1)</a:t>
            </a:r>
            <a:endParaRPr sz="1000">
              <a:solidFill>
                <a:schemeClr val="dk2"/>
              </a:solidFill>
            </a:endParaRPr>
          </a:p>
        </p:txBody>
      </p:sp>
      <p:sp>
        <p:nvSpPr>
          <p:cNvPr id="233" name="Google Shape;233;p26"/>
          <p:cNvSpPr/>
          <p:nvPr/>
        </p:nvSpPr>
        <p:spPr>
          <a:xfrm>
            <a:off x="4084800" y="1885950"/>
            <a:ext cx="1098000" cy="49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rPr>
              <a:t>Downs</a:t>
            </a:r>
            <a:r>
              <a:rPr lang="en" sz="1200">
                <a:solidFill>
                  <a:schemeClr val="dk2"/>
                </a:solidFill>
              </a:rPr>
              <a:t> </a:t>
            </a:r>
            <a:r>
              <a:rPr lang="en" sz="1200">
                <a:solidFill>
                  <a:schemeClr val="dk2"/>
                </a:solidFill>
              </a:rPr>
              <a:t>remaining</a:t>
            </a:r>
            <a:r>
              <a:rPr lang="en" sz="1200">
                <a:solidFill>
                  <a:schemeClr val="dk2"/>
                </a:solidFill>
              </a:rPr>
              <a:t> (+1)</a:t>
            </a:r>
            <a:endParaRPr sz="1000">
              <a:solidFill>
                <a:schemeClr val="dk2"/>
              </a:solidFill>
            </a:endParaRPr>
          </a:p>
        </p:txBody>
      </p:sp>
      <p:cxnSp>
        <p:nvCxnSpPr>
          <p:cNvPr id="234" name="Google Shape;234;p26"/>
          <p:cNvCxnSpPr/>
          <p:nvPr/>
        </p:nvCxnSpPr>
        <p:spPr>
          <a:xfrm rot="10800000">
            <a:off x="4147050" y="1264300"/>
            <a:ext cx="482100" cy="589500"/>
          </a:xfrm>
          <a:prstGeom prst="straightConnector1">
            <a:avLst/>
          </a:prstGeom>
          <a:noFill/>
          <a:ln cap="flat" cmpd="sng" w="9525">
            <a:solidFill>
              <a:schemeClr val="dk2"/>
            </a:solidFill>
            <a:prstDash val="solid"/>
            <a:round/>
            <a:headEnd len="med" w="med" type="none"/>
            <a:tailEnd len="med" w="med" type="triangle"/>
          </a:ln>
        </p:spPr>
      </p:cxnSp>
      <p:sp>
        <p:nvSpPr>
          <p:cNvPr id="235" name="Google Shape;235;p26"/>
          <p:cNvSpPr/>
          <p:nvPr/>
        </p:nvSpPr>
        <p:spPr>
          <a:xfrm>
            <a:off x="1756175" y="1425175"/>
            <a:ext cx="610800" cy="3539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6"/>
          <p:cNvSpPr txBox="1"/>
          <p:nvPr>
            <p:ph idx="1" type="body"/>
          </p:nvPr>
        </p:nvSpPr>
        <p:spPr>
          <a:xfrm>
            <a:off x="5314950" y="1103450"/>
            <a:ext cx="3517500" cy="393600"/>
          </a:xfrm>
          <a:prstGeom prst="rect">
            <a:avLst/>
          </a:prstGeom>
          <a:solidFill>
            <a:srgbClr val="274E13"/>
          </a:solidFill>
          <a:ln>
            <a:noFill/>
          </a:ln>
        </p:spPr>
        <p:txBody>
          <a:bodyPr anchorCtr="0" anchor="ctr" bIns="91425" lIns="91425" spcFirstLastPara="1" rIns="91425" wrap="square" tIns="91425">
            <a:normAutofit fontScale="92500" lnSpcReduction="20000"/>
          </a:bodyPr>
          <a:lstStyle/>
          <a:p>
            <a:pPr indent="0" lvl="0" marL="0" marR="0" rtl="0" algn="ctr">
              <a:lnSpc>
                <a:spcPct val="115000"/>
              </a:lnSpc>
              <a:spcBef>
                <a:spcPts val="0"/>
              </a:spcBef>
              <a:spcAft>
                <a:spcPts val="1200"/>
              </a:spcAft>
              <a:buNone/>
            </a:pPr>
            <a:r>
              <a:rPr lang="en" sz="1508">
                <a:solidFill>
                  <a:schemeClr val="lt1"/>
                </a:solidFill>
              </a:rPr>
              <a:t>Key Insights</a:t>
            </a:r>
            <a:endParaRPr sz="1150"/>
          </a:p>
        </p:txBody>
      </p:sp>
      <p:sp>
        <p:nvSpPr>
          <p:cNvPr id="237" name="Google Shape;237;p26"/>
          <p:cNvSpPr/>
          <p:nvPr/>
        </p:nvSpPr>
        <p:spPr>
          <a:xfrm>
            <a:off x="5335200" y="1942500"/>
            <a:ext cx="411000" cy="379800"/>
          </a:xfrm>
          <a:prstGeom prst="ellipse">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1</a:t>
            </a:r>
            <a:endParaRPr>
              <a:solidFill>
                <a:schemeClr val="lt1"/>
              </a:solidFill>
            </a:endParaRPr>
          </a:p>
        </p:txBody>
      </p:sp>
      <p:sp>
        <p:nvSpPr>
          <p:cNvPr id="238" name="Google Shape;238;p26"/>
          <p:cNvSpPr/>
          <p:nvPr/>
        </p:nvSpPr>
        <p:spPr>
          <a:xfrm>
            <a:off x="5335200" y="3788825"/>
            <a:ext cx="411000" cy="379800"/>
          </a:xfrm>
          <a:prstGeom prst="ellipse">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2</a:t>
            </a:r>
            <a:endParaRPr>
              <a:solidFill>
                <a:schemeClr val="lt1"/>
              </a:solidFill>
            </a:endParaRPr>
          </a:p>
        </p:txBody>
      </p:sp>
      <p:sp>
        <p:nvSpPr>
          <p:cNvPr id="239" name="Google Shape;239;p26"/>
          <p:cNvSpPr/>
          <p:nvPr/>
        </p:nvSpPr>
        <p:spPr>
          <a:xfrm>
            <a:off x="2368350" y="1583525"/>
            <a:ext cx="548700" cy="2055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6"/>
          <p:cNvSpPr/>
          <p:nvPr/>
        </p:nvSpPr>
        <p:spPr>
          <a:xfrm>
            <a:off x="3511350" y="2574125"/>
            <a:ext cx="548700" cy="2055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6"/>
          <p:cNvSpPr txBox="1"/>
          <p:nvPr>
            <p:ph idx="1" type="body"/>
          </p:nvPr>
        </p:nvSpPr>
        <p:spPr>
          <a:xfrm>
            <a:off x="5933250" y="1717650"/>
            <a:ext cx="2899200" cy="1314900"/>
          </a:xfrm>
          <a:prstGeom prst="rect">
            <a:avLst/>
          </a:prstGeom>
          <a:noFill/>
          <a:ln>
            <a:noFill/>
          </a:ln>
        </p:spPr>
        <p:txBody>
          <a:bodyPr anchorCtr="0" anchor="ctr" bIns="91425" lIns="91425" spcFirstLastPara="1" rIns="91425" wrap="square" tIns="91425">
            <a:noAutofit/>
          </a:bodyPr>
          <a:lstStyle/>
          <a:p>
            <a:pPr indent="0" lvl="0" marL="0" rtl="0" algn="l">
              <a:lnSpc>
                <a:spcPct val="75000"/>
              </a:lnSpc>
              <a:spcBef>
                <a:spcPts val="0"/>
              </a:spcBef>
              <a:spcAft>
                <a:spcPts val="0"/>
              </a:spcAft>
              <a:buSzPts val="636"/>
              <a:buNone/>
            </a:pPr>
            <a:r>
              <a:rPr lang="en" sz="1175"/>
              <a:t>On fourth down, the value is non-zero from one to four yards remaining and zero for all other yards remaining. </a:t>
            </a:r>
            <a:endParaRPr sz="1175"/>
          </a:p>
          <a:p>
            <a:pPr indent="0" lvl="0" marL="0" rtl="0" algn="l">
              <a:lnSpc>
                <a:spcPct val="75000"/>
              </a:lnSpc>
              <a:spcBef>
                <a:spcPts val="1200"/>
              </a:spcBef>
              <a:spcAft>
                <a:spcPts val="1200"/>
              </a:spcAft>
              <a:buSzPts val="636"/>
              <a:buNone/>
            </a:pPr>
            <a:r>
              <a:rPr lang="en" sz="1175"/>
              <a:t>This indicates that the agent can gain more rewards in expectation by using all four downs rather than forfeiting possession via punting.</a:t>
            </a:r>
            <a:endParaRPr sz="1018"/>
          </a:p>
        </p:txBody>
      </p:sp>
      <p:sp>
        <p:nvSpPr>
          <p:cNvPr id="242" name="Google Shape;242;p26"/>
          <p:cNvSpPr txBox="1"/>
          <p:nvPr>
            <p:ph idx="1" type="body"/>
          </p:nvPr>
        </p:nvSpPr>
        <p:spPr>
          <a:xfrm>
            <a:off x="5933250" y="3494675"/>
            <a:ext cx="2899200" cy="968100"/>
          </a:xfrm>
          <a:prstGeom prst="rect">
            <a:avLst/>
          </a:prstGeom>
          <a:noFill/>
          <a:ln>
            <a:noFill/>
          </a:ln>
        </p:spPr>
        <p:txBody>
          <a:bodyPr anchorCtr="0" anchor="ctr" bIns="91425" lIns="91425" spcFirstLastPara="1" rIns="91425" wrap="square" tIns="91425">
            <a:noAutofit/>
          </a:bodyPr>
          <a:lstStyle/>
          <a:p>
            <a:pPr indent="0" lvl="0" marL="0" rtl="0" algn="l">
              <a:lnSpc>
                <a:spcPct val="75000"/>
              </a:lnSpc>
              <a:spcBef>
                <a:spcPts val="0"/>
              </a:spcBef>
              <a:spcAft>
                <a:spcPts val="1200"/>
              </a:spcAft>
              <a:buSzPts val="636"/>
              <a:buNone/>
            </a:pPr>
            <a:r>
              <a:rPr lang="en" sz="1175"/>
              <a:t>States across downs and yards can be compared through their values. This can be used when determining whether or not to accept a penalty.</a:t>
            </a:r>
            <a:endParaRPr sz="1018"/>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Recovering the optimal policy from the dual variables</a:t>
            </a:r>
            <a:endParaRPr/>
          </a:p>
        </p:txBody>
      </p:sp>
      <p:sp>
        <p:nvSpPr>
          <p:cNvPr id="248" name="Google Shape;248;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249" name="Google Shape;249;p27"/>
          <p:cNvGraphicFramePr/>
          <p:nvPr/>
        </p:nvGraphicFramePr>
        <p:xfrm>
          <a:off x="464100" y="2201475"/>
          <a:ext cx="3000000" cy="3000000"/>
        </p:xfrm>
        <a:graphic>
          <a:graphicData uri="http://schemas.openxmlformats.org/drawingml/2006/table">
            <a:tbl>
              <a:tblPr>
                <a:noFill/>
                <a:tableStyleId>{BEA7D3FF-3708-45BE-96D0-F28964D8B25A}</a:tableStyleId>
              </a:tblPr>
              <a:tblGrid>
                <a:gridCol w="1658400"/>
                <a:gridCol w="726125"/>
                <a:gridCol w="833325"/>
                <a:gridCol w="768975"/>
              </a:tblGrid>
              <a:tr h="368075">
                <a:tc>
                  <a:txBody>
                    <a:bodyPr/>
                    <a:lstStyle/>
                    <a:p>
                      <a:pPr indent="0" lvl="0" marL="0" rtl="0" algn="l">
                        <a:spcBef>
                          <a:spcPts val="0"/>
                        </a:spcBef>
                        <a:spcAft>
                          <a:spcPts val="0"/>
                        </a:spcAft>
                        <a:buNone/>
                      </a:pPr>
                      <a:r>
                        <a:rPr i="1" lang="en"/>
                        <a:t>State</a:t>
                      </a:r>
                      <a:endParaRPr i="1"/>
                    </a:p>
                  </a:txBody>
                  <a:tcPr marT="91425" marB="91425" marR="91425" marL="91425">
                    <a:solidFill>
                      <a:srgbClr val="F3F3F3"/>
                    </a:solidFill>
                  </a:tcPr>
                </a:tc>
                <a:tc>
                  <a:txBody>
                    <a:bodyPr/>
                    <a:lstStyle/>
                    <a:p>
                      <a:pPr indent="0" lvl="0" marL="0" rtl="0" algn="l">
                        <a:spcBef>
                          <a:spcPts val="0"/>
                        </a:spcBef>
                        <a:spcAft>
                          <a:spcPts val="0"/>
                        </a:spcAft>
                        <a:buNone/>
                      </a:pPr>
                      <a:r>
                        <a:rPr i="1" lang="en"/>
                        <a:t>Run</a:t>
                      </a:r>
                      <a:endParaRPr i="1"/>
                    </a:p>
                  </a:txBody>
                  <a:tcPr marT="91425" marB="91425" marR="91425" marL="91425">
                    <a:solidFill>
                      <a:srgbClr val="F3F3F3"/>
                    </a:solidFill>
                  </a:tcPr>
                </a:tc>
                <a:tc>
                  <a:txBody>
                    <a:bodyPr/>
                    <a:lstStyle/>
                    <a:p>
                      <a:pPr indent="0" lvl="0" marL="0" rtl="0" algn="l">
                        <a:spcBef>
                          <a:spcPts val="0"/>
                        </a:spcBef>
                        <a:spcAft>
                          <a:spcPts val="0"/>
                        </a:spcAft>
                        <a:buNone/>
                      </a:pPr>
                      <a:r>
                        <a:rPr i="1" lang="en"/>
                        <a:t>Pass</a:t>
                      </a:r>
                      <a:endParaRPr i="1"/>
                    </a:p>
                  </a:txBody>
                  <a:tcPr marT="91425" marB="91425" marR="91425" marL="91425">
                    <a:solidFill>
                      <a:srgbClr val="F3F3F3"/>
                    </a:solidFill>
                  </a:tcPr>
                </a:tc>
                <a:tc>
                  <a:txBody>
                    <a:bodyPr/>
                    <a:lstStyle/>
                    <a:p>
                      <a:pPr indent="0" lvl="0" marL="0" rtl="0" algn="l">
                        <a:spcBef>
                          <a:spcPts val="0"/>
                        </a:spcBef>
                        <a:spcAft>
                          <a:spcPts val="0"/>
                        </a:spcAft>
                        <a:buNone/>
                      </a:pPr>
                      <a:r>
                        <a:rPr i="1" lang="en"/>
                        <a:t>Punt</a:t>
                      </a:r>
                      <a:endParaRPr i="1"/>
                    </a:p>
                  </a:txBody>
                  <a:tcPr marT="91425" marB="91425" marR="91425" marL="91425">
                    <a:solidFill>
                      <a:srgbClr val="F3F3F3"/>
                    </a:solidFill>
                  </a:tcPr>
                </a:tc>
              </a:tr>
              <a:tr h="368075">
                <a:tc>
                  <a:txBody>
                    <a:bodyPr/>
                    <a:lstStyle/>
                    <a:p>
                      <a:pPr indent="0" lvl="0" marL="0" rtl="0" algn="l">
                        <a:spcBef>
                          <a:spcPts val="0"/>
                        </a:spcBef>
                        <a:spcAft>
                          <a:spcPts val="0"/>
                        </a:spcAft>
                        <a:buNone/>
                      </a:pPr>
                      <a:r>
                        <a:rPr i="1" lang="en"/>
                        <a:t>(7 yards, 3 downs)</a:t>
                      </a:r>
                      <a:endParaRPr i="1"/>
                    </a:p>
                  </a:txBody>
                  <a:tcPr marT="91425" marB="91425" marR="91425" marL="91425">
                    <a:solidFill>
                      <a:srgbClr val="F3F3F3"/>
                    </a:solidFill>
                  </a:tcPr>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b="1" lang="en"/>
                        <a:t>1.60</a:t>
                      </a:r>
                      <a:endParaRPr b="1"/>
                    </a:p>
                  </a:txBody>
                  <a:tcPr marT="91425" marB="91425" marR="91425" marL="91425">
                    <a:solidFill>
                      <a:srgbClr val="B6D7A8"/>
                    </a:solidFill>
                  </a:tcPr>
                </a:tc>
                <a:tc>
                  <a:txBody>
                    <a:bodyPr/>
                    <a:lstStyle/>
                    <a:p>
                      <a:pPr indent="0" lvl="0" marL="0" rtl="0" algn="l">
                        <a:spcBef>
                          <a:spcPts val="0"/>
                        </a:spcBef>
                        <a:spcAft>
                          <a:spcPts val="0"/>
                        </a:spcAft>
                        <a:buNone/>
                      </a:pPr>
                      <a:r>
                        <a:rPr lang="en"/>
                        <a:t>0</a:t>
                      </a:r>
                      <a:endParaRPr/>
                    </a:p>
                  </a:txBody>
                  <a:tcPr marT="91425" marB="91425" marR="91425" marL="91425"/>
                </a:tc>
              </a:tr>
              <a:tr h="368075">
                <a:tc>
                  <a:txBody>
                    <a:bodyPr/>
                    <a:lstStyle/>
                    <a:p>
                      <a:pPr indent="0" lvl="0" marL="0" rtl="0" algn="l">
                        <a:spcBef>
                          <a:spcPts val="0"/>
                        </a:spcBef>
                        <a:spcAft>
                          <a:spcPts val="0"/>
                        </a:spcAft>
                        <a:buNone/>
                      </a:pPr>
                      <a:r>
                        <a:rPr i="1" lang="en"/>
                        <a:t>(4 yards, 2 downs)</a:t>
                      </a:r>
                      <a:endParaRPr i="1"/>
                    </a:p>
                  </a:txBody>
                  <a:tcPr marT="91425" marB="91425" marR="91425" marL="91425">
                    <a:solidFill>
                      <a:srgbClr val="F3F3F3"/>
                    </a:solidFill>
                  </a:tcPr>
                </a:tc>
                <a:tc>
                  <a:txBody>
                    <a:bodyPr/>
                    <a:lstStyle/>
                    <a:p>
                      <a:pPr indent="0" lvl="0" marL="0" rtl="0" algn="l">
                        <a:spcBef>
                          <a:spcPts val="0"/>
                        </a:spcBef>
                        <a:spcAft>
                          <a:spcPts val="0"/>
                        </a:spcAft>
                        <a:buNone/>
                      </a:pPr>
                      <a:r>
                        <a:rPr b="1" lang="en"/>
                        <a:t>2.28</a:t>
                      </a:r>
                      <a:endParaRPr b="1"/>
                    </a:p>
                  </a:txBody>
                  <a:tcPr marT="91425" marB="91425" marR="91425" marL="91425">
                    <a:solidFill>
                      <a:srgbClr val="B6D7A8"/>
                    </a:solidFill>
                  </a:tcPr>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68075">
                <a:tc>
                  <a:txBody>
                    <a:bodyPr/>
                    <a:lstStyle/>
                    <a:p>
                      <a:pPr indent="0" lvl="0" marL="0" rtl="0" algn="l">
                        <a:spcBef>
                          <a:spcPts val="0"/>
                        </a:spcBef>
                        <a:spcAft>
                          <a:spcPts val="0"/>
                        </a:spcAft>
                        <a:buNone/>
                      </a:pPr>
                      <a:r>
                        <a:rPr i="1" lang="en"/>
                        <a:t>(5 yards, 1 down)</a:t>
                      </a:r>
                      <a:endParaRPr i="1"/>
                    </a:p>
                  </a:txBody>
                  <a:tcPr marT="91425" marB="91425" marR="91425" marL="91425">
                    <a:solidFill>
                      <a:srgbClr val="F3F3F3"/>
                    </a:solidFill>
                  </a:tcPr>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b="1" lang="en"/>
                        <a:t>2.84</a:t>
                      </a:r>
                      <a:endParaRPr b="1"/>
                    </a:p>
                  </a:txBody>
                  <a:tcPr marT="91425" marB="91425" marR="91425" marL="91425">
                    <a:solidFill>
                      <a:srgbClr val="B6D7A8"/>
                    </a:solidFill>
                  </a:tcPr>
                </a:tc>
              </a:tr>
            </a:tbl>
          </a:graphicData>
        </a:graphic>
      </p:graphicFrame>
      <p:sp>
        <p:nvSpPr>
          <p:cNvPr id="250" name="Google Shape;250;p27"/>
          <p:cNvSpPr txBox="1"/>
          <p:nvPr>
            <p:ph idx="1" type="body"/>
          </p:nvPr>
        </p:nvSpPr>
        <p:spPr>
          <a:xfrm>
            <a:off x="387900" y="1017725"/>
            <a:ext cx="7239000" cy="500400"/>
          </a:xfrm>
          <a:prstGeom prst="rect">
            <a:avLst/>
          </a:prstGeom>
          <a:noFill/>
          <a:ln>
            <a:noFill/>
          </a:ln>
        </p:spPr>
        <p:txBody>
          <a:bodyPr anchorCtr="0" anchor="ctr" bIns="91425" lIns="91425" spcFirstLastPara="1" rIns="91425" wrap="square" tIns="91425">
            <a:noAutofit/>
          </a:bodyPr>
          <a:lstStyle/>
          <a:p>
            <a:pPr indent="0" lvl="0" marL="0" rtl="0" algn="l">
              <a:lnSpc>
                <a:spcPct val="75000"/>
              </a:lnSpc>
              <a:spcBef>
                <a:spcPts val="0"/>
              </a:spcBef>
              <a:spcAft>
                <a:spcPts val="1200"/>
              </a:spcAft>
              <a:buSzPts val="636"/>
              <a:buNone/>
            </a:pPr>
            <a:r>
              <a:rPr lang="en" sz="1400"/>
              <a:t>To illustrate how we obtained the optimal policy, let’s look at the dual optimal solution for some states. </a:t>
            </a:r>
            <a:endParaRPr sz="1400"/>
          </a:p>
        </p:txBody>
      </p:sp>
      <p:sp>
        <p:nvSpPr>
          <p:cNvPr id="251" name="Google Shape;251;p27"/>
          <p:cNvSpPr txBox="1"/>
          <p:nvPr>
            <p:ph idx="1" type="body"/>
          </p:nvPr>
        </p:nvSpPr>
        <p:spPr>
          <a:xfrm>
            <a:off x="464100" y="1701075"/>
            <a:ext cx="4222500" cy="500400"/>
          </a:xfrm>
          <a:prstGeom prst="rect">
            <a:avLst/>
          </a:prstGeom>
          <a:noFill/>
          <a:ln>
            <a:noFill/>
          </a:ln>
        </p:spPr>
        <p:txBody>
          <a:bodyPr anchorCtr="0" anchor="ctr" bIns="91425" lIns="91425" spcFirstLastPara="1" rIns="91425" wrap="square" tIns="91425">
            <a:noAutofit/>
          </a:bodyPr>
          <a:lstStyle/>
          <a:p>
            <a:pPr indent="0" lvl="0" marL="0" rtl="0" algn="l">
              <a:lnSpc>
                <a:spcPct val="75000"/>
              </a:lnSpc>
              <a:spcBef>
                <a:spcPts val="0"/>
              </a:spcBef>
              <a:spcAft>
                <a:spcPts val="1200"/>
              </a:spcAft>
              <a:buSzPts val="636"/>
              <a:buNone/>
            </a:pPr>
            <a:r>
              <a:rPr lang="en" sz="1400"/>
              <a:t>Example: 9 dual variable values at optimality</a:t>
            </a:r>
            <a:endParaRPr sz="1400"/>
          </a:p>
        </p:txBody>
      </p:sp>
      <p:sp>
        <p:nvSpPr>
          <p:cNvPr id="252" name="Google Shape;252;p27"/>
          <p:cNvSpPr txBox="1"/>
          <p:nvPr>
            <p:ph idx="1" type="body"/>
          </p:nvPr>
        </p:nvSpPr>
        <p:spPr>
          <a:xfrm>
            <a:off x="5226850" y="1754475"/>
            <a:ext cx="3517500" cy="393600"/>
          </a:xfrm>
          <a:prstGeom prst="rect">
            <a:avLst/>
          </a:prstGeom>
          <a:solidFill>
            <a:srgbClr val="274E13"/>
          </a:solidFill>
          <a:ln>
            <a:noFill/>
          </a:ln>
        </p:spPr>
        <p:txBody>
          <a:bodyPr anchorCtr="0" anchor="ctr" bIns="91425" lIns="91425" spcFirstLastPara="1" rIns="91425" wrap="square" tIns="91425">
            <a:normAutofit fontScale="92500" lnSpcReduction="20000"/>
          </a:bodyPr>
          <a:lstStyle/>
          <a:p>
            <a:pPr indent="0" lvl="0" marL="0" marR="0" rtl="0" algn="ctr">
              <a:lnSpc>
                <a:spcPct val="115000"/>
              </a:lnSpc>
              <a:spcBef>
                <a:spcPts val="0"/>
              </a:spcBef>
              <a:spcAft>
                <a:spcPts val="1200"/>
              </a:spcAft>
              <a:buNone/>
            </a:pPr>
            <a:r>
              <a:rPr lang="en" sz="1508">
                <a:solidFill>
                  <a:schemeClr val="lt1"/>
                </a:solidFill>
              </a:rPr>
              <a:t>Key Insights</a:t>
            </a:r>
            <a:endParaRPr sz="1150"/>
          </a:p>
        </p:txBody>
      </p:sp>
      <p:sp>
        <p:nvSpPr>
          <p:cNvPr id="253" name="Google Shape;253;p27"/>
          <p:cNvSpPr txBox="1"/>
          <p:nvPr>
            <p:ph idx="1" type="body"/>
          </p:nvPr>
        </p:nvSpPr>
        <p:spPr>
          <a:xfrm>
            <a:off x="5226850" y="2148075"/>
            <a:ext cx="3517500" cy="2116800"/>
          </a:xfrm>
          <a:prstGeom prst="rect">
            <a:avLst/>
          </a:prstGeom>
          <a:noFill/>
          <a:ln>
            <a:noFill/>
          </a:ln>
        </p:spPr>
        <p:txBody>
          <a:bodyPr anchorCtr="0" anchor="ctr" bIns="91425" lIns="91425" spcFirstLastPara="1" rIns="91425" wrap="square" tIns="91425">
            <a:noAutofit/>
          </a:bodyPr>
          <a:lstStyle/>
          <a:p>
            <a:pPr indent="-317500" lvl="0" marL="457200" rtl="0" algn="l">
              <a:lnSpc>
                <a:spcPct val="75000"/>
              </a:lnSpc>
              <a:spcBef>
                <a:spcPts val="0"/>
              </a:spcBef>
              <a:spcAft>
                <a:spcPts val="0"/>
              </a:spcAft>
              <a:buSzPts val="1400"/>
              <a:buChar char="●"/>
            </a:pPr>
            <a:r>
              <a:rPr lang="en" sz="1400"/>
              <a:t>Punting only occurs on fourth down and more than 4 yards to-go</a:t>
            </a:r>
            <a:br>
              <a:rPr lang="en" sz="1400"/>
            </a:br>
            <a:endParaRPr sz="1400"/>
          </a:p>
          <a:p>
            <a:pPr indent="-317500" lvl="0" marL="457200" rtl="0" algn="l">
              <a:lnSpc>
                <a:spcPct val="75000"/>
              </a:lnSpc>
              <a:spcBef>
                <a:spcPts val="0"/>
              </a:spcBef>
              <a:spcAft>
                <a:spcPts val="0"/>
              </a:spcAft>
              <a:buSzPts val="1400"/>
              <a:buChar char="●"/>
            </a:pPr>
            <a:r>
              <a:rPr lang="en" sz="1400"/>
              <a:t>Passing is preferred to running when in a state </a:t>
            </a:r>
            <a:r>
              <a:rPr lang="en" sz="1400"/>
              <a:t>with fewer downs or more yards remaining</a:t>
            </a:r>
            <a:br>
              <a:rPr lang="en" sz="1400"/>
            </a:br>
            <a:endParaRPr sz="1400"/>
          </a:p>
          <a:p>
            <a:pPr indent="-317500" lvl="0" marL="457200" rtl="0" algn="l">
              <a:lnSpc>
                <a:spcPct val="75000"/>
              </a:lnSpc>
              <a:spcBef>
                <a:spcPts val="0"/>
              </a:spcBef>
              <a:spcAft>
                <a:spcPts val="0"/>
              </a:spcAft>
              <a:buSzPts val="1400"/>
              <a:buChar char="●"/>
            </a:pPr>
            <a:r>
              <a:rPr lang="en" sz="1400"/>
              <a:t>The optimal policy is deterministic → easy to strategize against</a:t>
            </a:r>
            <a:endParaRPr sz="1400"/>
          </a:p>
        </p:txBody>
      </p:sp>
      <p:sp>
        <p:nvSpPr>
          <p:cNvPr id="254" name="Google Shape;254;p27"/>
          <p:cNvSpPr txBox="1"/>
          <p:nvPr>
            <p:ph idx="1" type="body"/>
          </p:nvPr>
        </p:nvSpPr>
        <p:spPr>
          <a:xfrm>
            <a:off x="698763" y="4164875"/>
            <a:ext cx="3517500" cy="393600"/>
          </a:xfrm>
          <a:prstGeom prst="rect">
            <a:avLst/>
          </a:prstGeom>
          <a:solidFill>
            <a:srgbClr val="B6D7A8"/>
          </a:solidFill>
          <a:ln>
            <a:noFill/>
          </a:ln>
        </p:spPr>
        <p:txBody>
          <a:bodyPr anchorCtr="0" anchor="ctr" bIns="91425" lIns="91425" spcFirstLastPara="1" rIns="91425" wrap="square" tIns="91425">
            <a:normAutofit fontScale="92500" lnSpcReduction="20000"/>
          </a:bodyPr>
          <a:lstStyle/>
          <a:p>
            <a:pPr indent="0" lvl="0" marL="0" marR="0" rtl="0" algn="ctr">
              <a:lnSpc>
                <a:spcPct val="115000"/>
              </a:lnSpc>
              <a:spcBef>
                <a:spcPts val="0"/>
              </a:spcBef>
              <a:spcAft>
                <a:spcPts val="1200"/>
              </a:spcAft>
              <a:buNone/>
            </a:pPr>
            <a:r>
              <a:rPr b="1" lang="en" sz="1508">
                <a:solidFill>
                  <a:schemeClr val="dk1"/>
                </a:solidFill>
              </a:rPr>
              <a:t>Optimal action at given state</a:t>
            </a:r>
            <a:endParaRPr b="1" sz="115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260" name="Google Shape;26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We presented a framework to calculate the optimal policy for getting a first down in football based on historical data. </a:t>
            </a:r>
            <a:endParaRPr/>
          </a:p>
          <a:p>
            <a:pPr indent="0" lvl="0" marL="0" rtl="0" algn="l">
              <a:spcBef>
                <a:spcPts val="1200"/>
              </a:spcBef>
              <a:spcAft>
                <a:spcPts val="0"/>
              </a:spcAft>
              <a:buNone/>
            </a:pPr>
            <a:r>
              <a:rPr lang="en"/>
              <a:t>Optimization plays a key role in our method for finding the value of each state and to recover the optimal policy.</a:t>
            </a:r>
            <a:endParaRPr/>
          </a:p>
          <a:p>
            <a:pPr indent="0" lvl="0" marL="0" rtl="0" algn="l">
              <a:spcBef>
                <a:spcPts val="1200"/>
              </a:spcBef>
              <a:spcAft>
                <a:spcPts val="0"/>
              </a:spcAft>
              <a:buNone/>
            </a:pPr>
            <a:r>
              <a:rPr lang="en"/>
              <a:t>In our simplified scenario, we found that coaches are often too conservative in the fourth down, punting more than they </a:t>
            </a:r>
            <a:r>
              <a:rPr lang="en"/>
              <a:t>should</a:t>
            </a:r>
            <a:r>
              <a:rPr lang="en"/>
              <a:t>.</a:t>
            </a:r>
            <a:endParaRPr/>
          </a:p>
          <a:p>
            <a:pPr indent="0" lvl="0" marL="0" rtl="0" algn="l">
              <a:spcBef>
                <a:spcPts val="1200"/>
              </a:spcBef>
              <a:spcAft>
                <a:spcPts val="0"/>
              </a:spcAft>
              <a:buNone/>
            </a:pPr>
            <a:r>
              <a:rPr lang="en"/>
              <a:t>This work has several future next steps, for example we did not study how our model fits real strategies taken by teams during official matches. </a:t>
            </a:r>
            <a:endParaRPr/>
          </a:p>
          <a:p>
            <a:pPr indent="0" lvl="0" marL="0" rtl="0" algn="l">
              <a:spcBef>
                <a:spcPts val="1200"/>
              </a:spcBef>
              <a:spcAft>
                <a:spcPts val="1200"/>
              </a:spcAft>
              <a:buNone/>
            </a:pPr>
            <a:r>
              <a:t/>
            </a:r>
            <a:endParaRPr/>
          </a:p>
        </p:txBody>
      </p:sp>
      <p:sp>
        <p:nvSpPr>
          <p:cNvPr id="261" name="Google Shape;261;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67" name="Google Shape;267;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8" name="Google Shape;268;p29"/>
          <p:cNvSpPr txBox="1"/>
          <p:nvPr>
            <p:ph idx="4294967295"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NFL. </a:t>
            </a:r>
            <a:r>
              <a:rPr i="1" lang="en" sz="1500"/>
              <a:t>NFL rulebook</a:t>
            </a:r>
            <a:r>
              <a:rPr lang="en" sz="1500"/>
              <a:t>. 2021. url: </a:t>
            </a:r>
            <a:r>
              <a:rPr lang="en" sz="1500">
                <a:latin typeface="Courier New"/>
                <a:ea typeface="Courier New"/>
                <a:cs typeface="Courier New"/>
                <a:sym typeface="Courier New"/>
              </a:rPr>
              <a:t>https://operations.nfl.com/the-rules/nfl-video-</a:t>
            </a:r>
            <a:endParaRPr sz="1500">
              <a:latin typeface="Courier New"/>
              <a:ea typeface="Courier New"/>
              <a:cs typeface="Courier New"/>
              <a:sym typeface="Courier New"/>
            </a:endParaRPr>
          </a:p>
          <a:p>
            <a:pPr indent="0" lvl="0" marL="0" rtl="0" algn="l">
              <a:spcBef>
                <a:spcPts val="1200"/>
              </a:spcBef>
              <a:spcAft>
                <a:spcPts val="0"/>
              </a:spcAft>
              <a:buNone/>
            </a:pPr>
            <a:r>
              <a:rPr lang="en" sz="1500">
                <a:latin typeface="Courier New"/>
                <a:ea typeface="Courier New"/>
                <a:cs typeface="Courier New"/>
                <a:sym typeface="Courier New"/>
              </a:rPr>
              <a:t>rulebook/scoring-plays/</a:t>
            </a:r>
            <a:r>
              <a:rPr lang="en" sz="1500"/>
              <a:t> (visited on 12/10/2021).</a:t>
            </a:r>
            <a:endParaRPr sz="1500"/>
          </a:p>
          <a:p>
            <a:pPr indent="0" lvl="0" marL="0" rtl="0" algn="l">
              <a:spcBef>
                <a:spcPts val="1200"/>
              </a:spcBef>
              <a:spcAft>
                <a:spcPts val="0"/>
              </a:spcAft>
              <a:buNone/>
            </a:pPr>
            <a:br>
              <a:rPr lang="en" sz="1500"/>
            </a:br>
            <a:r>
              <a:rPr lang="en" sz="1500"/>
              <a:t>Shuzhong Zhang, </a:t>
            </a:r>
            <a:r>
              <a:rPr i="1" lang="en" sz="1500"/>
              <a:t>Dynamic Optimization and Applications, </a:t>
            </a:r>
            <a:r>
              <a:rPr lang="en" sz="1500"/>
              <a:t>lecture notes, </a:t>
            </a:r>
            <a:r>
              <a:rPr lang="en" sz="1500"/>
              <a:t>SEG3470</a:t>
            </a:r>
            <a:endParaRPr sz="1500"/>
          </a:p>
          <a:p>
            <a:pPr indent="0" lvl="0" marL="0" rtl="0" algn="l">
              <a:spcBef>
                <a:spcPts val="1200"/>
              </a:spcBef>
              <a:spcAft>
                <a:spcPts val="0"/>
              </a:spcAft>
              <a:buNone/>
            </a:pPr>
            <a:br>
              <a:rPr lang="en" sz="1500"/>
            </a:br>
            <a:r>
              <a:rPr lang="en" sz="1500"/>
              <a:t>Shuzhong Zhang, F 2021, </a:t>
            </a:r>
            <a:r>
              <a:rPr i="1" lang="en" sz="1500"/>
              <a:t>Linear Programming: The Basics, </a:t>
            </a:r>
            <a:r>
              <a:rPr lang="en" sz="1500"/>
              <a:t>lecture notes, IE 8521, University of Minnesota - Twin Cities</a:t>
            </a:r>
            <a:endParaRPr sz="1500"/>
          </a:p>
          <a:p>
            <a:pPr indent="0" lvl="0" marL="0" rtl="0" algn="l">
              <a:spcBef>
                <a:spcPts val="1200"/>
              </a:spcBef>
              <a:spcAft>
                <a:spcPts val="1200"/>
              </a:spcAft>
              <a:buNone/>
            </a:pPr>
            <a:r>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Football is a highly strategic game with a simple objective</a:t>
            </a:r>
            <a:endParaRPr/>
          </a:p>
        </p:txBody>
      </p:sp>
      <p:sp>
        <p:nvSpPr>
          <p:cNvPr id="94" name="Google Shape;9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Football is a popular team sport played mainly in the U.S.</a:t>
            </a:r>
            <a:endParaRPr/>
          </a:p>
          <a:p>
            <a:pPr indent="-342900" lvl="0" marL="457200" rtl="0" algn="l">
              <a:spcBef>
                <a:spcPts val="0"/>
              </a:spcBef>
              <a:spcAft>
                <a:spcPts val="0"/>
              </a:spcAft>
              <a:buSzPts val="1800"/>
              <a:buChar char="-"/>
            </a:pPr>
            <a:r>
              <a:rPr lang="en"/>
              <a:t>The main objective of the game is to score more points than the adversary</a:t>
            </a:r>
            <a:endParaRPr/>
          </a:p>
          <a:p>
            <a:pPr indent="-342900" lvl="0" marL="457200" rtl="0" algn="l">
              <a:spcBef>
                <a:spcPts val="0"/>
              </a:spcBef>
              <a:spcAft>
                <a:spcPts val="0"/>
              </a:spcAft>
              <a:buSzPts val="1800"/>
              <a:buChar char="-"/>
            </a:pPr>
            <a:r>
              <a:rPr lang="en"/>
              <a:t>There are 4 ways of scoring points:</a:t>
            </a:r>
            <a:endParaRPr/>
          </a:p>
          <a:p>
            <a:pPr indent="-317500" lvl="1" marL="914400" rtl="0" algn="l">
              <a:spcBef>
                <a:spcPts val="0"/>
              </a:spcBef>
              <a:spcAft>
                <a:spcPts val="0"/>
              </a:spcAft>
              <a:buSzPts val="1400"/>
              <a:buChar char="-"/>
            </a:pPr>
            <a:r>
              <a:rPr lang="en"/>
              <a:t>Touchdown (6 points)</a:t>
            </a:r>
            <a:endParaRPr/>
          </a:p>
          <a:p>
            <a:pPr indent="-317500" lvl="1" marL="914400" rtl="0" algn="l">
              <a:spcBef>
                <a:spcPts val="0"/>
              </a:spcBef>
              <a:spcAft>
                <a:spcPts val="0"/>
              </a:spcAft>
              <a:buSzPts val="1400"/>
              <a:buChar char="-"/>
            </a:pPr>
            <a:r>
              <a:rPr lang="en"/>
              <a:t>Field goal (3 points)</a:t>
            </a:r>
            <a:endParaRPr/>
          </a:p>
          <a:p>
            <a:pPr indent="-317500" lvl="1" marL="914400" rtl="0" algn="l">
              <a:spcBef>
                <a:spcPts val="0"/>
              </a:spcBef>
              <a:spcAft>
                <a:spcPts val="0"/>
              </a:spcAft>
              <a:buSzPts val="1400"/>
              <a:buChar char="-"/>
            </a:pPr>
            <a:r>
              <a:rPr lang="en"/>
              <a:t>Safety (2 points)</a:t>
            </a:r>
            <a:endParaRPr/>
          </a:p>
          <a:p>
            <a:pPr indent="-317500" lvl="1" marL="914400" rtl="0" algn="l">
              <a:spcBef>
                <a:spcPts val="0"/>
              </a:spcBef>
              <a:spcAft>
                <a:spcPts val="0"/>
              </a:spcAft>
              <a:buSzPts val="1400"/>
              <a:buChar char="-"/>
            </a:pPr>
            <a:r>
              <a:rPr lang="en"/>
              <a:t>Try after touchdown (1 point for an extra point kick, 2 points for a completed two-point conversion)</a:t>
            </a:r>
            <a:endParaRPr/>
          </a:p>
          <a:p>
            <a:pPr indent="-342900" lvl="0" marL="457200" rtl="0" algn="l">
              <a:spcBef>
                <a:spcPts val="0"/>
              </a:spcBef>
              <a:spcAft>
                <a:spcPts val="0"/>
              </a:spcAft>
              <a:buSzPts val="1800"/>
              <a:buChar char="-"/>
            </a:pPr>
            <a:r>
              <a:rPr lang="en"/>
              <a:t>In the pursuit of points, the offensive team tries to advance the ball towards the opponent endzone</a:t>
            </a:r>
            <a:endParaRPr/>
          </a:p>
          <a:p>
            <a:pPr indent="-342900" lvl="0" marL="457200" rtl="0" algn="l">
              <a:spcBef>
                <a:spcPts val="0"/>
              </a:spcBef>
              <a:spcAft>
                <a:spcPts val="0"/>
              </a:spcAft>
              <a:buSzPts val="1800"/>
              <a:buChar char="-"/>
            </a:pPr>
            <a:r>
              <a:rPr lang="en"/>
              <a:t>The offense has 4 opportunities (downs) to advance 10 yards or forfeit </a:t>
            </a:r>
            <a:r>
              <a:rPr lang="en"/>
              <a:t>possession</a:t>
            </a:r>
            <a:r>
              <a:rPr lang="en"/>
              <a:t> </a:t>
            </a:r>
            <a:endParaRPr/>
          </a:p>
        </p:txBody>
      </p:sp>
      <p:sp>
        <p:nvSpPr>
          <p:cNvPr id="95" name="Google Shape;95;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idx="1" type="body"/>
          </p:nvPr>
        </p:nvSpPr>
        <p:spPr>
          <a:xfrm>
            <a:off x="311700" y="12600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focus on a subset of outcomes after four downs and we rank them as follows</a:t>
            </a:r>
            <a:endParaRPr/>
          </a:p>
        </p:txBody>
      </p:sp>
      <p:sp>
        <p:nvSpPr>
          <p:cNvPr id="101" name="Google Shape;10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does an optimal play-calling strategy look like?</a:t>
            </a:r>
            <a:endParaRPr/>
          </a:p>
        </p:txBody>
      </p:sp>
      <p:sp>
        <p:nvSpPr>
          <p:cNvPr id="102" name="Google Shape;102;p18"/>
          <p:cNvSpPr txBox="1"/>
          <p:nvPr>
            <p:ph idx="1" type="body"/>
          </p:nvPr>
        </p:nvSpPr>
        <p:spPr>
          <a:xfrm>
            <a:off x="311700" y="2855250"/>
            <a:ext cx="8520600" cy="1363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We reduce the set of all possible actions to the following three categories:</a:t>
            </a:r>
            <a:endParaRPr/>
          </a:p>
          <a:p>
            <a:pPr indent="-334327" lvl="0" marL="457200" rtl="0" algn="l">
              <a:spcBef>
                <a:spcPts val="1200"/>
              </a:spcBef>
              <a:spcAft>
                <a:spcPts val="0"/>
              </a:spcAft>
              <a:buSzPct val="100000"/>
              <a:buChar char="-"/>
            </a:pPr>
            <a:r>
              <a:rPr lang="en"/>
              <a:t>Pass</a:t>
            </a:r>
            <a:endParaRPr/>
          </a:p>
          <a:p>
            <a:pPr indent="-334327" lvl="0" marL="457200" rtl="0" algn="l">
              <a:spcBef>
                <a:spcPts val="0"/>
              </a:spcBef>
              <a:spcAft>
                <a:spcPts val="0"/>
              </a:spcAft>
              <a:buSzPct val="100000"/>
              <a:buChar char="-"/>
            </a:pPr>
            <a:r>
              <a:rPr lang="en"/>
              <a:t>Rush</a:t>
            </a:r>
            <a:endParaRPr/>
          </a:p>
          <a:p>
            <a:pPr indent="-334327" lvl="0" marL="457200" rtl="0" algn="l">
              <a:spcBef>
                <a:spcPts val="0"/>
              </a:spcBef>
              <a:spcAft>
                <a:spcPts val="0"/>
              </a:spcAft>
              <a:buSzPct val="100000"/>
              <a:buChar char="-"/>
            </a:pPr>
            <a:r>
              <a:rPr lang="en"/>
              <a:t>Punt</a:t>
            </a:r>
            <a:endParaRPr/>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104" name="Google Shape;104;p18"/>
          <p:cNvGrpSpPr/>
          <p:nvPr/>
        </p:nvGrpSpPr>
        <p:grpSpPr>
          <a:xfrm>
            <a:off x="1829050" y="2132275"/>
            <a:ext cx="5485900" cy="393600"/>
            <a:chOff x="1654450" y="3427675"/>
            <a:chExt cx="5485900" cy="393600"/>
          </a:xfrm>
        </p:grpSpPr>
        <p:grpSp>
          <p:nvGrpSpPr>
            <p:cNvPr id="105" name="Google Shape;105;p18"/>
            <p:cNvGrpSpPr/>
            <p:nvPr/>
          </p:nvGrpSpPr>
          <p:grpSpPr>
            <a:xfrm>
              <a:off x="2113445" y="3427675"/>
              <a:ext cx="4567914" cy="393600"/>
              <a:chOff x="528500" y="4095925"/>
              <a:chExt cx="2916000" cy="393600"/>
            </a:xfrm>
          </p:grpSpPr>
          <p:sp>
            <p:nvSpPr>
              <p:cNvPr id="106" name="Google Shape;106;p18"/>
              <p:cNvSpPr/>
              <p:nvPr/>
            </p:nvSpPr>
            <p:spPr>
              <a:xfrm>
                <a:off x="528500" y="4095925"/>
                <a:ext cx="972000" cy="3936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1st Down</a:t>
                </a:r>
                <a:endParaRPr/>
              </a:p>
            </p:txBody>
          </p:sp>
          <p:sp>
            <p:nvSpPr>
              <p:cNvPr id="107" name="Google Shape;107;p18"/>
              <p:cNvSpPr/>
              <p:nvPr/>
            </p:nvSpPr>
            <p:spPr>
              <a:xfrm>
                <a:off x="1500500" y="4095925"/>
                <a:ext cx="972000" cy="3936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Punt</a:t>
                </a:r>
                <a:endParaRPr/>
              </a:p>
            </p:txBody>
          </p:sp>
          <p:sp>
            <p:nvSpPr>
              <p:cNvPr id="108" name="Google Shape;108;p18"/>
              <p:cNvSpPr/>
              <p:nvPr/>
            </p:nvSpPr>
            <p:spPr>
              <a:xfrm>
                <a:off x="2472500" y="4095925"/>
                <a:ext cx="972000" cy="3936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Turnover on downs</a:t>
                </a:r>
                <a:endParaRPr/>
              </a:p>
            </p:txBody>
          </p:sp>
        </p:grpSp>
        <p:sp>
          <p:nvSpPr>
            <p:cNvPr id="109" name="Google Shape;109;p18"/>
            <p:cNvSpPr/>
            <p:nvPr/>
          </p:nvSpPr>
          <p:spPr>
            <a:xfrm>
              <a:off x="1654450" y="3427675"/>
              <a:ext cx="459000" cy="3936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a:t>
              </a:r>
              <a:endParaRPr b="1" sz="1600"/>
            </a:p>
          </p:txBody>
        </p:sp>
        <p:sp>
          <p:nvSpPr>
            <p:cNvPr id="110" name="Google Shape;110;p18"/>
            <p:cNvSpPr/>
            <p:nvPr/>
          </p:nvSpPr>
          <p:spPr>
            <a:xfrm>
              <a:off x="6681350" y="3427675"/>
              <a:ext cx="459000" cy="393600"/>
            </a:xfrm>
            <a:prstGeom prst="rect">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a:t>
              </a:r>
              <a:endParaRPr b="1" sz="1600"/>
            </a:p>
          </p:txBody>
        </p:sp>
      </p:grpSp>
      <p:sp>
        <p:nvSpPr>
          <p:cNvPr id="111" name="Google Shape;111;p18"/>
          <p:cNvSpPr txBox="1"/>
          <p:nvPr>
            <p:ph idx="1" type="body"/>
          </p:nvPr>
        </p:nvSpPr>
        <p:spPr>
          <a:xfrm>
            <a:off x="311700" y="4295475"/>
            <a:ext cx="8520600" cy="516300"/>
          </a:xfrm>
          <a:prstGeom prst="rect">
            <a:avLst/>
          </a:prstGeom>
          <a:ln cap="flat" cmpd="sng" w="28575">
            <a:solidFill>
              <a:srgbClr val="274E13"/>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1200"/>
              </a:spcAft>
              <a:buNone/>
            </a:pPr>
            <a:r>
              <a:rPr b="1" lang="en" sz="1700"/>
              <a:t>Goal: When should each action be taken? </a:t>
            </a:r>
            <a:endParaRPr b="1"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 collected real-world NFL data on passing and rushing plays</a:t>
            </a:r>
            <a:endParaRPr/>
          </a:p>
        </p:txBody>
      </p:sp>
      <p:sp>
        <p:nvSpPr>
          <p:cNvPr id="117" name="Google Shape;117;p19"/>
          <p:cNvSpPr txBox="1"/>
          <p:nvPr>
            <p:ph idx="1" type="body"/>
          </p:nvPr>
        </p:nvSpPr>
        <p:spPr>
          <a:xfrm>
            <a:off x="1330975" y="905725"/>
            <a:ext cx="943500" cy="3936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1200"/>
              </a:spcAft>
              <a:buNone/>
            </a:pPr>
            <a:r>
              <a:rPr lang="en"/>
              <a:t>Passes*</a:t>
            </a:r>
            <a:endParaRPr/>
          </a:p>
        </p:txBody>
      </p:sp>
      <p:sp>
        <p:nvSpPr>
          <p:cNvPr id="118" name="Google Shape;11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9" name="Google Shape;119;p19"/>
          <p:cNvPicPr preferRelativeResize="0"/>
          <p:nvPr/>
        </p:nvPicPr>
        <p:blipFill>
          <a:blip r:embed="rId3">
            <a:alphaModFix/>
          </a:blip>
          <a:stretch>
            <a:fillRect/>
          </a:stretch>
        </p:blipFill>
        <p:spPr>
          <a:xfrm>
            <a:off x="728100" y="1299325"/>
            <a:ext cx="2690595" cy="2686927"/>
          </a:xfrm>
          <a:prstGeom prst="rect">
            <a:avLst/>
          </a:prstGeom>
          <a:noFill/>
          <a:ln>
            <a:noFill/>
          </a:ln>
        </p:spPr>
      </p:pic>
      <p:pic>
        <p:nvPicPr>
          <p:cNvPr id="120" name="Google Shape;120;p19"/>
          <p:cNvPicPr preferRelativeResize="0"/>
          <p:nvPr/>
        </p:nvPicPr>
        <p:blipFill>
          <a:blip r:embed="rId4">
            <a:alphaModFix/>
          </a:blip>
          <a:stretch>
            <a:fillRect/>
          </a:stretch>
        </p:blipFill>
        <p:spPr>
          <a:xfrm>
            <a:off x="5071695" y="1299313"/>
            <a:ext cx="2690595" cy="2686927"/>
          </a:xfrm>
          <a:prstGeom prst="rect">
            <a:avLst/>
          </a:prstGeom>
          <a:noFill/>
          <a:ln>
            <a:noFill/>
          </a:ln>
        </p:spPr>
      </p:pic>
      <p:sp>
        <p:nvSpPr>
          <p:cNvPr id="121" name="Google Shape;121;p19"/>
          <p:cNvSpPr txBox="1"/>
          <p:nvPr>
            <p:ph idx="1" type="body"/>
          </p:nvPr>
        </p:nvSpPr>
        <p:spPr>
          <a:xfrm>
            <a:off x="5945250" y="905725"/>
            <a:ext cx="943500" cy="3936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1200"/>
              </a:spcAft>
              <a:buNone/>
            </a:pPr>
            <a:r>
              <a:rPr lang="en"/>
              <a:t>Rushes</a:t>
            </a:r>
            <a:endParaRPr/>
          </a:p>
        </p:txBody>
      </p:sp>
      <p:sp>
        <p:nvSpPr>
          <p:cNvPr id="122" name="Google Shape;122;p19"/>
          <p:cNvSpPr txBox="1"/>
          <p:nvPr/>
        </p:nvSpPr>
        <p:spPr>
          <a:xfrm>
            <a:off x="0" y="4877450"/>
            <a:ext cx="17460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t>*</a:t>
            </a:r>
            <a:r>
              <a:rPr lang="en" sz="600"/>
              <a:t>We </a:t>
            </a:r>
            <a:r>
              <a:rPr lang="en" sz="600"/>
              <a:t>omit</a:t>
            </a:r>
            <a:r>
              <a:rPr lang="en" sz="600"/>
              <a:t> incomplete passes from the plot </a:t>
            </a:r>
            <a:endParaRPr sz="600"/>
          </a:p>
        </p:txBody>
      </p:sp>
      <p:sp>
        <p:nvSpPr>
          <p:cNvPr id="123" name="Google Shape;123;p19"/>
          <p:cNvSpPr txBox="1"/>
          <p:nvPr/>
        </p:nvSpPr>
        <p:spPr>
          <a:xfrm>
            <a:off x="940900" y="4086275"/>
            <a:ext cx="2265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Riskier but can result in more yards</a:t>
            </a:r>
            <a:endParaRPr/>
          </a:p>
        </p:txBody>
      </p:sp>
      <p:sp>
        <p:nvSpPr>
          <p:cNvPr id="124" name="Google Shape;124;p19"/>
          <p:cNvSpPr txBox="1"/>
          <p:nvPr/>
        </p:nvSpPr>
        <p:spPr>
          <a:xfrm>
            <a:off x="5284500" y="4086275"/>
            <a:ext cx="2265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Safer</a:t>
            </a:r>
            <a:r>
              <a:rPr lang="en"/>
              <a:t> but tend to lead to less yards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Markov Decision Process meets the requirements to model our problem</a:t>
            </a:r>
            <a:endParaRPr/>
          </a:p>
        </p:txBody>
      </p:sp>
      <p:sp>
        <p:nvSpPr>
          <p:cNvPr id="130" name="Google Shape;130;p20"/>
          <p:cNvSpPr txBox="1"/>
          <p:nvPr>
            <p:ph idx="1" type="body"/>
          </p:nvPr>
        </p:nvSpPr>
        <p:spPr>
          <a:xfrm>
            <a:off x="387900" y="1551625"/>
            <a:ext cx="4200300" cy="345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Markov </a:t>
            </a:r>
            <a:r>
              <a:rPr lang="en"/>
              <a:t>Decision</a:t>
            </a:r>
            <a:r>
              <a:rPr lang="en"/>
              <a:t> Process is described by:</a:t>
            </a:r>
            <a:endParaRPr/>
          </a:p>
          <a:p>
            <a:pPr indent="-342900" lvl="0" marL="457200" rtl="0" algn="l">
              <a:spcBef>
                <a:spcPts val="1200"/>
              </a:spcBef>
              <a:spcAft>
                <a:spcPts val="0"/>
              </a:spcAft>
              <a:buSzPts val="1800"/>
              <a:buChar char="-"/>
            </a:pPr>
            <a:r>
              <a:rPr lang="en"/>
              <a:t>A set of states </a:t>
            </a:r>
            <a:r>
              <a:rPr b="1" lang="en"/>
              <a:t>S</a:t>
            </a:r>
            <a:endParaRPr b="1"/>
          </a:p>
          <a:p>
            <a:pPr indent="-342900" lvl="0" marL="457200" rtl="0" algn="l">
              <a:spcBef>
                <a:spcPts val="0"/>
              </a:spcBef>
              <a:spcAft>
                <a:spcPts val="0"/>
              </a:spcAft>
              <a:buSzPts val="1800"/>
              <a:buChar char="-"/>
            </a:pPr>
            <a:r>
              <a:rPr lang="en"/>
              <a:t>A set of actions </a:t>
            </a:r>
            <a:r>
              <a:rPr b="1" lang="en"/>
              <a:t>X</a:t>
            </a:r>
            <a:endParaRPr b="1"/>
          </a:p>
          <a:p>
            <a:pPr indent="-342900" lvl="0" marL="457200" rtl="0" algn="l">
              <a:spcBef>
                <a:spcPts val="0"/>
              </a:spcBef>
              <a:spcAft>
                <a:spcPts val="0"/>
              </a:spcAft>
              <a:buSzPts val="1800"/>
              <a:buChar char="-"/>
            </a:pPr>
            <a:r>
              <a:rPr lang="en"/>
              <a:t>Transition probabilities </a:t>
            </a:r>
            <a:endParaRPr/>
          </a:p>
          <a:p>
            <a:pPr indent="-317500" lvl="1" marL="914400" rtl="0" algn="l">
              <a:spcBef>
                <a:spcPts val="0"/>
              </a:spcBef>
              <a:spcAft>
                <a:spcPts val="0"/>
              </a:spcAft>
              <a:buSzPts val="1400"/>
              <a:buChar char="-"/>
            </a:pPr>
            <a:r>
              <a:rPr b="1" lang="en"/>
              <a:t>P</a:t>
            </a:r>
            <a:r>
              <a:rPr b="1" baseline="-25000" lang="en"/>
              <a:t>x</a:t>
            </a:r>
            <a:r>
              <a:rPr b="1" lang="en"/>
              <a:t>(s, s’) = Pr(s</a:t>
            </a:r>
            <a:r>
              <a:rPr b="1" baseline="-25000" lang="en"/>
              <a:t>t+1</a:t>
            </a:r>
            <a:r>
              <a:rPr b="1" lang="en"/>
              <a:t>= s’ | s</a:t>
            </a:r>
            <a:r>
              <a:rPr b="1" baseline="-25000" lang="en"/>
              <a:t>t</a:t>
            </a:r>
            <a:r>
              <a:rPr b="1" lang="en"/>
              <a:t>=s, x</a:t>
            </a:r>
            <a:r>
              <a:rPr b="1" baseline="-25000" lang="en"/>
              <a:t>t</a:t>
            </a:r>
            <a:r>
              <a:rPr b="1" lang="en"/>
              <a:t>=x)</a:t>
            </a:r>
            <a:endParaRPr b="1"/>
          </a:p>
          <a:p>
            <a:pPr indent="-342900" lvl="0" marL="457200" rtl="0" algn="l">
              <a:spcBef>
                <a:spcPts val="0"/>
              </a:spcBef>
              <a:spcAft>
                <a:spcPts val="0"/>
              </a:spcAft>
              <a:buSzPts val="1800"/>
              <a:buChar char="-"/>
            </a:pPr>
            <a:r>
              <a:rPr lang="en"/>
              <a:t>A reward function </a:t>
            </a:r>
            <a:r>
              <a:rPr b="1" lang="en"/>
              <a:t>R</a:t>
            </a:r>
            <a:r>
              <a:rPr b="1" baseline="-25000" lang="en"/>
              <a:t>x</a:t>
            </a:r>
            <a:r>
              <a:rPr b="1" lang="en"/>
              <a:t>(s,s’)</a:t>
            </a:r>
            <a:endParaRPr/>
          </a:p>
        </p:txBody>
      </p:sp>
      <p:sp>
        <p:nvSpPr>
          <p:cNvPr id="131" name="Google Shape;13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2" name="Google Shape;132;p20"/>
          <p:cNvSpPr txBox="1"/>
          <p:nvPr>
            <p:ph idx="1" type="body"/>
          </p:nvPr>
        </p:nvSpPr>
        <p:spPr>
          <a:xfrm>
            <a:off x="311700" y="941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605"/>
              <a:buNone/>
            </a:pPr>
            <a:r>
              <a:rPr lang="en" sz="1190"/>
              <a:t>The main challenge for our agent, the coach, is to choose actions in the short term, with uncertain results, that lead to long-term rewards. </a:t>
            </a:r>
            <a:endParaRPr sz="1190"/>
          </a:p>
        </p:txBody>
      </p:sp>
      <p:grpSp>
        <p:nvGrpSpPr>
          <p:cNvPr id="133" name="Google Shape;133;p20"/>
          <p:cNvGrpSpPr/>
          <p:nvPr/>
        </p:nvGrpSpPr>
        <p:grpSpPr>
          <a:xfrm>
            <a:off x="4800600" y="1594870"/>
            <a:ext cx="4114800" cy="2329026"/>
            <a:chOff x="2514600" y="2814070"/>
            <a:chExt cx="4114800" cy="2329026"/>
          </a:xfrm>
        </p:grpSpPr>
        <p:grpSp>
          <p:nvGrpSpPr>
            <p:cNvPr id="134" name="Google Shape;134;p20"/>
            <p:cNvGrpSpPr/>
            <p:nvPr/>
          </p:nvGrpSpPr>
          <p:grpSpPr>
            <a:xfrm>
              <a:off x="2514600" y="3177346"/>
              <a:ext cx="4114800" cy="1660950"/>
              <a:chOff x="2402300" y="3150275"/>
              <a:chExt cx="4114800" cy="1660950"/>
            </a:xfrm>
          </p:grpSpPr>
          <p:sp>
            <p:nvSpPr>
              <p:cNvPr id="135" name="Google Shape;135;p20"/>
              <p:cNvSpPr/>
              <p:nvPr/>
            </p:nvSpPr>
            <p:spPr>
              <a:xfrm>
                <a:off x="2402300" y="3659600"/>
                <a:ext cx="920400" cy="879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8 yards to go</a:t>
                </a:r>
                <a:endParaRPr sz="1100"/>
              </a:p>
            </p:txBody>
          </p:sp>
          <p:sp>
            <p:nvSpPr>
              <p:cNvPr id="136" name="Google Shape;136;p20"/>
              <p:cNvSpPr/>
              <p:nvPr/>
            </p:nvSpPr>
            <p:spPr>
              <a:xfrm>
                <a:off x="3999500" y="3659600"/>
                <a:ext cx="920400" cy="879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5</a:t>
                </a:r>
                <a:r>
                  <a:rPr lang="en" sz="1100"/>
                  <a:t> yards to go</a:t>
                </a:r>
                <a:endParaRPr sz="1100"/>
              </a:p>
            </p:txBody>
          </p:sp>
          <p:sp>
            <p:nvSpPr>
              <p:cNvPr id="137" name="Google Shape;137;p20"/>
              <p:cNvSpPr/>
              <p:nvPr/>
            </p:nvSpPr>
            <p:spPr>
              <a:xfrm>
                <a:off x="5596700" y="3659600"/>
                <a:ext cx="920400" cy="879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2 </a:t>
                </a:r>
                <a:r>
                  <a:rPr lang="en" sz="1100"/>
                  <a:t>yards to go</a:t>
                </a:r>
                <a:endParaRPr sz="1100"/>
              </a:p>
            </p:txBody>
          </p:sp>
          <p:cxnSp>
            <p:nvCxnSpPr>
              <p:cNvPr id="138" name="Google Shape;138;p20"/>
              <p:cNvCxnSpPr>
                <a:stCxn id="135" idx="0"/>
                <a:endCxn id="136" idx="0"/>
              </p:cNvCxnSpPr>
              <p:nvPr/>
            </p:nvCxnSpPr>
            <p:spPr>
              <a:xfrm flipH="1" rot="-5400000">
                <a:off x="3660800" y="2861300"/>
                <a:ext cx="600" cy="1597200"/>
              </a:xfrm>
              <a:prstGeom prst="curvedConnector3">
                <a:avLst>
                  <a:gd fmla="val -39687500" name="adj1"/>
                </a:avLst>
              </a:prstGeom>
              <a:noFill/>
              <a:ln cap="flat" cmpd="sng" w="9525">
                <a:solidFill>
                  <a:schemeClr val="dk2"/>
                </a:solidFill>
                <a:prstDash val="solid"/>
                <a:round/>
                <a:headEnd len="med" w="med" type="none"/>
                <a:tailEnd len="med" w="med" type="stealth"/>
              </a:ln>
            </p:spPr>
          </p:cxnSp>
          <p:cxnSp>
            <p:nvCxnSpPr>
              <p:cNvPr id="139" name="Google Shape;139;p20"/>
              <p:cNvCxnSpPr>
                <a:stCxn id="136" idx="0"/>
                <a:endCxn id="137" idx="0"/>
              </p:cNvCxnSpPr>
              <p:nvPr/>
            </p:nvCxnSpPr>
            <p:spPr>
              <a:xfrm flipH="1" rot="-5400000">
                <a:off x="5258000" y="2861300"/>
                <a:ext cx="600" cy="1597200"/>
              </a:xfrm>
              <a:prstGeom prst="curvedConnector3">
                <a:avLst>
                  <a:gd fmla="val -39687500" name="adj1"/>
                </a:avLst>
              </a:prstGeom>
              <a:noFill/>
              <a:ln cap="flat" cmpd="sng" w="9525">
                <a:solidFill>
                  <a:schemeClr val="dk2"/>
                </a:solidFill>
                <a:prstDash val="solid"/>
                <a:round/>
                <a:headEnd len="med" w="med" type="none"/>
                <a:tailEnd len="med" w="med" type="stealth"/>
              </a:ln>
            </p:spPr>
          </p:cxnSp>
          <p:cxnSp>
            <p:nvCxnSpPr>
              <p:cNvPr id="140" name="Google Shape;140;p20"/>
              <p:cNvCxnSpPr>
                <a:stCxn id="137" idx="4"/>
                <a:endCxn id="136" idx="4"/>
              </p:cNvCxnSpPr>
              <p:nvPr/>
            </p:nvCxnSpPr>
            <p:spPr>
              <a:xfrm rot="5400000">
                <a:off x="5258000" y="3740900"/>
                <a:ext cx="600" cy="1597200"/>
              </a:xfrm>
              <a:prstGeom prst="curvedConnector3">
                <a:avLst>
                  <a:gd fmla="val 39687500" name="adj1"/>
                </a:avLst>
              </a:prstGeom>
              <a:noFill/>
              <a:ln cap="flat" cmpd="sng" w="9525">
                <a:solidFill>
                  <a:schemeClr val="dk2"/>
                </a:solidFill>
                <a:prstDash val="solid"/>
                <a:round/>
                <a:headEnd len="med" w="med" type="none"/>
                <a:tailEnd len="med" w="med" type="stealth"/>
              </a:ln>
            </p:spPr>
          </p:cxnSp>
          <p:cxnSp>
            <p:nvCxnSpPr>
              <p:cNvPr id="141" name="Google Shape;141;p20"/>
              <p:cNvCxnSpPr>
                <a:stCxn id="136" idx="4"/>
                <a:endCxn id="135" idx="4"/>
              </p:cNvCxnSpPr>
              <p:nvPr/>
            </p:nvCxnSpPr>
            <p:spPr>
              <a:xfrm rot="5400000">
                <a:off x="3660800" y="3740900"/>
                <a:ext cx="600" cy="1597200"/>
              </a:xfrm>
              <a:prstGeom prst="curvedConnector3">
                <a:avLst>
                  <a:gd fmla="val 39687500" name="adj1"/>
                </a:avLst>
              </a:prstGeom>
              <a:noFill/>
              <a:ln cap="flat" cmpd="sng" w="9525">
                <a:solidFill>
                  <a:schemeClr val="dk2"/>
                </a:solidFill>
                <a:prstDash val="solid"/>
                <a:round/>
                <a:headEnd len="med" w="med" type="none"/>
                <a:tailEnd len="med" w="med" type="stealth"/>
              </a:ln>
            </p:spPr>
          </p:cxnSp>
          <p:sp>
            <p:nvSpPr>
              <p:cNvPr id="142" name="Google Shape;142;p20"/>
              <p:cNvSpPr txBox="1"/>
              <p:nvPr/>
            </p:nvSpPr>
            <p:spPr>
              <a:xfrm>
                <a:off x="4973050" y="3150275"/>
                <a:ext cx="847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P(2 | 5, x)</a:t>
                </a:r>
                <a:endParaRPr sz="1000"/>
              </a:p>
            </p:txBody>
          </p:sp>
          <p:sp>
            <p:nvSpPr>
              <p:cNvPr id="143" name="Google Shape;143;p20"/>
              <p:cNvSpPr txBox="1"/>
              <p:nvPr/>
            </p:nvSpPr>
            <p:spPr>
              <a:xfrm>
                <a:off x="4973050" y="4472525"/>
                <a:ext cx="847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P(5 | 2, x)</a:t>
                </a:r>
                <a:endParaRPr sz="1000"/>
              </a:p>
            </p:txBody>
          </p:sp>
          <p:sp>
            <p:nvSpPr>
              <p:cNvPr id="144" name="Google Shape;144;p20"/>
              <p:cNvSpPr txBox="1"/>
              <p:nvPr/>
            </p:nvSpPr>
            <p:spPr>
              <a:xfrm>
                <a:off x="3237500" y="4472525"/>
                <a:ext cx="847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P(8 | 5, x)</a:t>
                </a:r>
                <a:endParaRPr sz="1000"/>
              </a:p>
            </p:txBody>
          </p:sp>
          <p:sp>
            <p:nvSpPr>
              <p:cNvPr id="145" name="Google Shape;145;p20"/>
              <p:cNvSpPr txBox="1"/>
              <p:nvPr/>
            </p:nvSpPr>
            <p:spPr>
              <a:xfrm>
                <a:off x="3349795" y="3167999"/>
                <a:ext cx="847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P(5 | 8, x)</a:t>
                </a:r>
                <a:endParaRPr sz="1000"/>
              </a:p>
            </p:txBody>
          </p:sp>
        </p:grpSp>
        <p:cxnSp>
          <p:nvCxnSpPr>
            <p:cNvPr id="146" name="Google Shape;146;p20"/>
            <p:cNvCxnSpPr>
              <a:stCxn id="135" idx="0"/>
              <a:endCxn id="137" idx="0"/>
            </p:cNvCxnSpPr>
            <p:nvPr/>
          </p:nvCxnSpPr>
          <p:spPr>
            <a:xfrm flipH="1" rot="-5400000">
              <a:off x="4571700" y="2089771"/>
              <a:ext cx="600" cy="3194400"/>
            </a:xfrm>
            <a:prstGeom prst="curvedConnector3">
              <a:avLst>
                <a:gd fmla="val -104607676" name="adj1"/>
              </a:avLst>
            </a:prstGeom>
            <a:noFill/>
            <a:ln cap="flat" cmpd="sng" w="9525">
              <a:solidFill>
                <a:schemeClr val="dk2"/>
              </a:solidFill>
              <a:prstDash val="solid"/>
              <a:round/>
              <a:headEnd len="med" w="med" type="none"/>
              <a:tailEnd len="med" w="med" type="stealth"/>
            </a:ln>
          </p:spPr>
        </p:cxnSp>
        <p:sp>
          <p:nvSpPr>
            <p:cNvPr id="147" name="Google Shape;147;p20"/>
            <p:cNvSpPr txBox="1"/>
            <p:nvPr/>
          </p:nvSpPr>
          <p:spPr>
            <a:xfrm>
              <a:off x="4192020" y="2814070"/>
              <a:ext cx="847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P(2 | 8, x)</a:t>
              </a:r>
              <a:endParaRPr sz="1000"/>
            </a:p>
          </p:txBody>
        </p:sp>
        <p:cxnSp>
          <p:nvCxnSpPr>
            <p:cNvPr id="148" name="Google Shape;148;p20"/>
            <p:cNvCxnSpPr>
              <a:stCxn id="137" idx="4"/>
              <a:endCxn id="135" idx="4"/>
            </p:cNvCxnSpPr>
            <p:nvPr/>
          </p:nvCxnSpPr>
          <p:spPr>
            <a:xfrm rot="5400000">
              <a:off x="4571700" y="2969371"/>
              <a:ext cx="600" cy="3194400"/>
            </a:xfrm>
            <a:prstGeom prst="curvedConnector3">
              <a:avLst>
                <a:gd fmla="val 91692324" name="adj1"/>
              </a:avLst>
            </a:prstGeom>
            <a:noFill/>
            <a:ln cap="flat" cmpd="sng" w="9525">
              <a:solidFill>
                <a:schemeClr val="dk2"/>
              </a:solidFill>
              <a:prstDash val="solid"/>
              <a:round/>
              <a:headEnd len="med" w="med" type="none"/>
              <a:tailEnd len="med" w="med" type="none"/>
            </a:ln>
          </p:spPr>
        </p:cxnSp>
        <p:sp>
          <p:nvSpPr>
            <p:cNvPr id="149" name="Google Shape;149;p20"/>
            <p:cNvSpPr txBox="1"/>
            <p:nvPr/>
          </p:nvSpPr>
          <p:spPr>
            <a:xfrm>
              <a:off x="4166447" y="4804396"/>
              <a:ext cx="847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P(8 | 2, x)</a:t>
              </a:r>
              <a:endParaRPr sz="1000"/>
            </a:p>
          </p:txBody>
        </p:sp>
      </p:grpSp>
      <p:sp>
        <p:nvSpPr>
          <p:cNvPr id="150" name="Google Shape;150;p20"/>
          <p:cNvSpPr txBox="1"/>
          <p:nvPr/>
        </p:nvSpPr>
        <p:spPr>
          <a:xfrm>
            <a:off x="387900" y="4309350"/>
            <a:ext cx="7923000" cy="578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190">
                <a:solidFill>
                  <a:schemeClr val="dk2"/>
                </a:solidFill>
              </a:rPr>
              <a:t>MDPs provide a framework for modeling decision-making in situations where outcomes are partly random and partly under the control of the decision maker. </a:t>
            </a:r>
            <a:endParaRPr sz="119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idx="1" type="body"/>
          </p:nvPr>
        </p:nvSpPr>
        <p:spPr>
          <a:xfrm>
            <a:off x="311700" y="978925"/>
            <a:ext cx="8520600" cy="137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200"/>
              </a:spcAft>
              <a:buSzPts val="770"/>
              <a:buNone/>
            </a:pPr>
            <a:r>
              <a:rPr lang="en" sz="1200"/>
              <a:t>The agent’s objective is to maximize their expected, long-run rewards (otherwise known as value V) from each state.  </a:t>
            </a:r>
            <a:br>
              <a:rPr lang="en" sz="1200"/>
            </a:br>
            <a:br>
              <a:rPr lang="en" sz="1200"/>
            </a:br>
            <a:r>
              <a:rPr lang="en" sz="1200"/>
              <a:t>The maximum value of each state can be expressed as the maximum, over actions, of the immediate reward taken for the current action plus the discounted expected value of the next state. This is known as the Bellman equation.</a:t>
            </a:r>
            <a:endParaRPr sz="1200"/>
          </a:p>
        </p:txBody>
      </p:sp>
      <p:sp>
        <p:nvSpPr>
          <p:cNvPr id="156" name="Google Shape;15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a:t>
            </a:r>
            <a:r>
              <a:rPr lang="en"/>
              <a:t>solution of an MDP can be expressed as the value at each state</a:t>
            </a:r>
            <a:endParaRPr/>
          </a:p>
        </p:txBody>
      </p:sp>
      <p:sp>
        <p:nvSpPr>
          <p:cNvPr id="157" name="Google Shape;157;p21"/>
          <p:cNvSpPr txBox="1"/>
          <p:nvPr>
            <p:ph idx="1" type="body"/>
          </p:nvPr>
        </p:nvSpPr>
        <p:spPr>
          <a:xfrm>
            <a:off x="311700" y="4179325"/>
            <a:ext cx="8520600" cy="572700"/>
          </a:xfrm>
          <a:prstGeom prst="rect">
            <a:avLst/>
          </a:prstGeom>
          <a:noFill/>
          <a:ln cap="flat" cmpd="sng" w="28575">
            <a:solidFill>
              <a:srgbClr val="274E13"/>
            </a:solidFill>
            <a:prstDash val="solid"/>
            <a:round/>
            <a:headEnd len="sm" w="sm" type="none"/>
            <a:tailEnd len="sm" w="sm" type="none"/>
          </a:ln>
        </p:spPr>
        <p:txBody>
          <a:bodyPr anchorCtr="0" anchor="ctr" bIns="91425" lIns="91425" spcFirstLastPara="1" rIns="91425" wrap="square" tIns="91425">
            <a:normAutofit fontScale="85000"/>
          </a:bodyPr>
          <a:lstStyle/>
          <a:p>
            <a:pPr indent="0" lvl="0" marL="0" rtl="0" algn="ctr">
              <a:spcBef>
                <a:spcPts val="0"/>
              </a:spcBef>
              <a:spcAft>
                <a:spcPts val="1200"/>
              </a:spcAft>
              <a:buNone/>
            </a:pPr>
            <a:r>
              <a:rPr lang="en" sz="1508"/>
              <a:t>Solving the Bellman equation yields the </a:t>
            </a:r>
            <a:r>
              <a:rPr b="1" lang="en" sz="1508"/>
              <a:t>value</a:t>
            </a:r>
            <a:r>
              <a:rPr lang="en" sz="1508"/>
              <a:t> of each state when the </a:t>
            </a:r>
            <a:r>
              <a:rPr b="1" lang="en" sz="1508"/>
              <a:t>optimal action</a:t>
            </a:r>
            <a:r>
              <a:rPr lang="en" sz="1508"/>
              <a:t> is taken by the agent</a:t>
            </a:r>
            <a:endParaRPr sz="1724"/>
          </a:p>
        </p:txBody>
      </p:sp>
      <p:sp>
        <p:nvSpPr>
          <p:cNvPr id="158" name="Google Shape;158;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59" name="Google Shape;159;p21"/>
          <p:cNvPicPr preferRelativeResize="0"/>
          <p:nvPr/>
        </p:nvPicPr>
        <p:blipFill>
          <a:blip r:embed="rId3">
            <a:alphaModFix/>
          </a:blip>
          <a:stretch>
            <a:fillRect/>
          </a:stretch>
        </p:blipFill>
        <p:spPr>
          <a:xfrm>
            <a:off x="311700" y="2599150"/>
            <a:ext cx="7696200" cy="838200"/>
          </a:xfrm>
          <a:prstGeom prst="rect">
            <a:avLst/>
          </a:prstGeom>
          <a:noFill/>
          <a:ln>
            <a:noFill/>
          </a:ln>
        </p:spPr>
      </p:pic>
      <p:sp>
        <p:nvSpPr>
          <p:cNvPr id="160" name="Google Shape;160;p21"/>
          <p:cNvSpPr txBox="1"/>
          <p:nvPr>
            <p:ph idx="1" type="body"/>
          </p:nvPr>
        </p:nvSpPr>
        <p:spPr>
          <a:xfrm>
            <a:off x="311700" y="2198125"/>
            <a:ext cx="8520600" cy="572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1200"/>
              </a:spcAft>
              <a:buNone/>
            </a:pPr>
            <a:r>
              <a:rPr lang="en" sz="1508" u="sng"/>
              <a:t>Bellman equation</a:t>
            </a:r>
            <a:endParaRPr sz="1724" u="sng"/>
          </a:p>
        </p:txBody>
      </p:sp>
      <p:cxnSp>
        <p:nvCxnSpPr>
          <p:cNvPr id="161" name="Google Shape;161;p21"/>
          <p:cNvCxnSpPr/>
          <p:nvPr/>
        </p:nvCxnSpPr>
        <p:spPr>
          <a:xfrm flipH="1" rot="10800000">
            <a:off x="535775" y="3149275"/>
            <a:ext cx="42900" cy="257100"/>
          </a:xfrm>
          <a:prstGeom prst="straightConnector1">
            <a:avLst/>
          </a:prstGeom>
          <a:noFill/>
          <a:ln cap="flat" cmpd="sng" w="9525">
            <a:solidFill>
              <a:schemeClr val="dk2"/>
            </a:solidFill>
            <a:prstDash val="solid"/>
            <a:round/>
            <a:headEnd len="med" w="med" type="none"/>
            <a:tailEnd len="med" w="med" type="triangle"/>
          </a:ln>
        </p:spPr>
      </p:cxnSp>
      <p:cxnSp>
        <p:nvCxnSpPr>
          <p:cNvPr id="162" name="Google Shape;162;p21"/>
          <p:cNvCxnSpPr/>
          <p:nvPr/>
        </p:nvCxnSpPr>
        <p:spPr>
          <a:xfrm flipH="1" rot="10800000">
            <a:off x="1727575" y="3270325"/>
            <a:ext cx="42900" cy="257100"/>
          </a:xfrm>
          <a:prstGeom prst="straightConnector1">
            <a:avLst/>
          </a:prstGeom>
          <a:noFill/>
          <a:ln cap="flat" cmpd="sng" w="9525">
            <a:solidFill>
              <a:schemeClr val="dk2"/>
            </a:solidFill>
            <a:prstDash val="solid"/>
            <a:round/>
            <a:headEnd len="med" w="med" type="none"/>
            <a:tailEnd len="med" w="med" type="triangle"/>
          </a:ln>
        </p:spPr>
      </p:cxnSp>
      <p:cxnSp>
        <p:nvCxnSpPr>
          <p:cNvPr id="163" name="Google Shape;163;p21"/>
          <p:cNvCxnSpPr/>
          <p:nvPr/>
        </p:nvCxnSpPr>
        <p:spPr>
          <a:xfrm rot="10800000">
            <a:off x="2406325" y="3074050"/>
            <a:ext cx="346800" cy="210900"/>
          </a:xfrm>
          <a:prstGeom prst="straightConnector1">
            <a:avLst/>
          </a:prstGeom>
          <a:noFill/>
          <a:ln cap="flat" cmpd="sng" w="9525">
            <a:solidFill>
              <a:schemeClr val="dk2"/>
            </a:solidFill>
            <a:prstDash val="solid"/>
            <a:round/>
            <a:headEnd len="med" w="med" type="none"/>
            <a:tailEnd len="med" w="med" type="triangle"/>
          </a:ln>
        </p:spPr>
      </p:cxnSp>
      <p:cxnSp>
        <p:nvCxnSpPr>
          <p:cNvPr id="164" name="Google Shape;164;p21"/>
          <p:cNvCxnSpPr/>
          <p:nvPr/>
        </p:nvCxnSpPr>
        <p:spPr>
          <a:xfrm>
            <a:off x="3493300" y="2516975"/>
            <a:ext cx="296700" cy="282300"/>
          </a:xfrm>
          <a:prstGeom prst="straightConnector1">
            <a:avLst/>
          </a:prstGeom>
          <a:noFill/>
          <a:ln cap="flat" cmpd="sng" w="9525">
            <a:solidFill>
              <a:schemeClr val="dk2"/>
            </a:solidFill>
            <a:prstDash val="solid"/>
            <a:round/>
            <a:headEnd len="med" w="med" type="none"/>
            <a:tailEnd len="med" w="med" type="triangle"/>
          </a:ln>
        </p:spPr>
      </p:cxnSp>
      <p:sp>
        <p:nvSpPr>
          <p:cNvPr id="165" name="Google Shape;165;p21"/>
          <p:cNvSpPr/>
          <p:nvPr/>
        </p:nvSpPr>
        <p:spPr>
          <a:xfrm rot="5400000">
            <a:off x="5801400" y="1491250"/>
            <a:ext cx="214200" cy="39540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1"/>
          <p:cNvSpPr txBox="1"/>
          <p:nvPr>
            <p:ph idx="1" type="body"/>
          </p:nvPr>
        </p:nvSpPr>
        <p:spPr>
          <a:xfrm>
            <a:off x="-22525" y="3271450"/>
            <a:ext cx="1232100" cy="48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SzPts val="935"/>
              <a:buNone/>
            </a:pPr>
            <a:r>
              <a:rPr lang="en" sz="1141"/>
              <a:t>Value at state S</a:t>
            </a:r>
            <a:r>
              <a:rPr baseline="-25000" lang="en" sz="1141"/>
              <a:t>t</a:t>
            </a:r>
            <a:r>
              <a:rPr lang="en" sz="1141"/>
              <a:t> </a:t>
            </a:r>
            <a:endParaRPr sz="1325"/>
          </a:p>
        </p:txBody>
      </p:sp>
      <p:sp>
        <p:nvSpPr>
          <p:cNvPr id="167" name="Google Shape;167;p21"/>
          <p:cNvSpPr txBox="1"/>
          <p:nvPr>
            <p:ph idx="1" type="body"/>
          </p:nvPr>
        </p:nvSpPr>
        <p:spPr>
          <a:xfrm>
            <a:off x="1132975" y="3361150"/>
            <a:ext cx="1232100" cy="48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SzPts val="935"/>
              <a:buNone/>
            </a:pPr>
            <a:r>
              <a:rPr lang="en" sz="1141"/>
              <a:t>Action</a:t>
            </a:r>
            <a:endParaRPr sz="1325"/>
          </a:p>
        </p:txBody>
      </p:sp>
      <p:sp>
        <p:nvSpPr>
          <p:cNvPr id="168" name="Google Shape;168;p21"/>
          <p:cNvSpPr txBox="1"/>
          <p:nvPr>
            <p:ph idx="1" type="body"/>
          </p:nvPr>
        </p:nvSpPr>
        <p:spPr>
          <a:xfrm>
            <a:off x="2371225" y="3284950"/>
            <a:ext cx="1373400" cy="6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SzPts val="935"/>
              <a:buNone/>
            </a:pPr>
            <a:r>
              <a:rPr lang="en" sz="1141"/>
              <a:t>Rewards depend on action and current state</a:t>
            </a:r>
            <a:endParaRPr sz="1325"/>
          </a:p>
        </p:txBody>
      </p:sp>
      <p:sp>
        <p:nvSpPr>
          <p:cNvPr id="169" name="Google Shape;169;p21"/>
          <p:cNvSpPr txBox="1"/>
          <p:nvPr>
            <p:ph idx="1" type="body"/>
          </p:nvPr>
        </p:nvSpPr>
        <p:spPr>
          <a:xfrm>
            <a:off x="2295025" y="2141950"/>
            <a:ext cx="1875600" cy="48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SzPts val="935"/>
              <a:buNone/>
            </a:pPr>
            <a:r>
              <a:rPr lang="en" sz="1141"/>
              <a:t>Discount factor</a:t>
            </a:r>
            <a:endParaRPr sz="1325"/>
          </a:p>
        </p:txBody>
      </p:sp>
      <p:sp>
        <p:nvSpPr>
          <p:cNvPr id="170" name="Google Shape;170;p21"/>
          <p:cNvSpPr txBox="1"/>
          <p:nvPr>
            <p:ph idx="1" type="body"/>
          </p:nvPr>
        </p:nvSpPr>
        <p:spPr>
          <a:xfrm>
            <a:off x="4276225" y="3454150"/>
            <a:ext cx="32319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SzPts val="935"/>
              <a:buNone/>
            </a:pPr>
            <a:r>
              <a:rPr lang="en" sz="1141"/>
              <a:t>Expected value of the next state (depends on current state and action)</a:t>
            </a:r>
            <a:endParaRPr sz="1325"/>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MDPs can be solved via LPs</a:t>
            </a:r>
            <a:endParaRPr/>
          </a:p>
        </p:txBody>
      </p:sp>
      <p:sp>
        <p:nvSpPr>
          <p:cNvPr id="176" name="Google Shape;176;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7" name="Google Shape;177;p22"/>
          <p:cNvPicPr preferRelativeResize="0"/>
          <p:nvPr/>
        </p:nvPicPr>
        <p:blipFill>
          <a:blip r:embed="rId3">
            <a:alphaModFix/>
          </a:blip>
          <a:stretch>
            <a:fillRect/>
          </a:stretch>
        </p:blipFill>
        <p:spPr>
          <a:xfrm>
            <a:off x="311700" y="3494675"/>
            <a:ext cx="3613899" cy="446300"/>
          </a:xfrm>
          <a:prstGeom prst="rect">
            <a:avLst/>
          </a:prstGeom>
          <a:noFill/>
          <a:ln>
            <a:noFill/>
          </a:ln>
        </p:spPr>
      </p:pic>
      <p:pic>
        <p:nvPicPr>
          <p:cNvPr id="178" name="Google Shape;178;p22"/>
          <p:cNvPicPr preferRelativeResize="0"/>
          <p:nvPr/>
        </p:nvPicPr>
        <p:blipFill>
          <a:blip r:embed="rId4">
            <a:alphaModFix/>
          </a:blip>
          <a:stretch>
            <a:fillRect/>
          </a:stretch>
        </p:blipFill>
        <p:spPr>
          <a:xfrm>
            <a:off x="4623150" y="3239375"/>
            <a:ext cx="4205200" cy="798125"/>
          </a:xfrm>
          <a:prstGeom prst="rect">
            <a:avLst/>
          </a:prstGeom>
          <a:noFill/>
          <a:ln>
            <a:noFill/>
          </a:ln>
        </p:spPr>
      </p:pic>
      <p:sp>
        <p:nvSpPr>
          <p:cNvPr id="179" name="Google Shape;179;p22"/>
          <p:cNvSpPr txBox="1"/>
          <p:nvPr>
            <p:ph idx="1" type="body"/>
          </p:nvPr>
        </p:nvSpPr>
        <p:spPr>
          <a:xfrm>
            <a:off x="311700" y="1159675"/>
            <a:ext cx="8520600" cy="49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200"/>
              </a:spcAft>
              <a:buSzPts val="770"/>
              <a:buNone/>
            </a:pPr>
            <a:r>
              <a:rPr lang="en" sz="1400"/>
              <a:t>A maximum problem can be transformed into an LP through the following technique:</a:t>
            </a:r>
            <a:endParaRPr sz="1400"/>
          </a:p>
        </p:txBody>
      </p:sp>
      <p:pic>
        <p:nvPicPr>
          <p:cNvPr id="180" name="Google Shape;180;p22"/>
          <p:cNvPicPr preferRelativeResize="0"/>
          <p:nvPr/>
        </p:nvPicPr>
        <p:blipFill>
          <a:blip r:embed="rId5">
            <a:alphaModFix/>
          </a:blip>
          <a:stretch>
            <a:fillRect/>
          </a:stretch>
        </p:blipFill>
        <p:spPr>
          <a:xfrm>
            <a:off x="1499800" y="1875825"/>
            <a:ext cx="2101675" cy="393600"/>
          </a:xfrm>
          <a:prstGeom prst="rect">
            <a:avLst/>
          </a:prstGeom>
          <a:noFill/>
          <a:ln>
            <a:noFill/>
          </a:ln>
        </p:spPr>
      </p:pic>
      <p:pic>
        <p:nvPicPr>
          <p:cNvPr id="181" name="Google Shape;181;p22"/>
          <p:cNvPicPr preferRelativeResize="0"/>
          <p:nvPr/>
        </p:nvPicPr>
        <p:blipFill>
          <a:blip r:embed="rId6">
            <a:alphaModFix/>
          </a:blip>
          <a:stretch>
            <a:fillRect/>
          </a:stretch>
        </p:blipFill>
        <p:spPr>
          <a:xfrm>
            <a:off x="5091940" y="1776350"/>
            <a:ext cx="2552255" cy="498000"/>
          </a:xfrm>
          <a:prstGeom prst="rect">
            <a:avLst/>
          </a:prstGeom>
          <a:noFill/>
          <a:ln>
            <a:noFill/>
          </a:ln>
        </p:spPr>
      </p:pic>
      <p:cxnSp>
        <p:nvCxnSpPr>
          <p:cNvPr id="182" name="Google Shape;182;p22"/>
          <p:cNvCxnSpPr/>
          <p:nvPr/>
        </p:nvCxnSpPr>
        <p:spPr>
          <a:xfrm>
            <a:off x="3784210" y="2100275"/>
            <a:ext cx="1125000" cy="0"/>
          </a:xfrm>
          <a:prstGeom prst="straightConnector1">
            <a:avLst/>
          </a:prstGeom>
          <a:noFill/>
          <a:ln cap="flat" cmpd="sng" w="28575">
            <a:solidFill>
              <a:srgbClr val="274E13"/>
            </a:solidFill>
            <a:prstDash val="solid"/>
            <a:round/>
            <a:headEnd len="med" w="med" type="none"/>
            <a:tailEnd len="med" w="med" type="triangle"/>
          </a:ln>
        </p:spPr>
      </p:cxnSp>
      <p:sp>
        <p:nvSpPr>
          <p:cNvPr id="183" name="Google Shape;183;p22"/>
          <p:cNvSpPr txBox="1"/>
          <p:nvPr>
            <p:ph idx="1" type="body"/>
          </p:nvPr>
        </p:nvSpPr>
        <p:spPr>
          <a:xfrm>
            <a:off x="311700" y="2759875"/>
            <a:ext cx="8520600" cy="49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200"/>
              </a:spcAft>
              <a:buSzPts val="770"/>
              <a:buNone/>
            </a:pPr>
            <a:r>
              <a:rPr lang="en" sz="1400"/>
              <a:t>Applying this to the Bellman equation, we get the following LP:</a:t>
            </a:r>
            <a:endParaRPr sz="1400"/>
          </a:p>
        </p:txBody>
      </p:sp>
      <p:cxnSp>
        <p:nvCxnSpPr>
          <p:cNvPr id="184" name="Google Shape;184;p22"/>
          <p:cNvCxnSpPr/>
          <p:nvPr/>
        </p:nvCxnSpPr>
        <p:spPr>
          <a:xfrm>
            <a:off x="4012810" y="3713625"/>
            <a:ext cx="566400" cy="8400"/>
          </a:xfrm>
          <a:prstGeom prst="straightConnector1">
            <a:avLst/>
          </a:prstGeom>
          <a:noFill/>
          <a:ln cap="flat" cmpd="sng" w="28575">
            <a:solidFill>
              <a:srgbClr val="274E13"/>
            </a:solidFill>
            <a:prstDash val="solid"/>
            <a:round/>
            <a:headEnd len="med" w="med" type="none"/>
            <a:tailEnd len="med" w="med" type="triangle"/>
          </a:ln>
        </p:spPr>
      </p:cxnSp>
      <p:sp>
        <p:nvSpPr>
          <p:cNvPr id="185" name="Google Shape;185;p22"/>
          <p:cNvSpPr txBox="1"/>
          <p:nvPr>
            <p:ph idx="1" type="body"/>
          </p:nvPr>
        </p:nvSpPr>
        <p:spPr>
          <a:xfrm>
            <a:off x="311700" y="3979075"/>
            <a:ext cx="8520600" cy="49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200"/>
              </a:spcAft>
              <a:buSzPts val="770"/>
              <a:buNone/>
            </a:pPr>
            <a:r>
              <a:rPr lang="en" sz="1400"/>
              <a:t>where 𝛽</a:t>
            </a:r>
            <a:r>
              <a:rPr baseline="-25000" lang="en" sz="1400"/>
              <a:t>s </a:t>
            </a:r>
            <a:r>
              <a:rPr lang="en" sz="1400"/>
              <a:t>&gt; 0 are arbitrary weights</a:t>
            </a:r>
            <a:r>
              <a:rPr baseline="-25000" lang="en" sz="1400"/>
              <a:t> </a:t>
            </a:r>
            <a:endParaRPr baseline="-25000"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optimal values and policy can be determined by the optimal solution of the primal and dual problems</a:t>
            </a:r>
            <a:endParaRPr/>
          </a:p>
        </p:txBody>
      </p:sp>
      <p:sp>
        <p:nvSpPr>
          <p:cNvPr id="191" name="Google Shape;191;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2" name="Google Shape;192;p23"/>
          <p:cNvPicPr preferRelativeResize="0"/>
          <p:nvPr/>
        </p:nvPicPr>
        <p:blipFill>
          <a:blip r:embed="rId3">
            <a:alphaModFix/>
          </a:blip>
          <a:stretch>
            <a:fillRect/>
          </a:stretch>
        </p:blipFill>
        <p:spPr>
          <a:xfrm>
            <a:off x="1528425" y="1356925"/>
            <a:ext cx="5865350" cy="1113200"/>
          </a:xfrm>
          <a:prstGeom prst="rect">
            <a:avLst/>
          </a:prstGeom>
          <a:noFill/>
          <a:ln>
            <a:noFill/>
          </a:ln>
        </p:spPr>
      </p:pic>
      <p:sp>
        <p:nvSpPr>
          <p:cNvPr id="193" name="Google Shape;193;p23"/>
          <p:cNvSpPr txBox="1"/>
          <p:nvPr>
            <p:ph idx="1" type="body"/>
          </p:nvPr>
        </p:nvSpPr>
        <p:spPr>
          <a:xfrm>
            <a:off x="311700" y="4255525"/>
            <a:ext cx="8520600" cy="572700"/>
          </a:xfrm>
          <a:prstGeom prst="rect">
            <a:avLst/>
          </a:prstGeom>
          <a:noFill/>
          <a:ln cap="flat" cmpd="sng" w="2857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1200"/>
              </a:spcAft>
              <a:buSzPts val="852"/>
              <a:buNone/>
            </a:pPr>
            <a:r>
              <a:rPr lang="en" sz="1368"/>
              <a:t>Solving the LP and its dual yields the maximum </a:t>
            </a:r>
            <a:r>
              <a:rPr lang="en" sz="1368"/>
              <a:t>values of each state as well as the </a:t>
            </a:r>
            <a:r>
              <a:rPr lang="en" sz="1368"/>
              <a:t>optimal actions for the agent from each state (policy)</a:t>
            </a:r>
            <a:endParaRPr sz="1536"/>
          </a:p>
        </p:txBody>
      </p:sp>
      <p:sp>
        <p:nvSpPr>
          <p:cNvPr id="194" name="Google Shape;194;p23"/>
          <p:cNvSpPr txBox="1"/>
          <p:nvPr>
            <p:ph idx="1" type="body"/>
          </p:nvPr>
        </p:nvSpPr>
        <p:spPr>
          <a:xfrm>
            <a:off x="692700" y="3036325"/>
            <a:ext cx="3639600" cy="393600"/>
          </a:xfrm>
          <a:prstGeom prst="rect">
            <a:avLst/>
          </a:prstGeom>
          <a:solidFill>
            <a:srgbClr val="274E13"/>
          </a:solidFill>
          <a:ln>
            <a:noFill/>
          </a:ln>
        </p:spPr>
        <p:txBody>
          <a:bodyPr anchorCtr="0" anchor="ctr" bIns="91425" lIns="91425" spcFirstLastPara="1" rIns="91425" wrap="square" tIns="91425">
            <a:normAutofit fontScale="92500" lnSpcReduction="20000"/>
          </a:bodyPr>
          <a:lstStyle/>
          <a:p>
            <a:pPr indent="0" lvl="0" marL="0" rtl="0" algn="ctr">
              <a:spcBef>
                <a:spcPts val="0"/>
              </a:spcBef>
              <a:spcAft>
                <a:spcPts val="1200"/>
              </a:spcAft>
              <a:buNone/>
            </a:pPr>
            <a:r>
              <a:rPr lang="en" sz="1508">
                <a:solidFill>
                  <a:schemeClr val="lt1"/>
                </a:solidFill>
              </a:rPr>
              <a:t>Primal</a:t>
            </a:r>
            <a:endParaRPr sz="1724">
              <a:solidFill>
                <a:schemeClr val="lt1"/>
              </a:solidFill>
            </a:endParaRPr>
          </a:p>
        </p:txBody>
      </p:sp>
      <p:sp>
        <p:nvSpPr>
          <p:cNvPr id="195" name="Google Shape;195;p23"/>
          <p:cNvSpPr txBox="1"/>
          <p:nvPr>
            <p:ph idx="1" type="body"/>
          </p:nvPr>
        </p:nvSpPr>
        <p:spPr>
          <a:xfrm>
            <a:off x="4832750" y="3036325"/>
            <a:ext cx="3639600" cy="393600"/>
          </a:xfrm>
          <a:prstGeom prst="rect">
            <a:avLst/>
          </a:prstGeom>
          <a:solidFill>
            <a:srgbClr val="7F6000"/>
          </a:solidFill>
          <a:ln>
            <a:noFill/>
          </a:ln>
        </p:spPr>
        <p:txBody>
          <a:bodyPr anchorCtr="0" anchor="ctr" bIns="91425" lIns="91425" spcFirstLastPara="1" rIns="91425" wrap="square" tIns="91425">
            <a:normAutofit fontScale="92500" lnSpcReduction="20000"/>
          </a:bodyPr>
          <a:lstStyle/>
          <a:p>
            <a:pPr indent="0" lvl="0" marL="0" rtl="0" algn="ctr">
              <a:spcBef>
                <a:spcPts val="0"/>
              </a:spcBef>
              <a:spcAft>
                <a:spcPts val="1200"/>
              </a:spcAft>
              <a:buNone/>
            </a:pPr>
            <a:r>
              <a:rPr lang="en" sz="1508">
                <a:solidFill>
                  <a:schemeClr val="lt1"/>
                </a:solidFill>
              </a:rPr>
              <a:t>Dual</a:t>
            </a:r>
            <a:endParaRPr sz="1724">
              <a:solidFill>
                <a:schemeClr val="lt1"/>
              </a:solidFill>
            </a:endParaRPr>
          </a:p>
        </p:txBody>
      </p:sp>
      <p:sp>
        <p:nvSpPr>
          <p:cNvPr id="196" name="Google Shape;196;p23"/>
          <p:cNvSpPr txBox="1"/>
          <p:nvPr>
            <p:ph idx="1" type="body"/>
          </p:nvPr>
        </p:nvSpPr>
        <p:spPr>
          <a:xfrm>
            <a:off x="717950" y="3417325"/>
            <a:ext cx="3639600" cy="829500"/>
          </a:xfrm>
          <a:prstGeom prst="rect">
            <a:avLst/>
          </a:prstGeom>
          <a:noFill/>
          <a:ln>
            <a:noFill/>
          </a:ln>
        </p:spPr>
        <p:txBody>
          <a:bodyPr anchorCtr="0" anchor="ctr" bIns="91425" lIns="91425" spcFirstLastPara="1" rIns="91425" wrap="square" tIns="91425">
            <a:normAutofit/>
          </a:bodyPr>
          <a:lstStyle/>
          <a:p>
            <a:pPr indent="0" lvl="0" marL="0" rtl="0" algn="ctr">
              <a:lnSpc>
                <a:spcPct val="95000"/>
              </a:lnSpc>
              <a:spcBef>
                <a:spcPts val="0"/>
              </a:spcBef>
              <a:spcAft>
                <a:spcPts val="1200"/>
              </a:spcAft>
              <a:buSzPts val="1018"/>
              <a:buNone/>
            </a:pPr>
            <a:r>
              <a:rPr lang="en" sz="1150"/>
              <a:t>The primal optimal </a:t>
            </a:r>
            <a:r>
              <a:rPr lang="en" sz="1150"/>
              <a:t>solution tells us the </a:t>
            </a:r>
            <a:r>
              <a:rPr lang="en" sz="1150"/>
              <a:t>maximum value attainable for each state in the MDP</a:t>
            </a:r>
            <a:endParaRPr sz="1150"/>
          </a:p>
        </p:txBody>
      </p:sp>
      <p:sp>
        <p:nvSpPr>
          <p:cNvPr id="197" name="Google Shape;197;p23"/>
          <p:cNvSpPr txBox="1"/>
          <p:nvPr>
            <p:ph idx="1" type="body"/>
          </p:nvPr>
        </p:nvSpPr>
        <p:spPr>
          <a:xfrm>
            <a:off x="4832750" y="3417325"/>
            <a:ext cx="3639600" cy="829500"/>
          </a:xfrm>
          <a:prstGeom prst="rect">
            <a:avLst/>
          </a:prstGeom>
          <a:noFill/>
          <a:ln>
            <a:noFill/>
          </a:ln>
        </p:spPr>
        <p:txBody>
          <a:bodyPr anchorCtr="0" anchor="ctr" bIns="91425" lIns="91425" spcFirstLastPara="1" rIns="91425" wrap="square" tIns="91425">
            <a:normAutofit fontScale="77500"/>
          </a:bodyPr>
          <a:lstStyle/>
          <a:p>
            <a:pPr indent="0" lvl="0" marL="0" rtl="0" algn="ctr">
              <a:spcBef>
                <a:spcPts val="0"/>
              </a:spcBef>
              <a:spcAft>
                <a:spcPts val="1200"/>
              </a:spcAft>
              <a:buNone/>
            </a:pPr>
            <a:r>
              <a:rPr lang="en" sz="1508"/>
              <a:t>T</a:t>
            </a:r>
            <a:r>
              <a:rPr lang="en" sz="1508"/>
              <a:t>he primal constraint</a:t>
            </a:r>
            <a:r>
              <a:rPr lang="en" sz="1508"/>
              <a:t>s</a:t>
            </a:r>
            <a:r>
              <a:rPr lang="en" sz="1508"/>
              <a:t> corresponding to the non-zero dual variables at optimality are the optimal actions at each state (complementary slackness)</a:t>
            </a:r>
            <a:endParaRPr sz="1724"/>
          </a:p>
        </p:txBody>
      </p:sp>
      <p:sp>
        <p:nvSpPr>
          <p:cNvPr id="198" name="Google Shape;198;p23"/>
          <p:cNvSpPr txBox="1"/>
          <p:nvPr/>
        </p:nvSpPr>
        <p:spPr>
          <a:xfrm>
            <a:off x="771525" y="1433125"/>
            <a:ext cx="548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700"/>
              <a:t>(P)</a:t>
            </a:r>
            <a:endParaRPr i="1" sz="1700"/>
          </a:p>
        </p:txBody>
      </p:sp>
      <p:sp>
        <p:nvSpPr>
          <p:cNvPr id="199" name="Google Shape;199;p23"/>
          <p:cNvSpPr txBox="1"/>
          <p:nvPr>
            <p:ph idx="1" type="body"/>
          </p:nvPr>
        </p:nvSpPr>
        <p:spPr>
          <a:xfrm>
            <a:off x="692700" y="2607475"/>
            <a:ext cx="8520600" cy="49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200"/>
              </a:spcAft>
              <a:buSzPts val="770"/>
              <a:buNone/>
            </a:pPr>
            <a:r>
              <a:rPr lang="en" sz="1400"/>
              <a:t>What we can learn from the primal and dual optimal solutions</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Defining States, Actions, Rewards and Transitions for our MDP</a:t>
            </a:r>
            <a:endParaRPr/>
          </a:p>
        </p:txBody>
      </p:sp>
      <p:sp>
        <p:nvSpPr>
          <p:cNvPr id="205" name="Google Shape;20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6" name="Google Shape;206;p24"/>
          <p:cNvSpPr txBox="1"/>
          <p:nvPr>
            <p:ph idx="1" type="body"/>
          </p:nvPr>
        </p:nvSpPr>
        <p:spPr>
          <a:xfrm>
            <a:off x="311700" y="1152475"/>
            <a:ext cx="8520600" cy="36696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A set of states </a:t>
            </a:r>
            <a:r>
              <a:rPr b="1" lang="en"/>
              <a:t>S </a:t>
            </a:r>
            <a:r>
              <a:rPr b="1" lang="en"/>
              <a:t>= S</a:t>
            </a:r>
            <a:r>
              <a:rPr b="1" baseline="-25000" lang="en"/>
              <a:t>y</a:t>
            </a:r>
            <a:r>
              <a:rPr b="1" lang="en"/>
              <a:t> x S</a:t>
            </a:r>
            <a:r>
              <a:rPr b="1" baseline="-25000" lang="en"/>
              <a:t>d</a:t>
            </a:r>
            <a:endParaRPr b="1"/>
          </a:p>
          <a:p>
            <a:pPr indent="-310832" lvl="1" marL="914400" rtl="0" algn="l">
              <a:spcBef>
                <a:spcPts val="0"/>
              </a:spcBef>
              <a:spcAft>
                <a:spcPts val="0"/>
              </a:spcAft>
              <a:buSzPct val="100000"/>
              <a:buChar char="-"/>
            </a:pPr>
            <a:r>
              <a:rPr b="1" lang="en"/>
              <a:t>S</a:t>
            </a:r>
            <a:r>
              <a:rPr b="1" baseline="-25000" lang="en"/>
              <a:t>y</a:t>
            </a:r>
            <a:r>
              <a:rPr lang="en"/>
              <a:t> </a:t>
            </a:r>
            <a:r>
              <a:rPr b="1" lang="en"/>
              <a:t>= {0,1,2,...,20} </a:t>
            </a:r>
            <a:endParaRPr b="1"/>
          </a:p>
          <a:p>
            <a:pPr indent="-310832" lvl="1" marL="914400" rtl="0" algn="l">
              <a:spcBef>
                <a:spcPts val="0"/>
              </a:spcBef>
              <a:spcAft>
                <a:spcPts val="0"/>
              </a:spcAft>
              <a:buSzPct val="100000"/>
              <a:buChar char="-"/>
            </a:pPr>
            <a:r>
              <a:rPr b="1" lang="en"/>
              <a:t>S</a:t>
            </a:r>
            <a:r>
              <a:rPr b="1" baseline="-25000" lang="en"/>
              <a:t>d</a:t>
            </a:r>
            <a:r>
              <a:rPr lang="en"/>
              <a:t> </a:t>
            </a:r>
            <a:r>
              <a:rPr b="1" lang="en"/>
              <a:t>=</a:t>
            </a:r>
            <a:r>
              <a:rPr lang="en"/>
              <a:t> </a:t>
            </a:r>
            <a:r>
              <a:rPr b="1" lang="en"/>
              <a:t>{0,1,2,3,4}</a:t>
            </a:r>
            <a:br>
              <a:rPr b="1" lang="en"/>
            </a:br>
            <a:endParaRPr b="1"/>
          </a:p>
          <a:p>
            <a:pPr indent="-334327" lvl="0" marL="457200" rtl="0" algn="l">
              <a:spcBef>
                <a:spcPts val="0"/>
              </a:spcBef>
              <a:spcAft>
                <a:spcPts val="0"/>
              </a:spcAft>
              <a:buSzPct val="100000"/>
              <a:buChar char="-"/>
            </a:pPr>
            <a:r>
              <a:rPr lang="en"/>
              <a:t>A set of actions </a:t>
            </a:r>
            <a:r>
              <a:rPr b="1" lang="en"/>
              <a:t>X = {run, pass, punt}</a:t>
            </a:r>
            <a:br>
              <a:rPr b="1" lang="en"/>
            </a:br>
            <a:endParaRPr b="1"/>
          </a:p>
          <a:p>
            <a:pPr indent="-334327" lvl="0" marL="457200" rtl="0" algn="l">
              <a:spcBef>
                <a:spcPts val="0"/>
              </a:spcBef>
              <a:spcAft>
                <a:spcPts val="0"/>
              </a:spcAft>
              <a:buSzPct val="100000"/>
              <a:buChar char="-"/>
            </a:pPr>
            <a:r>
              <a:rPr lang="en"/>
              <a:t>Transition probabilities </a:t>
            </a:r>
            <a:r>
              <a:rPr b="1" lang="en"/>
              <a:t>P</a:t>
            </a:r>
            <a:r>
              <a:rPr b="1" baseline="-25000" lang="en"/>
              <a:t>x</a:t>
            </a:r>
            <a:r>
              <a:rPr b="1" lang="en"/>
              <a:t>(s, s’) </a:t>
            </a:r>
            <a:r>
              <a:rPr lang="en"/>
              <a:t>are determined from the NFL data</a:t>
            </a:r>
            <a:endParaRPr/>
          </a:p>
          <a:p>
            <a:pPr indent="-310832" lvl="1" marL="914400" rtl="0" algn="l">
              <a:spcBef>
                <a:spcPts val="0"/>
              </a:spcBef>
              <a:spcAft>
                <a:spcPts val="0"/>
              </a:spcAft>
              <a:buSzPct val="100000"/>
              <a:buChar char="-"/>
            </a:pPr>
            <a:r>
              <a:rPr lang="en"/>
              <a:t>In each transition, the downs remaining decreases by one</a:t>
            </a:r>
            <a:endParaRPr/>
          </a:p>
          <a:p>
            <a:pPr indent="-310832" lvl="1" marL="914400" rtl="0" algn="l">
              <a:spcBef>
                <a:spcPts val="0"/>
              </a:spcBef>
              <a:spcAft>
                <a:spcPts val="0"/>
              </a:spcAft>
              <a:buSzPct val="100000"/>
              <a:buChar char="-"/>
            </a:pPr>
            <a:r>
              <a:rPr lang="en"/>
              <a:t>If the action is punting, the chain will transition to the auxiliary absorbing punting state</a:t>
            </a:r>
            <a:endParaRPr/>
          </a:p>
          <a:p>
            <a:pPr indent="-310832" lvl="1" marL="914400" rtl="0" algn="l">
              <a:spcBef>
                <a:spcPts val="0"/>
              </a:spcBef>
              <a:spcAft>
                <a:spcPts val="0"/>
              </a:spcAft>
              <a:buSzPct val="100000"/>
              <a:buChar char="-"/>
            </a:pPr>
            <a:r>
              <a:rPr lang="en"/>
              <a:t>The chain has four transitions; all final states will have zero downs remaining</a:t>
            </a:r>
            <a:br>
              <a:rPr lang="en"/>
            </a:br>
            <a:endParaRPr/>
          </a:p>
          <a:p>
            <a:pPr indent="-334327" lvl="0" marL="457200" rtl="0" algn="l">
              <a:spcBef>
                <a:spcPts val="0"/>
              </a:spcBef>
              <a:spcAft>
                <a:spcPts val="0"/>
              </a:spcAft>
              <a:buSzPct val="100000"/>
              <a:buChar char="-"/>
            </a:pPr>
            <a:r>
              <a:rPr lang="en"/>
              <a:t>A reward function </a:t>
            </a:r>
            <a:r>
              <a:rPr b="1" lang="en"/>
              <a:t>R</a:t>
            </a:r>
            <a:r>
              <a:rPr b="1" baseline="-25000" lang="en"/>
              <a:t>x</a:t>
            </a:r>
            <a:r>
              <a:rPr b="1" lang="en"/>
              <a:t>(s,s’)</a:t>
            </a:r>
            <a:endParaRPr b="1"/>
          </a:p>
          <a:p>
            <a:pPr indent="-310832" lvl="1" marL="914400" rtl="0" algn="l">
              <a:spcBef>
                <a:spcPts val="0"/>
              </a:spcBef>
              <a:spcAft>
                <a:spcPts val="0"/>
              </a:spcAft>
              <a:buSzPct val="100000"/>
              <a:buChar char="-"/>
            </a:pPr>
            <a:r>
              <a:rPr lang="en"/>
              <a:t>Rewards are obtained only at the final states (zero rewards for all actions taken from states with positive downs)</a:t>
            </a:r>
            <a:endParaRPr/>
          </a:p>
          <a:p>
            <a:pPr indent="-310832" lvl="2" marL="1371600" rtl="0" algn="l">
              <a:spcBef>
                <a:spcPts val="0"/>
              </a:spcBef>
              <a:spcAft>
                <a:spcPts val="0"/>
              </a:spcAft>
              <a:buSzPct val="100000"/>
              <a:buChar char="-"/>
            </a:pPr>
            <a:r>
              <a:rPr lang="en"/>
              <a:t>1 if the chain ends in the (0,0) state</a:t>
            </a:r>
            <a:endParaRPr/>
          </a:p>
          <a:p>
            <a:pPr indent="-310832" lvl="2" marL="1371600" rtl="0" algn="l">
              <a:spcBef>
                <a:spcPts val="0"/>
              </a:spcBef>
              <a:spcAft>
                <a:spcPts val="0"/>
              </a:spcAft>
              <a:buSzPct val="100000"/>
              <a:buChar char="-"/>
            </a:pPr>
            <a:r>
              <a:rPr lang="en"/>
              <a:t>0 if the chain ends in the auxiliary punting state (if the agent chose to punt at any time)</a:t>
            </a:r>
            <a:endParaRPr/>
          </a:p>
          <a:p>
            <a:pPr indent="-310832" lvl="2" marL="1371600" rtl="0" algn="l">
              <a:spcBef>
                <a:spcPts val="0"/>
              </a:spcBef>
              <a:spcAft>
                <a:spcPts val="0"/>
              </a:spcAft>
              <a:buSzPct val="100000"/>
              <a:buChar char="-"/>
            </a:pPr>
            <a:r>
              <a:rPr lang="en"/>
              <a:t>-1 if the chain ends anywhere else (positive yards remain with zero downs)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