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4" r:id="rId9"/>
    <p:sldId id="260" r:id="rId10"/>
    <p:sldId id="275" r:id="rId11"/>
    <p:sldId id="261" r:id="rId12"/>
    <p:sldId id="276" r:id="rId13"/>
    <p:sldId id="277" r:id="rId14"/>
    <p:sldId id="268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5050"/>
    <a:srgbClr val="FB0D51"/>
    <a:srgbClr val="FFD966"/>
    <a:srgbClr val="70AD47"/>
    <a:srgbClr val="F41469"/>
    <a:srgbClr val="109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63" autoAdjust="0"/>
  </p:normalViewPr>
  <p:slideViewPr>
    <p:cSldViewPr snapToGrid="0">
      <p:cViewPr>
        <p:scale>
          <a:sx n="66" d="100"/>
          <a:sy n="66" d="100"/>
        </p:scale>
        <p:origin x="60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5D-4631-9473-18C74F201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Football Distance Traveled by</a:t>
            </a:r>
            <a:r>
              <a:rPr lang="en-US" baseline="0" dirty="0"/>
              <a:t> Launch Angle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90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22</c:v>
                </c:pt>
                <c:pt idx="6">
                  <c:v>25</c:v>
                </c:pt>
                <c:pt idx="7">
                  <c:v>33</c:v>
                </c:pt>
                <c:pt idx="8">
                  <c:v>34</c:v>
                </c:pt>
                <c:pt idx="9">
                  <c:v>43</c:v>
                </c:pt>
                <c:pt idx="10">
                  <c:v>45</c:v>
                </c:pt>
                <c:pt idx="11">
                  <c:v>52</c:v>
                </c:pt>
                <c:pt idx="12">
                  <c:v>58</c:v>
                </c:pt>
                <c:pt idx="13">
                  <c:v>66</c:v>
                </c:pt>
                <c:pt idx="14">
                  <c:v>71</c:v>
                </c:pt>
                <c:pt idx="15">
                  <c:v>82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11</c:v>
                </c:pt>
                <c:pt idx="4">
                  <c:v>8</c:v>
                </c:pt>
                <c:pt idx="5">
                  <c:v>18</c:v>
                </c:pt>
                <c:pt idx="6">
                  <c:v>19</c:v>
                </c:pt>
                <c:pt idx="7">
                  <c:v>25</c:v>
                </c:pt>
                <c:pt idx="8">
                  <c:v>28</c:v>
                </c:pt>
                <c:pt idx="9">
                  <c:v>33</c:v>
                </c:pt>
                <c:pt idx="10">
                  <c:v>37</c:v>
                </c:pt>
                <c:pt idx="11">
                  <c:v>36</c:v>
                </c:pt>
                <c:pt idx="12">
                  <c:v>32</c:v>
                </c:pt>
                <c:pt idx="13">
                  <c:v>24</c:v>
                </c:pt>
                <c:pt idx="14">
                  <c:v>18</c:v>
                </c:pt>
                <c:pt idx="15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FA-4774-AD8A-B9197037D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3344"/>
        <c:axId val="56233760"/>
      </c:scatterChart>
      <c:valAx>
        <c:axId val="5623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Angle</a:t>
                </a:r>
                <a:r>
                  <a:rPr lang="en-US" baseline="0" dirty="0"/>
                  <a:t> (degrees)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3760"/>
        <c:crosses val="autoZero"/>
        <c:crossBetween val="midCat"/>
      </c:valAx>
      <c:valAx>
        <c:axId val="5623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Distance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Fuel Efficiency of Cars by Horsepower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200</c:v>
                </c:pt>
                <c:pt idx="1">
                  <c:v>240</c:v>
                </c:pt>
                <c:pt idx="2">
                  <c:v>220</c:v>
                </c:pt>
                <c:pt idx="3">
                  <c:v>300</c:v>
                </c:pt>
                <c:pt idx="4">
                  <c:v>340</c:v>
                </c:pt>
                <c:pt idx="5">
                  <c:v>280</c:v>
                </c:pt>
                <c:pt idx="6">
                  <c:v>110</c:v>
                </c:pt>
                <c:pt idx="7">
                  <c:v>250</c:v>
                </c:pt>
                <c:pt idx="8">
                  <c:v>350</c:v>
                </c:pt>
                <c:pt idx="9">
                  <c:v>310</c:v>
                </c:pt>
                <c:pt idx="10">
                  <c:v>130</c:v>
                </c:pt>
                <c:pt idx="11">
                  <c:v>390</c:v>
                </c:pt>
                <c:pt idx="12">
                  <c:v>420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45</c:v>
                </c:pt>
                <c:pt idx="1">
                  <c:v>38</c:v>
                </c:pt>
                <c:pt idx="2">
                  <c:v>34</c:v>
                </c:pt>
                <c:pt idx="3">
                  <c:v>27</c:v>
                </c:pt>
                <c:pt idx="4">
                  <c:v>16</c:v>
                </c:pt>
                <c:pt idx="5">
                  <c:v>25</c:v>
                </c:pt>
                <c:pt idx="6">
                  <c:v>50</c:v>
                </c:pt>
                <c:pt idx="7">
                  <c:v>24</c:v>
                </c:pt>
                <c:pt idx="8">
                  <c:v>19</c:v>
                </c:pt>
                <c:pt idx="9">
                  <c:v>23</c:v>
                </c:pt>
                <c:pt idx="10">
                  <c:v>39</c:v>
                </c:pt>
                <c:pt idx="11">
                  <c:v>13</c:v>
                </c:pt>
                <c:pt idx="12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B-4016-8F63-9386176E0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892688"/>
        <c:axId val="159895712"/>
      </c:scatterChart>
      <c:valAx>
        <c:axId val="15989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Horsepower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5712"/>
        <c:crosses val="autoZero"/>
        <c:crossBetween val="midCat"/>
      </c:valAx>
      <c:valAx>
        <c:axId val="1598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Fuel Efficiency</a:t>
                </a:r>
                <a:r>
                  <a:rPr lang="en-US" baseline="0" dirty="0"/>
                  <a:t> (MPG)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4-4FE5-9DD4-28B91D824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4-4FE5-9DD4-28B91D824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BD-4701-A53F-F0C49C335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  <c:min val="1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BD-4701-A53F-F0C49C335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  <c:min val="1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8D-420B-8C36-80056C156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  <c:min val="1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by Square</a:t>
            </a:r>
            <a:r>
              <a:rPr lang="en-US" baseline="0" dirty="0"/>
              <a:t> Footage</a:t>
            </a:r>
            <a:endParaRPr lang="en-US" dirty="0"/>
          </a:p>
        </c:rich>
      </c:tx>
      <c:layout>
        <c:manualLayout>
          <c:xMode val="edge"/>
          <c:yMode val="edge"/>
          <c:x val="0.24899402418223152"/>
          <c:y val="2.5886126666728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($1000's)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2100</c:v>
                </c:pt>
                <c:pt idx="1">
                  <c:v>1800</c:v>
                </c:pt>
                <c:pt idx="2">
                  <c:v>2200</c:v>
                </c:pt>
                <c:pt idx="3">
                  <c:v>3000</c:v>
                </c:pt>
                <c:pt idx="4">
                  <c:v>3300</c:v>
                </c:pt>
                <c:pt idx="5">
                  <c:v>2700</c:v>
                </c:pt>
                <c:pt idx="6">
                  <c:v>2400</c:v>
                </c:pt>
                <c:pt idx="7">
                  <c:v>2800</c:v>
                </c:pt>
                <c:pt idx="8">
                  <c:v>3000</c:v>
                </c:pt>
                <c:pt idx="9">
                  <c:v>3100</c:v>
                </c:pt>
                <c:pt idx="10">
                  <c:v>1700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185</c:v>
                </c:pt>
                <c:pt idx="1">
                  <c:v>220</c:v>
                </c:pt>
                <c:pt idx="2">
                  <c:v>300</c:v>
                </c:pt>
                <c:pt idx="3">
                  <c:v>500</c:v>
                </c:pt>
                <c:pt idx="4">
                  <c:v>720</c:v>
                </c:pt>
                <c:pt idx="5">
                  <c:v>650</c:v>
                </c:pt>
                <c:pt idx="6">
                  <c:v>480</c:v>
                </c:pt>
                <c:pt idx="7">
                  <c:v>390</c:v>
                </c:pt>
                <c:pt idx="8">
                  <c:v>600</c:v>
                </c:pt>
                <c:pt idx="9">
                  <c:v>800</c:v>
                </c:pt>
                <c:pt idx="10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B5-4CEA-828D-7333EB775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000464"/>
        <c:axId val="2131001296"/>
      </c:scatterChart>
      <c:valAx>
        <c:axId val="2131000464"/>
        <c:scaling>
          <c:orientation val="minMax"/>
          <c:min val="1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Size (sq.</a:t>
                </a:r>
                <a:r>
                  <a:rPr lang="en-US" baseline="0" dirty="0"/>
                  <a:t> ft.)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1296"/>
        <c:crosses val="autoZero"/>
        <c:crossBetween val="midCat"/>
      </c:valAx>
      <c:valAx>
        <c:axId val="2131001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Price ($1000’s)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0046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60299-4A05-4D47-8A69-C48743C4796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1BA1-633F-4A4A-AFBF-4EA045509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start off with multiple or just say I’m doing simple?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7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https://scikit-learn.org/stable/modules/generated/sklearn.linear_model.LinearRegression.html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2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house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up this slide and include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Quadratic, classification, negative slope, severe outliers?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animations and fix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up this slide and include visuals, intro </a:t>
            </a:r>
            <a:r>
              <a:rPr lang="en-US" dirty="0" err="1"/>
              <a:t>lobf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made this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animation, explain summation notation and write it,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I cut words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1BA1-633F-4A4A-AFBF-4EA045509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9-E297-D799-8AA7-416B32D5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079F-20E7-1340-7CBB-F75CFDF0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985-C3AC-797B-1E5F-58E2C459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4-BEE2-4D56-B9F8-D6FAE5615B0D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3D6A-8B37-CD51-5881-F8C0AD1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5143-6034-1571-8BCD-BF33436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4113-1F94-C20C-03DB-90082C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97CF-8A55-9FF8-F41E-E0FC2BB1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EE1F8-B77E-D863-0FC3-4783CF4F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B70A3-3D95-7703-7633-122586DD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2E88D-E84A-C29F-FAEB-A91F62C00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2EBFA-12F3-FE23-4007-6D4A6F8F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27E9-C71C-4E14-B287-F498A4EC92A4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AE56E-746E-F8ED-BFE0-756CE2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AFC58-7770-FB13-82EC-CC015E7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135-6318-BAD0-9876-1626EE6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E705-3669-55FC-4608-EDBA3AD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F850-9A5F-47EA-B499-4D7861C4E05C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92DD9-DB5F-0984-3130-B16DC312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1C706-9479-21CE-0FE1-6D4B288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9040E-5E64-35EB-158C-D0E0390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BCA4-A26B-4BDF-A2E3-A5DDEEA70C4D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4E312-F445-F8FE-53AC-A2D2671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CC2A9-ECF6-8582-3978-2684397E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DCB5-0E14-266E-DB50-0AD4A68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6813-9986-FB7E-31FC-1A1120C6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BCD1B-A7DA-B046-CB2D-49AFDA72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0183-5CC3-0046-BCF7-A799104E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A63-F8DD-4F38-B877-A24F004E563E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6E4D-FF6C-2573-4D1D-1336B94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3D488-E2D6-408D-484C-FF9CF893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C2F-3DD1-4A10-2B18-D8088891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FA3C4-B8A3-8A39-D9A3-EDF0BC7E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8E28-36A8-8113-26A0-6E2E35A2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6C5F-8618-0666-3F7E-B413C303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BAF1-157C-439A-9284-0950F4283BCA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9BEE-B681-9E34-E991-B60237C0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34B6-21D0-3C3F-3CC7-EE8A059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07E2-31C1-773D-3B12-9665A15A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D198-75B6-281B-8CF0-634FD073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C566-ECD0-9498-95D7-625B13E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BA94-DF80-4C36-A2EE-E07FCF3F07BE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C8AE-97AC-C478-18ED-6A44452A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063E-7A74-07BB-34EE-60B99063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6F210-16BA-32BE-06E4-2B124D9A2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4F90-8F6E-1CB3-02C0-38C2E299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DD97-76F4-9048-1135-4FBCA7E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F406-B28F-4C39-906E-7D4FF471D5F4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2B05-8DF0-F7A8-2BD8-0F8B6A94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232-DD78-42A7-92A5-6F5738DC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92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961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2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05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FB1C0-60D4-B799-2FBC-CD328F5F4DB0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74F3-C370-081F-08ED-CA0F82F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585-F099-04EF-93EF-D041E59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7" y="64895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CA5235-DF8A-4F38-B864-CDF1C6B45C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7B54-8F6C-0BC0-BE47-C3D5B8FA829B}"/>
              </a:ext>
            </a:extLst>
          </p:cNvPr>
          <p:cNvCxnSpPr/>
          <p:nvPr userDrawn="1"/>
        </p:nvCxnSpPr>
        <p:spPr>
          <a:xfrm>
            <a:off x="838200" y="1384915"/>
            <a:ext cx="8438227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B57796-9739-8C90-92F5-930A9F1563DA}"/>
              </a:ext>
            </a:extLst>
          </p:cNvPr>
          <p:cNvSpPr/>
          <p:nvPr userDrawn="1"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C8A0D-FAF3-B500-EEA7-6379A3BB8DB0}"/>
              </a:ext>
            </a:extLst>
          </p:cNvPr>
          <p:cNvSpPr/>
          <p:nvPr userDrawn="1"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03EF20-7DEB-BC0E-61AA-356B6B77F5FE}"/>
              </a:ext>
            </a:extLst>
          </p:cNvPr>
          <p:cNvSpPr/>
          <p:nvPr userDrawn="1"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66CF72-F717-5754-EE16-B129286ECADC}"/>
              </a:ext>
            </a:extLst>
          </p:cNvPr>
          <p:cNvSpPr/>
          <p:nvPr userDrawn="1"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7DC27E-A2D6-6507-5795-A35ACF7F2B91}"/>
              </a:ext>
            </a:extLst>
          </p:cNvPr>
          <p:cNvSpPr/>
          <p:nvPr userDrawn="1"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147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520-E203-E0C6-DD77-6F327A17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FD1D-C296-CA9E-61C2-603F2506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C08-F45D-9354-9680-F3D74D4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6575-0038-4E94-B6F4-667E637A2965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7B4C-0149-0C60-B9B5-5079D496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E08C-AA7B-4F03-6076-9F4CFA5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F2E4-7C48-B9DE-FCD6-8D6FDC7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7EE9-FF42-A458-B303-8DC37489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9DA11-4CA4-CDB1-DA4D-CE561D86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FFB1-DB8C-335B-7887-6D9580F1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6FB-356D-4E12-9DCA-76FF8610F250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5C0C-0B0B-E468-42AE-724535C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F0E8-190B-75C3-E6D5-404CF2D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E0111-A4C5-B624-DC1F-5D975C51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C655-34EE-B5A3-8FC4-6B4D424B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AA85-8375-EEDA-A4E8-608A3CEAC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DAA7-C17D-43D6-AB24-FCAFC2CB54EB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0F41-EE05-03B3-9ECB-443EC6F1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5879-612F-E27B-C624-4BAF8771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5235-DF8A-4F38-B864-CDF1C6B4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chart" Target="../charts/chart7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9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D7E67-66F3-AF17-FB44-F8FD53EA9D03}"/>
              </a:ext>
            </a:extLst>
          </p:cNvPr>
          <p:cNvSpPr/>
          <p:nvPr/>
        </p:nvSpPr>
        <p:spPr>
          <a:xfrm>
            <a:off x="0" y="0"/>
            <a:ext cx="12192000" cy="4143737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23E90-A3A5-FBAA-9B29-1E7359496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to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BDB8-8B6C-CF08-63CA-80FD2B30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611"/>
            <a:ext cx="9144000" cy="1655762"/>
          </a:xfrm>
        </p:spPr>
        <p:txBody>
          <a:bodyPr/>
          <a:lstStyle/>
          <a:p>
            <a:r>
              <a:rPr lang="en-US" dirty="0"/>
              <a:t>Elliot Orenstein</a:t>
            </a:r>
          </a:p>
          <a:p>
            <a:r>
              <a:rPr lang="en-US" dirty="0"/>
              <a:t>05/25/2022</a:t>
            </a:r>
          </a:p>
        </p:txBody>
      </p:sp>
    </p:spTree>
    <p:extLst>
      <p:ext uri="{BB962C8B-B14F-4D97-AF65-F5344CB8AC3E}">
        <p14:creationId xmlns:p14="http://schemas.microsoft.com/office/powerpoint/2010/main" val="24530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line that minimizes the residual sum of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45327-D9CC-C702-4331-900A8574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442782-0CA0-9973-0202-60AF7AB2E32F}"/>
                  </a:ext>
                </a:extLst>
              </p:cNvPr>
              <p:cNvSpPr/>
              <p:nvPr/>
            </p:nvSpPr>
            <p:spPr>
              <a:xfrm>
                <a:off x="1925318" y="1527381"/>
                <a:ext cx="7351109" cy="615242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91440" bIns="91440" rtlCol="0" anchor="ctr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Residual sum of squares (RSS) = the sum of the squared residuals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l-G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-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e>
                    </m:d>
                    <m:r>
                      <a:rPr lang="en-US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e>
                    </m:d>
                    <m:r>
                      <a:rPr lang="en-US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442782-0CA0-9973-0202-60AF7AB2E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18" y="1527381"/>
                <a:ext cx="7351109" cy="615242"/>
              </a:xfrm>
              <a:prstGeom prst="roundRect">
                <a:avLst/>
              </a:prstGeom>
              <a:blipFill>
                <a:blip r:embed="rId3"/>
                <a:stretch>
                  <a:fillRect l="-1656" t="-29412" b="-111765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DF991-2E02-3C45-021B-A8D0364E0352}"/>
              </a:ext>
            </a:extLst>
          </p:cNvPr>
          <p:cNvSpPr/>
          <p:nvPr/>
        </p:nvSpPr>
        <p:spPr>
          <a:xfrm>
            <a:off x="838198" y="1527381"/>
            <a:ext cx="1290320" cy="6152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D4FB601-58C8-76D7-5672-2A5CDC87D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967828"/>
              </p:ext>
            </p:extLst>
          </p:nvPr>
        </p:nvGraphicFramePr>
        <p:xfrm>
          <a:off x="818371" y="2294435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30A79E-88FC-9866-D36C-BB19FE7464A6}"/>
              </a:ext>
            </a:extLst>
          </p:cNvPr>
          <p:cNvCxnSpPr>
            <a:cxnSpLocks/>
          </p:cNvCxnSpPr>
          <p:nvPr/>
        </p:nvCxnSpPr>
        <p:spPr>
          <a:xfrm flipV="1">
            <a:off x="1925318" y="3112130"/>
            <a:ext cx="3499387" cy="18159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7D52F6-F5C0-2A69-0507-7B6E641005D4}"/>
              </a:ext>
            </a:extLst>
          </p:cNvPr>
          <p:cNvSpPr txBox="1"/>
          <p:nvPr/>
        </p:nvSpPr>
        <p:spPr>
          <a:xfrm>
            <a:off x="5018306" y="2772180"/>
            <a:ext cx="1184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Estimator 1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F083CEE-E0DF-D104-9656-E324451A3B19}"/>
              </a:ext>
            </a:extLst>
          </p:cNvPr>
          <p:cNvSpPr/>
          <p:nvPr/>
        </p:nvSpPr>
        <p:spPr>
          <a:xfrm rot="10800000">
            <a:off x="2866161" y="4420114"/>
            <a:ext cx="252957" cy="2272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0ED25-3870-B7B8-059E-90462A218F8B}"/>
                  </a:ext>
                </a:extLst>
              </p:cNvPr>
              <p:cNvSpPr txBox="1"/>
              <p:nvPr/>
            </p:nvSpPr>
            <p:spPr>
              <a:xfrm>
                <a:off x="3122131" y="4370580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0ED25-3870-B7B8-059E-90462A21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31" y="4370580"/>
                <a:ext cx="345440" cy="378373"/>
              </a:xfrm>
              <a:prstGeom prst="rect">
                <a:avLst/>
              </a:prstGeom>
              <a:blipFill>
                <a:blip r:embed="rId5"/>
                <a:stretch>
                  <a:fillRect t="-6452"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9DC9E956-9067-7FF2-3BEC-733E58C16249}"/>
              </a:ext>
            </a:extLst>
          </p:cNvPr>
          <p:cNvSpPr/>
          <p:nvPr/>
        </p:nvSpPr>
        <p:spPr>
          <a:xfrm rot="10800000" flipH="1">
            <a:off x="1958339" y="4544573"/>
            <a:ext cx="286791" cy="2272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86356A-95C9-4FE4-79D4-C0B1DE46C5D1}"/>
                  </a:ext>
                </a:extLst>
              </p:cNvPr>
              <p:cNvSpPr txBox="1"/>
              <p:nvPr/>
            </p:nvSpPr>
            <p:spPr>
              <a:xfrm>
                <a:off x="1670521" y="4364795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86356A-95C9-4FE4-79D4-C0B1DE46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21" y="4364795"/>
                <a:ext cx="345440" cy="378373"/>
              </a:xfrm>
              <a:prstGeom prst="rect">
                <a:avLst/>
              </a:prstGeom>
              <a:blipFill>
                <a:blip r:embed="rId6"/>
                <a:stretch>
                  <a:fillRect t="-6452"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643D2E81-320C-7AAA-3A29-1B2780B448E1}"/>
              </a:ext>
            </a:extLst>
          </p:cNvPr>
          <p:cNvSpPr/>
          <p:nvPr/>
        </p:nvSpPr>
        <p:spPr>
          <a:xfrm rot="10800000" flipH="1">
            <a:off x="4396739" y="3275843"/>
            <a:ext cx="286791" cy="2272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728600-063A-6E5A-BE65-9EE86B9DC564}"/>
                  </a:ext>
                </a:extLst>
              </p:cNvPr>
              <p:cNvSpPr txBox="1"/>
              <p:nvPr/>
            </p:nvSpPr>
            <p:spPr>
              <a:xfrm>
                <a:off x="4017481" y="3134165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728600-063A-6E5A-BE65-9EE86B9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81" y="3134165"/>
                <a:ext cx="345440" cy="378373"/>
              </a:xfrm>
              <a:prstGeom prst="rect">
                <a:avLst/>
              </a:prstGeom>
              <a:blipFill>
                <a:blip r:embed="rId7"/>
                <a:stretch>
                  <a:fillRect t="-6452"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8258A4D-DFEF-0DB0-D12E-C0FB1BE54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12653"/>
              </p:ext>
            </p:extLst>
          </p:nvPr>
        </p:nvGraphicFramePr>
        <p:xfrm>
          <a:off x="6096000" y="2294435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591741-4667-D077-715E-B857CECAFF89}"/>
                  </a:ext>
                </a:extLst>
              </p:cNvPr>
              <p:cNvSpPr txBox="1"/>
              <p:nvPr/>
            </p:nvSpPr>
            <p:spPr>
              <a:xfrm>
                <a:off x="8308320" y="4467147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591741-4667-D077-715E-B857CECA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20" y="4467147"/>
                <a:ext cx="345440" cy="378373"/>
              </a:xfrm>
              <a:prstGeom prst="rect">
                <a:avLst/>
              </a:prstGeom>
              <a:blipFill>
                <a:blip r:embed="rId9"/>
                <a:stretch>
                  <a:fillRect t="-6452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A3039A-C3AE-2F07-42EC-9A3A7C66FC36}"/>
                  </a:ext>
                </a:extLst>
              </p:cNvPr>
              <p:cNvSpPr txBox="1"/>
              <p:nvPr/>
            </p:nvSpPr>
            <p:spPr>
              <a:xfrm>
                <a:off x="7558946" y="4230927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A3039A-C3AE-2F07-42EC-9A3A7C66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46" y="4230927"/>
                <a:ext cx="345440" cy="378373"/>
              </a:xfrm>
              <a:prstGeom prst="rect">
                <a:avLst/>
              </a:prstGeom>
              <a:blipFill>
                <a:blip r:embed="rId10"/>
                <a:stretch>
                  <a:fillRect t="-6452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>
            <a:extLst>
              <a:ext uri="{FF2B5EF4-FFF2-40B4-BE49-F238E27FC236}">
                <a16:creationId xmlns:a16="http://schemas.microsoft.com/office/drawing/2014/main" id="{0DFF6F55-1055-F821-AECA-E47693103553}"/>
              </a:ext>
            </a:extLst>
          </p:cNvPr>
          <p:cNvSpPr/>
          <p:nvPr/>
        </p:nvSpPr>
        <p:spPr>
          <a:xfrm flipH="1">
            <a:off x="10026014" y="3048604"/>
            <a:ext cx="156124" cy="2272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89B84-3652-3446-FB89-7BA25D874F36}"/>
                  </a:ext>
                </a:extLst>
              </p:cNvPr>
              <p:cNvSpPr txBox="1"/>
              <p:nvPr/>
            </p:nvSpPr>
            <p:spPr>
              <a:xfrm>
                <a:off x="10119360" y="2973036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89B84-3652-3446-FB89-7BA25D874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360" y="2973036"/>
                <a:ext cx="345440" cy="378373"/>
              </a:xfrm>
              <a:prstGeom prst="rect">
                <a:avLst/>
              </a:prstGeom>
              <a:blipFill>
                <a:blip r:embed="rId11"/>
                <a:stretch>
                  <a:fillRect t="-6452"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068D503-F5D2-F59C-4312-6FB66E20AEF0}"/>
              </a:ext>
            </a:extLst>
          </p:cNvPr>
          <p:cNvSpPr txBox="1"/>
          <p:nvPr/>
        </p:nvSpPr>
        <p:spPr>
          <a:xfrm>
            <a:off x="10317335" y="2499074"/>
            <a:ext cx="1543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70AD47"/>
                </a:solidFill>
              </a:rPr>
              <a:t>Estimator 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D5D120-C43E-C5F8-9895-02C2FBF2150E}"/>
              </a:ext>
            </a:extLst>
          </p:cNvPr>
          <p:cNvCxnSpPr>
            <a:cxnSpLocks/>
          </p:cNvCxnSpPr>
          <p:nvPr/>
        </p:nvCxnSpPr>
        <p:spPr>
          <a:xfrm flipV="1">
            <a:off x="7542383" y="2786627"/>
            <a:ext cx="2749697" cy="2456447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2459AD0-067B-4307-5757-0F43C933FFC8}"/>
              </a:ext>
            </a:extLst>
          </p:cNvPr>
          <p:cNvSpPr/>
          <p:nvPr/>
        </p:nvSpPr>
        <p:spPr>
          <a:xfrm>
            <a:off x="838198" y="5753148"/>
            <a:ext cx="10033002" cy="6152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sz="1800" dirty="0">
                <a:solidFill>
                  <a:schemeClr val="tx1"/>
                </a:solidFill>
              </a:rPr>
              <a:t>Estimating the unknown slope and y-intercept of our linear regression model by minimizing the RSS is called the </a:t>
            </a:r>
            <a:r>
              <a:rPr lang="en-US" sz="1800" b="1" dirty="0">
                <a:solidFill>
                  <a:schemeClr val="tx1"/>
                </a:solidFill>
              </a:rPr>
              <a:t>ordinary least squares (OLS) </a:t>
            </a:r>
            <a:r>
              <a:rPr lang="en-US" sz="1800" dirty="0">
                <a:solidFill>
                  <a:schemeClr val="tx1"/>
                </a:solidFill>
              </a:rPr>
              <a:t>method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7F57A06-AE7F-13A7-E7DB-EEADBDCAF1EB}"/>
              </a:ext>
            </a:extLst>
          </p:cNvPr>
          <p:cNvSpPr/>
          <p:nvPr/>
        </p:nvSpPr>
        <p:spPr>
          <a:xfrm rot="10800000">
            <a:off x="8113310" y="4605534"/>
            <a:ext cx="252957" cy="1016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8DF213F-2D57-621A-3754-31011C1C4368}"/>
              </a:ext>
            </a:extLst>
          </p:cNvPr>
          <p:cNvSpPr/>
          <p:nvPr/>
        </p:nvSpPr>
        <p:spPr>
          <a:xfrm flipH="1">
            <a:off x="7581387" y="4544572"/>
            <a:ext cx="339561" cy="62400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Graphic spid="13" grpId="0">
        <p:bldAsOne/>
      </p:bldGraphic>
      <p:bldP spid="15" grpId="0"/>
      <p:bldP spid="21" grpId="0" animBg="1"/>
      <p:bldP spid="24" grpId="0"/>
      <p:bldP spid="25" grpId="0" animBg="1"/>
      <p:bldP spid="26" grpId="0"/>
      <p:bldP spid="27" grpId="0" animBg="1"/>
      <p:bldP spid="28" grpId="0"/>
      <p:bldGraphic spid="29" grpId="0">
        <p:bldAsOne/>
      </p:bldGraphic>
      <p:bldP spid="42" grpId="0"/>
      <p:bldP spid="46" grpId="0"/>
      <p:bldP spid="47" grpId="0" animBg="1"/>
      <p:bldP spid="48" grpId="0"/>
      <p:bldP spid="49" grpId="0"/>
      <p:bldP spid="51" grpId="0" animBg="1"/>
      <p:bldP spid="4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4E8D74-BC21-324C-C222-CBE35404D01F}"/>
              </a:ext>
            </a:extLst>
          </p:cNvPr>
          <p:cNvSpPr/>
          <p:nvPr/>
        </p:nvSpPr>
        <p:spPr>
          <a:xfrm>
            <a:off x="7591637" y="2927878"/>
            <a:ext cx="3881635" cy="94140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How much does house price change for every additional square foot?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457C39-835F-8EEA-A970-87F3723BD8DB}"/>
              </a:ext>
            </a:extLst>
          </p:cNvPr>
          <p:cNvSpPr/>
          <p:nvPr/>
        </p:nvSpPr>
        <p:spPr>
          <a:xfrm>
            <a:off x="7591637" y="4456338"/>
            <a:ext cx="3881635" cy="94140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What can I expect the price of a 2,600 sq. ft. house to be?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your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EB72-8241-C44D-71EB-1C2DA3A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8AC0A6-49BD-AD7C-0525-AF4953D857A6}"/>
              </a:ext>
            </a:extLst>
          </p:cNvPr>
          <p:cNvSpPr/>
          <p:nvPr/>
        </p:nvSpPr>
        <p:spPr>
          <a:xfrm>
            <a:off x="838198" y="1276599"/>
            <a:ext cx="10204740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You’ve found your “line of best fit.” What now?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E7221B-38DC-79AF-7ED2-A85D2BA3D25F}"/>
              </a:ext>
            </a:extLst>
          </p:cNvPr>
          <p:cNvSpPr/>
          <p:nvPr/>
        </p:nvSpPr>
        <p:spPr>
          <a:xfrm>
            <a:off x="838198" y="2923267"/>
            <a:ext cx="1418868" cy="934444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Interpret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D33ED-7DE2-4BB2-D800-96F1CDE6A247}"/>
              </a:ext>
            </a:extLst>
          </p:cNvPr>
          <p:cNvSpPr/>
          <p:nvPr/>
        </p:nvSpPr>
        <p:spPr>
          <a:xfrm>
            <a:off x="838200" y="4459961"/>
            <a:ext cx="1418868" cy="9344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6111E1-6756-D550-D8DA-7B891A080F93}"/>
              </a:ext>
            </a:extLst>
          </p:cNvPr>
          <p:cNvSpPr/>
          <p:nvPr/>
        </p:nvSpPr>
        <p:spPr>
          <a:xfrm>
            <a:off x="2983533" y="2927878"/>
            <a:ext cx="3881635" cy="94140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What do the coefficients mean in the context of my problem?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9ED218-E085-F836-4B0D-EA145EE8C9C3}"/>
              </a:ext>
            </a:extLst>
          </p:cNvPr>
          <p:cNvSpPr/>
          <p:nvPr/>
        </p:nvSpPr>
        <p:spPr>
          <a:xfrm>
            <a:off x="2983533" y="4456338"/>
            <a:ext cx="3881635" cy="94140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How can I use my linear regression model to predict on new data?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CDAE8F-0B00-7C5D-A57D-C5EFC527B9B2}"/>
              </a:ext>
            </a:extLst>
          </p:cNvPr>
          <p:cNvSpPr/>
          <p:nvPr/>
        </p:nvSpPr>
        <p:spPr>
          <a:xfrm>
            <a:off x="2983532" y="2277739"/>
            <a:ext cx="3881635" cy="5022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General questions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5B434-0AD2-20B2-5BA6-CA45ACFC8980}"/>
              </a:ext>
            </a:extLst>
          </p:cNvPr>
          <p:cNvSpPr/>
          <p:nvPr/>
        </p:nvSpPr>
        <p:spPr>
          <a:xfrm>
            <a:off x="7591637" y="2277738"/>
            <a:ext cx="3881635" cy="5022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Questions related to our example</a:t>
            </a:r>
          </a:p>
        </p:txBody>
      </p:sp>
    </p:spTree>
    <p:extLst>
      <p:ext uri="{BB962C8B-B14F-4D97-AF65-F5344CB8AC3E}">
        <p14:creationId xmlns:p14="http://schemas.microsoft.com/office/powerpoint/2010/main" val="421333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14CF921-593E-71BC-2C6F-E54C8C5965E3}"/>
              </a:ext>
            </a:extLst>
          </p:cNvPr>
          <p:cNvSpPr/>
          <p:nvPr/>
        </p:nvSpPr>
        <p:spPr>
          <a:xfrm>
            <a:off x="682573" y="3556437"/>
            <a:ext cx="925308" cy="925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coefficients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EB72-8241-C44D-71EB-1C2DA3A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5D9ED-A3B6-0873-86C7-789D31F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68" y="1845541"/>
            <a:ext cx="4000500" cy="6191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C2317-8534-20FF-3903-1F2B5AF3E43E}"/>
              </a:ext>
            </a:extLst>
          </p:cNvPr>
          <p:cNvSpPr/>
          <p:nvPr/>
        </p:nvSpPr>
        <p:spPr>
          <a:xfrm>
            <a:off x="838198" y="1276599"/>
            <a:ext cx="10204740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Recall that our “line of best fit” has the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8E0DB8-C1E6-8724-84F0-4F875E532DAD}"/>
                  </a:ext>
                </a:extLst>
              </p:cNvPr>
              <p:cNvSpPr txBox="1"/>
              <p:nvPr/>
            </p:nvSpPr>
            <p:spPr>
              <a:xfrm>
                <a:off x="838196" y="3634226"/>
                <a:ext cx="812921" cy="675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8E0DB8-C1E6-8724-84F0-4F875E53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3634226"/>
                <a:ext cx="812921" cy="67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233E-0372-4142-31FB-80F14FC4D0CD}"/>
                  </a:ext>
                </a:extLst>
              </p:cNvPr>
              <p:cNvSpPr txBox="1"/>
              <p:nvPr/>
            </p:nvSpPr>
            <p:spPr>
              <a:xfrm>
                <a:off x="838197" y="4874296"/>
                <a:ext cx="1625841" cy="675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6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233E-0372-4142-31FB-80F14FC4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874296"/>
                <a:ext cx="1625841" cy="67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763C2E0-7A32-0E10-C9EC-D09F04ABC9AB}"/>
                  </a:ext>
                </a:extLst>
              </p:cNvPr>
              <p:cNvSpPr/>
              <p:nvPr/>
            </p:nvSpPr>
            <p:spPr>
              <a:xfrm>
                <a:off x="4989168" y="1603439"/>
                <a:ext cx="4837738" cy="11033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y-intercept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slope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763C2E0-7A32-0E10-C9EC-D09F04AB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68" y="1603439"/>
                <a:ext cx="4837738" cy="1103327"/>
              </a:xfrm>
              <a:prstGeom prst="roundRect">
                <a:avLst/>
              </a:prstGeom>
              <a:blipFill>
                <a:blip r:embed="rId5"/>
                <a:stretch>
                  <a:fillRect l="-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70ABCD-C202-3E71-40F1-B549DE006C42}"/>
              </a:ext>
            </a:extLst>
          </p:cNvPr>
          <p:cNvSpPr/>
          <p:nvPr/>
        </p:nvSpPr>
        <p:spPr>
          <a:xfrm>
            <a:off x="1651117" y="4724716"/>
            <a:ext cx="4194098" cy="9749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How much the response changes (increases if +, decreases if -) for every additional unit of the predictor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FB6648-1B69-D688-2E45-89327B9E9B8E}"/>
              </a:ext>
            </a:extLst>
          </p:cNvPr>
          <p:cNvSpPr/>
          <p:nvPr/>
        </p:nvSpPr>
        <p:spPr>
          <a:xfrm>
            <a:off x="1651117" y="3595332"/>
            <a:ext cx="4194098" cy="6758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The expected value of our response when </a:t>
            </a:r>
            <a:r>
              <a:rPr lang="en-US" sz="2000" i="1" dirty="0">
                <a:solidFill>
                  <a:schemeClr val="tx1"/>
                </a:solidFill>
              </a:rPr>
              <a:t>x=0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9EF5A6-D76D-B82E-EC9C-917737D74940}"/>
                  </a:ext>
                </a:extLst>
              </p:cNvPr>
              <p:cNvSpPr/>
              <p:nvPr/>
            </p:nvSpPr>
            <p:spPr>
              <a:xfrm>
                <a:off x="6225049" y="4724716"/>
                <a:ext cx="5096924" cy="61524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For every additional square foot in the house, the expected price increases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(in $1000’s)</a:t>
                </a: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9EF5A6-D76D-B82E-EC9C-917737D74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49" y="4724716"/>
                <a:ext cx="5096924" cy="615242"/>
              </a:xfrm>
              <a:prstGeom prst="roundRect">
                <a:avLst/>
              </a:prstGeom>
              <a:blipFill>
                <a:blip r:embed="rId6"/>
                <a:stretch>
                  <a:fillRect l="-598" t="-5941" b="-33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11FD81-C674-5912-21B5-F916D92A183A}"/>
                  </a:ext>
                </a:extLst>
              </p:cNvPr>
              <p:cNvSpPr/>
              <p:nvPr/>
            </p:nvSpPr>
            <p:spPr>
              <a:xfrm>
                <a:off x="6180881" y="3595332"/>
                <a:ext cx="5096924" cy="61524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We would expect a house with zero square feet to sell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(in $1000’s)</a:t>
                </a: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11FD81-C674-5912-21B5-F916D92A1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81" y="3595332"/>
                <a:ext cx="5096924" cy="615242"/>
              </a:xfrm>
              <a:prstGeom prst="roundRect">
                <a:avLst/>
              </a:prstGeom>
              <a:blipFill>
                <a:blip r:embed="rId7"/>
                <a:stretch>
                  <a:fillRect l="-718" t="-6931" b="-33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8B81FA-C9F5-D48B-C867-FEF1515EF56E}"/>
              </a:ext>
            </a:extLst>
          </p:cNvPr>
          <p:cNvSpPr/>
          <p:nvPr/>
        </p:nvSpPr>
        <p:spPr>
          <a:xfrm>
            <a:off x="1477673" y="3054191"/>
            <a:ext cx="3881635" cy="5022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General interpretations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0AFB0D-9891-B389-F9EE-55DAC0CED568}"/>
              </a:ext>
            </a:extLst>
          </p:cNvPr>
          <p:cNvSpPr/>
          <p:nvPr/>
        </p:nvSpPr>
        <p:spPr>
          <a:xfrm>
            <a:off x="6832693" y="3054190"/>
            <a:ext cx="3881635" cy="5022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Interpretations related to our example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FAF23E-6CEE-AB7D-0519-40A0C78F0B73}"/>
              </a:ext>
            </a:extLst>
          </p:cNvPr>
          <p:cNvSpPr/>
          <p:nvPr/>
        </p:nvSpPr>
        <p:spPr>
          <a:xfrm>
            <a:off x="682573" y="4774394"/>
            <a:ext cx="925308" cy="925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A91895-4619-C7E6-7AB0-CB0749ABC4B6}"/>
              </a:ext>
            </a:extLst>
          </p:cNvPr>
          <p:cNvCxnSpPr>
            <a:cxnSpLocks/>
          </p:cNvCxnSpPr>
          <p:nvPr/>
        </p:nvCxnSpPr>
        <p:spPr>
          <a:xfrm>
            <a:off x="682573" y="4632217"/>
            <a:ext cx="1084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082DEDB-3116-84FF-BB9B-3B97504087E6}"/>
                  </a:ext>
                </a:extLst>
              </p:cNvPr>
              <p:cNvSpPr/>
              <p:nvPr/>
            </p:nvSpPr>
            <p:spPr>
              <a:xfrm>
                <a:off x="897728" y="3280129"/>
                <a:ext cx="4636815" cy="154381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 anchorCtr="0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To estimate the price of a house with 2,600 sq. ft., just plug in to your equation! </a:t>
                </a: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/>
                  <a:t>≈ 275</a:t>
                </a:r>
                <a:endParaRPr lang="en-US" sz="1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082DEDB-3116-84FF-BB9B-3B9750408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8" y="3280129"/>
                <a:ext cx="4636815" cy="1543816"/>
              </a:xfrm>
              <a:prstGeom prst="round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E2E448-A618-BFAA-4C3D-E8F94416D2E3}"/>
              </a:ext>
            </a:extLst>
          </p:cNvPr>
          <p:cNvSpPr/>
          <p:nvPr/>
        </p:nvSpPr>
        <p:spPr>
          <a:xfrm>
            <a:off x="988667" y="2686559"/>
            <a:ext cx="4194098" cy="3644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sz="1800" u="sng" dirty="0">
                <a:solidFill>
                  <a:schemeClr val="tx1"/>
                </a:solidFill>
              </a:rPr>
              <a:t>Mathematically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responses from new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EB72-8241-C44D-71EB-1C2DA3A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5D9ED-A3B6-0873-86C7-789D31FF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68" y="1845544"/>
            <a:ext cx="4000500" cy="6191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C2317-8534-20FF-3903-1F2B5AF3E43E}"/>
              </a:ext>
            </a:extLst>
          </p:cNvPr>
          <p:cNvSpPr/>
          <p:nvPr/>
        </p:nvSpPr>
        <p:spPr>
          <a:xfrm>
            <a:off x="838198" y="1276599"/>
            <a:ext cx="10204740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Recall that our “line of best fit” has the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763C2E0-7A32-0E10-C9EC-D09F04ABC9AB}"/>
                  </a:ext>
                </a:extLst>
              </p:cNvPr>
              <p:cNvSpPr/>
              <p:nvPr/>
            </p:nvSpPr>
            <p:spPr>
              <a:xfrm>
                <a:off x="4989168" y="1603442"/>
                <a:ext cx="4837738" cy="11033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y-intercept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slope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763C2E0-7A32-0E10-C9EC-D09F04AB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68" y="1603442"/>
                <a:ext cx="4837738" cy="1103327"/>
              </a:xfrm>
              <a:prstGeom prst="roundRect">
                <a:avLst/>
              </a:prstGeom>
              <a:blipFill>
                <a:blip r:embed="rId5"/>
                <a:stretch>
                  <a:fillRect l="-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FB6648-1B69-D688-2E45-89327B9E9B8E}"/>
              </a:ext>
            </a:extLst>
          </p:cNvPr>
          <p:cNvSpPr/>
          <p:nvPr/>
        </p:nvSpPr>
        <p:spPr>
          <a:xfrm>
            <a:off x="1619706" y="3619478"/>
            <a:ext cx="4194098" cy="6758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B419F0B-637A-4B2A-ACE1-70CEB7F31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770538"/>
              </p:ext>
            </p:extLst>
          </p:nvPr>
        </p:nvGraphicFramePr>
        <p:xfrm>
          <a:off x="6362755" y="3160508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94649A-FDB9-6C34-6EB8-155846651768}"/>
              </a:ext>
            </a:extLst>
          </p:cNvPr>
          <p:cNvCxnSpPr>
            <a:cxnSpLocks/>
          </p:cNvCxnSpPr>
          <p:nvPr/>
        </p:nvCxnSpPr>
        <p:spPr>
          <a:xfrm flipV="1">
            <a:off x="7469702" y="3978203"/>
            <a:ext cx="3499387" cy="18159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7B369C-3EA1-A5D7-E888-B48B8301A97F}"/>
              </a:ext>
            </a:extLst>
          </p:cNvPr>
          <p:cNvSpPr txBox="1"/>
          <p:nvPr/>
        </p:nvSpPr>
        <p:spPr>
          <a:xfrm>
            <a:off x="10562689" y="3638253"/>
            <a:ext cx="1542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Line of Best Fit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900BF5-31D7-AFC5-861B-3F280D1E7E71}"/>
              </a:ext>
            </a:extLst>
          </p:cNvPr>
          <p:cNvSpPr/>
          <p:nvPr/>
        </p:nvSpPr>
        <p:spPr>
          <a:xfrm>
            <a:off x="7086216" y="2681963"/>
            <a:ext cx="4194098" cy="3644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sz="1800" u="sng" dirty="0">
                <a:solidFill>
                  <a:schemeClr val="tx1"/>
                </a:solidFill>
              </a:rPr>
              <a:t>Graphically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66A454E-010D-64D3-AECD-D336D41F0C04}"/>
              </a:ext>
            </a:extLst>
          </p:cNvPr>
          <p:cNvSpPr/>
          <p:nvPr/>
        </p:nvSpPr>
        <p:spPr>
          <a:xfrm>
            <a:off x="7211866" y="5822525"/>
            <a:ext cx="2084598" cy="214320"/>
          </a:xfrm>
          <a:prstGeom prst="rightArrow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1EBFA3-401A-731A-388F-781599BB1FE1}"/>
              </a:ext>
            </a:extLst>
          </p:cNvPr>
          <p:cNvSpPr/>
          <p:nvPr/>
        </p:nvSpPr>
        <p:spPr>
          <a:xfrm rot="16200000">
            <a:off x="8859985" y="5332025"/>
            <a:ext cx="999241" cy="214320"/>
          </a:xfrm>
          <a:prstGeom prst="rightArrow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8C2C08-AE84-2C77-5124-26EA797FA141}"/>
              </a:ext>
            </a:extLst>
          </p:cNvPr>
          <p:cNvCxnSpPr>
            <a:cxnSpLocks/>
          </p:cNvCxnSpPr>
          <p:nvPr/>
        </p:nvCxnSpPr>
        <p:spPr>
          <a:xfrm>
            <a:off x="7193347" y="4823945"/>
            <a:ext cx="212344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66797F-7D5C-B640-4AA9-5C3425108B25}"/>
              </a:ext>
            </a:extLst>
          </p:cNvPr>
          <p:cNvSpPr/>
          <p:nvPr/>
        </p:nvSpPr>
        <p:spPr>
          <a:xfrm>
            <a:off x="7252371" y="4163066"/>
            <a:ext cx="1998891" cy="43933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Estimating the price of a house with 2,600 sq. ft.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1F4E891C-407F-7F43-2484-9E9FCEE61712}"/>
              </a:ext>
            </a:extLst>
          </p:cNvPr>
          <p:cNvSpPr/>
          <p:nvPr/>
        </p:nvSpPr>
        <p:spPr>
          <a:xfrm>
            <a:off x="9186885" y="4632825"/>
            <a:ext cx="345440" cy="34544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9" grpId="0"/>
      <p:bldP spid="13" grpId="0"/>
      <p:bldGraphic spid="18" grpId="0">
        <p:bldAsOne/>
      </p:bldGraphic>
      <p:bldP spid="24" grpId="0"/>
      <p:bldP spid="29" grpId="0"/>
      <p:bldP spid="3" grpId="0" animBg="1"/>
      <p:bldP spid="31" grpId="0" animBg="1"/>
      <p:bldP spid="33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EB72-8241-C44D-71EB-1C2DA3A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48765"/>
            <a:ext cx="10515600" cy="4624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look at data from London bike rentals in a Jupyter notebook!</a:t>
            </a:r>
          </a:p>
        </p:txBody>
      </p:sp>
    </p:spTree>
    <p:extLst>
      <p:ext uri="{BB962C8B-B14F-4D97-AF65-F5344CB8AC3E}">
        <p14:creationId xmlns:p14="http://schemas.microsoft.com/office/powerpoint/2010/main" val="361654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simple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28F7-82FA-25E2-4E47-8145443F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192B95-AE95-50D8-B44B-DE937426C35E}"/>
              </a:ext>
            </a:extLst>
          </p:cNvPr>
          <p:cNvSpPr/>
          <p:nvPr/>
        </p:nvSpPr>
        <p:spPr>
          <a:xfrm>
            <a:off x="838200" y="1690689"/>
            <a:ext cx="9575800" cy="4090352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8811D71-F708-6487-6BB0-D445F743B01B}"/>
              </a:ext>
            </a:extLst>
          </p:cNvPr>
          <p:cNvSpPr/>
          <p:nvPr/>
        </p:nvSpPr>
        <p:spPr>
          <a:xfrm>
            <a:off x="838199" y="1678085"/>
            <a:ext cx="9575800" cy="584583"/>
          </a:xfrm>
          <a:prstGeom prst="round2Same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B386D6-673D-E792-C4A3-C5750425E5DF}"/>
              </a:ext>
            </a:extLst>
          </p:cNvPr>
          <p:cNvCxnSpPr>
            <a:cxnSpLocks/>
          </p:cNvCxnSpPr>
          <p:nvPr/>
        </p:nvCxnSpPr>
        <p:spPr>
          <a:xfrm flipV="1">
            <a:off x="5567680" y="2417961"/>
            <a:ext cx="0" cy="3149600"/>
          </a:xfrm>
          <a:prstGeom prst="line">
            <a:avLst/>
          </a:prstGeom>
          <a:ln w="19050">
            <a:solidFill>
              <a:srgbClr val="8FAAD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99EE7D-229C-1C52-4704-B0F744C5F8D2}"/>
              </a:ext>
            </a:extLst>
          </p:cNvPr>
          <p:cNvSpPr txBox="1"/>
          <p:nvPr/>
        </p:nvSpPr>
        <p:spPr>
          <a:xfrm>
            <a:off x="1249680" y="1785710"/>
            <a:ext cx="3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3412B-69B9-9B6F-A232-4F429B45D6CA}"/>
              </a:ext>
            </a:extLst>
          </p:cNvPr>
          <p:cNvSpPr txBox="1"/>
          <p:nvPr/>
        </p:nvSpPr>
        <p:spPr>
          <a:xfrm>
            <a:off x="6434849" y="1785710"/>
            <a:ext cx="3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Disadvantages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7046A-F529-5202-3983-00F35FB56152}"/>
              </a:ext>
            </a:extLst>
          </p:cNvPr>
          <p:cNvSpPr txBox="1"/>
          <p:nvPr/>
        </p:nvSpPr>
        <p:spPr>
          <a:xfrm>
            <a:off x="1046481" y="2428240"/>
            <a:ext cx="40119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interpretable and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level of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method that many others rely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to have better predictive power and mitigate disadvantages when combined with other methods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F0750-4F8D-1181-D5E4-05FAD5404461}"/>
              </a:ext>
            </a:extLst>
          </p:cNvPr>
          <p:cNvSpPr txBox="1"/>
          <p:nvPr/>
        </p:nvSpPr>
        <p:spPr>
          <a:xfrm>
            <a:off x="6096000" y="2428240"/>
            <a:ext cx="4066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many assumptions on the error and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this approach over-simplifies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7E7A52-022A-560B-7B03-CC6C944A80F3}"/>
              </a:ext>
            </a:extLst>
          </p:cNvPr>
          <p:cNvSpPr/>
          <p:nvPr/>
        </p:nvSpPr>
        <p:spPr>
          <a:xfrm>
            <a:off x="914400" y="2700867"/>
            <a:ext cx="9042400" cy="8737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0" rtlCol="0" anchor="ctr"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It assumes a </a:t>
            </a:r>
            <a:r>
              <a:rPr lang="en-US" sz="2000" b="1" dirty="0">
                <a:solidFill>
                  <a:schemeClr val="tx1"/>
                </a:solidFill>
              </a:rPr>
              <a:t>linear</a:t>
            </a:r>
            <a:r>
              <a:rPr lang="en-US" sz="2000" dirty="0">
                <a:solidFill>
                  <a:schemeClr val="tx1"/>
                </a:solidFill>
              </a:rPr>
              <a:t> relationship between variables and uses the given observations to find the best estimate known as the </a:t>
            </a:r>
            <a:r>
              <a:rPr lang="en-US" sz="2000" b="1" dirty="0">
                <a:solidFill>
                  <a:schemeClr val="tx1"/>
                </a:solidFill>
              </a:rPr>
              <a:t>“line of best fit.”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9ADA8-EFB4-2256-DDF7-5C7344CE014F}"/>
              </a:ext>
            </a:extLst>
          </p:cNvPr>
          <p:cNvSpPr/>
          <p:nvPr/>
        </p:nvSpPr>
        <p:spPr>
          <a:xfrm>
            <a:off x="914400" y="3837094"/>
            <a:ext cx="9042400" cy="873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0" rtlCol="0" anchor="ctr"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 linear regression model provides </a:t>
            </a:r>
            <a:r>
              <a:rPr lang="en-US" sz="2000" b="1" dirty="0">
                <a:solidFill>
                  <a:schemeClr val="tx1"/>
                </a:solidFill>
              </a:rPr>
              <a:t>interpretations</a:t>
            </a:r>
            <a:r>
              <a:rPr lang="en-US" sz="2000" dirty="0">
                <a:solidFill>
                  <a:schemeClr val="tx1"/>
                </a:solidFill>
              </a:rPr>
              <a:t> of the relationship between the variables and allows us to make </a:t>
            </a:r>
            <a:r>
              <a:rPr lang="en-US" sz="2000" b="1" dirty="0">
                <a:solidFill>
                  <a:schemeClr val="tx1"/>
                </a:solidFill>
              </a:rPr>
              <a:t>predictions</a:t>
            </a:r>
            <a:r>
              <a:rPr lang="en-US" sz="2000" dirty="0">
                <a:solidFill>
                  <a:schemeClr val="tx1"/>
                </a:solidFill>
              </a:rPr>
              <a:t> on new data.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FF1E9B-7D35-250E-945A-D7580D971373}"/>
              </a:ext>
            </a:extLst>
          </p:cNvPr>
          <p:cNvSpPr/>
          <p:nvPr/>
        </p:nvSpPr>
        <p:spPr>
          <a:xfrm>
            <a:off x="914400" y="4973320"/>
            <a:ext cx="9042400" cy="873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0" rtlCol="0" anchor="ctr"/>
          <a:lstStyle/>
          <a:p>
            <a:pPr marL="0" indent="0">
              <a:buNone/>
            </a:pPr>
            <a:r>
              <a:rPr lang="en-US" sz="2000" dirty="0"/>
              <a:t>While it’s highly interpretable and intuitive, it is susceptible to </a:t>
            </a:r>
            <a:r>
              <a:rPr lang="en-US" sz="2000" b="1" dirty="0"/>
              <a:t>outliers</a:t>
            </a:r>
            <a:r>
              <a:rPr lang="en-US" sz="2000" dirty="0"/>
              <a:t> and is limited to linear relationships.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D17C-C7A5-9819-2BEB-D3259DFA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7258FC-4A62-A364-577B-9BF34C4C5444}"/>
              </a:ext>
            </a:extLst>
          </p:cNvPr>
          <p:cNvSpPr/>
          <p:nvPr/>
        </p:nvSpPr>
        <p:spPr>
          <a:xfrm>
            <a:off x="914400" y="1564640"/>
            <a:ext cx="9042400" cy="873760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0" rtlCol="0" anchor="ctr"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Linear regression is a fundamental tool for modeling relationships between </a:t>
            </a:r>
            <a:r>
              <a:rPr lang="en-US" sz="2000" b="1" dirty="0">
                <a:solidFill>
                  <a:schemeClr val="tx1"/>
                </a:solidFill>
              </a:rPr>
              <a:t>independent and dependent</a:t>
            </a:r>
            <a:r>
              <a:rPr lang="en-US" sz="2000" dirty="0">
                <a:solidFill>
                  <a:schemeClr val="tx1"/>
                </a:solidFill>
              </a:rPr>
              <a:t> variables. </a:t>
            </a:r>
          </a:p>
        </p:txBody>
      </p:sp>
      <p:pic>
        <p:nvPicPr>
          <p:cNvPr id="8" name="Graphic 7" descr="Linear Graph outline">
            <a:extLst>
              <a:ext uri="{FF2B5EF4-FFF2-40B4-BE49-F238E27FC236}">
                <a16:creationId xmlns:a16="http://schemas.microsoft.com/office/drawing/2014/main" id="{E36BAC9F-EBF1-1CDD-5BBE-F0587B08F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40" y="2705311"/>
            <a:ext cx="822960" cy="822960"/>
          </a:xfrm>
          <a:prstGeom prst="rect">
            <a:avLst/>
          </a:prstGeom>
        </p:spPr>
      </p:pic>
      <p:pic>
        <p:nvPicPr>
          <p:cNvPr id="11" name="Graphic 10" descr="Hammer outline">
            <a:extLst>
              <a:ext uri="{FF2B5EF4-FFF2-40B4-BE49-F238E27FC236}">
                <a16:creationId xmlns:a16="http://schemas.microsoft.com/office/drawing/2014/main" id="{744A040E-065C-D944-47AC-0A35748CB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240" y="1590040"/>
            <a:ext cx="822960" cy="822960"/>
          </a:xfrm>
          <a:prstGeom prst="rect">
            <a:avLst/>
          </a:prstGeom>
        </p:spPr>
      </p:pic>
      <p:pic>
        <p:nvPicPr>
          <p:cNvPr id="15" name="Graphic 14" descr="Magnifying glass outline">
            <a:extLst>
              <a:ext uri="{FF2B5EF4-FFF2-40B4-BE49-F238E27FC236}">
                <a16:creationId xmlns:a16="http://schemas.microsoft.com/office/drawing/2014/main" id="{D824B6B3-BA36-49E6-7AFB-B549996B9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8240" y="3862494"/>
            <a:ext cx="822960" cy="822960"/>
          </a:xfrm>
          <a:prstGeom prst="rect">
            <a:avLst/>
          </a:prstGeom>
        </p:spPr>
      </p:pic>
      <p:pic>
        <p:nvPicPr>
          <p:cNvPr id="17" name="Graphic 16" descr="Warning outline">
            <a:extLst>
              <a:ext uri="{FF2B5EF4-FFF2-40B4-BE49-F238E27FC236}">
                <a16:creationId xmlns:a16="http://schemas.microsoft.com/office/drawing/2014/main" id="{B52F3E7B-FB53-C207-2B71-6B99904EE4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8240" y="4995334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7D328-7C75-987F-2E3F-8C19C4E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70685"/>
            <a:ext cx="10515600" cy="4624388"/>
          </a:xfrm>
        </p:spPr>
        <p:txBody>
          <a:bodyPr>
            <a:normAutofit/>
          </a:bodyPr>
          <a:lstStyle/>
          <a:p>
            <a:r>
              <a:rPr lang="en-US" sz="2400" dirty="0"/>
              <a:t>Solving OLS using calculus</a:t>
            </a:r>
          </a:p>
          <a:p>
            <a:endParaRPr lang="en-US" sz="2400" dirty="0"/>
          </a:p>
          <a:p>
            <a:r>
              <a:rPr lang="en-US" sz="2400" dirty="0"/>
              <a:t>Assumptions on the error</a:t>
            </a:r>
          </a:p>
          <a:p>
            <a:endParaRPr lang="en-US" sz="2400" dirty="0"/>
          </a:p>
          <a:p>
            <a:r>
              <a:rPr lang="en-US" sz="2400" dirty="0"/>
              <a:t>Diagnostic tests to check these assumptions</a:t>
            </a:r>
          </a:p>
        </p:txBody>
      </p:sp>
    </p:spTree>
    <p:extLst>
      <p:ext uri="{BB962C8B-B14F-4D97-AF65-F5344CB8AC3E}">
        <p14:creationId xmlns:p14="http://schemas.microsoft.com/office/powerpoint/2010/main" val="30824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0E187-690C-5A46-0AEB-E37807E2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BFC2-4E50-D17B-FB1C-47DE513C7E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48765"/>
            <a:ext cx="10515600" cy="4624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all these questions have in common?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impact of a car’s horsepower on its fuel efficiency?</a:t>
            </a:r>
          </a:p>
          <a:p>
            <a:r>
              <a:rPr lang="en-US" dirty="0"/>
              <a:t>How does weather affect the number of bikes rented in London?</a:t>
            </a:r>
          </a:p>
          <a:p>
            <a:r>
              <a:rPr lang="en-US" dirty="0"/>
              <a:t>What is the predicted value of a 1,500 sq. ft. house?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They may all be modeled with linear regression!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today’s lesson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CD21-5E7A-4A50-C2E9-5B3A04A6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5C6FC-A964-4EB9-9106-D5B5B1484F38}"/>
              </a:ext>
            </a:extLst>
          </p:cNvPr>
          <p:cNvSpPr/>
          <p:nvPr/>
        </p:nvSpPr>
        <p:spPr>
          <a:xfrm>
            <a:off x="1171852" y="1726734"/>
            <a:ext cx="6742788" cy="706515"/>
          </a:xfrm>
          <a:prstGeom prst="roundRect">
            <a:avLst/>
          </a:prstGeom>
          <a:noFill/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Define linear regression and understand when to use 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397A6-8CAF-28A8-B5A6-C9E9AF01858E}"/>
              </a:ext>
            </a:extLst>
          </p:cNvPr>
          <p:cNvSpPr/>
          <p:nvPr/>
        </p:nvSpPr>
        <p:spPr>
          <a:xfrm>
            <a:off x="838200" y="1726734"/>
            <a:ext cx="706515" cy="7065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41C0F4-755D-1DB9-6661-FB6FA96CF6F4}"/>
              </a:ext>
            </a:extLst>
          </p:cNvPr>
          <p:cNvSpPr/>
          <p:nvPr/>
        </p:nvSpPr>
        <p:spPr>
          <a:xfrm>
            <a:off x="1171852" y="2655076"/>
            <a:ext cx="6742788" cy="706515"/>
          </a:xfrm>
          <a:prstGeom prst="roundRect">
            <a:avLst/>
          </a:prstGeom>
          <a:noFill/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Discuss the math behind the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FEC0-390E-D024-7582-13BA32AA9A12}"/>
              </a:ext>
            </a:extLst>
          </p:cNvPr>
          <p:cNvSpPr/>
          <p:nvPr/>
        </p:nvSpPr>
        <p:spPr>
          <a:xfrm>
            <a:off x="838200" y="2655076"/>
            <a:ext cx="706515" cy="7065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FB160C-74D0-7486-7173-5981AA7D2F9D}"/>
              </a:ext>
            </a:extLst>
          </p:cNvPr>
          <p:cNvSpPr/>
          <p:nvPr/>
        </p:nvSpPr>
        <p:spPr>
          <a:xfrm>
            <a:off x="1171852" y="3583418"/>
            <a:ext cx="6742788" cy="706515"/>
          </a:xfrm>
          <a:prstGeom prst="roundRect">
            <a:avLst/>
          </a:prstGeom>
          <a:noFill/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Interpret and predict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C1534A-92D4-C022-C194-60F8D71EA7CD}"/>
              </a:ext>
            </a:extLst>
          </p:cNvPr>
          <p:cNvSpPr/>
          <p:nvPr/>
        </p:nvSpPr>
        <p:spPr>
          <a:xfrm>
            <a:off x="838200" y="3583418"/>
            <a:ext cx="706515" cy="7065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C9DB2B-161B-3C28-4A28-85FB99506332}"/>
              </a:ext>
            </a:extLst>
          </p:cNvPr>
          <p:cNvSpPr/>
          <p:nvPr/>
        </p:nvSpPr>
        <p:spPr>
          <a:xfrm>
            <a:off x="1171852" y="4511760"/>
            <a:ext cx="6742788" cy="706515"/>
          </a:xfrm>
          <a:prstGeom prst="roundRect">
            <a:avLst/>
          </a:prstGeom>
          <a:noFill/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Fit a linear regression to a real-world dataset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9A788-32B6-3A83-734C-ABC211194CDC}"/>
              </a:ext>
            </a:extLst>
          </p:cNvPr>
          <p:cNvSpPr/>
          <p:nvPr/>
        </p:nvSpPr>
        <p:spPr>
          <a:xfrm>
            <a:off x="838200" y="4511760"/>
            <a:ext cx="706515" cy="7065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0421F4-D249-488B-CB34-646DB2A6E554}"/>
              </a:ext>
            </a:extLst>
          </p:cNvPr>
          <p:cNvSpPr/>
          <p:nvPr/>
        </p:nvSpPr>
        <p:spPr>
          <a:xfrm>
            <a:off x="1171852" y="5440103"/>
            <a:ext cx="6742788" cy="706515"/>
          </a:xfrm>
          <a:prstGeom prst="roundRect">
            <a:avLst/>
          </a:prstGeom>
          <a:noFill/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Weigh the pros and cons of linear regression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308E07-DAE9-4F36-6C29-066CDA8C300E}"/>
              </a:ext>
            </a:extLst>
          </p:cNvPr>
          <p:cNvSpPr/>
          <p:nvPr/>
        </p:nvSpPr>
        <p:spPr>
          <a:xfrm>
            <a:off x="838200" y="5440103"/>
            <a:ext cx="706515" cy="7065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043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7A8D-7B93-BC28-EC83-1CD245C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1D2E-2601-811F-17B7-1B9B344249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8924"/>
            <a:ext cx="10398760" cy="4567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Linear regression models how a dependent variable (response) varies with respect to independent variables (predictors). We can use it when: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relationship between the predictors and response is </a:t>
            </a:r>
            <a:r>
              <a:rPr lang="en-US" sz="2400" b="1" dirty="0"/>
              <a:t>linear</a:t>
            </a:r>
          </a:p>
          <a:p>
            <a:r>
              <a:rPr lang="en-US" sz="2400" dirty="0"/>
              <a:t>The response is </a:t>
            </a:r>
            <a:r>
              <a:rPr lang="en-US" sz="2400" b="1" dirty="0"/>
              <a:t>numeric</a:t>
            </a:r>
            <a:r>
              <a:rPr lang="en-US" sz="2400" dirty="0"/>
              <a:t> (i.e., not categorical)</a:t>
            </a:r>
          </a:p>
          <a:p>
            <a:r>
              <a:rPr lang="en-US" sz="2400" dirty="0"/>
              <a:t>Observations are </a:t>
            </a:r>
            <a:r>
              <a:rPr lang="en-US" sz="2400" b="1" dirty="0"/>
              <a:t>independent</a:t>
            </a:r>
            <a:r>
              <a:rPr lang="en-US" sz="2400" dirty="0"/>
              <a:t> from one another</a:t>
            </a:r>
            <a:endParaRPr lang="en-US" sz="2400" b="1" dirty="0"/>
          </a:p>
          <a:p>
            <a:r>
              <a:rPr lang="en-US" sz="2400" dirty="0"/>
              <a:t>There may be some </a:t>
            </a:r>
            <a:r>
              <a:rPr lang="en-US" sz="2400" b="1" dirty="0"/>
              <a:t>random noise </a:t>
            </a:r>
            <a:r>
              <a:rPr lang="en-US" sz="2400" dirty="0"/>
              <a:t>(error) in the relationship (more on these assumptions next class)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Today, we’ll focus on linear regressions involving a single predictor. These models are also known as </a:t>
            </a:r>
            <a:r>
              <a:rPr lang="en-US" sz="2400" i="1" dirty="0"/>
              <a:t>simple linear regression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5E79-A0FB-695E-E2CF-A25EDEF4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EF92-AA80-0C3F-CAD8-07645D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3280AE-A0B4-A5A5-FFF8-8631B990C4DF}"/>
              </a:ext>
            </a:extLst>
          </p:cNvPr>
          <p:cNvSpPr/>
          <p:nvPr/>
        </p:nvSpPr>
        <p:spPr>
          <a:xfrm>
            <a:off x="838199" y="1609409"/>
            <a:ext cx="10252075" cy="15901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observations in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(x₁, y₁), (x₂, y₂), …, (x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 where 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is the predictor of the i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observation and y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is the corresponding numeric response.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Based on scatterplots and context, we assume the relationship is linear.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1F9AFE5-CE60-2909-A7C6-0E44D91C1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676489"/>
              </p:ext>
            </p:extLst>
          </p:nvPr>
        </p:nvGraphicFramePr>
        <p:xfrm>
          <a:off x="6096000" y="3174172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AF176501-A106-0E62-CD0B-206D1C68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62" y="3510183"/>
            <a:ext cx="287655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0B67A0C3-AC34-F228-529E-01A149618DAF}"/>
              </a:ext>
            </a:extLst>
          </p:cNvPr>
          <p:cNvSpPr/>
          <p:nvPr/>
        </p:nvSpPr>
        <p:spPr>
          <a:xfrm>
            <a:off x="4593446" y="4576445"/>
            <a:ext cx="1239520" cy="46736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D0E7E5-1933-1CAB-D26C-D3F1233855A8}"/>
              </a:ext>
            </a:extLst>
          </p:cNvPr>
          <p:cNvCxnSpPr>
            <a:cxnSpLocks/>
          </p:cNvCxnSpPr>
          <p:nvPr/>
        </p:nvCxnSpPr>
        <p:spPr>
          <a:xfrm>
            <a:off x="838199" y="3878317"/>
            <a:ext cx="310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94682-4801-8D5A-4BAA-F851874EE62B}"/>
              </a:ext>
            </a:extLst>
          </p:cNvPr>
          <p:cNvSpPr/>
          <p:nvPr/>
        </p:nvSpPr>
        <p:spPr>
          <a:xfrm>
            <a:off x="496408" y="3698992"/>
            <a:ext cx="459827" cy="29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B63EEE-4AFF-FC18-1038-2C8D53CA81CE}"/>
              </a:ext>
            </a:extLst>
          </p:cNvPr>
          <p:cNvSpPr/>
          <p:nvPr/>
        </p:nvSpPr>
        <p:spPr>
          <a:xfrm>
            <a:off x="458105" y="6020598"/>
            <a:ext cx="459827" cy="29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D7A771-E4BF-4BF4-6116-DBA8390F8C06}"/>
              </a:ext>
            </a:extLst>
          </p:cNvPr>
          <p:cNvCxnSpPr>
            <a:cxnSpLocks/>
          </p:cNvCxnSpPr>
          <p:nvPr/>
        </p:nvCxnSpPr>
        <p:spPr>
          <a:xfrm flipH="1">
            <a:off x="4025612" y="3873479"/>
            <a:ext cx="34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23AE84A-9C58-CF62-6B19-CBC8B1FE7911}"/>
              </a:ext>
            </a:extLst>
          </p:cNvPr>
          <p:cNvSpPr/>
          <p:nvPr/>
        </p:nvSpPr>
        <p:spPr>
          <a:xfrm>
            <a:off x="4282951" y="3726749"/>
            <a:ext cx="459827" cy="29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427024-F187-EFF9-CA2B-2892FBCB8B53}"/>
              </a:ext>
            </a:extLst>
          </p:cNvPr>
          <p:cNvCxnSpPr>
            <a:cxnSpLocks/>
          </p:cNvCxnSpPr>
          <p:nvPr/>
        </p:nvCxnSpPr>
        <p:spPr>
          <a:xfrm flipH="1">
            <a:off x="4051892" y="6191005"/>
            <a:ext cx="34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CA510F-EB69-11C6-0326-D9553DE9F390}"/>
              </a:ext>
            </a:extLst>
          </p:cNvPr>
          <p:cNvSpPr/>
          <p:nvPr/>
        </p:nvSpPr>
        <p:spPr>
          <a:xfrm>
            <a:off x="4330251" y="6012745"/>
            <a:ext cx="459827" cy="29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b="1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D6577F-9E4C-FA5E-8B2F-ADC531349EA4}"/>
              </a:ext>
            </a:extLst>
          </p:cNvPr>
          <p:cNvCxnSpPr>
            <a:cxnSpLocks/>
          </p:cNvCxnSpPr>
          <p:nvPr/>
        </p:nvCxnSpPr>
        <p:spPr>
          <a:xfrm>
            <a:off x="843457" y="6195841"/>
            <a:ext cx="310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A794E5FD-B735-D454-7F91-F04669B0AA00}"/>
              </a:ext>
            </a:extLst>
          </p:cNvPr>
          <p:cNvSpPr/>
          <p:nvPr/>
        </p:nvSpPr>
        <p:spPr>
          <a:xfrm rot="19156669">
            <a:off x="8262887" y="4579755"/>
            <a:ext cx="3022893" cy="616906"/>
          </a:xfrm>
          <a:prstGeom prst="leftRightArrow">
            <a:avLst/>
          </a:pr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D2D3803-6BBC-2B2E-2AC1-EBD0F99CEF96}"/>
              </a:ext>
            </a:extLst>
          </p:cNvPr>
          <p:cNvSpPr/>
          <p:nvPr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8D17D4C-EDCC-2EF3-24C5-F6FA38BD65FA}"/>
              </a:ext>
            </a:extLst>
          </p:cNvPr>
          <p:cNvSpPr/>
          <p:nvPr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723D80F-D2DB-A1E1-815B-9DDFFBE29F7A}"/>
              </a:ext>
            </a:extLst>
          </p:cNvPr>
          <p:cNvSpPr/>
          <p:nvPr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BD110A-542C-B4A0-0B27-086F8AB7266B}"/>
              </a:ext>
            </a:extLst>
          </p:cNvPr>
          <p:cNvSpPr/>
          <p:nvPr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BDA02F-F2F7-EBED-C62B-A3B504ED017C}"/>
              </a:ext>
            </a:extLst>
          </p:cNvPr>
          <p:cNvSpPr/>
          <p:nvPr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11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AsOne/>
      </p:bldGraphic>
      <p:bldP spid="41" grpId="0" animBg="1"/>
      <p:bldP spid="47" grpId="0"/>
      <p:bldP spid="49" grpId="0"/>
      <p:bldP spid="56" grpId="0"/>
      <p:bldP spid="61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EF92-AA80-0C3F-CAD8-07645D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6790291-54DE-24AF-AA91-29F69A6F257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1461869"/>
              </p:ext>
            </p:extLst>
          </p:nvPr>
        </p:nvGraphicFramePr>
        <p:xfrm>
          <a:off x="861348" y="2381160"/>
          <a:ext cx="292608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07E51E-D7B5-91AC-16FE-1FDAA132B768}"/>
              </a:ext>
            </a:extLst>
          </p:cNvPr>
          <p:cNvSpPr txBox="1"/>
          <p:nvPr/>
        </p:nvSpPr>
        <p:spPr>
          <a:xfrm>
            <a:off x="11013440" y="2323208"/>
            <a:ext cx="680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A942D-BE28-BB6E-5E63-B4F034EA7646}"/>
              </a:ext>
            </a:extLst>
          </p:cNvPr>
          <p:cNvSpPr txBox="1"/>
          <p:nvPr/>
        </p:nvSpPr>
        <p:spPr>
          <a:xfrm>
            <a:off x="838199" y="2323208"/>
            <a:ext cx="6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41469"/>
                </a:solidFill>
                <a:effectLst/>
                <a:latin typeface="Arial" panose="020B0604020202020204" pitchFamily="34" charset="0"/>
              </a:rPr>
              <a:t>X</a:t>
            </a:r>
            <a:endParaRPr lang="en-US" sz="2400" b="1" dirty="0">
              <a:solidFill>
                <a:srgbClr val="F41469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9F4DEE-FE00-A0A4-8804-982D8EF9C45B}"/>
              </a:ext>
            </a:extLst>
          </p:cNvPr>
          <p:cNvSpPr txBox="1">
            <a:spLocks/>
          </p:cNvSpPr>
          <p:nvPr/>
        </p:nvSpPr>
        <p:spPr>
          <a:xfrm>
            <a:off x="838199" y="1574801"/>
            <a:ext cx="6304281" cy="4876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Determine what is and isn’t suitable for simple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B572-5B04-3F44-149A-F2924C3F6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18" y="3053080"/>
            <a:ext cx="2809875" cy="160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4B7BD4-39C0-B189-0E57-DF9700E3B015}"/>
              </a:ext>
            </a:extLst>
          </p:cNvPr>
          <p:cNvSpPr txBox="1"/>
          <p:nvPr/>
        </p:nvSpPr>
        <p:spPr>
          <a:xfrm>
            <a:off x="5755640" y="2323208"/>
            <a:ext cx="6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41469"/>
                </a:solidFill>
                <a:effectLst/>
                <a:latin typeface="Arial" panose="020B0604020202020204" pitchFamily="34" charset="0"/>
              </a:rPr>
              <a:t>X</a:t>
            </a:r>
            <a:endParaRPr lang="en-US" sz="2400" b="1" dirty="0">
              <a:solidFill>
                <a:srgbClr val="F41469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8FC09A9-64C3-C446-1719-AA6DA803A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89542"/>
              </p:ext>
            </p:extLst>
          </p:nvPr>
        </p:nvGraphicFramePr>
        <p:xfrm>
          <a:off x="8269432" y="2381160"/>
          <a:ext cx="292608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5B4CB33F-6AE8-146E-9E78-3ED33711D62F}"/>
              </a:ext>
            </a:extLst>
          </p:cNvPr>
          <p:cNvSpPr/>
          <p:nvPr/>
        </p:nvSpPr>
        <p:spPr>
          <a:xfrm>
            <a:off x="9352280" y="365125"/>
            <a:ext cx="365760" cy="3657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60B343-D290-E233-F359-9C2CE87D7DC6}"/>
              </a:ext>
            </a:extLst>
          </p:cNvPr>
          <p:cNvSpPr/>
          <p:nvPr/>
        </p:nvSpPr>
        <p:spPr>
          <a:xfrm>
            <a:off x="985266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CF26AD-F4B2-6E45-E5F0-4A45741B1863}"/>
              </a:ext>
            </a:extLst>
          </p:cNvPr>
          <p:cNvSpPr/>
          <p:nvPr/>
        </p:nvSpPr>
        <p:spPr>
          <a:xfrm>
            <a:off x="1035304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467BE-0ED3-49BF-1AFA-7C0AB5A7A7A9}"/>
              </a:ext>
            </a:extLst>
          </p:cNvPr>
          <p:cNvSpPr/>
          <p:nvPr/>
        </p:nvSpPr>
        <p:spPr>
          <a:xfrm>
            <a:off x="10853420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E61B11-6896-4D48-232A-D28386C4C709}"/>
              </a:ext>
            </a:extLst>
          </p:cNvPr>
          <p:cNvSpPr/>
          <p:nvPr/>
        </p:nvSpPr>
        <p:spPr>
          <a:xfrm>
            <a:off x="11353799" y="365125"/>
            <a:ext cx="365760" cy="3657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53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relationship as a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EF92-AA80-0C3F-CAD8-07645D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C505C6-F67C-8E16-5F03-38B507D439BA}"/>
              </a:ext>
            </a:extLst>
          </p:cNvPr>
          <p:cNvSpPr txBox="1">
            <a:spLocks/>
          </p:cNvSpPr>
          <p:nvPr/>
        </p:nvSpPr>
        <p:spPr>
          <a:xfrm>
            <a:off x="838199" y="1574801"/>
            <a:ext cx="7397083" cy="4876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Background: A line (y = mx + b) is defined by its slope (m) and y-intercept (b)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9BCF64C-1FD4-B6FD-7A0E-ED43F2406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624130"/>
              </p:ext>
            </p:extLst>
          </p:nvPr>
        </p:nvGraphicFramePr>
        <p:xfrm>
          <a:off x="5953760" y="2270595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B2F85B-ADF6-599E-C66D-229AB3EAEA27}"/>
              </a:ext>
            </a:extLst>
          </p:cNvPr>
          <p:cNvSpPr/>
          <p:nvPr/>
        </p:nvSpPr>
        <p:spPr>
          <a:xfrm>
            <a:off x="838196" y="2471211"/>
            <a:ext cx="4617723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The linear relationship between the predictor and response is modeled as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F869A2-C03D-0120-3FED-762A9870AAD7}"/>
              </a:ext>
            </a:extLst>
          </p:cNvPr>
          <p:cNvSpPr/>
          <p:nvPr/>
        </p:nvSpPr>
        <p:spPr>
          <a:xfrm>
            <a:off x="838198" y="3932063"/>
            <a:ext cx="4617722" cy="17372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is the true, unknown y-intercept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is the true, unknown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</a:rPr>
              <a:t>ε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is the error (a random variable with assumptions that we’ll discuss later)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B6912-7D38-59D8-359B-BCA8230F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213666"/>
            <a:ext cx="4617723" cy="5810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71D6ED-FBE9-333F-C8E6-3EE4845D8C9A}"/>
              </a:ext>
            </a:extLst>
          </p:cNvPr>
          <p:cNvSpPr/>
          <p:nvPr/>
        </p:nvSpPr>
        <p:spPr>
          <a:xfrm>
            <a:off x="790863" y="5689600"/>
            <a:ext cx="10252075" cy="646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In other words, this model states that there is a linear relationship between the predictor (size) and the response (house price), but we may see some random deviations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B9BE64-AD29-4EF5-F24C-780A0C1A291B}"/>
              </a:ext>
            </a:extLst>
          </p:cNvPr>
          <p:cNvCxnSpPr>
            <a:cxnSpLocks/>
          </p:cNvCxnSpPr>
          <p:nvPr/>
        </p:nvCxnSpPr>
        <p:spPr>
          <a:xfrm flipV="1">
            <a:off x="8499721" y="2970968"/>
            <a:ext cx="2205978" cy="200316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447007-7C7B-72E5-0230-B4715295168F}"/>
              </a:ext>
            </a:extLst>
          </p:cNvPr>
          <p:cNvSpPr txBox="1"/>
          <p:nvPr/>
        </p:nvSpPr>
        <p:spPr>
          <a:xfrm>
            <a:off x="11232241" y="3175710"/>
            <a:ext cx="39148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</a:t>
            </a:r>
            <a:endParaRPr lang="en-US" i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A4464C-6BF6-0601-8A4F-585125CFF07D}"/>
              </a:ext>
            </a:extLst>
          </p:cNvPr>
          <p:cNvCxnSpPr>
            <a:cxnSpLocks/>
          </p:cNvCxnSpPr>
          <p:nvPr/>
        </p:nvCxnSpPr>
        <p:spPr>
          <a:xfrm flipH="1" flipV="1">
            <a:off x="10705699" y="3360376"/>
            <a:ext cx="484592" cy="1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D22D9C-7765-9D0A-226F-F6E8FCBB7B29}"/>
              </a:ext>
            </a:extLst>
          </p:cNvPr>
          <p:cNvSpPr txBox="1"/>
          <p:nvPr/>
        </p:nvSpPr>
        <p:spPr>
          <a:xfrm>
            <a:off x="10806104" y="2531932"/>
            <a:ext cx="12437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 =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566754-BF07-5964-A10C-4BCB0CE4D51D}"/>
              </a:ext>
            </a:extLst>
          </p:cNvPr>
          <p:cNvSpPr/>
          <p:nvPr/>
        </p:nvSpPr>
        <p:spPr>
          <a:xfrm rot="19052069">
            <a:off x="7966211" y="3701109"/>
            <a:ext cx="3324574" cy="494627"/>
          </a:xfrm>
          <a:prstGeom prst="rect">
            <a:avLst/>
          </a:prstGeom>
          <a:solidFill>
            <a:srgbClr val="FF5050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7" grpId="0">
        <p:bldAsOne/>
      </p:bldGraphic>
      <p:bldP spid="18" grpId="0"/>
      <p:bldP spid="19" grpId="0"/>
      <p:bldP spid="24" grpId="0" animBg="1"/>
      <p:bldP spid="39" grpId="0" animBg="1"/>
      <p:bldP spid="38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linear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EF92-AA80-0C3F-CAD8-07645D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9BCF64C-1FD4-B6FD-7A0E-ED43F2406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399217"/>
              </p:ext>
            </p:extLst>
          </p:nvPr>
        </p:nvGraphicFramePr>
        <p:xfrm>
          <a:off x="5953760" y="2240115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B2F85B-ADF6-599E-C66D-229AB3EAEA27}"/>
              </a:ext>
            </a:extLst>
          </p:cNvPr>
          <p:cNvSpPr/>
          <p:nvPr/>
        </p:nvSpPr>
        <p:spPr>
          <a:xfrm>
            <a:off x="838198" y="1398519"/>
            <a:ext cx="10204740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We’re interested in finding the linear relationship between the variables, </a:t>
            </a:r>
            <a:r>
              <a:rPr lang="en-US" sz="2000" i="1" dirty="0">
                <a:solidFill>
                  <a:schemeClr val="tx1"/>
                </a:solidFill>
              </a:rPr>
              <a:t>despite the noise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 the data provided, we can estimate what that is!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6F869A2-C03D-0120-3FED-762A9870AAD7}"/>
                  </a:ext>
                </a:extLst>
              </p:cNvPr>
              <p:cNvSpPr/>
              <p:nvPr/>
            </p:nvSpPr>
            <p:spPr>
              <a:xfrm>
                <a:off x="838198" y="3576463"/>
                <a:ext cx="4617722" cy="173721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y-intercept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estimated slope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6F869A2-C03D-0120-3FED-762A9870A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76463"/>
                <a:ext cx="4617722" cy="17372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85AA5D-624F-58BA-C9B2-A9D40636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47155"/>
            <a:ext cx="4000500" cy="6191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CE1A22-0911-3DFA-1CAE-A92329430294}"/>
              </a:ext>
            </a:extLst>
          </p:cNvPr>
          <p:cNvSpPr/>
          <p:nvPr/>
        </p:nvSpPr>
        <p:spPr>
          <a:xfrm>
            <a:off x="673590" y="2013761"/>
            <a:ext cx="4165108" cy="1033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D856DB-C35D-BEEA-8DC1-31BDBEE4EA65}"/>
              </a:ext>
            </a:extLst>
          </p:cNvPr>
          <p:cNvSpPr/>
          <p:nvPr/>
        </p:nvSpPr>
        <p:spPr>
          <a:xfrm>
            <a:off x="838198" y="2431913"/>
            <a:ext cx="4000500" cy="615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 anchorCtr="0"/>
          <a:lstStyle/>
          <a:p>
            <a:r>
              <a:rPr lang="en-US" sz="2000" dirty="0">
                <a:solidFill>
                  <a:schemeClr val="tx1"/>
                </a:solidFill>
              </a:rPr>
              <a:t>All estimator lines have the form: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DC73FB-826B-5793-D37D-A1BE959FCEB3}"/>
              </a:ext>
            </a:extLst>
          </p:cNvPr>
          <p:cNvSpPr/>
          <p:nvPr/>
        </p:nvSpPr>
        <p:spPr>
          <a:xfrm>
            <a:off x="790863" y="5689600"/>
            <a:ext cx="10252075" cy="646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How do we measure the quality of our estimates? </a:t>
            </a:r>
          </a:p>
          <a:p>
            <a:r>
              <a:rPr lang="en-US" dirty="0">
                <a:solidFill>
                  <a:schemeClr val="tx1"/>
                </a:solidFill>
              </a:rPr>
              <a:t>And once we know how to compare our estimates, how do we find the best one?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A6289-A046-4F96-5BAC-894EBC01D3D7}"/>
              </a:ext>
            </a:extLst>
          </p:cNvPr>
          <p:cNvCxnSpPr/>
          <p:nvPr/>
        </p:nvCxnSpPr>
        <p:spPr>
          <a:xfrm flipV="1">
            <a:off x="8458025" y="3057810"/>
            <a:ext cx="2102069" cy="196543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DB61F2-6CC8-EC34-D5AE-5E1D8D00BC0B}"/>
              </a:ext>
            </a:extLst>
          </p:cNvPr>
          <p:cNvSpPr txBox="1"/>
          <p:nvPr/>
        </p:nvSpPr>
        <p:spPr>
          <a:xfrm>
            <a:off x="10560095" y="2810585"/>
            <a:ext cx="1184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Estimator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21E21-FAF9-F825-9A65-40ED32195198}"/>
              </a:ext>
            </a:extLst>
          </p:cNvPr>
          <p:cNvSpPr txBox="1"/>
          <p:nvPr/>
        </p:nvSpPr>
        <p:spPr>
          <a:xfrm>
            <a:off x="790862" y="5351191"/>
            <a:ext cx="641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But there are an infinite number of estimates we could make, so: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8001F-5A10-8248-FC04-90FB74BB5C57}"/>
              </a:ext>
            </a:extLst>
          </p:cNvPr>
          <p:cNvSpPr txBox="1"/>
          <p:nvPr/>
        </p:nvSpPr>
        <p:spPr>
          <a:xfrm>
            <a:off x="10128711" y="2584231"/>
            <a:ext cx="1543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70AD47"/>
                </a:solidFill>
              </a:rPr>
              <a:t>Estimator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E55569-88C3-E0FD-D50F-D359098D9231}"/>
              </a:ext>
            </a:extLst>
          </p:cNvPr>
          <p:cNvCxnSpPr>
            <a:cxnSpLocks/>
          </p:cNvCxnSpPr>
          <p:nvPr/>
        </p:nvCxnSpPr>
        <p:spPr>
          <a:xfrm flipV="1">
            <a:off x="8778240" y="2948673"/>
            <a:ext cx="1513840" cy="2074571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3BC78-43F9-494E-7EE0-0F08F53E489D}"/>
              </a:ext>
            </a:extLst>
          </p:cNvPr>
          <p:cNvCxnSpPr>
            <a:cxnSpLocks/>
          </p:cNvCxnSpPr>
          <p:nvPr/>
        </p:nvCxnSpPr>
        <p:spPr>
          <a:xfrm flipV="1">
            <a:off x="8859520" y="3210210"/>
            <a:ext cx="1852974" cy="1813034"/>
          </a:xfrm>
          <a:prstGeom prst="line">
            <a:avLst/>
          </a:prstGeom>
          <a:ln w="19050">
            <a:solidFill>
              <a:srgbClr val="FB0D5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67C3AC-7E2C-D4ED-D3D7-BE434A20AE44}"/>
              </a:ext>
            </a:extLst>
          </p:cNvPr>
          <p:cNvSpPr txBox="1"/>
          <p:nvPr/>
        </p:nvSpPr>
        <p:spPr>
          <a:xfrm>
            <a:off x="10712495" y="3054425"/>
            <a:ext cx="1184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Estimator 3</a:t>
            </a:r>
          </a:p>
        </p:txBody>
      </p:sp>
    </p:spTree>
    <p:extLst>
      <p:ext uri="{BB962C8B-B14F-4D97-AF65-F5344CB8AC3E}">
        <p14:creationId xmlns:p14="http://schemas.microsoft.com/office/powerpoint/2010/main" val="10063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15" grpId="0"/>
      <p:bldP spid="20" grpId="0" animBg="1"/>
      <p:bldP spid="22" grpId="0"/>
      <p:bldP spid="23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05FF-E539-26E8-5BFA-B98470F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are a measure of 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45327-D9CC-C702-4331-900A8574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5235-DF8A-4F38-B864-CDF1C6B45C48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442782-0CA0-9973-0202-60AF7AB2E32F}"/>
                  </a:ext>
                </a:extLst>
              </p:cNvPr>
              <p:cNvSpPr/>
              <p:nvPr/>
            </p:nvSpPr>
            <p:spPr>
              <a:xfrm>
                <a:off x="1905491" y="1618064"/>
                <a:ext cx="4627882" cy="615242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91440" bIns="91440" rtlCol="0" anchor="ctr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Residual = observed value – estimated value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–</a:t>
                </a:r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–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i=1,…,n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A442782-0CA0-9973-0202-60AF7AB2E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91" y="1618064"/>
                <a:ext cx="4627882" cy="615242"/>
              </a:xfrm>
              <a:prstGeom prst="roundRect">
                <a:avLst/>
              </a:prstGeom>
              <a:blipFill>
                <a:blip r:embed="rId3"/>
                <a:stretch>
                  <a:fillRect t="-6796" b="-18447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DF991-2E02-3C45-021B-A8D0364E0352}"/>
              </a:ext>
            </a:extLst>
          </p:cNvPr>
          <p:cNvSpPr/>
          <p:nvPr/>
        </p:nvSpPr>
        <p:spPr>
          <a:xfrm>
            <a:off x="818371" y="1618064"/>
            <a:ext cx="1290320" cy="6152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D4FB601-58C8-76D7-5672-2A5CDC87D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002408"/>
              </p:ext>
            </p:extLst>
          </p:nvPr>
        </p:nvGraphicFramePr>
        <p:xfrm>
          <a:off x="818371" y="2588561"/>
          <a:ext cx="4946938" cy="3434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30A79E-88FC-9866-D36C-BB19FE7464A6}"/>
              </a:ext>
            </a:extLst>
          </p:cNvPr>
          <p:cNvCxnSpPr>
            <a:cxnSpLocks/>
          </p:cNvCxnSpPr>
          <p:nvPr/>
        </p:nvCxnSpPr>
        <p:spPr>
          <a:xfrm flipV="1">
            <a:off x="1925318" y="3406256"/>
            <a:ext cx="3499387" cy="18159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7F083CEE-E0DF-D104-9656-E324451A3B19}"/>
              </a:ext>
            </a:extLst>
          </p:cNvPr>
          <p:cNvSpPr/>
          <p:nvPr/>
        </p:nvSpPr>
        <p:spPr>
          <a:xfrm rot="10800000">
            <a:off x="2896642" y="4748296"/>
            <a:ext cx="263114" cy="254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E5D7A7-4159-DE52-B7AD-495699E914F2}"/>
              </a:ext>
            </a:extLst>
          </p:cNvPr>
          <p:cNvSpPr/>
          <p:nvPr/>
        </p:nvSpPr>
        <p:spPr>
          <a:xfrm>
            <a:off x="2677158" y="4876048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D4BD813-F92C-E181-D7A3-943CF751B860}"/>
              </a:ext>
            </a:extLst>
          </p:cNvPr>
          <p:cNvSpPr/>
          <p:nvPr/>
        </p:nvSpPr>
        <p:spPr>
          <a:xfrm>
            <a:off x="2631438" y="4560336"/>
            <a:ext cx="345440" cy="34544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909F09-6837-4296-F664-3C8B499205F4}"/>
              </a:ext>
            </a:extLst>
          </p:cNvPr>
          <p:cNvSpPr txBox="1"/>
          <p:nvPr/>
        </p:nvSpPr>
        <p:spPr>
          <a:xfrm>
            <a:off x="7493942" y="3019949"/>
            <a:ext cx="3691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Observed point: (2100, 185)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3DD28E6-F53A-D47E-DACE-D49AEDB98402}"/>
              </a:ext>
            </a:extLst>
          </p:cNvPr>
          <p:cNvSpPr/>
          <p:nvPr/>
        </p:nvSpPr>
        <p:spPr>
          <a:xfrm>
            <a:off x="7148502" y="3370658"/>
            <a:ext cx="345440" cy="34544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8CE295-8374-6D78-CCB3-8DFC95620778}"/>
              </a:ext>
            </a:extLst>
          </p:cNvPr>
          <p:cNvSpPr/>
          <p:nvPr/>
        </p:nvSpPr>
        <p:spPr>
          <a:xfrm>
            <a:off x="7194222" y="3062226"/>
            <a:ext cx="254000" cy="2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75DD53-F5BF-A199-7060-62BFD5B2E51C}"/>
                  </a:ext>
                </a:extLst>
              </p:cNvPr>
              <p:cNvSpPr txBox="1"/>
              <p:nvPr/>
            </p:nvSpPr>
            <p:spPr>
              <a:xfrm>
                <a:off x="7493941" y="3374101"/>
                <a:ext cx="4118938" cy="351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Estimated point: (2100,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2100 </a:t>
                </a:r>
                <a:r>
                  <a:rPr lang="en-US" sz="1600" i="1" dirty="0"/>
                  <a:t>≈ 275</a:t>
                </a:r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75DD53-F5BF-A199-7060-62BFD5B2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941" y="3374101"/>
                <a:ext cx="4118938" cy="351828"/>
              </a:xfrm>
              <a:prstGeom prst="rect">
                <a:avLst/>
              </a:prstGeom>
              <a:blipFill>
                <a:blip r:embed="rId5"/>
                <a:stretch>
                  <a:fillRect l="-74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D4D5F59-F3D0-43D6-4081-9D50CC92008A}"/>
              </a:ext>
            </a:extLst>
          </p:cNvPr>
          <p:cNvSpPr txBox="1"/>
          <p:nvPr/>
        </p:nvSpPr>
        <p:spPr>
          <a:xfrm>
            <a:off x="7148502" y="2626963"/>
            <a:ext cx="3152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Data observation #1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B036C1-1FF7-44C6-7869-0DE49A78FAE9}"/>
              </a:ext>
            </a:extLst>
          </p:cNvPr>
          <p:cNvCxnSpPr>
            <a:cxnSpLocks/>
          </p:cNvCxnSpPr>
          <p:nvPr/>
        </p:nvCxnSpPr>
        <p:spPr>
          <a:xfrm>
            <a:off x="7194222" y="2965517"/>
            <a:ext cx="3106301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CA5EF6-C920-DC73-1D7A-0AF83D2FFDBF}"/>
                  </a:ext>
                </a:extLst>
              </p:cNvPr>
              <p:cNvSpPr txBox="1"/>
              <p:nvPr/>
            </p:nvSpPr>
            <p:spPr>
              <a:xfrm>
                <a:off x="7493940" y="3782684"/>
                <a:ext cx="34280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Residual: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/>
                  <a:t>–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/>
                  <a:t>= 185 – 275 = –90</a:t>
                </a:r>
                <a:endParaRPr 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CA5EF6-C920-DC73-1D7A-0AF83D2F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940" y="3782684"/>
                <a:ext cx="3428057" cy="338554"/>
              </a:xfrm>
              <a:prstGeom prst="rect">
                <a:avLst/>
              </a:prstGeom>
              <a:blipFill>
                <a:blip r:embed="rId6"/>
                <a:stretch>
                  <a:fillRect l="-8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>
            <a:extLst>
              <a:ext uri="{FF2B5EF4-FFF2-40B4-BE49-F238E27FC236}">
                <a16:creationId xmlns:a16="http://schemas.microsoft.com/office/drawing/2014/main" id="{0E071008-98C0-A4D0-9AB4-E5BAE2903301}"/>
              </a:ext>
            </a:extLst>
          </p:cNvPr>
          <p:cNvSpPr/>
          <p:nvPr/>
        </p:nvSpPr>
        <p:spPr>
          <a:xfrm rot="10800000">
            <a:off x="7230826" y="3831598"/>
            <a:ext cx="263114" cy="254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97F115-BB1F-B5E8-54F0-E44ED90E3316}"/>
                  </a:ext>
                </a:extLst>
              </p:cNvPr>
              <p:cNvSpPr txBox="1"/>
              <p:nvPr/>
            </p:nvSpPr>
            <p:spPr>
              <a:xfrm>
                <a:off x="3122131" y="4664706"/>
                <a:ext cx="345440" cy="378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97F115-BB1F-B5E8-54F0-E44ED90E3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31" y="4664706"/>
                <a:ext cx="345440" cy="378373"/>
              </a:xfrm>
              <a:prstGeom prst="rect">
                <a:avLst/>
              </a:prstGeom>
              <a:blipFill>
                <a:blip r:embed="rId7"/>
                <a:stretch>
                  <a:fillRect t="-6452"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5E3D55-F5BD-735F-D7FD-EB0769D0D3EB}"/>
              </a:ext>
            </a:extLst>
          </p:cNvPr>
          <p:cNvSpPr/>
          <p:nvPr/>
        </p:nvSpPr>
        <p:spPr>
          <a:xfrm>
            <a:off x="7148502" y="4748296"/>
            <a:ext cx="4229715" cy="6152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Residuals can be positive, negative, or zero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482BD1-81B6-F623-45BF-CCE2133A9F6F}"/>
              </a:ext>
            </a:extLst>
          </p:cNvPr>
          <p:cNvSpPr txBox="1"/>
          <p:nvPr/>
        </p:nvSpPr>
        <p:spPr>
          <a:xfrm>
            <a:off x="1475437" y="5846919"/>
            <a:ext cx="4118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*Zoomed in for illustration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D6C37-0927-D8B7-C894-FD63D09DFDF9}"/>
              </a:ext>
            </a:extLst>
          </p:cNvPr>
          <p:cNvSpPr txBox="1"/>
          <p:nvPr/>
        </p:nvSpPr>
        <p:spPr>
          <a:xfrm>
            <a:off x="5247644" y="3127077"/>
            <a:ext cx="1184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Estimator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D52F6-F5C0-2A69-0507-7B6E641005D4}"/>
                  </a:ext>
                </a:extLst>
              </p:cNvPr>
              <p:cNvSpPr txBox="1"/>
              <p:nvPr/>
            </p:nvSpPr>
            <p:spPr>
              <a:xfrm>
                <a:off x="5255919" y="3404860"/>
                <a:ext cx="1368401" cy="3518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</a:rPr>
                  <a:t>x </a:t>
                </a:r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D52F6-F5C0-2A69-0507-7B6E6410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919" y="3404860"/>
                <a:ext cx="1368401" cy="351828"/>
              </a:xfrm>
              <a:prstGeom prst="rect">
                <a:avLst/>
              </a:prstGeom>
              <a:blipFill>
                <a:blip r:embed="rId8"/>
                <a:stretch>
                  <a:fillRect r="-3524" b="-2203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Graphic spid="13" grpId="0">
        <p:bldAsOne/>
      </p:bldGraphic>
      <p:bldP spid="2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/>
      <p:bldP spid="43" grpId="0"/>
      <p:bldP spid="44" grpId="0" animBg="1"/>
      <p:bldP spid="46" grpId="0"/>
      <p:bldP spid="49" grpId="0" animBg="1"/>
      <p:bldP spid="51" grpId="0"/>
      <p:bldP spid="52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2816</TotalTime>
  <Words>1371</Words>
  <Application>Microsoft Office PowerPoint</Application>
  <PresentationFormat>Widescreen</PresentationFormat>
  <Paragraphs>225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Introduction to Linear Regression</vt:lpstr>
      <vt:lpstr>Introduction</vt:lpstr>
      <vt:lpstr>Objectives of today’s lesson</vt:lpstr>
      <vt:lpstr>Criteria for linear regression</vt:lpstr>
      <vt:lpstr>The setup</vt:lpstr>
      <vt:lpstr>Activity</vt:lpstr>
      <vt:lpstr>Modeling a relationship as a linear regression</vt:lpstr>
      <vt:lpstr>Estimating the linear relationship</vt:lpstr>
      <vt:lpstr>Residuals are a measure of estimation error</vt:lpstr>
      <vt:lpstr>Choose the line that minimizes the residual sum of squares</vt:lpstr>
      <vt:lpstr>How to use your model</vt:lpstr>
      <vt:lpstr>Interpreting the coefficients</vt:lpstr>
      <vt:lpstr>Predicting responses from new data</vt:lpstr>
      <vt:lpstr>A real-world example</vt:lpstr>
      <vt:lpstr>Advantages and disadvantages of simple linear regression</vt:lpstr>
      <vt:lpstr>Summary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Regression</dc:title>
  <dc:creator>Elliot Orenstein</dc:creator>
  <cp:lastModifiedBy>Elliot Orenstein</cp:lastModifiedBy>
  <cp:revision>21</cp:revision>
  <dcterms:created xsi:type="dcterms:W3CDTF">2022-05-23T17:22:07Z</dcterms:created>
  <dcterms:modified xsi:type="dcterms:W3CDTF">2022-05-25T16:19:01Z</dcterms:modified>
</cp:coreProperties>
</file>