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80" r:id="rId3"/>
    <p:sldId id="257" r:id="rId4"/>
    <p:sldId id="258" r:id="rId5"/>
    <p:sldId id="271" r:id="rId6"/>
    <p:sldId id="278" r:id="rId7"/>
    <p:sldId id="270" r:id="rId8"/>
    <p:sldId id="279" r:id="rId9"/>
    <p:sldId id="281" r:id="rId10"/>
    <p:sldId id="268" r:id="rId11"/>
    <p:sldId id="282" r:id="rId12"/>
    <p:sldId id="264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D966"/>
    <a:srgbClr val="EDEDED"/>
    <a:srgbClr val="FF0000"/>
    <a:srgbClr val="767171"/>
    <a:srgbClr val="E6E6E6"/>
    <a:srgbClr val="8FAADC"/>
    <a:srgbClr val="FB0D51"/>
    <a:srgbClr val="70AD47"/>
    <a:srgbClr val="F41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563" autoAdjust="0"/>
  </p:normalViewPr>
  <p:slideViewPr>
    <p:cSldViewPr snapToGrid="0">
      <p:cViewPr varScale="1">
        <p:scale>
          <a:sx n="100" d="100"/>
          <a:sy n="100" d="100"/>
        </p:scale>
        <p:origin x="4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Fuel Efficiency of each</a:t>
            </a:r>
            <a:r>
              <a:rPr lang="en-US" baseline="0" dirty="0"/>
              <a:t> </a:t>
            </a:r>
            <a:r>
              <a:rPr lang="en-US" dirty="0"/>
              <a:t>Brand’s Most</a:t>
            </a:r>
            <a:r>
              <a:rPr lang="en-US" baseline="0" dirty="0"/>
              <a:t> Efficient Car</a:t>
            </a:r>
            <a:endParaRPr lang="en-US" dirty="0"/>
          </a:p>
        </c:rich>
      </c:tx>
      <c:layout>
        <c:manualLayout>
          <c:xMode val="edge"/>
          <c:yMode val="edge"/>
          <c:x val="0.19572465551181104"/>
          <c:y val="2.43055555555555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MPG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Toyota</c:v>
                </c:pt>
                <c:pt idx="1">
                  <c:v>Honda</c:v>
                </c:pt>
                <c:pt idx="2">
                  <c:v>Ford</c:v>
                </c:pt>
                <c:pt idx="3">
                  <c:v>Mazda</c:v>
                </c:pt>
                <c:pt idx="4">
                  <c:v>Jeep</c:v>
                </c:pt>
                <c:pt idx="5">
                  <c:v>Acura</c:v>
                </c:pt>
                <c:pt idx="6">
                  <c:v>Hyundai</c:v>
                </c:pt>
                <c:pt idx="7">
                  <c:v>BMW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45</c:v>
                </c:pt>
                <c:pt idx="1">
                  <c:v>38</c:v>
                </c:pt>
                <c:pt idx="2">
                  <c:v>34</c:v>
                </c:pt>
                <c:pt idx="3">
                  <c:v>27</c:v>
                </c:pt>
                <c:pt idx="4">
                  <c:v>16</c:v>
                </c:pt>
                <c:pt idx="5">
                  <c:v>25</c:v>
                </c:pt>
                <c:pt idx="6">
                  <c:v>50</c:v>
                </c:pt>
                <c:pt idx="7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CB-4016-8F63-9386176E01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9892688"/>
        <c:axId val="159895712"/>
      </c:barChart>
      <c:catAx>
        <c:axId val="1598926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Car Brand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895712"/>
        <c:crosses val="autoZero"/>
        <c:auto val="1"/>
        <c:lblAlgn val="ctr"/>
        <c:lblOffset val="100"/>
        <c:noMultiLvlLbl val="1"/>
      </c:catAx>
      <c:valAx>
        <c:axId val="159895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Max</a:t>
                </a:r>
                <a:r>
                  <a:rPr lang="en-US" baseline="0" dirty="0"/>
                  <a:t> Fuel Efficiency (MPG)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892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C3694C-66E6-49AF-8A7F-DE36F7628CD5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24AE5D-803B-4CC6-8BCC-F6677C70273E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Aesthetics, formatting, </a:t>
          </a:r>
        </a:p>
        <a:p>
          <a:r>
            <a:rPr lang="en-US" dirty="0"/>
            <a:t>visualizing</a:t>
          </a:r>
        </a:p>
      </dgm:t>
    </dgm:pt>
    <dgm:pt modelId="{82B16AFB-07EE-498C-A6DB-505D7FA00924}" type="parTrans" cxnId="{8EADEA85-5013-4BB7-8446-F84797CE2B25}">
      <dgm:prSet/>
      <dgm:spPr/>
      <dgm:t>
        <a:bodyPr/>
        <a:lstStyle/>
        <a:p>
          <a:endParaRPr lang="en-US"/>
        </a:p>
      </dgm:t>
    </dgm:pt>
    <dgm:pt modelId="{7A0114D6-E54B-46C6-AAA0-ADE27F524CB4}" type="sibTrans" cxnId="{8EADEA85-5013-4BB7-8446-F84797CE2B25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5E83E8B-BDED-4DF6-9795-FCDC30F17EDE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Advanced grouping</a:t>
          </a:r>
        </a:p>
      </dgm:t>
    </dgm:pt>
    <dgm:pt modelId="{D597A30A-D025-47A6-872A-A7F5661282C3}" type="parTrans" cxnId="{56ECAF37-8866-455B-AF5F-BC2A83B8EF37}">
      <dgm:prSet/>
      <dgm:spPr/>
      <dgm:t>
        <a:bodyPr/>
        <a:lstStyle/>
        <a:p>
          <a:endParaRPr lang="en-US"/>
        </a:p>
      </dgm:t>
    </dgm:pt>
    <dgm:pt modelId="{4EC4C7F0-9989-4B9E-96E3-6362B6E928D0}" type="sibTrans" cxnId="{56ECAF37-8866-455B-AF5F-BC2A83B8EF37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E572C1CC-7015-4DF7-9E06-CE8A2B43E4AC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Advanced filtering and sorting</a:t>
          </a:r>
        </a:p>
      </dgm:t>
    </dgm:pt>
    <dgm:pt modelId="{1C7734BA-CE0C-4602-8617-E0427B0E9F08}" type="parTrans" cxnId="{2331B41C-9D7A-4061-AD3B-1512073C4739}">
      <dgm:prSet/>
      <dgm:spPr/>
      <dgm:t>
        <a:bodyPr/>
        <a:lstStyle/>
        <a:p>
          <a:endParaRPr lang="en-US"/>
        </a:p>
      </dgm:t>
    </dgm:pt>
    <dgm:pt modelId="{AC7E6EB5-DE42-4C90-8C77-4CB00B94C335}" type="sibTrans" cxnId="{2331B41C-9D7A-4061-AD3B-1512073C4739}">
      <dgm:prSet/>
      <dgm:spPr/>
      <dgm:t>
        <a:bodyPr/>
        <a:lstStyle/>
        <a:p>
          <a:endParaRPr lang="en-US"/>
        </a:p>
      </dgm:t>
    </dgm:pt>
    <dgm:pt modelId="{9EF9148C-7ECD-441D-8172-1EC9F4A69FB0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Drill down</a:t>
          </a:r>
        </a:p>
      </dgm:t>
    </dgm:pt>
    <dgm:pt modelId="{6A83BF74-8021-4AB8-9536-A0953D4F6A31}" type="parTrans" cxnId="{6792148E-16A5-42E6-9EF1-0E0B1519D996}">
      <dgm:prSet/>
      <dgm:spPr/>
      <dgm:t>
        <a:bodyPr/>
        <a:lstStyle/>
        <a:p>
          <a:endParaRPr lang="en-US"/>
        </a:p>
      </dgm:t>
    </dgm:pt>
    <dgm:pt modelId="{295496BF-9F78-4068-8574-1935292CC0E0}" type="sibTrans" cxnId="{6792148E-16A5-42E6-9EF1-0E0B1519D996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E953606-7600-4745-9699-C066928B30CD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Alternative value calculations</a:t>
          </a:r>
        </a:p>
      </dgm:t>
    </dgm:pt>
    <dgm:pt modelId="{538B1762-4ECE-4693-9E0E-3E71800C5C7D}" type="parTrans" cxnId="{44E07C59-C410-4508-BDEA-B7381E878BF0}">
      <dgm:prSet/>
      <dgm:spPr/>
      <dgm:t>
        <a:bodyPr/>
        <a:lstStyle/>
        <a:p>
          <a:endParaRPr lang="en-US"/>
        </a:p>
      </dgm:t>
    </dgm:pt>
    <dgm:pt modelId="{92D3E50D-550E-4681-9BF8-BBEB03F57A35}" type="sibTrans" cxnId="{44E07C59-C410-4508-BDEA-B7381E878BF0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BE9FDAA-33EB-4CBF-A625-60D030E3A227}" type="pres">
      <dgm:prSet presAssocID="{C5C3694C-66E6-49AF-8A7F-DE36F7628CD5}" presName="cycle" presStyleCnt="0">
        <dgm:presLayoutVars>
          <dgm:dir/>
          <dgm:resizeHandles val="exact"/>
        </dgm:presLayoutVars>
      </dgm:prSet>
      <dgm:spPr/>
    </dgm:pt>
    <dgm:pt modelId="{74A105C8-317A-404F-845A-A5180FDAD9FA}" type="pres">
      <dgm:prSet presAssocID="{A224AE5D-803B-4CC6-8BCC-F6677C70273E}" presName="node" presStyleLbl="node1" presStyleIdx="0" presStyleCnt="5">
        <dgm:presLayoutVars>
          <dgm:bulletEnabled val="1"/>
        </dgm:presLayoutVars>
      </dgm:prSet>
      <dgm:spPr/>
    </dgm:pt>
    <dgm:pt modelId="{E4A1C353-64DB-4E9B-AD03-71B33367E5D7}" type="pres">
      <dgm:prSet presAssocID="{A224AE5D-803B-4CC6-8BCC-F6677C70273E}" presName="spNode" presStyleCnt="0"/>
      <dgm:spPr/>
    </dgm:pt>
    <dgm:pt modelId="{3534C749-98F8-4F16-AF19-2489A8100C28}" type="pres">
      <dgm:prSet presAssocID="{7A0114D6-E54B-46C6-AAA0-ADE27F524CB4}" presName="sibTrans" presStyleLbl="sibTrans1D1" presStyleIdx="0" presStyleCnt="5"/>
      <dgm:spPr/>
    </dgm:pt>
    <dgm:pt modelId="{981F5695-83C2-4070-85ED-6C62415C740B}" type="pres">
      <dgm:prSet presAssocID="{D5E83E8B-BDED-4DF6-9795-FCDC30F17EDE}" presName="node" presStyleLbl="node1" presStyleIdx="1" presStyleCnt="5">
        <dgm:presLayoutVars>
          <dgm:bulletEnabled val="1"/>
        </dgm:presLayoutVars>
      </dgm:prSet>
      <dgm:spPr/>
    </dgm:pt>
    <dgm:pt modelId="{DEC754DC-8346-4484-B01A-AA342DD9D442}" type="pres">
      <dgm:prSet presAssocID="{D5E83E8B-BDED-4DF6-9795-FCDC30F17EDE}" presName="spNode" presStyleCnt="0"/>
      <dgm:spPr/>
    </dgm:pt>
    <dgm:pt modelId="{C1CC1D96-BFB0-461F-A8EF-8AFE19B2DD7F}" type="pres">
      <dgm:prSet presAssocID="{4EC4C7F0-9989-4B9E-96E3-6362B6E928D0}" presName="sibTrans" presStyleLbl="sibTrans1D1" presStyleIdx="1" presStyleCnt="5"/>
      <dgm:spPr/>
    </dgm:pt>
    <dgm:pt modelId="{461FC83F-EB09-4F47-8C0D-CBB1A71762F7}" type="pres">
      <dgm:prSet presAssocID="{E572C1CC-7015-4DF7-9E06-CE8A2B43E4AC}" presName="node" presStyleLbl="node1" presStyleIdx="2" presStyleCnt="5">
        <dgm:presLayoutVars>
          <dgm:bulletEnabled val="1"/>
        </dgm:presLayoutVars>
      </dgm:prSet>
      <dgm:spPr/>
    </dgm:pt>
    <dgm:pt modelId="{D51454C6-6A7A-4E31-8EA9-5E98F4AD563B}" type="pres">
      <dgm:prSet presAssocID="{E572C1CC-7015-4DF7-9E06-CE8A2B43E4AC}" presName="spNode" presStyleCnt="0"/>
      <dgm:spPr/>
    </dgm:pt>
    <dgm:pt modelId="{73E6DE10-ABB9-4BF0-A0FB-603C0BC4629A}" type="pres">
      <dgm:prSet presAssocID="{AC7E6EB5-DE42-4C90-8C77-4CB00B94C335}" presName="sibTrans" presStyleLbl="sibTrans1D1" presStyleIdx="2" presStyleCnt="5"/>
      <dgm:spPr/>
    </dgm:pt>
    <dgm:pt modelId="{CDF2DE2B-8F55-4BEB-916D-DC0CEF010002}" type="pres">
      <dgm:prSet presAssocID="{9EF9148C-7ECD-441D-8172-1EC9F4A69FB0}" presName="node" presStyleLbl="node1" presStyleIdx="3" presStyleCnt="5">
        <dgm:presLayoutVars>
          <dgm:bulletEnabled val="1"/>
        </dgm:presLayoutVars>
      </dgm:prSet>
      <dgm:spPr/>
    </dgm:pt>
    <dgm:pt modelId="{22721A81-5ABC-4FF2-9584-FBEF03F2DEA2}" type="pres">
      <dgm:prSet presAssocID="{9EF9148C-7ECD-441D-8172-1EC9F4A69FB0}" presName="spNode" presStyleCnt="0"/>
      <dgm:spPr/>
    </dgm:pt>
    <dgm:pt modelId="{B80A2997-3A05-41BF-8DCA-C76063DCB241}" type="pres">
      <dgm:prSet presAssocID="{295496BF-9F78-4068-8574-1935292CC0E0}" presName="sibTrans" presStyleLbl="sibTrans1D1" presStyleIdx="3" presStyleCnt="5"/>
      <dgm:spPr/>
    </dgm:pt>
    <dgm:pt modelId="{A8EC65DC-9B47-4740-9609-3573E5CE30C1}" type="pres">
      <dgm:prSet presAssocID="{9E953606-7600-4745-9699-C066928B30CD}" presName="node" presStyleLbl="node1" presStyleIdx="4" presStyleCnt="5">
        <dgm:presLayoutVars>
          <dgm:bulletEnabled val="1"/>
        </dgm:presLayoutVars>
      </dgm:prSet>
      <dgm:spPr/>
    </dgm:pt>
    <dgm:pt modelId="{2918D92B-545D-4959-9015-72B79B4111BA}" type="pres">
      <dgm:prSet presAssocID="{9E953606-7600-4745-9699-C066928B30CD}" presName="spNode" presStyleCnt="0"/>
      <dgm:spPr/>
    </dgm:pt>
    <dgm:pt modelId="{4B22217A-B51F-47F0-9A77-3BB8C3B7AA4C}" type="pres">
      <dgm:prSet presAssocID="{92D3E50D-550E-4681-9BF8-BBEB03F57A35}" presName="sibTrans" presStyleLbl="sibTrans1D1" presStyleIdx="4" presStyleCnt="5"/>
      <dgm:spPr/>
    </dgm:pt>
  </dgm:ptLst>
  <dgm:cxnLst>
    <dgm:cxn modelId="{2331B41C-9D7A-4061-AD3B-1512073C4739}" srcId="{C5C3694C-66E6-49AF-8A7F-DE36F7628CD5}" destId="{E572C1CC-7015-4DF7-9E06-CE8A2B43E4AC}" srcOrd="2" destOrd="0" parTransId="{1C7734BA-CE0C-4602-8617-E0427B0E9F08}" sibTransId="{AC7E6EB5-DE42-4C90-8C77-4CB00B94C335}"/>
    <dgm:cxn modelId="{56ECAF37-8866-455B-AF5F-BC2A83B8EF37}" srcId="{C5C3694C-66E6-49AF-8A7F-DE36F7628CD5}" destId="{D5E83E8B-BDED-4DF6-9795-FCDC30F17EDE}" srcOrd="1" destOrd="0" parTransId="{D597A30A-D025-47A6-872A-A7F5661282C3}" sibTransId="{4EC4C7F0-9989-4B9E-96E3-6362B6E928D0}"/>
    <dgm:cxn modelId="{B8DC0339-08DC-498E-A138-82D7FD09F571}" type="presOf" srcId="{A224AE5D-803B-4CC6-8BCC-F6677C70273E}" destId="{74A105C8-317A-404F-845A-A5180FDAD9FA}" srcOrd="0" destOrd="0" presId="urn:microsoft.com/office/officeart/2005/8/layout/cycle6"/>
    <dgm:cxn modelId="{1AD93C48-2B92-4F61-A2C8-082B799E6C94}" type="presOf" srcId="{92D3E50D-550E-4681-9BF8-BBEB03F57A35}" destId="{4B22217A-B51F-47F0-9A77-3BB8C3B7AA4C}" srcOrd="0" destOrd="0" presId="urn:microsoft.com/office/officeart/2005/8/layout/cycle6"/>
    <dgm:cxn modelId="{37D45059-A3AC-4359-B263-06BCD3574902}" type="presOf" srcId="{E572C1CC-7015-4DF7-9E06-CE8A2B43E4AC}" destId="{461FC83F-EB09-4F47-8C0D-CBB1A71762F7}" srcOrd="0" destOrd="0" presId="urn:microsoft.com/office/officeart/2005/8/layout/cycle6"/>
    <dgm:cxn modelId="{44E07C59-C410-4508-BDEA-B7381E878BF0}" srcId="{C5C3694C-66E6-49AF-8A7F-DE36F7628CD5}" destId="{9E953606-7600-4745-9699-C066928B30CD}" srcOrd="4" destOrd="0" parTransId="{538B1762-4ECE-4693-9E0E-3E71800C5C7D}" sibTransId="{92D3E50D-550E-4681-9BF8-BBEB03F57A35}"/>
    <dgm:cxn modelId="{E325E181-B7E5-4CF7-BAFF-8B39C5D1B812}" type="presOf" srcId="{7A0114D6-E54B-46C6-AAA0-ADE27F524CB4}" destId="{3534C749-98F8-4F16-AF19-2489A8100C28}" srcOrd="0" destOrd="0" presId="urn:microsoft.com/office/officeart/2005/8/layout/cycle6"/>
    <dgm:cxn modelId="{8EADEA85-5013-4BB7-8446-F84797CE2B25}" srcId="{C5C3694C-66E6-49AF-8A7F-DE36F7628CD5}" destId="{A224AE5D-803B-4CC6-8BCC-F6677C70273E}" srcOrd="0" destOrd="0" parTransId="{82B16AFB-07EE-498C-A6DB-505D7FA00924}" sibTransId="{7A0114D6-E54B-46C6-AAA0-ADE27F524CB4}"/>
    <dgm:cxn modelId="{6792148E-16A5-42E6-9EF1-0E0B1519D996}" srcId="{C5C3694C-66E6-49AF-8A7F-DE36F7628CD5}" destId="{9EF9148C-7ECD-441D-8172-1EC9F4A69FB0}" srcOrd="3" destOrd="0" parTransId="{6A83BF74-8021-4AB8-9536-A0953D4F6A31}" sibTransId="{295496BF-9F78-4068-8574-1935292CC0E0}"/>
    <dgm:cxn modelId="{2AADA9A2-C2BE-4840-A4A9-66A6CEA496F2}" type="presOf" srcId="{9EF9148C-7ECD-441D-8172-1EC9F4A69FB0}" destId="{CDF2DE2B-8F55-4BEB-916D-DC0CEF010002}" srcOrd="0" destOrd="0" presId="urn:microsoft.com/office/officeart/2005/8/layout/cycle6"/>
    <dgm:cxn modelId="{123F14B3-760A-471C-A87C-3388BDC00FFA}" type="presOf" srcId="{9E953606-7600-4745-9699-C066928B30CD}" destId="{A8EC65DC-9B47-4740-9609-3573E5CE30C1}" srcOrd="0" destOrd="0" presId="urn:microsoft.com/office/officeart/2005/8/layout/cycle6"/>
    <dgm:cxn modelId="{C50242BC-F693-43B6-937F-0D92E5860F00}" type="presOf" srcId="{295496BF-9F78-4068-8574-1935292CC0E0}" destId="{B80A2997-3A05-41BF-8DCA-C76063DCB241}" srcOrd="0" destOrd="0" presId="urn:microsoft.com/office/officeart/2005/8/layout/cycle6"/>
    <dgm:cxn modelId="{517BB0D0-409F-4B81-9D75-AD58B7D90C80}" type="presOf" srcId="{4EC4C7F0-9989-4B9E-96E3-6362B6E928D0}" destId="{C1CC1D96-BFB0-461F-A8EF-8AFE19B2DD7F}" srcOrd="0" destOrd="0" presId="urn:microsoft.com/office/officeart/2005/8/layout/cycle6"/>
    <dgm:cxn modelId="{825405DB-915E-47F4-9891-CFAB364AA9FF}" type="presOf" srcId="{AC7E6EB5-DE42-4C90-8C77-4CB00B94C335}" destId="{73E6DE10-ABB9-4BF0-A0FB-603C0BC4629A}" srcOrd="0" destOrd="0" presId="urn:microsoft.com/office/officeart/2005/8/layout/cycle6"/>
    <dgm:cxn modelId="{096166E9-44C6-428D-A5E7-62CDC52EE149}" type="presOf" srcId="{D5E83E8B-BDED-4DF6-9795-FCDC30F17EDE}" destId="{981F5695-83C2-4070-85ED-6C62415C740B}" srcOrd="0" destOrd="0" presId="urn:microsoft.com/office/officeart/2005/8/layout/cycle6"/>
    <dgm:cxn modelId="{83BDCBEA-5E8D-4DDA-A345-28BBFC7A3315}" type="presOf" srcId="{C5C3694C-66E6-49AF-8A7F-DE36F7628CD5}" destId="{0BE9FDAA-33EB-4CBF-A625-60D030E3A227}" srcOrd="0" destOrd="0" presId="urn:microsoft.com/office/officeart/2005/8/layout/cycle6"/>
    <dgm:cxn modelId="{075248EF-1CC3-40BF-A1FD-5B9524D8B1BE}" type="presParOf" srcId="{0BE9FDAA-33EB-4CBF-A625-60D030E3A227}" destId="{74A105C8-317A-404F-845A-A5180FDAD9FA}" srcOrd="0" destOrd="0" presId="urn:microsoft.com/office/officeart/2005/8/layout/cycle6"/>
    <dgm:cxn modelId="{EBBDC6FB-75C5-468F-9B74-234D7FA073BD}" type="presParOf" srcId="{0BE9FDAA-33EB-4CBF-A625-60D030E3A227}" destId="{E4A1C353-64DB-4E9B-AD03-71B33367E5D7}" srcOrd="1" destOrd="0" presId="urn:microsoft.com/office/officeart/2005/8/layout/cycle6"/>
    <dgm:cxn modelId="{CC402D3A-85D0-4204-AC93-9F632C9AF482}" type="presParOf" srcId="{0BE9FDAA-33EB-4CBF-A625-60D030E3A227}" destId="{3534C749-98F8-4F16-AF19-2489A8100C28}" srcOrd="2" destOrd="0" presId="urn:microsoft.com/office/officeart/2005/8/layout/cycle6"/>
    <dgm:cxn modelId="{C2A5AFD6-3915-40BA-B619-7F101A260DD8}" type="presParOf" srcId="{0BE9FDAA-33EB-4CBF-A625-60D030E3A227}" destId="{981F5695-83C2-4070-85ED-6C62415C740B}" srcOrd="3" destOrd="0" presId="urn:microsoft.com/office/officeart/2005/8/layout/cycle6"/>
    <dgm:cxn modelId="{523E3A00-DDE1-4D80-980A-283E62192FC2}" type="presParOf" srcId="{0BE9FDAA-33EB-4CBF-A625-60D030E3A227}" destId="{DEC754DC-8346-4484-B01A-AA342DD9D442}" srcOrd="4" destOrd="0" presId="urn:microsoft.com/office/officeart/2005/8/layout/cycle6"/>
    <dgm:cxn modelId="{9A62F6AE-19BD-4443-B27B-52527BB11583}" type="presParOf" srcId="{0BE9FDAA-33EB-4CBF-A625-60D030E3A227}" destId="{C1CC1D96-BFB0-461F-A8EF-8AFE19B2DD7F}" srcOrd="5" destOrd="0" presId="urn:microsoft.com/office/officeart/2005/8/layout/cycle6"/>
    <dgm:cxn modelId="{7310508D-70DD-4F9A-9C4C-E1C987A5A760}" type="presParOf" srcId="{0BE9FDAA-33EB-4CBF-A625-60D030E3A227}" destId="{461FC83F-EB09-4F47-8C0D-CBB1A71762F7}" srcOrd="6" destOrd="0" presId="urn:microsoft.com/office/officeart/2005/8/layout/cycle6"/>
    <dgm:cxn modelId="{AC75A947-5746-4770-8CD3-D868B3B9DC52}" type="presParOf" srcId="{0BE9FDAA-33EB-4CBF-A625-60D030E3A227}" destId="{D51454C6-6A7A-4E31-8EA9-5E98F4AD563B}" srcOrd="7" destOrd="0" presId="urn:microsoft.com/office/officeart/2005/8/layout/cycle6"/>
    <dgm:cxn modelId="{2DCF53F1-E4FD-4EFE-ACBC-11FF629C97E4}" type="presParOf" srcId="{0BE9FDAA-33EB-4CBF-A625-60D030E3A227}" destId="{73E6DE10-ABB9-4BF0-A0FB-603C0BC4629A}" srcOrd="8" destOrd="0" presId="urn:microsoft.com/office/officeart/2005/8/layout/cycle6"/>
    <dgm:cxn modelId="{ECFD4072-1704-4169-BF72-121A068E923C}" type="presParOf" srcId="{0BE9FDAA-33EB-4CBF-A625-60D030E3A227}" destId="{CDF2DE2B-8F55-4BEB-916D-DC0CEF010002}" srcOrd="9" destOrd="0" presId="urn:microsoft.com/office/officeart/2005/8/layout/cycle6"/>
    <dgm:cxn modelId="{3E7A2ECA-4975-4086-95D1-12228434DBBA}" type="presParOf" srcId="{0BE9FDAA-33EB-4CBF-A625-60D030E3A227}" destId="{22721A81-5ABC-4FF2-9584-FBEF03F2DEA2}" srcOrd="10" destOrd="0" presId="urn:microsoft.com/office/officeart/2005/8/layout/cycle6"/>
    <dgm:cxn modelId="{667CE245-860B-4036-ABB7-CBC8BF728D02}" type="presParOf" srcId="{0BE9FDAA-33EB-4CBF-A625-60D030E3A227}" destId="{B80A2997-3A05-41BF-8DCA-C76063DCB241}" srcOrd="11" destOrd="0" presId="urn:microsoft.com/office/officeart/2005/8/layout/cycle6"/>
    <dgm:cxn modelId="{B65741FD-3BD2-4930-96DF-5566C66B316D}" type="presParOf" srcId="{0BE9FDAA-33EB-4CBF-A625-60D030E3A227}" destId="{A8EC65DC-9B47-4740-9609-3573E5CE30C1}" srcOrd="12" destOrd="0" presId="urn:microsoft.com/office/officeart/2005/8/layout/cycle6"/>
    <dgm:cxn modelId="{0762BDDA-2C61-4B47-A0A1-2B86F40106C0}" type="presParOf" srcId="{0BE9FDAA-33EB-4CBF-A625-60D030E3A227}" destId="{2918D92B-545D-4959-9015-72B79B4111BA}" srcOrd="13" destOrd="0" presId="urn:microsoft.com/office/officeart/2005/8/layout/cycle6"/>
    <dgm:cxn modelId="{EBA03867-EFD4-4927-9D24-AD922F1FCDDA}" type="presParOf" srcId="{0BE9FDAA-33EB-4CBF-A625-60D030E3A227}" destId="{4B22217A-B51F-47F0-9A77-3BB8C3B7AA4C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105C8-317A-404F-845A-A5180FDAD9FA}">
      <dsp:nvSpPr>
        <dsp:cNvPr id="0" name=""/>
        <dsp:cNvSpPr/>
      </dsp:nvSpPr>
      <dsp:spPr>
        <a:xfrm>
          <a:off x="4222402" y="81"/>
          <a:ext cx="1359594" cy="883736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Aesthetics, formatting,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visualizing</a:t>
          </a:r>
        </a:p>
      </dsp:txBody>
      <dsp:txXfrm>
        <a:off x="4265542" y="43221"/>
        <a:ext cx="1273314" cy="797456"/>
      </dsp:txXfrm>
    </dsp:sp>
    <dsp:sp modelId="{3534C749-98F8-4F16-AF19-2489A8100C28}">
      <dsp:nvSpPr>
        <dsp:cNvPr id="0" name=""/>
        <dsp:cNvSpPr/>
      </dsp:nvSpPr>
      <dsp:spPr>
        <a:xfrm>
          <a:off x="3136528" y="441949"/>
          <a:ext cx="3531342" cy="3531342"/>
        </a:xfrm>
        <a:custGeom>
          <a:avLst/>
          <a:gdLst/>
          <a:ahLst/>
          <a:cxnLst/>
          <a:rect l="0" t="0" r="0" b="0"/>
          <a:pathLst>
            <a:path>
              <a:moveTo>
                <a:pt x="2454809" y="140037"/>
              </a:moveTo>
              <a:arcTo wR="1765671" hR="1765671" stAng="17578383" swAng="1961560"/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F5695-83C2-4070-85ED-6C62415C740B}">
      <dsp:nvSpPr>
        <dsp:cNvPr id="0" name=""/>
        <dsp:cNvSpPr/>
      </dsp:nvSpPr>
      <dsp:spPr>
        <a:xfrm>
          <a:off x="5901655" y="1220129"/>
          <a:ext cx="1359594" cy="883736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Advanced grouping</a:t>
          </a:r>
        </a:p>
      </dsp:txBody>
      <dsp:txXfrm>
        <a:off x="5944795" y="1263269"/>
        <a:ext cx="1273314" cy="797456"/>
      </dsp:txXfrm>
    </dsp:sp>
    <dsp:sp modelId="{C1CC1D96-BFB0-461F-A8EF-8AFE19B2DD7F}">
      <dsp:nvSpPr>
        <dsp:cNvPr id="0" name=""/>
        <dsp:cNvSpPr/>
      </dsp:nvSpPr>
      <dsp:spPr>
        <a:xfrm>
          <a:off x="3136528" y="441949"/>
          <a:ext cx="3531342" cy="3531342"/>
        </a:xfrm>
        <a:custGeom>
          <a:avLst/>
          <a:gdLst/>
          <a:ahLst/>
          <a:cxnLst/>
          <a:rect l="0" t="0" r="0" b="0"/>
          <a:pathLst>
            <a:path>
              <a:moveTo>
                <a:pt x="3528919" y="1673203"/>
              </a:moveTo>
              <a:arcTo wR="1765671" hR="1765671" stAng="21419884" swAng="2196320"/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1FC83F-EB09-4F47-8C0D-CBB1A71762F7}">
      <dsp:nvSpPr>
        <dsp:cNvPr id="0" name=""/>
        <dsp:cNvSpPr/>
      </dsp:nvSpPr>
      <dsp:spPr>
        <a:xfrm>
          <a:off x="5260238" y="3194210"/>
          <a:ext cx="1359594" cy="883736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Advanced filtering and sorting</a:t>
          </a:r>
        </a:p>
      </dsp:txBody>
      <dsp:txXfrm>
        <a:off x="5303378" y="3237350"/>
        <a:ext cx="1273314" cy="797456"/>
      </dsp:txXfrm>
    </dsp:sp>
    <dsp:sp modelId="{73E6DE10-ABB9-4BF0-A0FB-603C0BC4629A}">
      <dsp:nvSpPr>
        <dsp:cNvPr id="0" name=""/>
        <dsp:cNvSpPr/>
      </dsp:nvSpPr>
      <dsp:spPr>
        <a:xfrm>
          <a:off x="3136528" y="441949"/>
          <a:ext cx="3531342" cy="3531342"/>
        </a:xfrm>
        <a:custGeom>
          <a:avLst/>
          <a:gdLst/>
          <a:ahLst/>
          <a:cxnLst/>
          <a:rect l="0" t="0" r="0" b="0"/>
          <a:pathLst>
            <a:path>
              <a:moveTo>
                <a:pt x="2116694" y="3496098"/>
              </a:moveTo>
              <a:arcTo wR="1765671" hR="1765671" stAng="4711977" swAng="137604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F2DE2B-8F55-4BEB-916D-DC0CEF010002}">
      <dsp:nvSpPr>
        <dsp:cNvPr id="0" name=""/>
        <dsp:cNvSpPr/>
      </dsp:nvSpPr>
      <dsp:spPr>
        <a:xfrm>
          <a:off x="3184567" y="3194210"/>
          <a:ext cx="1359594" cy="883736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Drill down</a:t>
          </a:r>
        </a:p>
      </dsp:txBody>
      <dsp:txXfrm>
        <a:off x="3227707" y="3237350"/>
        <a:ext cx="1273314" cy="797456"/>
      </dsp:txXfrm>
    </dsp:sp>
    <dsp:sp modelId="{B80A2997-3A05-41BF-8DCA-C76063DCB241}">
      <dsp:nvSpPr>
        <dsp:cNvPr id="0" name=""/>
        <dsp:cNvSpPr/>
      </dsp:nvSpPr>
      <dsp:spPr>
        <a:xfrm>
          <a:off x="3136528" y="441949"/>
          <a:ext cx="3531342" cy="3531342"/>
        </a:xfrm>
        <a:custGeom>
          <a:avLst/>
          <a:gdLst/>
          <a:ahLst/>
          <a:cxnLst/>
          <a:rect l="0" t="0" r="0" b="0"/>
          <a:pathLst>
            <a:path>
              <a:moveTo>
                <a:pt x="295064" y="2742865"/>
              </a:moveTo>
              <a:arcTo wR="1765671" hR="1765671" stAng="8783796" swAng="2196320"/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EC65DC-9B47-4740-9609-3573E5CE30C1}">
      <dsp:nvSpPr>
        <dsp:cNvPr id="0" name=""/>
        <dsp:cNvSpPr/>
      </dsp:nvSpPr>
      <dsp:spPr>
        <a:xfrm>
          <a:off x="2543149" y="1220129"/>
          <a:ext cx="1359594" cy="883736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Alternative value calculations</a:t>
          </a:r>
        </a:p>
      </dsp:txBody>
      <dsp:txXfrm>
        <a:off x="2586289" y="1263269"/>
        <a:ext cx="1273314" cy="797456"/>
      </dsp:txXfrm>
    </dsp:sp>
    <dsp:sp modelId="{4B22217A-B51F-47F0-9A77-3BB8C3B7AA4C}">
      <dsp:nvSpPr>
        <dsp:cNvPr id="0" name=""/>
        <dsp:cNvSpPr/>
      </dsp:nvSpPr>
      <dsp:spPr>
        <a:xfrm>
          <a:off x="3136528" y="441949"/>
          <a:ext cx="3531342" cy="3531342"/>
        </a:xfrm>
        <a:custGeom>
          <a:avLst/>
          <a:gdLst/>
          <a:ahLst/>
          <a:cxnLst/>
          <a:rect l="0" t="0" r="0" b="0"/>
          <a:pathLst>
            <a:path>
              <a:moveTo>
                <a:pt x="307648" y="769796"/>
              </a:moveTo>
              <a:arcTo wR="1765671" hR="1765671" stAng="12860057" swAng="1961560"/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60299-4A05-4D47-8A69-C48743C4796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D1BA1-633F-4A4A-AFBF-4EA045509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3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D1BA1-633F-4A4A-AFBF-4EA0455094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88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D1BA1-633F-4A4A-AFBF-4EA0455094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17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D1BA1-633F-4A4A-AFBF-4EA0455094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36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D1BA1-633F-4A4A-AFBF-4EA0455094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9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D1BA1-633F-4A4A-AFBF-4EA0455094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61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D1BA1-633F-4A4A-AFBF-4EA0455094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50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D1BA1-633F-4A4A-AFBF-4EA0455094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82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Briefly discuss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D1BA1-633F-4A4A-AFBF-4EA0455094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77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F869-E297-D799-8AA7-416B32D55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+mj-lt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9079F-20E7-1340-7CBB-F75CFDF06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B2985-C3AC-797B-1E5F-58E2C4599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2664-BEE2-4D56-B9F8-D6FAE5615B0D}" type="datetime1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73D6A-8B37-CD51-5881-F8C0AD18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D5143-6034-1571-8BCD-BF334362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5235-DF8A-4F38-B864-CDF1C6B4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0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4113-1F94-C20C-03DB-90082C6FD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097CF-8A55-9FF8-F41E-E0FC2BB1E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EE1F8-B77E-D863-0FC3-4783CF4FA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CB70A3-3D95-7703-7633-122586DD1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B2E88D-E84A-C29F-FAEB-A91F62C00A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32EBFA-12F3-FE23-4007-6D4A6F8FC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27E9-C71C-4E14-B287-F498A4EC92A4}" type="datetime1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AE56E-746E-F8ED-BFE0-756CE2960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4AFC58-7770-FB13-82EC-CC015E74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5235-DF8A-4F38-B864-CDF1C6B4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27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8B135-6318-BAD0-9876-1626EE69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DFE705-3669-55FC-4608-EDBA3AD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F850-9A5F-47EA-B499-4D7861C4E05C}" type="datetime1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92DD9-DB5F-0984-3130-B16DC312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1C706-9479-21CE-0FE1-6D4B28825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5235-DF8A-4F38-B864-CDF1C6B4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60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89040E-5E64-35EB-158C-D0E03907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BCA4-A26B-4BDF-A2E3-A5DDEEA70C4D}" type="datetime1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84E312-F445-F8FE-53AC-A2D2671D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CC2A9-ECF6-8582-3978-2684397E2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5235-DF8A-4F38-B864-CDF1C6B4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83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0DCB5-0E14-266E-DB50-0AD4A6854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56813-9986-FB7E-31FC-1A1120C67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BCD1B-A7DA-B046-CB2D-49AFDA721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60183-5CC3-0046-BCF7-A799104E1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5A63-F8DD-4F38-B877-A24F004E563E}" type="datetime1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46E4D-FF6C-2573-4D1D-1336B94D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3D488-E2D6-408D-484C-FF9CF8932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5235-DF8A-4F38-B864-CDF1C6B4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18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A1C2F-3DD1-4A10-2B18-D8088891F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FFA3C4-B8A3-8A39-D9A3-EDF0BC7E2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68E28-36A8-8113-26A0-6E2E35A2B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E6C5F-8618-0666-3F7E-B413C303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BAF1-157C-439A-9284-0950F4283BCA}" type="datetime1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D9BEE-B681-9E34-E991-B60237C0D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F34B6-21D0-3C3F-3CC7-EE8A05913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5235-DF8A-4F38-B864-CDF1C6B4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61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F07E2-31C1-773D-3B12-9665A15AD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ED198-75B6-281B-8CF0-634FD073C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8C566-ECD0-9498-95D7-625B13EA3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BA94-DF80-4C36-A2EE-E07FCF3F07BE}" type="datetime1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3C8AE-97AC-C478-18ED-6A44452A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3063E-7A74-07BB-34EE-60B990635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5235-DF8A-4F38-B864-CDF1C6B4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85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F6F210-16BA-32BE-06E4-2B124D9A2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14F90-8F6E-1CB3-02C0-38C2E2996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6DD97-76F4-9048-1135-4FBCA7EA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F406-B28F-4C39-906E-7D4FF471D5F4}" type="datetime1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F2B05-8DF0-F7A8-2BD8-0F8B6A94D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68232-DD78-42A7-92A5-6F5738DC3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5235-DF8A-4F38-B864-CDF1C6B4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6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FB1C0-60D4-B799-2FBC-CD328F5F4DB0}"/>
              </a:ext>
            </a:extLst>
          </p:cNvPr>
          <p:cNvSpPr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1E74F3-C370-081F-08ED-CA0F82FF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21585-F099-04EF-93EF-D041E596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6427" y="648951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6CA5235-DF8A-4F38-B864-CDF1C6B45C4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2D7B54-8F6C-0BC0-BE47-C3D5B8FA829B}"/>
              </a:ext>
            </a:extLst>
          </p:cNvPr>
          <p:cNvCxnSpPr/>
          <p:nvPr userDrawn="1"/>
        </p:nvCxnSpPr>
        <p:spPr>
          <a:xfrm>
            <a:off x="838200" y="1384915"/>
            <a:ext cx="8438227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13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FB1C0-60D4-B799-2FBC-CD328F5F4DB0}"/>
              </a:ext>
            </a:extLst>
          </p:cNvPr>
          <p:cNvSpPr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1E74F3-C370-081F-08ED-CA0F82FF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21585-F099-04EF-93EF-D041E596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6427" y="648951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6CA5235-DF8A-4F38-B864-CDF1C6B45C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B57796-9739-8C90-92F5-930A9F1563DA}"/>
              </a:ext>
            </a:extLst>
          </p:cNvPr>
          <p:cNvSpPr/>
          <p:nvPr userDrawn="1"/>
        </p:nvSpPr>
        <p:spPr>
          <a:xfrm>
            <a:off x="9352280" y="365125"/>
            <a:ext cx="365760" cy="36576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80C8A0D-FAF3-B500-EEA7-6379A3BB8DB0}"/>
              </a:ext>
            </a:extLst>
          </p:cNvPr>
          <p:cNvSpPr/>
          <p:nvPr userDrawn="1"/>
        </p:nvSpPr>
        <p:spPr>
          <a:xfrm>
            <a:off x="9852660" y="365125"/>
            <a:ext cx="365760" cy="36576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03EF20-7DEB-BC0E-61AA-356B6B77F5FE}"/>
              </a:ext>
            </a:extLst>
          </p:cNvPr>
          <p:cNvSpPr/>
          <p:nvPr userDrawn="1"/>
        </p:nvSpPr>
        <p:spPr>
          <a:xfrm>
            <a:off x="10353040" y="365125"/>
            <a:ext cx="365760" cy="36576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66CF72-F717-5754-EE16-B129286ECADC}"/>
              </a:ext>
            </a:extLst>
          </p:cNvPr>
          <p:cNvSpPr/>
          <p:nvPr userDrawn="1"/>
        </p:nvSpPr>
        <p:spPr>
          <a:xfrm>
            <a:off x="10853420" y="365125"/>
            <a:ext cx="365760" cy="36576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53F3E5-3962-7080-A0A3-8527AF0FB70B}"/>
              </a:ext>
            </a:extLst>
          </p:cNvPr>
          <p:cNvCxnSpPr/>
          <p:nvPr userDrawn="1"/>
        </p:nvCxnSpPr>
        <p:spPr>
          <a:xfrm>
            <a:off x="838200" y="1384915"/>
            <a:ext cx="8438227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22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FB1C0-60D4-B799-2FBC-CD328F5F4DB0}"/>
              </a:ext>
            </a:extLst>
          </p:cNvPr>
          <p:cNvSpPr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1E74F3-C370-081F-08ED-CA0F82FF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21585-F099-04EF-93EF-D041E596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6427" y="648951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6CA5235-DF8A-4F38-B864-CDF1C6B45C4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2D7B54-8F6C-0BC0-BE47-C3D5B8FA829B}"/>
              </a:ext>
            </a:extLst>
          </p:cNvPr>
          <p:cNvCxnSpPr/>
          <p:nvPr userDrawn="1"/>
        </p:nvCxnSpPr>
        <p:spPr>
          <a:xfrm>
            <a:off x="838200" y="1384915"/>
            <a:ext cx="8438227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3B57796-9739-8C90-92F5-930A9F1563DA}"/>
              </a:ext>
            </a:extLst>
          </p:cNvPr>
          <p:cNvSpPr/>
          <p:nvPr userDrawn="1"/>
        </p:nvSpPr>
        <p:spPr>
          <a:xfrm>
            <a:off x="9352280" y="365125"/>
            <a:ext cx="365760" cy="36576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80C8A0D-FAF3-B500-EEA7-6379A3BB8DB0}"/>
              </a:ext>
            </a:extLst>
          </p:cNvPr>
          <p:cNvSpPr/>
          <p:nvPr userDrawn="1"/>
        </p:nvSpPr>
        <p:spPr>
          <a:xfrm>
            <a:off x="9852660" y="365125"/>
            <a:ext cx="365760" cy="36576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03EF20-7DEB-BC0E-61AA-356B6B77F5FE}"/>
              </a:ext>
            </a:extLst>
          </p:cNvPr>
          <p:cNvSpPr/>
          <p:nvPr userDrawn="1"/>
        </p:nvSpPr>
        <p:spPr>
          <a:xfrm>
            <a:off x="10353040" y="365125"/>
            <a:ext cx="365760" cy="36576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66CF72-F717-5754-EE16-B129286ECADC}"/>
              </a:ext>
            </a:extLst>
          </p:cNvPr>
          <p:cNvSpPr/>
          <p:nvPr userDrawn="1"/>
        </p:nvSpPr>
        <p:spPr>
          <a:xfrm>
            <a:off x="10853420" y="365125"/>
            <a:ext cx="365760" cy="36576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79613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FB1C0-60D4-B799-2FBC-CD328F5F4DB0}"/>
              </a:ext>
            </a:extLst>
          </p:cNvPr>
          <p:cNvSpPr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1E74F3-C370-081F-08ED-CA0F82FF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21585-F099-04EF-93EF-D041E596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6427" y="648951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6CA5235-DF8A-4F38-B864-CDF1C6B45C4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2D7B54-8F6C-0BC0-BE47-C3D5B8FA829B}"/>
              </a:ext>
            </a:extLst>
          </p:cNvPr>
          <p:cNvCxnSpPr/>
          <p:nvPr userDrawn="1"/>
        </p:nvCxnSpPr>
        <p:spPr>
          <a:xfrm>
            <a:off x="838200" y="1384915"/>
            <a:ext cx="8438227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3B57796-9739-8C90-92F5-930A9F1563DA}"/>
              </a:ext>
            </a:extLst>
          </p:cNvPr>
          <p:cNvSpPr/>
          <p:nvPr userDrawn="1"/>
        </p:nvSpPr>
        <p:spPr>
          <a:xfrm>
            <a:off x="9352280" y="365125"/>
            <a:ext cx="365760" cy="36576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80C8A0D-FAF3-B500-EEA7-6379A3BB8DB0}"/>
              </a:ext>
            </a:extLst>
          </p:cNvPr>
          <p:cNvSpPr/>
          <p:nvPr userDrawn="1"/>
        </p:nvSpPr>
        <p:spPr>
          <a:xfrm>
            <a:off x="9852660" y="365125"/>
            <a:ext cx="365760" cy="36576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03EF20-7DEB-BC0E-61AA-356B6B77F5FE}"/>
              </a:ext>
            </a:extLst>
          </p:cNvPr>
          <p:cNvSpPr/>
          <p:nvPr userDrawn="1"/>
        </p:nvSpPr>
        <p:spPr>
          <a:xfrm>
            <a:off x="10353040" y="365125"/>
            <a:ext cx="365760" cy="36576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66CF72-F717-5754-EE16-B129286ECADC}"/>
              </a:ext>
            </a:extLst>
          </p:cNvPr>
          <p:cNvSpPr/>
          <p:nvPr userDrawn="1"/>
        </p:nvSpPr>
        <p:spPr>
          <a:xfrm>
            <a:off x="10853420" y="365125"/>
            <a:ext cx="365760" cy="36576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9276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FB1C0-60D4-B799-2FBC-CD328F5F4DB0}"/>
              </a:ext>
            </a:extLst>
          </p:cNvPr>
          <p:cNvSpPr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1E74F3-C370-081F-08ED-CA0F82FF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21585-F099-04EF-93EF-D041E596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6427" y="648951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6CA5235-DF8A-4F38-B864-CDF1C6B45C4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2D7B54-8F6C-0BC0-BE47-C3D5B8FA829B}"/>
              </a:ext>
            </a:extLst>
          </p:cNvPr>
          <p:cNvCxnSpPr/>
          <p:nvPr userDrawn="1"/>
        </p:nvCxnSpPr>
        <p:spPr>
          <a:xfrm>
            <a:off x="838200" y="1384915"/>
            <a:ext cx="8438227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3B57796-9739-8C90-92F5-930A9F1563DA}"/>
              </a:ext>
            </a:extLst>
          </p:cNvPr>
          <p:cNvSpPr/>
          <p:nvPr userDrawn="1"/>
        </p:nvSpPr>
        <p:spPr>
          <a:xfrm>
            <a:off x="9352280" y="365125"/>
            <a:ext cx="365760" cy="36576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80C8A0D-FAF3-B500-EEA7-6379A3BB8DB0}"/>
              </a:ext>
            </a:extLst>
          </p:cNvPr>
          <p:cNvSpPr/>
          <p:nvPr userDrawn="1"/>
        </p:nvSpPr>
        <p:spPr>
          <a:xfrm>
            <a:off x="9852660" y="365125"/>
            <a:ext cx="365760" cy="36576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03EF20-7DEB-BC0E-61AA-356B6B77F5FE}"/>
              </a:ext>
            </a:extLst>
          </p:cNvPr>
          <p:cNvSpPr/>
          <p:nvPr userDrawn="1"/>
        </p:nvSpPr>
        <p:spPr>
          <a:xfrm>
            <a:off x="10353040" y="365125"/>
            <a:ext cx="365760" cy="36576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66CF72-F717-5754-EE16-B129286ECADC}"/>
              </a:ext>
            </a:extLst>
          </p:cNvPr>
          <p:cNvSpPr/>
          <p:nvPr userDrawn="1"/>
        </p:nvSpPr>
        <p:spPr>
          <a:xfrm>
            <a:off x="10853420" y="365125"/>
            <a:ext cx="365760" cy="36576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1058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FB1C0-60D4-B799-2FBC-CD328F5F4DB0}"/>
              </a:ext>
            </a:extLst>
          </p:cNvPr>
          <p:cNvSpPr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1E74F3-C370-081F-08ED-CA0F82FF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21585-F099-04EF-93EF-D041E596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6427" y="648951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6CA5235-DF8A-4F38-B864-CDF1C6B45C4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2D7B54-8F6C-0BC0-BE47-C3D5B8FA829B}"/>
              </a:ext>
            </a:extLst>
          </p:cNvPr>
          <p:cNvCxnSpPr/>
          <p:nvPr userDrawn="1"/>
        </p:nvCxnSpPr>
        <p:spPr>
          <a:xfrm>
            <a:off x="838200" y="1384915"/>
            <a:ext cx="8438227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3B57796-9739-8C90-92F5-930A9F1563DA}"/>
              </a:ext>
            </a:extLst>
          </p:cNvPr>
          <p:cNvSpPr/>
          <p:nvPr userDrawn="1"/>
        </p:nvSpPr>
        <p:spPr>
          <a:xfrm>
            <a:off x="9352280" y="365125"/>
            <a:ext cx="365760" cy="36576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80C8A0D-FAF3-B500-EEA7-6379A3BB8DB0}"/>
              </a:ext>
            </a:extLst>
          </p:cNvPr>
          <p:cNvSpPr/>
          <p:nvPr userDrawn="1"/>
        </p:nvSpPr>
        <p:spPr>
          <a:xfrm>
            <a:off x="9852660" y="365125"/>
            <a:ext cx="365760" cy="36576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03EF20-7DEB-BC0E-61AA-356B6B77F5FE}"/>
              </a:ext>
            </a:extLst>
          </p:cNvPr>
          <p:cNvSpPr/>
          <p:nvPr userDrawn="1"/>
        </p:nvSpPr>
        <p:spPr>
          <a:xfrm>
            <a:off x="10353040" y="365125"/>
            <a:ext cx="365760" cy="36576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66CF72-F717-5754-EE16-B129286ECADC}"/>
              </a:ext>
            </a:extLst>
          </p:cNvPr>
          <p:cNvSpPr/>
          <p:nvPr userDrawn="1"/>
        </p:nvSpPr>
        <p:spPr>
          <a:xfrm>
            <a:off x="10853420" y="365125"/>
            <a:ext cx="365760" cy="36576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07DC27E-A2D6-6507-5795-A35ACF7F2B91}"/>
              </a:ext>
            </a:extLst>
          </p:cNvPr>
          <p:cNvSpPr/>
          <p:nvPr userDrawn="1"/>
        </p:nvSpPr>
        <p:spPr>
          <a:xfrm>
            <a:off x="11353799" y="365125"/>
            <a:ext cx="365760" cy="36576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1470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9D520-E203-E0C6-DD77-6F327A171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AFD1D-C296-CA9E-61C2-603F25062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CCC08-F45D-9354-9680-F3D74D47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6575-0038-4E94-B6F4-667E637A2965}" type="datetime1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77B4C-0149-0C60-B9B5-5079D496D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6E08C-AA7B-4F03-6076-9F4CFA5FB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5235-DF8A-4F38-B864-CDF1C6B4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9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F2E4-7C48-B9DE-FCD6-8D6FDC7E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C7EE9-FF42-A458-B303-8DC374892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9DA11-4CA4-CDB1-DA4D-CE561D862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AFFB1-DB8C-335B-7887-6D9580F1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56FB-356D-4E12-9DCA-76FF8610F250}" type="datetime1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15C0C-0B0B-E468-42AE-724535CE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AF0E8-190B-75C3-E6D5-404CF2D1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5235-DF8A-4F38-B864-CDF1C6B4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9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CE0111-A4C5-B624-DC1F-5D975C51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1C655-34EE-B5A3-8FC4-6B4D424B6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1AA85-8375-EEDA-A4E8-608A3CEAC3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ADAA7-C17D-43D6-AB24-FCAFC2CB54EB}" type="datetime1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10F41-EE05-03B3-9ECB-443EC6F19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C5879-612F-E27B-C624-4BAF8771F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A5235-DF8A-4F38-B864-CDF1C6B4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0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0" r:id="rId4"/>
    <p:sldLayoutId id="2147483662" r:id="rId5"/>
    <p:sldLayoutId id="2147483663" r:id="rId6"/>
    <p:sldLayoutId id="2147483664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DD7E67-66F3-AF17-FB44-F8FD53EA9D03}"/>
              </a:ext>
            </a:extLst>
          </p:cNvPr>
          <p:cNvSpPr/>
          <p:nvPr/>
        </p:nvSpPr>
        <p:spPr>
          <a:xfrm>
            <a:off x="0" y="0"/>
            <a:ext cx="12192000" cy="41437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23E90-A3A5-FBAA-9B29-1E7359496F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Power of Pivot Tables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3BDB8-8B6C-CF08-63CA-80FD2B301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20611"/>
            <a:ext cx="9144000" cy="1655762"/>
          </a:xfrm>
        </p:spPr>
        <p:txBody>
          <a:bodyPr/>
          <a:lstStyle/>
          <a:p>
            <a:r>
              <a:rPr lang="en-US" dirty="0"/>
              <a:t>Elliot Orenstein</a:t>
            </a:r>
          </a:p>
          <a:p>
            <a:r>
              <a:rPr lang="en-US" dirty="0"/>
              <a:t>06/21/2022</a:t>
            </a:r>
          </a:p>
        </p:txBody>
      </p:sp>
    </p:spTree>
    <p:extLst>
      <p:ext uri="{BB962C8B-B14F-4D97-AF65-F5344CB8AC3E}">
        <p14:creationId xmlns:p14="http://schemas.microsoft.com/office/powerpoint/2010/main" val="245309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05FF-E539-26E8-5BFA-B98470F1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Pivot Table in Excel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0EB72-8241-C44D-71EB-1C2DA3A8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5235-DF8A-4F38-B864-CDF1C6B45C4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8BFC2-4E50-D17B-FB1C-47DE513C7E8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5808662"/>
            <a:ext cx="10515600" cy="480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Let’s look at the top 1,000 IMDb movies in an Excel spreadsheet!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1C9E4A6-2A57-33DA-4B83-E4D986F2B6C0}"/>
              </a:ext>
            </a:extLst>
          </p:cNvPr>
          <p:cNvGrpSpPr/>
          <p:nvPr/>
        </p:nvGrpSpPr>
        <p:grpSpPr>
          <a:xfrm>
            <a:off x="594360" y="1461135"/>
            <a:ext cx="2932505" cy="1515745"/>
            <a:chOff x="838200" y="1461135"/>
            <a:chExt cx="2932505" cy="151574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94252F0-C11D-017D-8347-B783980F4D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755"/>
            <a:stretch/>
          </p:blipFill>
          <p:spPr>
            <a:xfrm>
              <a:off x="1239521" y="1740535"/>
              <a:ext cx="2531184" cy="12363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DF0843A-A440-37E5-7973-7B9C515B9164}"/>
                </a:ext>
              </a:extLst>
            </p:cNvPr>
            <p:cNvSpPr/>
            <p:nvPr/>
          </p:nvSpPr>
          <p:spPr>
            <a:xfrm>
              <a:off x="838200" y="1461135"/>
              <a:ext cx="558800" cy="558800"/>
            </a:xfrm>
            <a:prstGeom prst="ellipse">
              <a:avLst/>
            </a:prstGeom>
            <a:solidFill>
              <a:srgbClr val="FFD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2BDB83B-8AB0-93DA-96CC-E987AAEEF586}"/>
              </a:ext>
            </a:extLst>
          </p:cNvPr>
          <p:cNvGrpSpPr/>
          <p:nvPr/>
        </p:nvGrpSpPr>
        <p:grpSpPr>
          <a:xfrm>
            <a:off x="3924886" y="1461135"/>
            <a:ext cx="4008121" cy="2419875"/>
            <a:chOff x="4069080" y="1465739"/>
            <a:chExt cx="4008121" cy="241987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45AF96-8305-7CE1-9ECD-04BC8A3FB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36441" y="1648594"/>
              <a:ext cx="3540760" cy="22370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B9213AD-D3DC-2549-343C-F9F634F0AC39}"/>
                </a:ext>
              </a:extLst>
            </p:cNvPr>
            <p:cNvSpPr/>
            <p:nvPr/>
          </p:nvSpPr>
          <p:spPr>
            <a:xfrm>
              <a:off x="4069080" y="1465739"/>
              <a:ext cx="558800" cy="558800"/>
            </a:xfrm>
            <a:prstGeom prst="ellipse">
              <a:avLst/>
            </a:prstGeom>
            <a:solidFill>
              <a:srgbClr val="FFD9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AF96A38-2525-94D0-72B9-9729A5B488CB}"/>
              </a:ext>
            </a:extLst>
          </p:cNvPr>
          <p:cNvGrpSpPr/>
          <p:nvPr/>
        </p:nvGrpSpPr>
        <p:grpSpPr>
          <a:xfrm>
            <a:off x="8300548" y="1461135"/>
            <a:ext cx="2846160" cy="4207616"/>
            <a:chOff x="8804641" y="1464813"/>
            <a:chExt cx="2846160" cy="42076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B7C843B-297E-ACAC-C23B-DCFD0E2D9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66323" y="1648594"/>
              <a:ext cx="2484478" cy="40238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6504B21-A46C-ECC6-BD2B-567287D20758}"/>
                </a:ext>
              </a:extLst>
            </p:cNvPr>
            <p:cNvSpPr/>
            <p:nvPr/>
          </p:nvSpPr>
          <p:spPr>
            <a:xfrm>
              <a:off x="8804641" y="1464813"/>
              <a:ext cx="558800" cy="558800"/>
            </a:xfrm>
            <a:prstGeom prst="ellipse">
              <a:avLst/>
            </a:prstGeom>
            <a:solidFill>
              <a:srgbClr val="FFD9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067C602-D2D8-019B-0816-464BAB6D8A43}"/>
              </a:ext>
            </a:extLst>
          </p:cNvPr>
          <p:cNvSpPr/>
          <p:nvPr/>
        </p:nvSpPr>
        <p:spPr>
          <a:xfrm>
            <a:off x="3648223" y="2159846"/>
            <a:ext cx="622666" cy="339514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839D964-A971-EC6D-F451-388EB74E9C26}"/>
              </a:ext>
            </a:extLst>
          </p:cNvPr>
          <p:cNvSpPr/>
          <p:nvPr/>
        </p:nvSpPr>
        <p:spPr>
          <a:xfrm>
            <a:off x="8019244" y="2159846"/>
            <a:ext cx="622666" cy="339514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4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42DADB-10C7-B464-ADC4-44AFAB004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features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A10BF5-3B38-8A60-AACC-BE0077B0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5235-DF8A-4F38-B864-CDF1C6B45C4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125D03-D7EC-6687-1644-EDB7D75F0C0B}"/>
              </a:ext>
            </a:extLst>
          </p:cNvPr>
          <p:cNvSpPr txBox="1">
            <a:spLocks/>
          </p:cNvSpPr>
          <p:nvPr/>
        </p:nvSpPr>
        <p:spPr>
          <a:xfrm>
            <a:off x="838200" y="1544322"/>
            <a:ext cx="9098280" cy="477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Pivot Tables are powerful due to their high levels of customizability. 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11B0134-D0ED-13AF-BBB9-3F4545B96E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0750515"/>
              </p:ext>
            </p:extLst>
          </p:nvPr>
        </p:nvGraphicFramePr>
        <p:xfrm>
          <a:off x="485140" y="2103121"/>
          <a:ext cx="9804400" cy="4136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24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05FF-E539-26E8-5BFA-B98470F1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2D17C-C7A5-9819-2BEB-D3259DFA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5235-DF8A-4F38-B864-CDF1C6B45C48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E8567B-4C63-6157-5F70-8A09DAD0384B}"/>
              </a:ext>
            </a:extLst>
          </p:cNvPr>
          <p:cNvGrpSpPr/>
          <p:nvPr/>
        </p:nvGrpSpPr>
        <p:grpSpPr>
          <a:xfrm>
            <a:off x="914400" y="1849120"/>
            <a:ext cx="9042400" cy="873760"/>
            <a:chOff x="914400" y="1564640"/>
            <a:chExt cx="9042400" cy="87376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F7258FC-4A62-A364-577B-9BF34C4C5444}"/>
                </a:ext>
              </a:extLst>
            </p:cNvPr>
            <p:cNvSpPr/>
            <p:nvPr/>
          </p:nvSpPr>
          <p:spPr>
            <a:xfrm>
              <a:off x="914400" y="1564640"/>
              <a:ext cx="9042400" cy="873760"/>
            </a:xfrm>
            <a:prstGeom prst="round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160" rtlCol="0" anchor="ctr"/>
            <a:lstStyle/>
            <a:p>
              <a:pPr marL="0" indent="0">
                <a:buNone/>
              </a:pPr>
              <a:r>
                <a:rPr lang="en-US" sz="2000" dirty="0">
                  <a:solidFill>
                    <a:schemeClr val="bg1"/>
                  </a:solidFill>
                </a:rPr>
                <a:t>Pivot Tables are a fundamental tool to </a:t>
              </a:r>
              <a:r>
                <a:rPr lang="en-US" sz="2000" b="1" dirty="0">
                  <a:solidFill>
                    <a:schemeClr val="bg1"/>
                  </a:solidFill>
                </a:rPr>
                <a:t>summarize</a:t>
              </a:r>
              <a:r>
                <a:rPr lang="en-US" sz="2000" dirty="0">
                  <a:solidFill>
                    <a:schemeClr val="bg1"/>
                  </a:solidFill>
                </a:rPr>
                <a:t> lots of data</a:t>
              </a:r>
            </a:p>
          </p:txBody>
        </p:sp>
        <p:pic>
          <p:nvPicPr>
            <p:cNvPr id="11" name="Graphic 10" descr="Hammer outline">
              <a:extLst>
                <a:ext uri="{FF2B5EF4-FFF2-40B4-BE49-F238E27FC236}">
                  <a16:creationId xmlns:a16="http://schemas.microsoft.com/office/drawing/2014/main" id="{744A040E-065C-D944-47AC-0A35748CB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58240" y="1590040"/>
              <a:ext cx="822960" cy="82296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713182-E19F-10E0-D3B1-8C4448AF32FD}"/>
              </a:ext>
            </a:extLst>
          </p:cNvPr>
          <p:cNvGrpSpPr/>
          <p:nvPr/>
        </p:nvGrpSpPr>
        <p:grpSpPr>
          <a:xfrm>
            <a:off x="914400" y="4334934"/>
            <a:ext cx="9042400" cy="873760"/>
            <a:chOff x="914400" y="4700694"/>
            <a:chExt cx="9042400" cy="87376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B49ADA8-EFB4-2256-DDF7-5C7344CE014F}"/>
                </a:ext>
              </a:extLst>
            </p:cNvPr>
            <p:cNvSpPr/>
            <p:nvPr/>
          </p:nvSpPr>
          <p:spPr>
            <a:xfrm>
              <a:off x="914400" y="4700694"/>
              <a:ext cx="9042400" cy="87376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160" rtlCol="0" anchor="ctr"/>
            <a:lstStyle/>
            <a:p>
              <a:pPr marL="0" indent="0">
                <a:buNone/>
              </a:pPr>
              <a:r>
                <a:rPr lang="en-US" sz="2000" dirty="0">
                  <a:solidFill>
                    <a:schemeClr val="tx1"/>
                  </a:solidFill>
                </a:rPr>
                <a:t>Pivot Tables have many </a:t>
              </a:r>
              <a:r>
                <a:rPr lang="en-US" sz="2000" b="1" dirty="0">
                  <a:solidFill>
                    <a:schemeClr val="tx1"/>
                  </a:solidFill>
                </a:rPr>
                <a:t>advanced features </a:t>
              </a:r>
              <a:r>
                <a:rPr lang="en-US" sz="2000" dirty="0">
                  <a:solidFill>
                    <a:schemeClr val="tx1"/>
                  </a:solidFill>
                </a:rPr>
                <a:t>that allow data analysts to dig deeper into their data</a:t>
              </a:r>
            </a:p>
          </p:txBody>
        </p:sp>
        <p:pic>
          <p:nvPicPr>
            <p:cNvPr id="15" name="Graphic 14" descr="Magnifying glass outline">
              <a:extLst>
                <a:ext uri="{FF2B5EF4-FFF2-40B4-BE49-F238E27FC236}">
                  <a16:creationId xmlns:a16="http://schemas.microsoft.com/office/drawing/2014/main" id="{D824B6B3-BA36-49E6-7AFB-B549996B9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58240" y="4726094"/>
              <a:ext cx="822960" cy="82296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75F6924-3C6A-D5BF-5961-421588BAD016}"/>
              </a:ext>
            </a:extLst>
          </p:cNvPr>
          <p:cNvGrpSpPr/>
          <p:nvPr/>
        </p:nvGrpSpPr>
        <p:grpSpPr>
          <a:xfrm>
            <a:off x="914400" y="3092027"/>
            <a:ext cx="9042400" cy="873760"/>
            <a:chOff x="914400" y="2700867"/>
            <a:chExt cx="9042400" cy="87376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57E7A52-022A-560B-7B03-CC6C944A80F3}"/>
                </a:ext>
              </a:extLst>
            </p:cNvPr>
            <p:cNvSpPr/>
            <p:nvPr/>
          </p:nvSpPr>
          <p:spPr>
            <a:xfrm>
              <a:off x="914400" y="2700867"/>
              <a:ext cx="9042400" cy="87376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160" rtlCol="0" anchor="ctr"/>
            <a:lstStyle/>
            <a:p>
              <a:pPr marL="0" indent="0">
                <a:buNone/>
              </a:pPr>
              <a:r>
                <a:rPr lang="en-US" sz="2000" dirty="0">
                  <a:solidFill>
                    <a:schemeClr val="tx1"/>
                  </a:solidFill>
                </a:rPr>
                <a:t>Unlike a regular table, Pivot Tables </a:t>
              </a:r>
              <a:r>
                <a:rPr lang="en-US" sz="2000" b="1" dirty="0">
                  <a:solidFill>
                    <a:schemeClr val="tx1"/>
                  </a:solidFill>
                </a:rPr>
                <a:t>aggregate</a:t>
              </a:r>
              <a:r>
                <a:rPr lang="en-US" sz="2000" dirty="0">
                  <a:solidFill>
                    <a:schemeClr val="tx1"/>
                  </a:solidFill>
                </a:rPr>
                <a:t> by fields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B036471-3AC5-E941-CB8C-87DE95E08A5B}"/>
                </a:ext>
              </a:extLst>
            </p:cNvPr>
            <p:cNvGrpSpPr/>
            <p:nvPr/>
          </p:nvGrpSpPr>
          <p:grpSpPr>
            <a:xfrm>
              <a:off x="1158240" y="2858770"/>
              <a:ext cx="635000" cy="564727"/>
              <a:chOff x="1280160" y="2865120"/>
              <a:chExt cx="635000" cy="564727"/>
            </a:xfrm>
          </p:grpSpPr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ED7B52CD-34A3-188A-8D16-6E4D9DA0944C}"/>
                  </a:ext>
                </a:extLst>
              </p:cNvPr>
              <p:cNvSpPr/>
              <p:nvPr/>
            </p:nvSpPr>
            <p:spPr>
              <a:xfrm>
                <a:off x="1280160" y="2865120"/>
                <a:ext cx="243840" cy="563880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Left Brace 20">
                <a:extLst>
                  <a:ext uri="{FF2B5EF4-FFF2-40B4-BE49-F238E27FC236}">
                    <a16:creationId xmlns:a16="http://schemas.microsoft.com/office/drawing/2014/main" id="{6F1D4A5D-2D7D-C163-C9BB-06077518595E}"/>
                  </a:ext>
                </a:extLst>
              </p:cNvPr>
              <p:cNvSpPr/>
              <p:nvPr/>
            </p:nvSpPr>
            <p:spPr>
              <a:xfrm rot="10800000">
                <a:off x="1671320" y="2865967"/>
                <a:ext cx="243840" cy="563880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7502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05FF-E539-26E8-5BFA-B98470F1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Post-lesson understanding check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7D328-7C75-987F-2E3F-8C19C4E5D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5235-DF8A-4F38-B864-CDF1C6B45C4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8BFC2-4E50-D17B-FB1C-47DE513C7E8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670685"/>
            <a:ext cx="10515600" cy="462438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List at least three reasons you may want to use a Pivot Table when analyzing large amounts of data.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What is the difference between Count and Sum values?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Which of the following can you NOT drag fields into when building Pivot Tables in Excel?</a:t>
            </a:r>
          </a:p>
          <a:p>
            <a:pPr marL="914400" lvl="1" indent="-457200">
              <a:buAutoNum type="alphaLcParenR"/>
            </a:pPr>
            <a:r>
              <a:rPr lang="en-US" sz="2000" dirty="0"/>
              <a:t>Filters</a:t>
            </a:r>
          </a:p>
          <a:p>
            <a:pPr marL="914400" lvl="1" indent="-457200">
              <a:buAutoNum type="alphaLcParenR"/>
            </a:pPr>
            <a:r>
              <a:rPr lang="en-US" sz="2000" dirty="0"/>
              <a:t>Totals</a:t>
            </a:r>
          </a:p>
          <a:p>
            <a:pPr marL="914400" lvl="1" indent="-457200">
              <a:buAutoNum type="alphaLcParenR"/>
            </a:pPr>
            <a:r>
              <a:rPr lang="en-US" sz="2000" dirty="0"/>
              <a:t>Columns</a:t>
            </a:r>
          </a:p>
          <a:p>
            <a:pPr marL="914400" lvl="1" indent="-457200">
              <a:buAutoNum type="alphaLcParenR"/>
            </a:pPr>
            <a:r>
              <a:rPr lang="en-US" sz="2000" dirty="0"/>
              <a:t>Rows</a:t>
            </a:r>
          </a:p>
          <a:p>
            <a:pPr marL="914400" lvl="1" indent="-457200">
              <a:buAutoNum type="alphaLcParenR"/>
            </a:pPr>
            <a:r>
              <a:rPr lang="en-US" sz="2000" dirty="0"/>
              <a:t>Values</a:t>
            </a:r>
          </a:p>
          <a:p>
            <a:pPr marL="914400" lvl="1" indent="-457200">
              <a:buAutoNum type="alphaLcParenR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240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05FF-E539-26E8-5BFA-B98470F1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0E187-690C-5A46-0AEB-E37807E2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5235-DF8A-4F38-B864-CDF1C6B45C4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8BFC2-4E50-D17B-FB1C-47DE513C7E8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48765"/>
            <a:ext cx="10515600" cy="4624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Last time, we learned about: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Cleaning and formatting data in Excel</a:t>
            </a:r>
          </a:p>
          <a:p>
            <a:r>
              <a:rPr lang="en-US" dirty="0"/>
              <a:t>Calculating summary statistics (sum, average, count)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828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05FF-E539-26E8-5BFA-B98470F1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0E187-690C-5A46-0AEB-E37807E2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5235-DF8A-4F38-B864-CDF1C6B45C4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8BFC2-4E50-D17B-FB1C-47DE513C7E8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48765"/>
            <a:ext cx="6010275" cy="18802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Picture this. It’s time to evaluate last quarter’s sales performance. You open the spreadsheet and find a table with 10,000 rows and 20 columns of data, with each row representing an individual sale.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 descr="Stock market trading screen">
            <a:extLst>
              <a:ext uri="{FF2B5EF4-FFF2-40B4-BE49-F238E27FC236}">
                <a16:creationId xmlns:a16="http://schemas.microsoft.com/office/drawing/2014/main" id="{25346EC4-FAFB-5662-D6E9-44DB935D8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39" y="2327275"/>
            <a:ext cx="3305175" cy="2203450"/>
          </a:xfrm>
          <a:prstGeom prst="cloudCallout">
            <a:avLst/>
          </a:prstGeom>
        </p:spPr>
      </p:pic>
      <p:pic>
        <p:nvPicPr>
          <p:cNvPr id="8" name="Graphic 7" descr="Confused person outline">
            <a:extLst>
              <a:ext uri="{FF2B5EF4-FFF2-40B4-BE49-F238E27FC236}">
                <a16:creationId xmlns:a16="http://schemas.microsoft.com/office/drawing/2014/main" id="{CD2F8DC1-D5F8-BC9C-A968-0EF885E97B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34325" y="4867275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17324D-B643-BDA1-5EA3-FE7D795F8413}"/>
              </a:ext>
            </a:extLst>
          </p:cNvPr>
          <p:cNvSpPr txBox="1"/>
          <p:nvPr/>
        </p:nvSpPr>
        <p:spPr>
          <a:xfrm>
            <a:off x="838200" y="3719198"/>
            <a:ext cx="6093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/>
              <a:t>Q: </a:t>
            </a:r>
            <a:r>
              <a:rPr lang="en-US" sz="2400" dirty="0"/>
              <a:t>How can you get a clear, high-level picture of your company’s performance quickly and without messy formulas?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D3BC5B-7C88-C38F-A6DD-92809AA00A81}"/>
              </a:ext>
            </a:extLst>
          </p:cNvPr>
          <p:cNvSpPr txBox="1"/>
          <p:nvPr/>
        </p:nvSpPr>
        <p:spPr>
          <a:xfrm>
            <a:off x="838200" y="5360899"/>
            <a:ext cx="60938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/>
              <a:t>A: </a:t>
            </a:r>
            <a:r>
              <a:rPr lang="en-US" sz="2400" dirty="0"/>
              <a:t>Pivot Tables!</a:t>
            </a:r>
          </a:p>
        </p:txBody>
      </p:sp>
    </p:spTree>
    <p:extLst>
      <p:ext uri="{BB962C8B-B14F-4D97-AF65-F5344CB8AC3E}">
        <p14:creationId xmlns:p14="http://schemas.microsoft.com/office/powerpoint/2010/main" val="59230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05FF-E539-26E8-5BFA-B98470F1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0CD21-5E7A-4A50-C2E9-5B3A04A6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5235-DF8A-4F38-B864-CDF1C6B45C4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05C6FC-A964-4EB9-9106-D5B5B1484F38}"/>
              </a:ext>
            </a:extLst>
          </p:cNvPr>
          <p:cNvSpPr/>
          <p:nvPr/>
        </p:nvSpPr>
        <p:spPr>
          <a:xfrm>
            <a:off x="1171852" y="1726734"/>
            <a:ext cx="6742788" cy="70651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Define Pivot Tables and explain why they’re useful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0A397A6-8CAF-28A8-B5A6-C9E9AF01858E}"/>
              </a:ext>
            </a:extLst>
          </p:cNvPr>
          <p:cNvSpPr/>
          <p:nvPr/>
        </p:nvSpPr>
        <p:spPr>
          <a:xfrm>
            <a:off x="838200" y="1726734"/>
            <a:ext cx="706515" cy="706515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F41C0F4-755D-1DB9-6661-FB6FA96CF6F4}"/>
              </a:ext>
            </a:extLst>
          </p:cNvPr>
          <p:cNvSpPr/>
          <p:nvPr/>
        </p:nvSpPr>
        <p:spPr>
          <a:xfrm>
            <a:off x="1171852" y="2655076"/>
            <a:ext cx="6742788" cy="70651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Prepare data for Pivot Tables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C9FEC0-390E-D024-7582-13BA32AA9A12}"/>
              </a:ext>
            </a:extLst>
          </p:cNvPr>
          <p:cNvSpPr/>
          <p:nvPr/>
        </p:nvSpPr>
        <p:spPr>
          <a:xfrm>
            <a:off x="838200" y="2655076"/>
            <a:ext cx="706515" cy="706515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FB160C-74D0-7486-7173-5981AA7D2F9D}"/>
              </a:ext>
            </a:extLst>
          </p:cNvPr>
          <p:cNvSpPr/>
          <p:nvPr/>
        </p:nvSpPr>
        <p:spPr>
          <a:xfrm>
            <a:off x="1171852" y="3583418"/>
            <a:ext cx="6742788" cy="70651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Create Pivot Tables in Excel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AC1534A-92D4-C022-C194-60F8D71EA7CD}"/>
              </a:ext>
            </a:extLst>
          </p:cNvPr>
          <p:cNvSpPr/>
          <p:nvPr/>
        </p:nvSpPr>
        <p:spPr>
          <a:xfrm>
            <a:off x="838200" y="3583418"/>
            <a:ext cx="706515" cy="706515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FC9DB2B-161B-3C28-4A28-85FB99506332}"/>
              </a:ext>
            </a:extLst>
          </p:cNvPr>
          <p:cNvSpPr/>
          <p:nvPr/>
        </p:nvSpPr>
        <p:spPr>
          <a:xfrm>
            <a:off x="1171852" y="4511760"/>
            <a:ext cx="6742788" cy="70651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Learn about advanced features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99A788-32B6-3A83-734C-ABC211194CDC}"/>
              </a:ext>
            </a:extLst>
          </p:cNvPr>
          <p:cNvSpPr/>
          <p:nvPr/>
        </p:nvSpPr>
        <p:spPr>
          <a:xfrm>
            <a:off x="838200" y="4511760"/>
            <a:ext cx="706515" cy="706515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70433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67A8D-7B93-BC28-EC83-1CD245C3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 Tables are aggregated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61D2E-2601-811F-17B7-1B9B3442497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58925"/>
            <a:ext cx="10398760" cy="831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Pivot Tables are customizable tables in Excel that aggregate (AKA “group”) data by fields from a larger dataset. They help users better understand, analyze, and summarize their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B5E79-A0FB-695E-E2CF-A25EDEF4B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5235-DF8A-4F38-B864-CDF1C6B45C4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79E75-6542-8CEC-5745-50ED907DF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969" y="2812097"/>
            <a:ext cx="2235958" cy="34851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983070EB-BB98-8943-FA3A-04F409ECC6CF}"/>
              </a:ext>
            </a:extLst>
          </p:cNvPr>
          <p:cNvSpPr/>
          <p:nvPr/>
        </p:nvSpPr>
        <p:spPr>
          <a:xfrm>
            <a:off x="6096000" y="4113530"/>
            <a:ext cx="1517651" cy="67056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0AC012-B7C3-334F-C021-BDCAE02D5FD6}"/>
              </a:ext>
            </a:extLst>
          </p:cNvPr>
          <p:cNvSpPr txBox="1"/>
          <p:nvPr/>
        </p:nvSpPr>
        <p:spPr>
          <a:xfrm>
            <a:off x="1788160" y="2442765"/>
            <a:ext cx="277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Source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D5E4EA-56EC-CE90-10EC-0720FA4CA8B8}"/>
              </a:ext>
            </a:extLst>
          </p:cNvPr>
          <p:cNvSpPr txBox="1"/>
          <p:nvPr/>
        </p:nvSpPr>
        <p:spPr>
          <a:xfrm>
            <a:off x="8107108" y="2442765"/>
            <a:ext cx="277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Pivot Table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2515107-D376-ED4D-CE73-D42CEB570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87" y="2812097"/>
            <a:ext cx="5267826" cy="34851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3099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67A8D-7B93-BC28-EC83-1CD245C3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 Table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61D2E-2601-811F-17B7-1B9B3442497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58925"/>
            <a:ext cx="10398760" cy="28301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A PivotTable may be useful when you need to:</a:t>
            </a:r>
          </a:p>
          <a:p>
            <a:r>
              <a:rPr lang="en-US" sz="2400" dirty="0"/>
              <a:t>Filter</a:t>
            </a:r>
          </a:p>
          <a:p>
            <a:r>
              <a:rPr lang="en-US" sz="2400" dirty="0"/>
              <a:t>Sort</a:t>
            </a:r>
          </a:p>
          <a:p>
            <a:r>
              <a:rPr lang="en-US" sz="2400" dirty="0"/>
              <a:t>Sum</a:t>
            </a:r>
          </a:p>
          <a:p>
            <a:r>
              <a:rPr lang="en-US" sz="2400" dirty="0"/>
              <a:t>Average</a:t>
            </a:r>
          </a:p>
          <a:p>
            <a:r>
              <a:rPr lang="en-US" sz="2400" dirty="0"/>
              <a:t>Count</a:t>
            </a:r>
          </a:p>
          <a:p>
            <a:r>
              <a:rPr lang="en-US" sz="2400" dirty="0"/>
              <a:t>Max, min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B5E79-A0FB-695E-E2CF-A25EDEF4B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5235-DF8A-4F38-B864-CDF1C6B45C4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9C20EB-5B93-5A9F-CC1D-6F0F1C6A37E5}"/>
              </a:ext>
            </a:extLst>
          </p:cNvPr>
          <p:cNvSpPr/>
          <p:nvPr/>
        </p:nvSpPr>
        <p:spPr>
          <a:xfrm>
            <a:off x="6686108" y="4825364"/>
            <a:ext cx="4550852" cy="90678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57200" rtlCol="0" anchor="ctr"/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Yes, but Pivot Tables allow us to aggregate by categories and are quick and flexible!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8A6573D-AA64-6A1A-48C4-9321EB666329}"/>
              </a:ext>
            </a:extLst>
          </p:cNvPr>
          <p:cNvGrpSpPr/>
          <p:nvPr/>
        </p:nvGrpSpPr>
        <p:grpSpPr>
          <a:xfrm>
            <a:off x="6276342" y="4874895"/>
            <a:ext cx="807720" cy="807720"/>
            <a:chOff x="8872567" y="4610099"/>
            <a:chExt cx="807720" cy="807720"/>
          </a:xfrm>
          <a:solidFill>
            <a:schemeClr val="accent6">
              <a:lumMod val="75000"/>
            </a:schemeClr>
          </a:solidFill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1D0195-6235-538A-B47E-2115DAC644BE}"/>
                </a:ext>
              </a:extLst>
            </p:cNvPr>
            <p:cNvSpPr/>
            <p:nvPr/>
          </p:nvSpPr>
          <p:spPr>
            <a:xfrm>
              <a:off x="8872567" y="4610099"/>
              <a:ext cx="807720" cy="80772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D5CAE06-DAAB-D48A-88A3-FC5FDF524879}"/>
                </a:ext>
              </a:extLst>
            </p:cNvPr>
            <p:cNvGrpSpPr/>
            <p:nvPr/>
          </p:nvGrpSpPr>
          <p:grpSpPr>
            <a:xfrm>
              <a:off x="8953529" y="4691061"/>
              <a:ext cx="645796" cy="645796"/>
              <a:chOff x="8953529" y="4691061"/>
              <a:chExt cx="645796" cy="645796"/>
            </a:xfrm>
            <a:grpFill/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0D14D20-6479-A8FE-3A75-F181713269DD}"/>
                  </a:ext>
                </a:extLst>
              </p:cNvPr>
              <p:cNvSpPr/>
              <p:nvPr/>
            </p:nvSpPr>
            <p:spPr>
              <a:xfrm>
                <a:off x="8953529" y="4691061"/>
                <a:ext cx="645796" cy="645796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Graphic 13" descr="Checkmark outline">
                <a:extLst>
                  <a:ext uri="{FF2B5EF4-FFF2-40B4-BE49-F238E27FC236}">
                    <a16:creationId xmlns:a16="http://schemas.microsoft.com/office/drawing/2014/main" id="{DA81A73B-AF83-CD6D-1B84-1D4EF75A4E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997027" y="4740276"/>
                <a:ext cx="558800" cy="558800"/>
              </a:xfrm>
              <a:prstGeom prst="rect">
                <a:avLst/>
              </a:prstGeom>
            </p:spPr>
          </p:pic>
        </p:grp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BC935FC-D20D-8D9F-3CC3-D7613B99B77F}"/>
              </a:ext>
            </a:extLst>
          </p:cNvPr>
          <p:cNvSpPr/>
          <p:nvPr/>
        </p:nvSpPr>
        <p:spPr>
          <a:xfrm>
            <a:off x="828040" y="4831715"/>
            <a:ext cx="4551680" cy="90678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Ins="182880" rtlCol="0" anchor="ctr"/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Can’t we perform all these tasks in our original dataset?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B5B4D9C-A5B2-CA63-BF91-3061BEA3FF1F}"/>
              </a:ext>
            </a:extLst>
          </p:cNvPr>
          <p:cNvGrpSpPr/>
          <p:nvPr/>
        </p:nvGrpSpPr>
        <p:grpSpPr>
          <a:xfrm>
            <a:off x="4975860" y="4883784"/>
            <a:ext cx="807720" cy="807720"/>
            <a:chOff x="7569200" y="3200400"/>
            <a:chExt cx="807720" cy="80772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0B55772-893E-9E0D-9C91-A071984551BB}"/>
                </a:ext>
              </a:extLst>
            </p:cNvPr>
            <p:cNvSpPr/>
            <p:nvPr/>
          </p:nvSpPr>
          <p:spPr>
            <a:xfrm>
              <a:off x="7569200" y="3200400"/>
              <a:ext cx="807720" cy="807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Badge Question Mark outline">
              <a:extLst>
                <a:ext uri="{FF2B5EF4-FFF2-40B4-BE49-F238E27FC236}">
                  <a16:creationId xmlns:a16="http://schemas.microsoft.com/office/drawing/2014/main" id="{3ACFE10A-D79E-C143-CF1F-05CC93D7C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569200" y="3200400"/>
              <a:ext cx="807720" cy="8077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362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05FF-E539-26E8-5BFA-B98470F1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7EF92-AA80-0C3F-CAD8-07645DBC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5235-DF8A-4F38-B864-CDF1C6B45C4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2A942D-BE28-BB6E-5E63-B4F034EA7646}"/>
              </a:ext>
            </a:extLst>
          </p:cNvPr>
          <p:cNvSpPr txBox="1"/>
          <p:nvPr/>
        </p:nvSpPr>
        <p:spPr>
          <a:xfrm>
            <a:off x="1466849" y="2434968"/>
            <a:ext cx="680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F41469"/>
                </a:solidFill>
                <a:latin typeface="Arial" panose="020B0604020202020204" pitchFamily="34" charset="0"/>
              </a:rPr>
              <a:t>1.</a:t>
            </a:r>
            <a:endParaRPr lang="en-US" sz="2400" b="1" dirty="0">
              <a:solidFill>
                <a:srgbClr val="F41469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99F4DEE-FE00-A0A4-8804-982D8EF9C45B}"/>
              </a:ext>
            </a:extLst>
          </p:cNvPr>
          <p:cNvSpPr txBox="1">
            <a:spLocks/>
          </p:cNvSpPr>
          <p:nvPr/>
        </p:nvSpPr>
        <p:spPr>
          <a:xfrm>
            <a:off x="838198" y="1574801"/>
            <a:ext cx="10291356" cy="7315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/>
              <a:t>Determine what the columns, rows, and values of the Pivot Table would be for the following examples (there’s not one right answer!)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4B7BD4-39C0-B189-0E57-DF9700E3B015}"/>
              </a:ext>
            </a:extLst>
          </p:cNvPr>
          <p:cNvSpPr txBox="1"/>
          <p:nvPr/>
        </p:nvSpPr>
        <p:spPr>
          <a:xfrm>
            <a:off x="6869257" y="2434968"/>
            <a:ext cx="680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F41469"/>
                </a:solidFill>
                <a:effectLst/>
                <a:latin typeface="Arial" panose="020B0604020202020204" pitchFamily="34" charset="0"/>
              </a:rPr>
              <a:t>2.</a:t>
            </a:r>
            <a:endParaRPr lang="en-US" sz="2400" b="1" dirty="0">
              <a:solidFill>
                <a:srgbClr val="F41469"/>
              </a:solidFill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58FC09A9-64C3-C446-1719-AA6DA803AF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5272334"/>
              </p:ext>
            </p:extLst>
          </p:nvPr>
        </p:nvGraphicFramePr>
        <p:xfrm>
          <a:off x="6869256" y="2807245"/>
          <a:ext cx="3853181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BED694F-73F0-DD09-D9FF-3C506EE45B55}"/>
              </a:ext>
            </a:extLst>
          </p:cNvPr>
          <p:cNvSpPr txBox="1">
            <a:spLocks/>
          </p:cNvSpPr>
          <p:nvPr/>
        </p:nvSpPr>
        <p:spPr>
          <a:xfrm>
            <a:off x="1466848" y="2913520"/>
            <a:ext cx="4533902" cy="3237000"/>
          </a:xfrm>
          <a:prstGeom prst="roundRect">
            <a:avLst/>
          </a:prstGeom>
          <a:solidFill>
            <a:srgbClr val="EDEDED"/>
          </a:solidFill>
          <a:ln>
            <a:solidFill>
              <a:srgbClr val="FF0000"/>
            </a:solidFill>
          </a:ln>
        </p:spPr>
        <p:txBody>
          <a:bodyPr vert="horz" lIns="91440" tIns="45720" rIns="91440" bIns="45720" rtlCol="0" anchor="t" anchorCtr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/>
              <a:t>Each row of your dataset represents a sale at your local bike shop chain. Columns of the dataset are:</a:t>
            </a:r>
          </a:p>
          <a:p>
            <a:r>
              <a:rPr lang="en-US" sz="1800" i="1" dirty="0"/>
              <a:t>shop location </a:t>
            </a:r>
          </a:p>
          <a:p>
            <a:r>
              <a:rPr lang="en-US" sz="1800" i="1" dirty="0"/>
              <a:t>date</a:t>
            </a:r>
          </a:p>
          <a:p>
            <a:r>
              <a:rPr lang="en-US" sz="1800" i="1" dirty="0"/>
              <a:t>day of the week</a:t>
            </a:r>
          </a:p>
          <a:p>
            <a:r>
              <a:rPr lang="en-US" sz="1800" i="1" dirty="0"/>
              <a:t>number of items purchased</a:t>
            </a:r>
          </a:p>
          <a:p>
            <a:r>
              <a:rPr lang="en-US" sz="1800" i="1" dirty="0"/>
              <a:t>amount purchased</a:t>
            </a:r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r>
              <a:rPr lang="en-US" sz="1800" i="1" dirty="0"/>
              <a:t>Calculate the average number of items purchased in a sale by day of the week and by shop location.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07436E-EBE3-9240-2F13-19F66390FA20}"/>
              </a:ext>
            </a:extLst>
          </p:cNvPr>
          <p:cNvSpPr txBox="1"/>
          <p:nvPr/>
        </p:nvSpPr>
        <p:spPr>
          <a:xfrm>
            <a:off x="10281920" y="5965854"/>
            <a:ext cx="1615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*not real data</a:t>
            </a:r>
          </a:p>
        </p:txBody>
      </p:sp>
    </p:spTree>
    <p:extLst>
      <p:ext uri="{BB962C8B-B14F-4D97-AF65-F5344CB8AC3E}">
        <p14:creationId xmlns:p14="http://schemas.microsoft.com/office/powerpoint/2010/main" val="1935369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5C071-A024-24E6-ACFF-B9EFA1DE5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Preparation for Pivot Tables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429D99-32CB-DAA2-A4BA-9EFDF3048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5235-DF8A-4F38-B864-CDF1C6B45C4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7BBD8D-2B35-99C5-0DD3-F7CB4FCB2845}"/>
              </a:ext>
            </a:extLst>
          </p:cNvPr>
          <p:cNvSpPr txBox="1">
            <a:spLocks/>
          </p:cNvSpPr>
          <p:nvPr/>
        </p:nvSpPr>
        <p:spPr>
          <a:xfrm>
            <a:off x="838200" y="1558925"/>
            <a:ext cx="10398760" cy="899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Before we begin, let’s explore our source data. We should ask ourselves the following questions: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85BCD4C0-339C-53A9-5F4C-BD95309D4515}"/>
              </a:ext>
            </a:extLst>
          </p:cNvPr>
          <p:cNvSpPr/>
          <p:nvPr/>
        </p:nvSpPr>
        <p:spPr>
          <a:xfrm>
            <a:off x="495300" y="2708990"/>
            <a:ext cx="1910080" cy="3334779"/>
          </a:xfrm>
          <a:prstGeom prst="arc">
            <a:avLst>
              <a:gd name="adj1" fmla="val 16258032"/>
              <a:gd name="adj2" fmla="val 5163019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40A461-EFA0-99DC-D2D0-DED1401A50FA}"/>
              </a:ext>
            </a:extLst>
          </p:cNvPr>
          <p:cNvSpPr/>
          <p:nvPr/>
        </p:nvSpPr>
        <p:spPr>
          <a:xfrm>
            <a:off x="8260080" y="3004779"/>
            <a:ext cx="2743200" cy="2743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2400" dirty="0"/>
              <a:t>Remember, our insights are only as good as our source data!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2F6A271-31C1-AE14-6B48-5D92CB154ABF}"/>
              </a:ext>
            </a:extLst>
          </p:cNvPr>
          <p:cNvGrpSpPr/>
          <p:nvPr/>
        </p:nvGrpSpPr>
        <p:grpSpPr>
          <a:xfrm>
            <a:off x="2306320" y="5414931"/>
            <a:ext cx="4226560" cy="960110"/>
            <a:chOff x="2946400" y="5270399"/>
            <a:chExt cx="4226560" cy="96011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4E13E57-6850-F433-98AF-DC06CCE7D08C}"/>
                </a:ext>
              </a:extLst>
            </p:cNvPr>
            <p:cNvSpPr/>
            <p:nvPr/>
          </p:nvSpPr>
          <p:spPr>
            <a:xfrm>
              <a:off x="3444240" y="5590449"/>
              <a:ext cx="3728720" cy="64006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/>
                <a:t>Do I see any errors (misspellings, missing data, etc.)?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F29606A-81E8-57EC-0232-640EB2E95C9C}"/>
                </a:ext>
              </a:extLst>
            </p:cNvPr>
            <p:cNvGrpSpPr/>
            <p:nvPr/>
          </p:nvGrpSpPr>
          <p:grpSpPr>
            <a:xfrm>
              <a:off x="2946400" y="5270399"/>
              <a:ext cx="640080" cy="640080"/>
              <a:chOff x="7569200" y="3200400"/>
              <a:chExt cx="807720" cy="807720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A97B2B4C-6298-9658-29F1-8A61997728CC}"/>
                  </a:ext>
                </a:extLst>
              </p:cNvPr>
              <p:cNvSpPr/>
              <p:nvPr/>
            </p:nvSpPr>
            <p:spPr>
              <a:xfrm>
                <a:off x="7569200" y="3200400"/>
                <a:ext cx="807720" cy="8077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Graphic 18" descr="Badge Question Mark outline">
                <a:extLst>
                  <a:ext uri="{FF2B5EF4-FFF2-40B4-BE49-F238E27FC236}">
                    <a16:creationId xmlns:a16="http://schemas.microsoft.com/office/drawing/2014/main" id="{84E2773B-C45D-055F-2152-AED6C0937C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569200" y="3200400"/>
                <a:ext cx="807720" cy="807720"/>
              </a:xfrm>
              <a:prstGeom prst="rect">
                <a:avLst/>
              </a:prstGeom>
            </p:spPr>
          </p:pic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E312F4C-B33D-7E28-C385-2B3FCF6F355F}"/>
              </a:ext>
            </a:extLst>
          </p:cNvPr>
          <p:cNvGrpSpPr/>
          <p:nvPr/>
        </p:nvGrpSpPr>
        <p:grpSpPr>
          <a:xfrm>
            <a:off x="2570480" y="4395655"/>
            <a:ext cx="3810000" cy="978568"/>
            <a:chOff x="3586480" y="4243278"/>
            <a:chExt cx="3810000" cy="97856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8EFAE9F-7061-024E-F707-D9AA19E3BF5D}"/>
                </a:ext>
              </a:extLst>
            </p:cNvPr>
            <p:cNvSpPr/>
            <p:nvPr/>
          </p:nvSpPr>
          <p:spPr>
            <a:xfrm>
              <a:off x="4135120" y="4581786"/>
              <a:ext cx="3261360" cy="64006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/>
                <a:t>What format should the values of each colum</a:t>
              </a:r>
              <a:r>
                <a:rPr lang="en-US" dirty="0"/>
                <a:t>n be?</a:t>
              </a:r>
              <a:endParaRPr lang="en-US" sz="1800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C36237F-5BB3-AA64-CA92-FD1CF1652492}"/>
                </a:ext>
              </a:extLst>
            </p:cNvPr>
            <p:cNvGrpSpPr/>
            <p:nvPr/>
          </p:nvGrpSpPr>
          <p:grpSpPr>
            <a:xfrm>
              <a:off x="3586480" y="4243278"/>
              <a:ext cx="640080" cy="640080"/>
              <a:chOff x="7569200" y="3200400"/>
              <a:chExt cx="807720" cy="80772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A9F28C0-30AC-A448-A75D-6FDD8B28DA70}"/>
                  </a:ext>
                </a:extLst>
              </p:cNvPr>
              <p:cNvSpPr/>
              <p:nvPr/>
            </p:nvSpPr>
            <p:spPr>
              <a:xfrm>
                <a:off x="7569200" y="3200400"/>
                <a:ext cx="807720" cy="8077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" name="Graphic 21" descr="Badge Question Mark outline">
                <a:extLst>
                  <a:ext uri="{FF2B5EF4-FFF2-40B4-BE49-F238E27FC236}">
                    <a16:creationId xmlns:a16="http://schemas.microsoft.com/office/drawing/2014/main" id="{C78A485C-EAB0-EE20-80D9-CBAF01DEA3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569200" y="3200400"/>
                <a:ext cx="807720" cy="807720"/>
              </a:xfrm>
              <a:prstGeom prst="rect">
                <a:avLst/>
              </a:prstGeom>
            </p:spPr>
          </p:pic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89D8ADB-68A2-3E77-E83D-1959CBC52A5C}"/>
              </a:ext>
            </a:extLst>
          </p:cNvPr>
          <p:cNvGrpSpPr/>
          <p:nvPr/>
        </p:nvGrpSpPr>
        <p:grpSpPr>
          <a:xfrm>
            <a:off x="2560320" y="3389758"/>
            <a:ext cx="3810000" cy="965189"/>
            <a:chOff x="3586480" y="3247993"/>
            <a:chExt cx="3810000" cy="96518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527D098-F653-FDEC-4C9B-F3822F825A46}"/>
                </a:ext>
              </a:extLst>
            </p:cNvPr>
            <p:cNvSpPr/>
            <p:nvPr/>
          </p:nvSpPr>
          <p:spPr>
            <a:xfrm>
              <a:off x="4135120" y="3573122"/>
              <a:ext cx="3261360" cy="64006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/>
                <a:t>What columns does our dataset contain?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A2041EE-C879-A062-5C90-4499EEECA0C6}"/>
                </a:ext>
              </a:extLst>
            </p:cNvPr>
            <p:cNvGrpSpPr/>
            <p:nvPr/>
          </p:nvGrpSpPr>
          <p:grpSpPr>
            <a:xfrm>
              <a:off x="3586480" y="3247993"/>
              <a:ext cx="640080" cy="640080"/>
              <a:chOff x="7569200" y="3200400"/>
              <a:chExt cx="807720" cy="807720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FC55678-CBF4-7622-EF77-A10C231707AD}"/>
                  </a:ext>
                </a:extLst>
              </p:cNvPr>
              <p:cNvSpPr/>
              <p:nvPr/>
            </p:nvSpPr>
            <p:spPr>
              <a:xfrm>
                <a:off x="7569200" y="3200400"/>
                <a:ext cx="807720" cy="8077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Graphic 24" descr="Badge Question Mark outline">
                <a:extLst>
                  <a:ext uri="{FF2B5EF4-FFF2-40B4-BE49-F238E27FC236}">
                    <a16:creationId xmlns:a16="http://schemas.microsoft.com/office/drawing/2014/main" id="{46E2002D-DE15-BCB5-A205-FF36866A68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569200" y="3200400"/>
                <a:ext cx="807720" cy="807720"/>
              </a:xfrm>
              <a:prstGeom prst="rect">
                <a:avLst/>
              </a:prstGeom>
            </p:spPr>
          </p:pic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0A4D442-D337-9769-3F20-6E6A475ECF49}"/>
              </a:ext>
            </a:extLst>
          </p:cNvPr>
          <p:cNvGrpSpPr/>
          <p:nvPr/>
        </p:nvGrpSpPr>
        <p:grpSpPr>
          <a:xfrm>
            <a:off x="2082800" y="2376591"/>
            <a:ext cx="4450080" cy="972459"/>
            <a:chOff x="2946400" y="2232059"/>
            <a:chExt cx="4450080" cy="97245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42E54AF-DF50-DB07-8DE4-1CF05B1466BF}"/>
                </a:ext>
              </a:extLst>
            </p:cNvPr>
            <p:cNvSpPr/>
            <p:nvPr/>
          </p:nvSpPr>
          <p:spPr>
            <a:xfrm>
              <a:off x="3444240" y="2564458"/>
              <a:ext cx="3952240" cy="64006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/>
                <a:t>What does each row in the dataset represent?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5593085-8565-58F0-0D2B-A528AFE82648}"/>
                </a:ext>
              </a:extLst>
            </p:cNvPr>
            <p:cNvGrpSpPr/>
            <p:nvPr/>
          </p:nvGrpSpPr>
          <p:grpSpPr>
            <a:xfrm>
              <a:off x="2946400" y="2232059"/>
              <a:ext cx="640080" cy="640080"/>
              <a:chOff x="7569200" y="3200400"/>
              <a:chExt cx="807720" cy="8077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932C84F-8C07-4B58-A85A-18EFF9E7A924}"/>
                  </a:ext>
                </a:extLst>
              </p:cNvPr>
              <p:cNvSpPr/>
              <p:nvPr/>
            </p:nvSpPr>
            <p:spPr>
              <a:xfrm>
                <a:off x="7569200" y="3200400"/>
                <a:ext cx="807720" cy="8077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8" name="Graphic 27" descr="Badge Question Mark outline">
                <a:extLst>
                  <a:ext uri="{FF2B5EF4-FFF2-40B4-BE49-F238E27FC236}">
                    <a16:creationId xmlns:a16="http://schemas.microsoft.com/office/drawing/2014/main" id="{19A460F5-63E8-1CA5-06E2-6D81BDAD6F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569200" y="3200400"/>
                <a:ext cx="807720" cy="807720"/>
              </a:xfrm>
              <a:prstGeom prst="rect">
                <a:avLst/>
              </a:prstGeom>
            </p:spPr>
          </p:pic>
        </p:grpSp>
      </p:grp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F06D1A6-F545-ABC4-E8A3-4966F7455ED9}"/>
              </a:ext>
            </a:extLst>
          </p:cNvPr>
          <p:cNvSpPr/>
          <p:nvPr/>
        </p:nvSpPr>
        <p:spPr>
          <a:xfrm>
            <a:off x="6807200" y="4056349"/>
            <a:ext cx="1178560" cy="640060"/>
          </a:xfrm>
          <a:prstGeom prst="rightArrow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8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5C071-A024-24E6-ACFF-B9EFA1DE5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helpful tips before pivoting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429D99-32CB-DAA2-A4BA-9EFDF3048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5235-DF8A-4F38-B864-CDF1C6B45C4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6A0673-2646-826F-7F34-63312597ECC7}"/>
              </a:ext>
            </a:extLst>
          </p:cNvPr>
          <p:cNvSpPr/>
          <p:nvPr/>
        </p:nvSpPr>
        <p:spPr>
          <a:xfrm>
            <a:off x="843280" y="1690688"/>
            <a:ext cx="4241800" cy="43688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Convert source data to an Excel 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61BE42-AA86-4DBF-FBD7-1C377A164BBB}"/>
              </a:ext>
            </a:extLst>
          </p:cNvPr>
          <p:cNvSpPr/>
          <p:nvPr/>
        </p:nvSpPr>
        <p:spPr>
          <a:xfrm>
            <a:off x="6187440" y="1690688"/>
            <a:ext cx="4241800" cy="43688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Remove summary rows from source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21E272-70D1-48B2-DB1A-C7E277DD1856}"/>
              </a:ext>
            </a:extLst>
          </p:cNvPr>
          <p:cNvSpPr/>
          <p:nvPr/>
        </p:nvSpPr>
        <p:spPr>
          <a:xfrm>
            <a:off x="838200" y="2127568"/>
            <a:ext cx="4241800" cy="357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If you’ll be adding or removing rows (e.g., adding new purchases to your sales data), you’ll want to convert your source data to an Excel table.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With your source data in Excel table format, your Pivot Tables will automatically include changes to your data when you refresh.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To do this, choose any cell in your dataset. Click </a:t>
            </a:r>
            <a:r>
              <a:rPr lang="en-US" b="1" dirty="0">
                <a:solidFill>
                  <a:schemeClr val="tx1"/>
                </a:solidFill>
              </a:rPr>
              <a:t>Ctrl + T. </a:t>
            </a:r>
            <a:r>
              <a:rPr lang="en-US" dirty="0">
                <a:solidFill>
                  <a:schemeClr val="tx1"/>
                </a:solidFill>
              </a:rPr>
              <a:t>Done!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A87F40-D1ED-9C7C-4298-C293B8261937}"/>
              </a:ext>
            </a:extLst>
          </p:cNvPr>
          <p:cNvSpPr/>
          <p:nvPr/>
        </p:nvSpPr>
        <p:spPr>
          <a:xfrm>
            <a:off x="6182360" y="2127568"/>
            <a:ext cx="4241800" cy="357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Tables may come with totals in the final row. Your Pivot Table may mistake this for a data point.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To avoid any confusion, </a:t>
            </a:r>
            <a:r>
              <a:rPr lang="en-US" b="1" dirty="0">
                <a:solidFill>
                  <a:schemeClr val="tx1"/>
                </a:solidFill>
              </a:rPr>
              <a:t>remove any summary rows from your source data</a:t>
            </a:r>
            <a:r>
              <a:rPr lang="en-US" dirty="0">
                <a:solidFill>
                  <a:schemeClr val="tx1"/>
                </a:solidFill>
              </a:rPr>
              <a:t>. If you want to see the totals, add that to your Pivot Table.</a:t>
            </a:r>
          </a:p>
        </p:txBody>
      </p:sp>
    </p:spTree>
    <p:extLst>
      <p:ext uri="{BB962C8B-B14F-4D97-AF65-F5344CB8AC3E}">
        <p14:creationId xmlns:p14="http://schemas.microsoft.com/office/powerpoint/2010/main" val="314388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4398</TotalTime>
  <Words>704</Words>
  <Application>Microsoft Office PowerPoint</Application>
  <PresentationFormat>Widescreen</PresentationFormat>
  <Paragraphs>119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The Power of Pivot Tables</vt:lpstr>
      <vt:lpstr>Review</vt:lpstr>
      <vt:lpstr>Introduction</vt:lpstr>
      <vt:lpstr>Agenda</vt:lpstr>
      <vt:lpstr>Pivot Tables are aggregated tables</vt:lpstr>
      <vt:lpstr>Pivot Table use cases</vt:lpstr>
      <vt:lpstr>Activity</vt:lpstr>
      <vt:lpstr>Preparation for Pivot Tables</vt:lpstr>
      <vt:lpstr>Two helpful tips before pivoting</vt:lpstr>
      <vt:lpstr>Creating a Pivot Table in Excel</vt:lpstr>
      <vt:lpstr>Advanced features</vt:lpstr>
      <vt:lpstr>Summary</vt:lpstr>
      <vt:lpstr>Post-lesson understanding check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Linear Regression</dc:title>
  <dc:creator>Elliot Orenstein</dc:creator>
  <cp:lastModifiedBy>Elliot Orenstein</cp:lastModifiedBy>
  <cp:revision>35</cp:revision>
  <dcterms:created xsi:type="dcterms:W3CDTF">2022-05-23T17:22:07Z</dcterms:created>
  <dcterms:modified xsi:type="dcterms:W3CDTF">2022-06-21T19:03:09Z</dcterms:modified>
</cp:coreProperties>
</file>