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5156f492c_1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5156f492c_1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5156f492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5156f492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156f492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5156f492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156f492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156f492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5156f492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5156f492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5156f49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5156f492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156f492c_1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156f492c_1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156f492c_1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156f492c_1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5156f492c_1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5156f492c_1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4887e1ca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4887e1ca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1700 partnered schools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4887e1ca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4887e1ca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4887e1ca5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4887e1ca5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156f492c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156f492c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51ba232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51ba232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131f8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131f8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lt1"/>
              </a:buClr>
              <a:buSzPts val="1100"/>
              <a:buFont typeface="Arial"/>
              <a:buNone/>
            </a:pPr>
            <a:r>
              <a:rPr lang="en" sz="1200">
                <a:solidFill>
                  <a:schemeClr val="dk1"/>
                </a:solidFill>
                <a:latin typeface="Times New Roman"/>
                <a:ea typeface="Times New Roman"/>
                <a:cs typeface="Times New Roman"/>
                <a:sym typeface="Times New Roman"/>
              </a:rPr>
              <a:t>Identifying institutions that have return on investment between starting salary and cost of attendance that are higher than the average return on investment among top schools across different regions.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5131f87f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5131f87f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5156f492c_1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5156f492c_1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flipH="1">
            <a:off x="3225000" y="1448425"/>
            <a:ext cx="5919000" cy="36951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flipH="1">
            <a:off x="3397800" y="1448425"/>
            <a:ext cx="5746200" cy="3695100"/>
          </a:xfrm>
          <a:prstGeom prst="rtTriangle">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a:off x="3836700" y="1448475"/>
            <a:ext cx="5307300" cy="3695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35250" y="932100"/>
            <a:ext cx="5508300" cy="1655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5200"/>
              <a:buNone/>
              <a:defRPr b="1" sz="5200">
                <a:solidFill>
                  <a:schemeClr val="dk1"/>
                </a:solidFill>
              </a:defRPr>
            </a:lvl1pPr>
            <a:lvl2pPr lvl="1" rtl="0" algn="l">
              <a:lnSpc>
                <a:spcPct val="100000"/>
              </a:lnSpc>
              <a:spcBef>
                <a:spcPts val="0"/>
              </a:spcBef>
              <a:spcAft>
                <a:spcPts val="0"/>
              </a:spcAft>
              <a:buClr>
                <a:schemeClr val="dk1"/>
              </a:buClr>
              <a:buSzPts val="5200"/>
              <a:buNone/>
              <a:defRPr b="1" sz="5200">
                <a:solidFill>
                  <a:schemeClr val="dk1"/>
                </a:solidFill>
              </a:defRPr>
            </a:lvl2pPr>
            <a:lvl3pPr lvl="2" rtl="0" algn="l">
              <a:lnSpc>
                <a:spcPct val="100000"/>
              </a:lnSpc>
              <a:spcBef>
                <a:spcPts val="0"/>
              </a:spcBef>
              <a:spcAft>
                <a:spcPts val="0"/>
              </a:spcAft>
              <a:buClr>
                <a:schemeClr val="dk1"/>
              </a:buClr>
              <a:buSzPts val="5200"/>
              <a:buNone/>
              <a:defRPr b="1" sz="5200">
                <a:solidFill>
                  <a:schemeClr val="dk1"/>
                </a:solidFill>
              </a:defRPr>
            </a:lvl3pPr>
            <a:lvl4pPr lvl="3" rtl="0" algn="l">
              <a:lnSpc>
                <a:spcPct val="100000"/>
              </a:lnSpc>
              <a:spcBef>
                <a:spcPts val="0"/>
              </a:spcBef>
              <a:spcAft>
                <a:spcPts val="0"/>
              </a:spcAft>
              <a:buClr>
                <a:schemeClr val="dk1"/>
              </a:buClr>
              <a:buSzPts val="5200"/>
              <a:buNone/>
              <a:defRPr b="1" sz="5200">
                <a:solidFill>
                  <a:schemeClr val="dk1"/>
                </a:solidFill>
              </a:defRPr>
            </a:lvl4pPr>
            <a:lvl5pPr lvl="4" rtl="0" algn="l">
              <a:lnSpc>
                <a:spcPct val="100000"/>
              </a:lnSpc>
              <a:spcBef>
                <a:spcPts val="0"/>
              </a:spcBef>
              <a:spcAft>
                <a:spcPts val="0"/>
              </a:spcAft>
              <a:buClr>
                <a:schemeClr val="dk1"/>
              </a:buClr>
              <a:buSzPts val="5200"/>
              <a:buNone/>
              <a:defRPr b="1" sz="5200">
                <a:solidFill>
                  <a:schemeClr val="dk1"/>
                </a:solidFill>
              </a:defRPr>
            </a:lvl5pPr>
            <a:lvl6pPr lvl="5" rtl="0" algn="l">
              <a:lnSpc>
                <a:spcPct val="100000"/>
              </a:lnSpc>
              <a:spcBef>
                <a:spcPts val="0"/>
              </a:spcBef>
              <a:spcAft>
                <a:spcPts val="0"/>
              </a:spcAft>
              <a:buClr>
                <a:schemeClr val="dk1"/>
              </a:buClr>
              <a:buSzPts val="5200"/>
              <a:buNone/>
              <a:defRPr b="1" sz="5200">
                <a:solidFill>
                  <a:schemeClr val="dk1"/>
                </a:solidFill>
              </a:defRPr>
            </a:lvl6pPr>
            <a:lvl7pPr lvl="6" rtl="0" algn="l">
              <a:lnSpc>
                <a:spcPct val="100000"/>
              </a:lnSpc>
              <a:spcBef>
                <a:spcPts val="0"/>
              </a:spcBef>
              <a:spcAft>
                <a:spcPts val="0"/>
              </a:spcAft>
              <a:buClr>
                <a:schemeClr val="dk1"/>
              </a:buClr>
              <a:buSzPts val="5200"/>
              <a:buNone/>
              <a:defRPr b="1" sz="5200">
                <a:solidFill>
                  <a:schemeClr val="dk1"/>
                </a:solidFill>
              </a:defRPr>
            </a:lvl7pPr>
            <a:lvl8pPr lvl="7" rtl="0" algn="l">
              <a:lnSpc>
                <a:spcPct val="100000"/>
              </a:lnSpc>
              <a:spcBef>
                <a:spcPts val="0"/>
              </a:spcBef>
              <a:spcAft>
                <a:spcPts val="0"/>
              </a:spcAft>
              <a:buClr>
                <a:schemeClr val="dk1"/>
              </a:buClr>
              <a:buSzPts val="5200"/>
              <a:buNone/>
              <a:defRPr b="1" sz="5200">
                <a:solidFill>
                  <a:schemeClr val="dk1"/>
                </a:solidFill>
              </a:defRPr>
            </a:lvl8pPr>
            <a:lvl9pPr lvl="8" rtl="0" algn="l">
              <a:lnSpc>
                <a:spcPct val="100000"/>
              </a:lnSpc>
              <a:spcBef>
                <a:spcPts val="0"/>
              </a:spcBef>
              <a:spcAft>
                <a:spcPts val="0"/>
              </a:spcAft>
              <a:buClr>
                <a:schemeClr val="dk1"/>
              </a:buClr>
              <a:buSzPts val="5200"/>
              <a:buNone/>
              <a:defRPr b="1" sz="5200">
                <a:solidFill>
                  <a:schemeClr val="dk1"/>
                </a:solidFill>
              </a:defRPr>
            </a:lvl9pPr>
          </a:lstStyle>
          <a:p/>
        </p:txBody>
      </p:sp>
      <p:sp>
        <p:nvSpPr>
          <p:cNvPr id="56" name="Google Shape;56;p13"/>
          <p:cNvSpPr txBox="1"/>
          <p:nvPr>
            <p:ph idx="1" type="subTitle"/>
          </p:nvPr>
        </p:nvSpPr>
        <p:spPr>
          <a:xfrm>
            <a:off x="335250" y="2727850"/>
            <a:ext cx="3914700" cy="16125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chemeClr val="dk2"/>
              </a:buClr>
              <a:buSzPts val="2400"/>
              <a:buNone/>
              <a:defRPr sz="2400">
                <a:solidFill>
                  <a:schemeClr val="dk2"/>
                </a:solidFill>
              </a:defRPr>
            </a:lvl1pPr>
            <a:lvl2pPr lvl="1" rtl="0" algn="l">
              <a:lnSpc>
                <a:spcPct val="100000"/>
              </a:lnSpc>
              <a:spcBef>
                <a:spcPts val="0"/>
              </a:spcBef>
              <a:spcAft>
                <a:spcPts val="0"/>
              </a:spcAft>
              <a:buClr>
                <a:schemeClr val="dk2"/>
              </a:buClr>
              <a:buSzPts val="2400"/>
              <a:buNone/>
              <a:defRPr sz="2400">
                <a:solidFill>
                  <a:schemeClr val="dk2"/>
                </a:solidFill>
              </a:defRPr>
            </a:lvl2pPr>
            <a:lvl3pPr lvl="2" rtl="0" algn="l">
              <a:lnSpc>
                <a:spcPct val="100000"/>
              </a:lnSpc>
              <a:spcBef>
                <a:spcPts val="0"/>
              </a:spcBef>
              <a:spcAft>
                <a:spcPts val="0"/>
              </a:spcAft>
              <a:buClr>
                <a:schemeClr val="dk2"/>
              </a:buClr>
              <a:buSzPts val="2400"/>
              <a:buNone/>
              <a:defRPr sz="2400">
                <a:solidFill>
                  <a:schemeClr val="dk2"/>
                </a:solidFill>
              </a:defRPr>
            </a:lvl3pPr>
            <a:lvl4pPr lvl="3" rtl="0" algn="l">
              <a:lnSpc>
                <a:spcPct val="100000"/>
              </a:lnSpc>
              <a:spcBef>
                <a:spcPts val="0"/>
              </a:spcBef>
              <a:spcAft>
                <a:spcPts val="0"/>
              </a:spcAft>
              <a:buClr>
                <a:schemeClr val="dk2"/>
              </a:buClr>
              <a:buSzPts val="2400"/>
              <a:buNone/>
              <a:defRPr sz="2400">
                <a:solidFill>
                  <a:schemeClr val="dk2"/>
                </a:solidFill>
              </a:defRPr>
            </a:lvl4pPr>
            <a:lvl5pPr lvl="4" rtl="0" algn="l">
              <a:lnSpc>
                <a:spcPct val="100000"/>
              </a:lnSpc>
              <a:spcBef>
                <a:spcPts val="0"/>
              </a:spcBef>
              <a:spcAft>
                <a:spcPts val="0"/>
              </a:spcAft>
              <a:buClr>
                <a:schemeClr val="dk2"/>
              </a:buClr>
              <a:buSzPts val="2400"/>
              <a:buNone/>
              <a:defRPr sz="2400">
                <a:solidFill>
                  <a:schemeClr val="dk2"/>
                </a:solidFill>
              </a:defRPr>
            </a:lvl5pPr>
            <a:lvl6pPr lvl="5" rtl="0" algn="l">
              <a:lnSpc>
                <a:spcPct val="100000"/>
              </a:lnSpc>
              <a:spcBef>
                <a:spcPts val="0"/>
              </a:spcBef>
              <a:spcAft>
                <a:spcPts val="0"/>
              </a:spcAft>
              <a:buClr>
                <a:schemeClr val="dk2"/>
              </a:buClr>
              <a:buSzPts val="2400"/>
              <a:buNone/>
              <a:defRPr sz="2400">
                <a:solidFill>
                  <a:schemeClr val="dk2"/>
                </a:solidFill>
              </a:defRPr>
            </a:lvl6pPr>
            <a:lvl7pPr lvl="6" rtl="0" algn="l">
              <a:lnSpc>
                <a:spcPct val="100000"/>
              </a:lnSpc>
              <a:spcBef>
                <a:spcPts val="0"/>
              </a:spcBef>
              <a:spcAft>
                <a:spcPts val="0"/>
              </a:spcAft>
              <a:buClr>
                <a:schemeClr val="dk2"/>
              </a:buClr>
              <a:buSzPts val="2400"/>
              <a:buNone/>
              <a:defRPr sz="2400">
                <a:solidFill>
                  <a:schemeClr val="dk2"/>
                </a:solidFill>
              </a:defRPr>
            </a:lvl7pPr>
            <a:lvl8pPr lvl="7" rtl="0" algn="l">
              <a:lnSpc>
                <a:spcPct val="100000"/>
              </a:lnSpc>
              <a:spcBef>
                <a:spcPts val="0"/>
              </a:spcBef>
              <a:spcAft>
                <a:spcPts val="0"/>
              </a:spcAft>
              <a:buClr>
                <a:schemeClr val="dk2"/>
              </a:buClr>
              <a:buSzPts val="2400"/>
              <a:buNone/>
              <a:defRPr sz="2400">
                <a:solidFill>
                  <a:schemeClr val="dk2"/>
                </a:solidFill>
              </a:defRPr>
            </a:lvl8pPr>
            <a:lvl9pPr lvl="8" rtl="0" algn="l">
              <a:lnSpc>
                <a:spcPct val="100000"/>
              </a:lnSpc>
              <a:spcBef>
                <a:spcPts val="0"/>
              </a:spcBef>
              <a:spcAft>
                <a:spcPts val="0"/>
              </a:spcAft>
              <a:buClr>
                <a:schemeClr val="dk2"/>
              </a:buClr>
              <a:buSzPts val="2400"/>
              <a:buNone/>
              <a:defRPr sz="2400">
                <a:solidFill>
                  <a:schemeClr val="dk2"/>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35250" y="932100"/>
            <a:ext cx="5508300" cy="16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080">
                <a:latin typeface="Times New Roman"/>
                <a:ea typeface="Times New Roman"/>
                <a:cs typeface="Times New Roman"/>
                <a:sym typeface="Times New Roman"/>
              </a:rPr>
              <a:t>College</a:t>
            </a:r>
            <a:r>
              <a:rPr lang="en" sz="5080">
                <a:latin typeface="Times New Roman"/>
                <a:ea typeface="Times New Roman"/>
                <a:cs typeface="Times New Roman"/>
                <a:sym typeface="Times New Roman"/>
              </a:rPr>
              <a:t> Review Website</a:t>
            </a:r>
            <a:endParaRPr sz="5080">
              <a:latin typeface="Times New Roman"/>
              <a:ea typeface="Times New Roman"/>
              <a:cs typeface="Times New Roman"/>
              <a:sym typeface="Times New Roman"/>
            </a:endParaRPr>
          </a:p>
        </p:txBody>
      </p:sp>
      <p:sp>
        <p:nvSpPr>
          <p:cNvPr id="63" name="Google Shape;63;p14"/>
          <p:cNvSpPr txBox="1"/>
          <p:nvPr>
            <p:ph idx="1" type="subTitle"/>
          </p:nvPr>
        </p:nvSpPr>
        <p:spPr>
          <a:xfrm>
            <a:off x="335250" y="2727850"/>
            <a:ext cx="3914700" cy="1612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Group 7</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Craig Mc Iver</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Mai Nguyen</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Erika Ergart</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Stefanie Walsh</a:t>
            </a:r>
            <a:endParaRPr>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2"/>
                </a:solidFill>
                <a:latin typeface="Times New Roman"/>
                <a:ea typeface="Times New Roman"/>
                <a:cs typeface="Times New Roman"/>
                <a:sym typeface="Times New Roman"/>
              </a:rPr>
              <a:t>Theodore Ginting</a:t>
            </a: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What is the average score by country?</a:t>
            </a:r>
            <a:endParaRPr b="1">
              <a:latin typeface="Times New Roman"/>
              <a:ea typeface="Times New Roman"/>
              <a:cs typeface="Times New Roman"/>
              <a:sym typeface="Times New Roman"/>
            </a:endParaRPr>
          </a:p>
        </p:txBody>
      </p:sp>
      <p:sp>
        <p:nvSpPr>
          <p:cNvPr id="125" name="Google Shape;125;p23"/>
          <p:cNvSpPr txBox="1"/>
          <p:nvPr>
            <p:ph idx="1" type="body"/>
          </p:nvPr>
        </p:nvSpPr>
        <p:spPr>
          <a:xfrm>
            <a:off x="311700" y="1439225"/>
            <a:ext cx="4914300" cy="31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United States leads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Surprisingly, Singapore comes in second.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Since Singapore is less common for US high school students to study at, it might make sense for our client to promote Singapore as an up-and-coming education center.</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26" name="Google Shape;126;p23"/>
          <p:cNvPicPr preferRelativeResize="0"/>
          <p:nvPr/>
        </p:nvPicPr>
        <p:blipFill rotWithShape="1">
          <a:blip r:embed="rId3">
            <a:alphaModFix/>
          </a:blip>
          <a:srcRect b="0" l="0" r="27262" t="0"/>
          <a:stretch/>
        </p:blipFill>
        <p:spPr>
          <a:xfrm>
            <a:off x="5303875" y="1152475"/>
            <a:ext cx="3165546"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Salary Analysis</a:t>
            </a:r>
            <a:endParaRPr b="1"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Which region results into the highest starting median salary?</a:t>
            </a:r>
            <a:endParaRPr b="1">
              <a:latin typeface="Times New Roman"/>
              <a:ea typeface="Times New Roman"/>
              <a:cs typeface="Times New Roman"/>
              <a:sym typeface="Times New Roman"/>
            </a:endParaRPr>
          </a:p>
        </p:txBody>
      </p:sp>
      <p:sp>
        <p:nvSpPr>
          <p:cNvPr id="137" name="Google Shape;137;p25"/>
          <p:cNvSpPr txBox="1"/>
          <p:nvPr>
            <p:ph idx="1" type="body"/>
          </p:nvPr>
        </p:nvSpPr>
        <p:spPr>
          <a:xfrm>
            <a:off x="311700" y="1152475"/>
            <a:ext cx="8520600" cy="173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Northwestern region breeds the highest starting median salary.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First schools in the United States emerged in the 13 colonies, which are located in the Northeastern region.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older the college is, the more time it took for the teach staff to perfect </a:t>
            </a:r>
            <a:r>
              <a:rPr lang="en">
                <a:latin typeface="Times New Roman"/>
                <a:ea typeface="Times New Roman"/>
                <a:cs typeface="Times New Roman"/>
                <a:sym typeface="Times New Roman"/>
              </a:rPr>
              <a:t>their</a:t>
            </a:r>
            <a:r>
              <a:rPr lang="en">
                <a:latin typeface="Times New Roman"/>
                <a:ea typeface="Times New Roman"/>
                <a:cs typeface="Times New Roman"/>
                <a:sym typeface="Times New Roman"/>
              </a:rPr>
              <a:t> craft</a:t>
            </a:r>
            <a:endParaRPr>
              <a:latin typeface="Times New Roman"/>
              <a:ea typeface="Times New Roman"/>
              <a:cs typeface="Times New Roman"/>
              <a:sym typeface="Times New Roman"/>
            </a:endParaRPr>
          </a:p>
        </p:txBody>
      </p:sp>
      <p:pic>
        <p:nvPicPr>
          <p:cNvPr id="138" name="Google Shape;138;p25"/>
          <p:cNvPicPr preferRelativeResize="0"/>
          <p:nvPr/>
        </p:nvPicPr>
        <p:blipFill>
          <a:blip r:embed="rId3">
            <a:alphaModFix/>
          </a:blip>
          <a:stretch>
            <a:fillRect/>
          </a:stretch>
        </p:blipFill>
        <p:spPr>
          <a:xfrm>
            <a:off x="453500" y="3115775"/>
            <a:ext cx="7334250" cy="14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25225" y="0"/>
            <a:ext cx="8497800" cy="122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latin typeface="Times New Roman"/>
                <a:ea typeface="Times New Roman"/>
                <a:cs typeface="Times New Roman"/>
                <a:sym typeface="Times New Roman"/>
              </a:rPr>
              <a:t>Is having a higher rate of international students and smaller student to staff ratio related to higher Mid-Career 90th Percentile Salary?</a:t>
            </a:r>
            <a:endParaRPr b="1" sz="2500">
              <a:latin typeface="Times New Roman"/>
              <a:ea typeface="Times New Roman"/>
              <a:cs typeface="Times New Roman"/>
              <a:sym typeface="Times New Roman"/>
            </a:endParaRPr>
          </a:p>
        </p:txBody>
      </p:sp>
      <p:sp>
        <p:nvSpPr>
          <p:cNvPr id="144" name="Google Shape;144;p26"/>
          <p:cNvSpPr txBox="1"/>
          <p:nvPr>
            <p:ph idx="1" type="body"/>
          </p:nvPr>
        </p:nvSpPr>
        <p:spPr>
          <a:xfrm>
            <a:off x="367950" y="1226700"/>
            <a:ext cx="3750600" cy="33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Lower student to staff ratio leads to more personal relationships professors develop with students, </a:t>
            </a:r>
            <a:r>
              <a:rPr lang="en" sz="1700">
                <a:latin typeface="Times New Roman"/>
                <a:ea typeface="Times New Roman"/>
                <a:cs typeface="Times New Roman"/>
                <a:sym typeface="Times New Roman"/>
              </a:rPr>
              <a:t>which</a:t>
            </a:r>
            <a:r>
              <a:rPr lang="en" sz="1700">
                <a:latin typeface="Times New Roman"/>
                <a:ea typeface="Times New Roman"/>
                <a:cs typeface="Times New Roman"/>
                <a:sym typeface="Times New Roman"/>
              </a:rPr>
              <a:t> results into:</a:t>
            </a:r>
            <a:endParaRPr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More questions answered</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Assisting with finding higher paying jobs</a:t>
            </a:r>
            <a:endParaRPr sz="1700">
              <a:latin typeface="Times New Roman"/>
              <a:ea typeface="Times New Roman"/>
              <a:cs typeface="Times New Roman"/>
              <a:sym typeface="Times New Roman"/>
            </a:endParaRPr>
          </a:p>
          <a:p>
            <a:pPr indent="0" lvl="0" marL="0" rtl="0" algn="l">
              <a:spcBef>
                <a:spcPts val="1200"/>
              </a:spcBef>
              <a:spcAft>
                <a:spcPts val="0"/>
              </a:spcAft>
              <a:buNone/>
            </a:pPr>
            <a:r>
              <a:rPr lang="en" sz="1700">
                <a:latin typeface="Times New Roman"/>
                <a:ea typeface="Times New Roman"/>
                <a:cs typeface="Times New Roman"/>
                <a:sym typeface="Times New Roman"/>
              </a:rPr>
              <a:t>Higher international student ratio leads to:</a:t>
            </a:r>
            <a:endParaRPr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More diverse learning experience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Better professional expertise</a:t>
            </a:r>
            <a:endParaRPr sz="1700">
              <a:latin typeface="Times New Roman"/>
              <a:ea typeface="Times New Roman"/>
              <a:cs typeface="Times New Roman"/>
              <a:sym typeface="Times New Roman"/>
            </a:endParaRPr>
          </a:p>
          <a:p>
            <a:pPr indent="0" lvl="0" marL="0" rtl="0" algn="l">
              <a:spcBef>
                <a:spcPts val="1200"/>
              </a:spcBef>
              <a:spcAft>
                <a:spcPts val="1200"/>
              </a:spcAft>
              <a:buNone/>
            </a:pPr>
            <a:r>
              <a:rPr lang="en" sz="1300">
                <a:solidFill>
                  <a:srgbClr val="222222"/>
                </a:solidFill>
                <a:highlight>
                  <a:srgbClr val="FFFFFF"/>
                </a:highlight>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pic>
        <p:nvPicPr>
          <p:cNvPr id="145" name="Google Shape;145;p26"/>
          <p:cNvPicPr preferRelativeResize="0"/>
          <p:nvPr/>
        </p:nvPicPr>
        <p:blipFill>
          <a:blip r:embed="rId3">
            <a:alphaModFix/>
          </a:blip>
          <a:stretch>
            <a:fillRect/>
          </a:stretch>
        </p:blipFill>
        <p:spPr>
          <a:xfrm>
            <a:off x="4118550" y="1226700"/>
            <a:ext cx="4859900" cy="3192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224800" y="2229375"/>
            <a:ext cx="469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Quality of Education Analysis</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6508325" y="1419300"/>
            <a:ext cx="2782200" cy="2304900"/>
          </a:xfrm>
          <a:prstGeom prst="rect">
            <a:avLst/>
          </a:prstGeom>
        </p:spPr>
        <p:txBody>
          <a:bodyPr anchorCtr="0" anchor="b" bIns="91425" lIns="91425" spcFirstLastPara="1" rIns="91425" wrap="square" tIns="91425">
            <a:noAutofit/>
          </a:bodyPr>
          <a:lstStyle/>
          <a:p>
            <a:pPr indent="-317500" lvl="0" marL="457200" rtl="0" algn="l">
              <a:lnSpc>
                <a:spcPct val="200000"/>
              </a:lnSpc>
              <a:spcBef>
                <a:spcPts val="0"/>
              </a:spcBef>
              <a:spcAft>
                <a:spcPts val="0"/>
              </a:spcAft>
              <a:buSzPts val="1400"/>
              <a:buFont typeface="Times"/>
              <a:buChar char="●"/>
            </a:pPr>
            <a:r>
              <a:rPr lang="en" sz="1400">
                <a:latin typeface="Times"/>
                <a:ea typeface="Times"/>
                <a:cs typeface="Times"/>
                <a:sym typeface="Times"/>
              </a:rPr>
              <a:t>Listed are the  universities with number of publications and patents gained per year</a:t>
            </a:r>
            <a:endParaRPr sz="1400">
              <a:latin typeface="Times"/>
              <a:ea typeface="Times"/>
              <a:cs typeface="Times"/>
              <a:sym typeface="Times"/>
            </a:endParaRPr>
          </a:p>
          <a:p>
            <a:pPr indent="-317500" lvl="0" marL="457200" rtl="0" algn="l">
              <a:lnSpc>
                <a:spcPct val="200000"/>
              </a:lnSpc>
              <a:spcBef>
                <a:spcPts val="0"/>
              </a:spcBef>
              <a:spcAft>
                <a:spcPts val="0"/>
              </a:spcAft>
              <a:buSzPts val="1400"/>
              <a:buFont typeface="Times"/>
              <a:buChar char="●"/>
            </a:pPr>
            <a:r>
              <a:rPr lang="en" sz="1400">
                <a:latin typeface="Times"/>
                <a:ea typeface="Times"/>
                <a:cs typeface="Times"/>
                <a:sym typeface="Times"/>
              </a:rPr>
              <a:t>Observe how those relate to quality of education and quality of faculty in the same year</a:t>
            </a:r>
            <a:endParaRPr sz="1400">
              <a:latin typeface="Times"/>
              <a:ea typeface="Times"/>
              <a:cs typeface="Times"/>
              <a:sym typeface="Times"/>
            </a:endParaRPr>
          </a:p>
        </p:txBody>
      </p:sp>
      <p:sp>
        <p:nvSpPr>
          <p:cNvPr id="156" name="Google Shape;156;p28"/>
          <p:cNvSpPr txBox="1"/>
          <p:nvPr>
            <p:ph idx="1" type="body"/>
          </p:nvPr>
        </p:nvSpPr>
        <p:spPr>
          <a:xfrm>
            <a:off x="295200" y="3982475"/>
            <a:ext cx="8553600" cy="755700"/>
          </a:xfrm>
          <a:prstGeom prst="rect">
            <a:avLst/>
          </a:prstGeom>
        </p:spPr>
        <p:txBody>
          <a:bodyPr anchorCtr="0" anchor="t" bIns="91425" lIns="91425" spcFirstLastPara="1" rIns="91425" wrap="square" tIns="91425">
            <a:normAutofit fontScale="62500"/>
          </a:bodyPr>
          <a:lstStyle/>
          <a:p>
            <a:pPr indent="0" lvl="0" marL="0" rtl="0" algn="l">
              <a:lnSpc>
                <a:spcPct val="200000"/>
              </a:lnSpc>
              <a:spcBef>
                <a:spcPts val="0"/>
              </a:spcBef>
              <a:spcAft>
                <a:spcPts val="0"/>
              </a:spcAft>
              <a:buClr>
                <a:schemeClr val="dk1"/>
              </a:buClr>
              <a:buSzPct val="91666"/>
              <a:buFont typeface="Arial"/>
              <a:buNone/>
            </a:pPr>
            <a:r>
              <a:rPr lang="en">
                <a:solidFill>
                  <a:schemeClr val="dk1"/>
                </a:solidFill>
                <a:latin typeface="Times New Roman"/>
                <a:ea typeface="Times New Roman"/>
                <a:cs typeface="Times New Roman"/>
                <a:sym typeface="Times New Roman"/>
              </a:rPr>
              <a:t>Disclaimer: This table shows that the ranking of the university does not necessarily result in high quality of education and more publications getting published. Instead, the quality of education and quality faculty directly affects the number of publications and patents that schools achieve. This is a good reference for research scholars when it comes to choosing a research university that fits their needs.</a:t>
            </a:r>
            <a:endParaRPr/>
          </a:p>
        </p:txBody>
      </p:sp>
      <p:pic>
        <p:nvPicPr>
          <p:cNvPr id="157" name="Google Shape;157;p28"/>
          <p:cNvPicPr preferRelativeResize="0"/>
          <p:nvPr/>
        </p:nvPicPr>
        <p:blipFill>
          <a:blip r:embed="rId3">
            <a:alphaModFix/>
          </a:blip>
          <a:stretch>
            <a:fillRect/>
          </a:stretch>
        </p:blipFill>
        <p:spPr>
          <a:xfrm>
            <a:off x="160425" y="907025"/>
            <a:ext cx="6447650" cy="2758850"/>
          </a:xfrm>
          <a:prstGeom prst="rect">
            <a:avLst/>
          </a:prstGeom>
          <a:noFill/>
          <a:ln>
            <a:noFill/>
          </a:ln>
        </p:spPr>
      </p:pic>
      <p:sp>
        <p:nvSpPr>
          <p:cNvPr id="158" name="Google Shape;158;p28"/>
          <p:cNvSpPr txBox="1"/>
          <p:nvPr>
            <p:ph type="title"/>
          </p:nvPr>
        </p:nvSpPr>
        <p:spPr>
          <a:xfrm>
            <a:off x="311700" y="140500"/>
            <a:ext cx="85206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Times New Roman"/>
                <a:ea typeface="Times New Roman"/>
                <a:cs typeface="Times New Roman"/>
                <a:sym typeface="Times New Roman"/>
              </a:rPr>
              <a:t>Which universities have good research resources?</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500">
                <a:latin typeface="Times New Roman"/>
                <a:ea typeface="Times New Roman"/>
                <a:cs typeface="Times New Roman"/>
                <a:sym typeface="Times New Roman"/>
              </a:rPr>
              <a:t>Education Expenditure</a:t>
            </a:r>
            <a:endParaRPr b="1" sz="2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What is the education expenditure by country?</a:t>
            </a:r>
            <a:endParaRPr b="1">
              <a:latin typeface="Times New Roman"/>
              <a:ea typeface="Times New Roman"/>
              <a:cs typeface="Times New Roman"/>
              <a:sym typeface="Times New Roman"/>
            </a:endParaRPr>
          </a:p>
        </p:txBody>
      </p:sp>
      <p:sp>
        <p:nvSpPr>
          <p:cNvPr id="169" name="Google Shape;169;p30"/>
          <p:cNvSpPr txBox="1"/>
          <p:nvPr>
            <p:ph idx="1" type="body"/>
          </p:nvPr>
        </p:nvSpPr>
        <p:spPr>
          <a:xfrm>
            <a:off x="311700" y="1152475"/>
            <a:ext cx="4398000" cy="362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Countries like Korea, Finland, and Denmark have high expenditures given the size of their country.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Our client could decide to focus some exploration into schools in those countries, assuming that higher spending on education leads to better education outcomes.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analysis would be further benefitted by including population size as a variable to get expenditure per capita.</a:t>
            </a:r>
            <a:endParaRPr>
              <a:latin typeface="Times New Roman"/>
              <a:ea typeface="Times New Roman"/>
              <a:cs typeface="Times New Roman"/>
              <a:sym typeface="Times New Roman"/>
            </a:endParaRPr>
          </a:p>
        </p:txBody>
      </p:sp>
      <p:pic>
        <p:nvPicPr>
          <p:cNvPr id="170" name="Google Shape;170;p30"/>
          <p:cNvPicPr preferRelativeResize="0"/>
          <p:nvPr/>
        </p:nvPicPr>
        <p:blipFill>
          <a:blip r:embed="rId3">
            <a:alphaModFix/>
          </a:blip>
          <a:stretch>
            <a:fillRect/>
          </a:stretch>
        </p:blipFill>
        <p:spPr>
          <a:xfrm>
            <a:off x="4709850" y="1315250"/>
            <a:ext cx="4019550" cy="278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328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What is the relationship between expenditure and score by country?</a:t>
            </a:r>
            <a:endParaRPr b="1">
              <a:latin typeface="Times New Roman"/>
              <a:ea typeface="Times New Roman"/>
              <a:cs typeface="Times New Roman"/>
              <a:sym typeface="Times New Roman"/>
            </a:endParaRPr>
          </a:p>
        </p:txBody>
      </p:sp>
      <p:sp>
        <p:nvSpPr>
          <p:cNvPr id="176" name="Google Shape;176;p31"/>
          <p:cNvSpPr txBox="1"/>
          <p:nvPr>
            <p:ph idx="1" type="body"/>
          </p:nvPr>
        </p:nvSpPr>
        <p:spPr>
          <a:xfrm>
            <a:off x="94375" y="1152475"/>
            <a:ext cx="3603300" cy="386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There might be a small correlation between expenditure and score.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average is around 1.3 to 1.9.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Chile spends the second most money on education but is ranked 24 out of 26.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It is important for our client to not always assume that expenditure is equal to outcome. </a:t>
            </a:r>
            <a:endParaRPr>
              <a:latin typeface="Times New Roman"/>
              <a:ea typeface="Times New Roman"/>
              <a:cs typeface="Times New Roman"/>
              <a:sym typeface="Times New Roman"/>
            </a:endParaRPr>
          </a:p>
        </p:txBody>
      </p:sp>
      <p:pic>
        <p:nvPicPr>
          <p:cNvPr id="177" name="Google Shape;177;p31"/>
          <p:cNvPicPr preferRelativeResize="0"/>
          <p:nvPr/>
        </p:nvPicPr>
        <p:blipFill>
          <a:blip r:embed="rId3">
            <a:alphaModFix/>
          </a:blip>
          <a:stretch>
            <a:fillRect/>
          </a:stretch>
        </p:blipFill>
        <p:spPr>
          <a:xfrm>
            <a:off x="3697525" y="1392648"/>
            <a:ext cx="2567100" cy="2358214"/>
          </a:xfrm>
          <a:prstGeom prst="rect">
            <a:avLst/>
          </a:prstGeom>
          <a:noFill/>
          <a:ln>
            <a:noFill/>
          </a:ln>
        </p:spPr>
      </p:pic>
      <p:pic>
        <p:nvPicPr>
          <p:cNvPr id="178" name="Google Shape;178;p31"/>
          <p:cNvPicPr preferRelativeResize="0"/>
          <p:nvPr/>
        </p:nvPicPr>
        <p:blipFill>
          <a:blip r:embed="rId4">
            <a:alphaModFix/>
          </a:blip>
          <a:stretch>
            <a:fillRect/>
          </a:stretch>
        </p:blipFill>
        <p:spPr>
          <a:xfrm>
            <a:off x="6264618" y="2468675"/>
            <a:ext cx="2773506" cy="235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latin typeface="Times New Roman"/>
                <a:ea typeface="Times New Roman"/>
                <a:cs typeface="Times New Roman"/>
                <a:sym typeface="Times New Roman"/>
              </a:rPr>
              <a:t>Client: Niche.com</a:t>
            </a:r>
            <a:endParaRPr b="1">
              <a:latin typeface="Times New Roman"/>
              <a:ea typeface="Times New Roman"/>
              <a:cs typeface="Times New Roman"/>
              <a:sym typeface="Times New Roman"/>
            </a:endParaRPr>
          </a:p>
        </p:txBody>
      </p:sp>
      <p:sp>
        <p:nvSpPr>
          <p:cNvPr id="69" name="Google Shape;69;p15"/>
          <p:cNvSpPr txBox="1"/>
          <p:nvPr>
            <p:ph idx="1" type="body"/>
          </p:nvPr>
        </p:nvSpPr>
        <p:spPr>
          <a:xfrm>
            <a:off x="311700" y="1177325"/>
            <a:ext cx="3552900" cy="396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Large database of US schools.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Many different filtering options for website users.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Well-established in the college review market, but many competitors.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Generates revenue from universities promoting themselves in the search results as well as from other advertisers.</a:t>
            </a:r>
            <a:endParaRPr sz="1800">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3902275" y="1177323"/>
            <a:ext cx="4993700" cy="324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18005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700">
                <a:latin typeface="Times New Roman"/>
                <a:ea typeface="Times New Roman"/>
                <a:cs typeface="Times New Roman"/>
                <a:sym typeface="Times New Roman"/>
              </a:rPr>
              <a:t>Objective</a:t>
            </a:r>
            <a:endParaRPr b="1" sz="2700">
              <a:latin typeface="Times New Roman"/>
              <a:ea typeface="Times New Roman"/>
              <a:cs typeface="Times New Roman"/>
              <a:sym typeface="Times New Roman"/>
            </a:endParaRPr>
          </a:p>
        </p:txBody>
      </p:sp>
      <p:sp>
        <p:nvSpPr>
          <p:cNvPr id="76" name="Google Shape;76;p16"/>
          <p:cNvSpPr txBox="1"/>
          <p:nvPr>
            <p:ph idx="1" type="body"/>
          </p:nvPr>
        </p:nvSpPr>
        <p:spPr>
          <a:xfrm>
            <a:off x="368125" y="1547400"/>
            <a:ext cx="3562500" cy="166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Expand upon the current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Introduce international universities.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Carry these tasks out efficiently to reduce strain on Niche.com.</a:t>
            </a:r>
            <a:endParaRPr>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4521738" y="1060325"/>
            <a:ext cx="4127125" cy="2751425"/>
          </a:xfrm>
          <a:prstGeom prst="rect">
            <a:avLst/>
          </a:prstGeom>
          <a:noFill/>
          <a:ln>
            <a:noFill/>
          </a:ln>
        </p:spPr>
      </p:pic>
      <p:sp>
        <p:nvSpPr>
          <p:cNvPr id="78" name="Google Shape;78;p16"/>
          <p:cNvSpPr txBox="1"/>
          <p:nvPr/>
        </p:nvSpPr>
        <p:spPr>
          <a:xfrm>
            <a:off x="4571250" y="3854350"/>
            <a:ext cx="4028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Times New Roman"/>
                <a:ea typeface="Times New Roman"/>
                <a:cs typeface="Times New Roman"/>
                <a:sym typeface="Times New Roman"/>
              </a:rPr>
              <a:t>Swiss Federal Institute of Technology, Zurich</a:t>
            </a: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Datasets</a:t>
            </a:r>
            <a:endParaRPr b="1">
              <a:latin typeface="Times New Roman"/>
              <a:ea typeface="Times New Roman"/>
              <a:cs typeface="Times New Roman"/>
              <a:sym typeface="Times New Roman"/>
            </a:endParaRPr>
          </a:p>
        </p:txBody>
      </p:sp>
      <p:sp>
        <p:nvSpPr>
          <p:cNvPr id="84" name="Google Shape;84;p17"/>
          <p:cNvSpPr txBox="1"/>
          <p:nvPr>
            <p:ph idx="1" type="body"/>
          </p:nvPr>
        </p:nvSpPr>
        <p:spPr>
          <a:xfrm>
            <a:off x="311700" y="1902000"/>
            <a:ext cx="3346200" cy="133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World University Rankings 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Salaries By College Type 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Top_schools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Country_data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Read in through MySQL’s import wizard</a:t>
            </a:r>
            <a:endParaRPr>
              <a:latin typeface="Times New Roman"/>
              <a:ea typeface="Times New Roman"/>
              <a:cs typeface="Times New Roman"/>
              <a:sym typeface="Times New Roman"/>
            </a:endParaRPr>
          </a:p>
        </p:txBody>
      </p:sp>
      <p:pic>
        <p:nvPicPr>
          <p:cNvPr id="85" name="Google Shape;85;p17"/>
          <p:cNvPicPr preferRelativeResize="0"/>
          <p:nvPr/>
        </p:nvPicPr>
        <p:blipFill>
          <a:blip r:embed="rId3">
            <a:alphaModFix/>
          </a:blip>
          <a:stretch>
            <a:fillRect/>
          </a:stretch>
        </p:blipFill>
        <p:spPr>
          <a:xfrm>
            <a:off x="3718300" y="1424075"/>
            <a:ext cx="5140650" cy="2295360"/>
          </a:xfrm>
          <a:prstGeom prst="rect">
            <a:avLst/>
          </a:prstGeom>
          <a:noFill/>
          <a:ln>
            <a:noFill/>
          </a:ln>
        </p:spPr>
      </p:pic>
      <p:sp>
        <p:nvSpPr>
          <p:cNvPr id="86" name="Google Shape;86;p17"/>
          <p:cNvSpPr txBox="1"/>
          <p:nvPr/>
        </p:nvSpPr>
        <p:spPr>
          <a:xfrm>
            <a:off x="4189175" y="3879325"/>
            <a:ext cx="4399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Times New Roman"/>
                <a:ea typeface="Times New Roman"/>
                <a:cs typeface="Times New Roman"/>
                <a:sym typeface="Times New Roman"/>
              </a:rPr>
              <a:t>Human Development Index World Map</a:t>
            </a:r>
            <a:endParaRPr>
              <a:solidFill>
                <a:schemeClr val="lt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latin typeface="Times New Roman"/>
                <a:ea typeface="Times New Roman"/>
                <a:cs typeface="Times New Roman"/>
                <a:sym typeface="Times New Roman"/>
              </a:rPr>
              <a:t>Entity Relationship Diagram</a:t>
            </a:r>
            <a:endParaRPr b="1" sz="3000">
              <a:latin typeface="Times New Roman"/>
              <a:ea typeface="Times New Roman"/>
              <a:cs typeface="Times New Roman"/>
              <a:sym typeface="Times New Roman"/>
            </a:endParaRPr>
          </a:p>
        </p:txBody>
      </p:sp>
      <p:sp>
        <p:nvSpPr>
          <p:cNvPr id="92" name="Google Shape;92;p18"/>
          <p:cNvSpPr/>
          <p:nvPr/>
        </p:nvSpPr>
        <p:spPr>
          <a:xfrm>
            <a:off x="1093200" y="1085838"/>
            <a:ext cx="6957600" cy="344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8"/>
          <p:cNvPicPr preferRelativeResize="0"/>
          <p:nvPr/>
        </p:nvPicPr>
        <p:blipFill>
          <a:blip r:embed="rId3">
            <a:alphaModFix/>
          </a:blip>
          <a:stretch>
            <a:fillRect/>
          </a:stretch>
        </p:blipFill>
        <p:spPr>
          <a:xfrm>
            <a:off x="2122874" y="1085850"/>
            <a:ext cx="4898250" cy="344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Factors that Impact College Rankings</a:t>
            </a:r>
            <a:endParaRPr b="1" sz="3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Clr>
                <a:schemeClr val="dk1"/>
              </a:buClr>
              <a:buSzPct val="39285"/>
              <a:buFont typeface="Arial"/>
              <a:buNone/>
            </a:pPr>
            <a:r>
              <a:rPr b="1" lang="en">
                <a:latin typeface="Times New Roman"/>
                <a:ea typeface="Times New Roman"/>
                <a:cs typeface="Times New Roman"/>
                <a:sym typeface="Times New Roman"/>
              </a:rPr>
              <a:t>What are the t</a:t>
            </a:r>
            <a:r>
              <a:rPr b="1" lang="en">
                <a:latin typeface="Times New Roman"/>
                <a:ea typeface="Times New Roman"/>
                <a:cs typeface="Times New Roman"/>
                <a:sym typeface="Times New Roman"/>
              </a:rPr>
              <a:t>op schools by ROI?</a:t>
            </a:r>
            <a:endParaRPr b="1">
              <a:latin typeface="Times New Roman"/>
              <a:ea typeface="Times New Roman"/>
              <a:cs typeface="Times New Roman"/>
              <a:sym typeface="Times New Roman"/>
            </a:endParaRPr>
          </a:p>
        </p:txBody>
      </p:sp>
      <p:sp>
        <p:nvSpPr>
          <p:cNvPr id="104" name="Google Shape;104;p20"/>
          <p:cNvSpPr txBox="1"/>
          <p:nvPr>
            <p:ph idx="1" type="body"/>
          </p:nvPr>
        </p:nvSpPr>
        <p:spPr>
          <a:xfrm>
            <a:off x="176950" y="1498225"/>
            <a:ext cx="3422100" cy="30708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Times New Roman"/>
              <a:buChar char="●"/>
            </a:pPr>
            <a:r>
              <a:rPr lang="en">
                <a:latin typeface="Times New Roman"/>
                <a:ea typeface="Times New Roman"/>
                <a:cs typeface="Times New Roman"/>
                <a:sym typeface="Times New Roman"/>
              </a:rPr>
              <a:t>European universities tend to have the highest return on investment.</a:t>
            </a:r>
            <a:endParaRPr>
              <a:latin typeface="Times New Roman"/>
              <a:ea typeface="Times New Roman"/>
              <a:cs typeface="Times New Roman"/>
              <a:sym typeface="Times New Roman"/>
            </a:endParaRPr>
          </a:p>
          <a:p>
            <a:pPr indent="-342900" lvl="0" marL="457200" rtl="0" algn="l">
              <a:lnSpc>
                <a:spcPct val="95000"/>
              </a:lnSpc>
              <a:spcBef>
                <a:spcPts val="0"/>
              </a:spcBef>
              <a:spcAft>
                <a:spcPts val="0"/>
              </a:spcAft>
              <a:buSzPts val="1800"/>
              <a:buFont typeface="Times New Roman"/>
              <a:buChar char="●"/>
            </a:pPr>
            <a:r>
              <a:rPr lang="en">
                <a:latin typeface="Times New Roman"/>
                <a:ea typeface="Times New Roman"/>
                <a:cs typeface="Times New Roman"/>
                <a:sym typeface="Times New Roman"/>
              </a:rPr>
              <a:t>Acceptance rates for top ROI schools are average, compared to competitiveness of the Ivy League universities. </a:t>
            </a:r>
            <a:endParaRPr>
              <a:latin typeface="Times New Roman"/>
              <a:ea typeface="Times New Roman"/>
              <a:cs typeface="Times New Roman"/>
              <a:sym typeface="Times New Roman"/>
            </a:endParaRPr>
          </a:p>
        </p:txBody>
      </p:sp>
      <p:pic>
        <p:nvPicPr>
          <p:cNvPr id="105" name="Google Shape;105;p20"/>
          <p:cNvPicPr preferRelativeResize="0"/>
          <p:nvPr/>
        </p:nvPicPr>
        <p:blipFill>
          <a:blip r:embed="rId3">
            <a:alphaModFix/>
          </a:blip>
          <a:stretch>
            <a:fillRect/>
          </a:stretch>
        </p:blipFill>
        <p:spPr>
          <a:xfrm>
            <a:off x="3504600" y="1629813"/>
            <a:ext cx="5545025" cy="188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Times New Roman"/>
                <a:ea typeface="Times New Roman"/>
                <a:cs typeface="Times New Roman"/>
                <a:sym typeface="Times New Roman"/>
              </a:rPr>
              <a:t>How does happiness index affect college quality of education?</a:t>
            </a:r>
            <a:endParaRPr b="1" sz="2520">
              <a:latin typeface="Times New Roman"/>
              <a:ea typeface="Times New Roman"/>
              <a:cs typeface="Times New Roman"/>
              <a:sym typeface="Times New Roman"/>
            </a:endParaRPr>
          </a:p>
        </p:txBody>
      </p:sp>
      <p:sp>
        <p:nvSpPr>
          <p:cNvPr id="111" name="Google Shape;111;p21"/>
          <p:cNvSpPr txBox="1"/>
          <p:nvPr>
            <p:ph idx="1" type="body"/>
          </p:nvPr>
        </p:nvSpPr>
        <p:spPr>
          <a:xfrm>
            <a:off x="311700" y="1476300"/>
            <a:ext cx="3882000" cy="309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Higher happiness index results into better quality of education in each country.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Happiness motivates us to go to classes, participate in activities, and collaborate</a:t>
            </a:r>
            <a:endParaRPr>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4426625" y="1152475"/>
            <a:ext cx="4286275" cy="362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Is there a relationship between Total Score and Quality of Education?</a:t>
            </a:r>
            <a:endParaRPr b="1">
              <a:latin typeface="Times New Roman"/>
              <a:ea typeface="Times New Roman"/>
              <a:cs typeface="Times New Roman"/>
              <a:sym typeface="Times New Roman"/>
            </a:endParaRPr>
          </a:p>
        </p:txBody>
      </p:sp>
      <p:sp>
        <p:nvSpPr>
          <p:cNvPr id="118" name="Google Shape;118;p22"/>
          <p:cNvSpPr txBox="1"/>
          <p:nvPr>
            <p:ph idx="1" type="body"/>
          </p:nvPr>
        </p:nvSpPr>
        <p:spPr>
          <a:xfrm>
            <a:off x="311700" y="1364350"/>
            <a:ext cx="3491100" cy="320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There does not seem to be a strong relationship between quality of education and average score for schools that are strong overall.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We suggest our client look at other factors to see if there is a stronger relationship elsewhere.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3984225" y="1620050"/>
            <a:ext cx="5036401" cy="21872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