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7" r:id="rId2"/>
    <p:sldId id="644" r:id="rId3"/>
    <p:sldId id="647" r:id="rId4"/>
    <p:sldId id="314" r:id="rId5"/>
    <p:sldId id="597" r:id="rId6"/>
    <p:sldId id="599" r:id="rId7"/>
    <p:sldId id="512" r:id="rId8"/>
    <p:sldId id="649" r:id="rId9"/>
    <p:sldId id="515" r:id="rId10"/>
    <p:sldId id="650" r:id="rId11"/>
    <p:sldId id="637" r:id="rId12"/>
    <p:sldId id="651" r:id="rId13"/>
    <p:sldId id="640" r:id="rId14"/>
    <p:sldId id="648" r:id="rId15"/>
    <p:sldId id="790" r:id="rId16"/>
    <p:sldId id="774" r:id="rId17"/>
    <p:sldId id="666" r:id="rId18"/>
    <p:sldId id="783" r:id="rId19"/>
    <p:sldId id="643" r:id="rId20"/>
    <p:sldId id="690" r:id="rId21"/>
    <p:sldId id="780" r:id="rId22"/>
    <p:sldId id="784" r:id="rId23"/>
    <p:sldId id="693" r:id="rId24"/>
    <p:sldId id="692" r:id="rId25"/>
    <p:sldId id="694" r:id="rId26"/>
    <p:sldId id="786" r:id="rId27"/>
    <p:sldId id="785" r:id="rId28"/>
    <p:sldId id="788" r:id="rId29"/>
    <p:sldId id="791" r:id="rId30"/>
    <p:sldId id="792" r:id="rId31"/>
    <p:sldId id="793" r:id="rId32"/>
    <p:sldId id="794" r:id="rId33"/>
    <p:sldId id="7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18F26-53C2-436B-B500-8534336EDEC9}" v="8" dt="2019-08-09T01:32:45.884"/>
    <p1510:client id="{C94A3B49-BEBD-49FC-9C5B-E1B4602DA75C}" v="1" dt="2019-08-09T14:04:00.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286DA887-590B-4D95-9561-B3C8042F6B98}"/>
  </pc:docChgLst>
  <pc:docChgLst>
    <pc:chgData name="Ricardo Mtz" userId="28b94b4c2cc33072" providerId="LiveId" clId="{C94A3B49-BEBD-49FC-9C5B-E1B4602DA75C}"/>
    <pc:docChg chg="modSld sldOrd">
      <pc:chgData name="Ricardo Mtz" userId="28b94b4c2cc33072" providerId="LiveId" clId="{C94A3B49-BEBD-49FC-9C5B-E1B4602DA75C}" dt="2019-08-09T14:04:00.081" v="0"/>
      <pc:docMkLst>
        <pc:docMk/>
      </pc:docMkLst>
      <pc:sldChg chg="ord">
        <pc:chgData name="Ricardo Mtz" userId="28b94b4c2cc33072" providerId="LiveId" clId="{C94A3B49-BEBD-49FC-9C5B-E1B4602DA75C}" dt="2019-08-09T14:04:00.081" v="0"/>
        <pc:sldMkLst>
          <pc:docMk/>
          <pc:sldMk cId="0" sldId="786"/>
        </pc:sldMkLst>
      </pc:sldChg>
    </pc:docChg>
  </pc:docChgLst>
  <pc:docChgLst>
    <pc:chgData name="Ricardo Mtz" userId="28b94b4c2cc33072" providerId="LiveId" clId="{AD8B22A4-1F38-4710-9E31-9BD1981C1619}"/>
  </pc:docChgLst>
  <pc:docChgLst>
    <pc:chgData name="Ricardo Mtz" userId="28b94b4c2cc33072" providerId="LiveId" clId="{14218F26-53C2-436B-B500-8534336EDEC9}"/>
    <pc:docChg chg="undo custSel addSld modSld">
      <pc:chgData name="Ricardo Mtz" userId="28b94b4c2cc33072" providerId="LiveId" clId="{14218F26-53C2-436B-B500-8534336EDEC9}" dt="2019-08-09T01:36:32.971" v="692" actId="20577"/>
      <pc:docMkLst>
        <pc:docMk/>
      </pc:docMkLst>
      <pc:sldChg chg="modSp add">
        <pc:chgData name="Ricardo Mtz" userId="28b94b4c2cc33072" providerId="LiveId" clId="{14218F26-53C2-436B-B500-8534336EDEC9}" dt="2019-08-09T01:02:49.393" v="62" actId="6549"/>
        <pc:sldMkLst>
          <pc:docMk/>
          <pc:sldMk cId="479070613" sldId="791"/>
        </pc:sldMkLst>
        <pc:spChg chg="mod">
          <ac:chgData name="Ricardo Mtz" userId="28b94b4c2cc33072" providerId="LiveId" clId="{14218F26-53C2-436B-B500-8534336EDEC9}" dt="2019-08-09T01:02:29.920" v="22" actId="20577"/>
          <ac:spMkLst>
            <pc:docMk/>
            <pc:sldMk cId="479070613" sldId="791"/>
            <ac:spMk id="2" creationId="{2A0EAFA0-9586-4235-91E8-56B919078ECF}"/>
          </ac:spMkLst>
        </pc:spChg>
        <pc:spChg chg="mod">
          <ac:chgData name="Ricardo Mtz" userId="28b94b4c2cc33072" providerId="LiveId" clId="{14218F26-53C2-436B-B500-8534336EDEC9}" dt="2019-08-09T01:02:49.393" v="62" actId="6549"/>
          <ac:spMkLst>
            <pc:docMk/>
            <pc:sldMk cId="479070613" sldId="791"/>
            <ac:spMk id="3" creationId="{F35AD0AE-A61D-4653-8E4D-94AA51BB5015}"/>
          </ac:spMkLst>
        </pc:spChg>
      </pc:sldChg>
      <pc:sldChg chg="modSp add">
        <pc:chgData name="Ricardo Mtz" userId="28b94b4c2cc33072" providerId="LiveId" clId="{14218F26-53C2-436B-B500-8534336EDEC9}" dt="2019-08-09T01:03:42.963" v="77" actId="403"/>
        <pc:sldMkLst>
          <pc:docMk/>
          <pc:sldMk cId="1013543815" sldId="792"/>
        </pc:sldMkLst>
        <pc:spChg chg="mod">
          <ac:chgData name="Ricardo Mtz" userId="28b94b4c2cc33072" providerId="LiveId" clId="{14218F26-53C2-436B-B500-8534336EDEC9}" dt="2019-08-09T01:03:06.375" v="70" actId="20577"/>
          <ac:spMkLst>
            <pc:docMk/>
            <pc:sldMk cId="1013543815" sldId="792"/>
            <ac:spMk id="2" creationId="{9BE66571-86D1-4666-A1D9-DADB5AA8CFF5}"/>
          </ac:spMkLst>
        </pc:spChg>
        <pc:spChg chg="mod">
          <ac:chgData name="Ricardo Mtz" userId="28b94b4c2cc33072" providerId="LiveId" clId="{14218F26-53C2-436B-B500-8534336EDEC9}" dt="2019-08-09T01:03:42.963" v="77" actId="403"/>
          <ac:spMkLst>
            <pc:docMk/>
            <pc:sldMk cId="1013543815" sldId="792"/>
            <ac:spMk id="3" creationId="{019CA3DE-0562-4880-AEF2-6965D1A104A6}"/>
          </ac:spMkLst>
        </pc:spChg>
      </pc:sldChg>
      <pc:sldChg chg="modSp add">
        <pc:chgData name="Ricardo Mtz" userId="28b94b4c2cc33072" providerId="LiveId" clId="{14218F26-53C2-436B-B500-8534336EDEC9}" dt="2019-08-09T01:31:42.398" v="135" actId="20577"/>
        <pc:sldMkLst>
          <pc:docMk/>
          <pc:sldMk cId="336423959" sldId="793"/>
        </pc:sldMkLst>
        <pc:spChg chg="mod">
          <ac:chgData name="Ricardo Mtz" userId="28b94b4c2cc33072" providerId="LiveId" clId="{14218F26-53C2-436B-B500-8534336EDEC9}" dt="2019-08-09T01:04:08.381" v="86" actId="20577"/>
          <ac:spMkLst>
            <pc:docMk/>
            <pc:sldMk cId="336423959" sldId="793"/>
            <ac:spMk id="2" creationId="{7B05BC4C-C698-41C0-B09F-97E2A89DA23E}"/>
          </ac:spMkLst>
        </pc:spChg>
        <pc:spChg chg="mod">
          <ac:chgData name="Ricardo Mtz" userId="28b94b4c2cc33072" providerId="LiveId" clId="{14218F26-53C2-436B-B500-8534336EDEC9}" dt="2019-08-09T01:31:42.398" v="135" actId="20577"/>
          <ac:spMkLst>
            <pc:docMk/>
            <pc:sldMk cId="336423959" sldId="793"/>
            <ac:spMk id="3" creationId="{51FEBF8F-A7D7-4721-AF28-43187910DF95}"/>
          </ac:spMkLst>
        </pc:spChg>
      </pc:sldChg>
      <pc:sldChg chg="modSp add">
        <pc:chgData name="Ricardo Mtz" userId="28b94b4c2cc33072" providerId="LiveId" clId="{14218F26-53C2-436B-B500-8534336EDEC9}" dt="2019-08-09T01:32:18.231" v="138" actId="403"/>
        <pc:sldMkLst>
          <pc:docMk/>
          <pc:sldMk cId="811264049" sldId="794"/>
        </pc:sldMkLst>
        <pc:spChg chg="mod">
          <ac:chgData name="Ricardo Mtz" userId="28b94b4c2cc33072" providerId="LiveId" clId="{14218F26-53C2-436B-B500-8534336EDEC9}" dt="2019-08-09T01:32:18.231" v="138" actId="403"/>
          <ac:spMkLst>
            <pc:docMk/>
            <pc:sldMk cId="811264049" sldId="794"/>
            <ac:spMk id="3" creationId="{51FEBF8F-A7D7-4721-AF28-43187910DF95}"/>
          </ac:spMkLst>
        </pc:spChg>
      </pc:sldChg>
      <pc:sldChg chg="modSp add">
        <pc:chgData name="Ricardo Mtz" userId="28b94b4c2cc33072" providerId="LiveId" clId="{14218F26-53C2-436B-B500-8534336EDEC9}" dt="2019-08-09T01:36:32.971" v="692" actId="20577"/>
        <pc:sldMkLst>
          <pc:docMk/>
          <pc:sldMk cId="324393146" sldId="795"/>
        </pc:sldMkLst>
        <pc:spChg chg="mod">
          <ac:chgData name="Ricardo Mtz" userId="28b94b4c2cc33072" providerId="LiveId" clId="{14218F26-53C2-436B-B500-8534336EDEC9}" dt="2019-08-09T01:32:48.709" v="148" actId="20577"/>
          <ac:spMkLst>
            <pc:docMk/>
            <pc:sldMk cId="324393146" sldId="795"/>
            <ac:spMk id="2" creationId="{3738C55A-4D93-432A-A423-01F89C72057C}"/>
          </ac:spMkLst>
        </pc:spChg>
        <pc:spChg chg="mod">
          <ac:chgData name="Ricardo Mtz" userId="28b94b4c2cc33072" providerId="LiveId" clId="{14218F26-53C2-436B-B500-8534336EDEC9}" dt="2019-08-09T01:36:32.971" v="692" actId="20577"/>
          <ac:spMkLst>
            <pc:docMk/>
            <pc:sldMk cId="324393146" sldId="795"/>
            <ac:spMk id="3" creationId="{3A17128A-C1F9-4230-91DA-D0C2531CF7A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BB6F-E522-4D26-A9BF-9B2544689D1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A96D82A-2390-4B9C-8066-9481939D0745}">
      <dgm:prSet/>
      <dgm:spPr/>
      <dgm:t>
        <a:bodyPr/>
        <a:lstStyle/>
        <a:p>
          <a:r>
            <a:rPr lang="es-ES"/>
            <a:t>Es una técnica que se utiliza para tomar una dirección basada en la clase y hacerla un poco más eficiente, optimizando recursos.</a:t>
          </a:r>
          <a:endParaRPr lang="en-US"/>
        </a:p>
      </dgm:t>
    </dgm:pt>
    <dgm:pt modelId="{91BE5277-2BBA-44C4-BCFB-D4F2E0782600}" type="parTrans" cxnId="{E4B35FE5-29A7-4F8A-9878-D7AE63553109}">
      <dgm:prSet/>
      <dgm:spPr/>
      <dgm:t>
        <a:bodyPr/>
        <a:lstStyle/>
        <a:p>
          <a:endParaRPr lang="en-US"/>
        </a:p>
      </dgm:t>
    </dgm:pt>
    <dgm:pt modelId="{E9E000A8-A9FD-4631-85DB-F6115FA9F1E9}" type="sibTrans" cxnId="{E4B35FE5-29A7-4F8A-9878-D7AE63553109}">
      <dgm:prSet/>
      <dgm:spPr/>
      <dgm:t>
        <a:bodyPr/>
        <a:lstStyle/>
        <a:p>
          <a:endParaRPr lang="en-US"/>
        </a:p>
      </dgm:t>
    </dgm:pt>
    <dgm:pt modelId="{9C575EAA-323D-48AE-939D-38CEC076E004}">
      <dgm:prSet/>
      <dgm:spPr/>
      <dgm:t>
        <a:bodyPr/>
        <a:lstStyle/>
        <a:p>
          <a:r>
            <a:rPr lang="es-ES"/>
            <a:t>Capacidad de especificar una máscara de subred distinta para el mismo número de red en distintas subredes.</a:t>
          </a:r>
          <a:endParaRPr lang="en-US"/>
        </a:p>
      </dgm:t>
    </dgm:pt>
    <dgm:pt modelId="{8574C0A9-1A24-4834-99EB-88256962DE11}" type="parTrans" cxnId="{42239BC9-EBF2-4DE5-A81B-65311CA245C8}">
      <dgm:prSet/>
      <dgm:spPr/>
      <dgm:t>
        <a:bodyPr/>
        <a:lstStyle/>
        <a:p>
          <a:endParaRPr lang="en-US"/>
        </a:p>
      </dgm:t>
    </dgm:pt>
    <dgm:pt modelId="{4D93F977-7A87-4A9E-AA7A-7C89C67F7F21}" type="sibTrans" cxnId="{42239BC9-EBF2-4DE5-A81B-65311CA245C8}">
      <dgm:prSet/>
      <dgm:spPr/>
      <dgm:t>
        <a:bodyPr/>
        <a:lstStyle/>
        <a:p>
          <a:endParaRPr lang="en-US"/>
        </a:p>
      </dgm:t>
    </dgm:pt>
    <dgm:pt modelId="{4DA42F1E-703B-4E1E-9E04-3189584CD30C}">
      <dgm:prSet/>
      <dgm:spPr/>
      <dgm:t>
        <a:bodyPr/>
        <a:lstStyle/>
        <a:p>
          <a:r>
            <a:rPr lang="es-ES"/>
            <a:t>Las VLSM pueden ayudar a optimizar el espacio de dirección disponible.</a:t>
          </a:r>
          <a:endParaRPr lang="en-US"/>
        </a:p>
      </dgm:t>
    </dgm:pt>
    <dgm:pt modelId="{E9559F98-6E52-4202-84A2-597BBA285AC7}" type="parTrans" cxnId="{270C8EB1-9A33-4378-8A60-4191D51A0205}">
      <dgm:prSet/>
      <dgm:spPr/>
      <dgm:t>
        <a:bodyPr/>
        <a:lstStyle/>
        <a:p>
          <a:endParaRPr lang="en-US"/>
        </a:p>
      </dgm:t>
    </dgm:pt>
    <dgm:pt modelId="{9DBDF555-8463-4C68-9E77-4C59ECC0BDE0}" type="sibTrans" cxnId="{270C8EB1-9A33-4378-8A60-4191D51A0205}">
      <dgm:prSet/>
      <dgm:spPr/>
      <dgm:t>
        <a:bodyPr/>
        <a:lstStyle/>
        <a:p>
          <a:endParaRPr lang="en-US"/>
        </a:p>
      </dgm:t>
    </dgm:pt>
    <dgm:pt modelId="{8D9C3C8F-7F90-4E1D-BCD2-8470AB659529}">
      <dgm:prSet/>
      <dgm:spPr/>
      <dgm:t>
        <a:bodyPr/>
        <a:lstStyle/>
        <a:p>
          <a:r>
            <a:rPr lang="es-ES"/>
            <a:t>VLSM es utilizado dentro de la organización.</a:t>
          </a:r>
          <a:endParaRPr lang="en-US"/>
        </a:p>
      </dgm:t>
    </dgm:pt>
    <dgm:pt modelId="{C9F5C732-01B4-4A68-B606-06D9F156DEC5}" type="parTrans" cxnId="{ECC4C5C1-8D76-41A3-B88D-F6E05E21D0CE}">
      <dgm:prSet/>
      <dgm:spPr/>
      <dgm:t>
        <a:bodyPr/>
        <a:lstStyle/>
        <a:p>
          <a:endParaRPr lang="en-US"/>
        </a:p>
      </dgm:t>
    </dgm:pt>
    <dgm:pt modelId="{DABA5BEA-982C-4A3F-BB21-4F88AFCFA67F}" type="sibTrans" cxnId="{ECC4C5C1-8D76-41A3-B88D-F6E05E21D0CE}">
      <dgm:prSet/>
      <dgm:spPr/>
      <dgm:t>
        <a:bodyPr/>
        <a:lstStyle/>
        <a:p>
          <a:endParaRPr lang="en-US"/>
        </a:p>
      </dgm:t>
    </dgm:pt>
    <dgm:pt modelId="{FA0A2E01-3324-4941-B3DE-DE821F7565C9}" type="pres">
      <dgm:prSet presAssocID="{68FCBB6F-E522-4D26-A9BF-9B2544689D11}" presName="linear" presStyleCnt="0">
        <dgm:presLayoutVars>
          <dgm:animLvl val="lvl"/>
          <dgm:resizeHandles val="exact"/>
        </dgm:presLayoutVars>
      </dgm:prSet>
      <dgm:spPr/>
    </dgm:pt>
    <dgm:pt modelId="{633CA4BF-CA88-4CE5-9D05-4A1E8F0980DA}" type="pres">
      <dgm:prSet presAssocID="{3A96D82A-2390-4B9C-8066-9481939D0745}" presName="parentText" presStyleLbl="node1" presStyleIdx="0" presStyleCnt="4">
        <dgm:presLayoutVars>
          <dgm:chMax val="0"/>
          <dgm:bulletEnabled val="1"/>
        </dgm:presLayoutVars>
      </dgm:prSet>
      <dgm:spPr/>
    </dgm:pt>
    <dgm:pt modelId="{C330C06F-2ECD-497F-A558-BFF5C1F1204D}" type="pres">
      <dgm:prSet presAssocID="{E9E000A8-A9FD-4631-85DB-F6115FA9F1E9}" presName="spacer" presStyleCnt="0"/>
      <dgm:spPr/>
    </dgm:pt>
    <dgm:pt modelId="{77A3AFAC-6230-473F-8848-4D19A0C1B5A8}" type="pres">
      <dgm:prSet presAssocID="{9C575EAA-323D-48AE-939D-38CEC076E004}" presName="parentText" presStyleLbl="node1" presStyleIdx="1" presStyleCnt="4">
        <dgm:presLayoutVars>
          <dgm:chMax val="0"/>
          <dgm:bulletEnabled val="1"/>
        </dgm:presLayoutVars>
      </dgm:prSet>
      <dgm:spPr/>
    </dgm:pt>
    <dgm:pt modelId="{75C4B8CD-D882-4EFC-A016-14664B8DEB30}" type="pres">
      <dgm:prSet presAssocID="{4D93F977-7A87-4A9E-AA7A-7C89C67F7F21}" presName="spacer" presStyleCnt="0"/>
      <dgm:spPr/>
    </dgm:pt>
    <dgm:pt modelId="{9B8DC20C-B827-49BD-9778-C7A882595DE2}" type="pres">
      <dgm:prSet presAssocID="{4DA42F1E-703B-4E1E-9E04-3189584CD30C}" presName="parentText" presStyleLbl="node1" presStyleIdx="2" presStyleCnt="4">
        <dgm:presLayoutVars>
          <dgm:chMax val="0"/>
          <dgm:bulletEnabled val="1"/>
        </dgm:presLayoutVars>
      </dgm:prSet>
      <dgm:spPr/>
    </dgm:pt>
    <dgm:pt modelId="{679E2BA8-DB2C-43D5-90D9-B085BCF7A1E6}" type="pres">
      <dgm:prSet presAssocID="{9DBDF555-8463-4C68-9E77-4C59ECC0BDE0}" presName="spacer" presStyleCnt="0"/>
      <dgm:spPr/>
    </dgm:pt>
    <dgm:pt modelId="{58CD0A07-859D-487D-A500-845DF491F268}" type="pres">
      <dgm:prSet presAssocID="{8D9C3C8F-7F90-4E1D-BCD2-8470AB659529}" presName="parentText" presStyleLbl="node1" presStyleIdx="3" presStyleCnt="4">
        <dgm:presLayoutVars>
          <dgm:chMax val="0"/>
          <dgm:bulletEnabled val="1"/>
        </dgm:presLayoutVars>
      </dgm:prSet>
      <dgm:spPr/>
    </dgm:pt>
  </dgm:ptLst>
  <dgm:cxnLst>
    <dgm:cxn modelId="{CE8A3D05-FC16-4381-BC61-03F4C00D0061}" type="presOf" srcId="{4DA42F1E-703B-4E1E-9E04-3189584CD30C}" destId="{9B8DC20C-B827-49BD-9778-C7A882595DE2}" srcOrd="0" destOrd="0" presId="urn:microsoft.com/office/officeart/2005/8/layout/vList2"/>
    <dgm:cxn modelId="{788B2D20-7A7C-4B31-A737-3BF7BB740A1D}" type="presOf" srcId="{3A96D82A-2390-4B9C-8066-9481939D0745}" destId="{633CA4BF-CA88-4CE5-9D05-4A1E8F0980DA}" srcOrd="0" destOrd="0" presId="urn:microsoft.com/office/officeart/2005/8/layout/vList2"/>
    <dgm:cxn modelId="{B0A97988-F1E0-4E8A-A4BE-6AE46C832B27}" type="presOf" srcId="{68FCBB6F-E522-4D26-A9BF-9B2544689D11}" destId="{FA0A2E01-3324-4941-B3DE-DE821F7565C9}" srcOrd="0" destOrd="0" presId="urn:microsoft.com/office/officeart/2005/8/layout/vList2"/>
    <dgm:cxn modelId="{F13472A4-E1A7-48BB-B6AE-12CCE8DF91CC}" type="presOf" srcId="{9C575EAA-323D-48AE-939D-38CEC076E004}" destId="{77A3AFAC-6230-473F-8848-4D19A0C1B5A8}" srcOrd="0" destOrd="0" presId="urn:microsoft.com/office/officeart/2005/8/layout/vList2"/>
    <dgm:cxn modelId="{270C8EB1-9A33-4378-8A60-4191D51A0205}" srcId="{68FCBB6F-E522-4D26-A9BF-9B2544689D11}" destId="{4DA42F1E-703B-4E1E-9E04-3189584CD30C}" srcOrd="2" destOrd="0" parTransId="{E9559F98-6E52-4202-84A2-597BBA285AC7}" sibTransId="{9DBDF555-8463-4C68-9E77-4C59ECC0BDE0}"/>
    <dgm:cxn modelId="{ECC4C5C1-8D76-41A3-B88D-F6E05E21D0CE}" srcId="{68FCBB6F-E522-4D26-A9BF-9B2544689D11}" destId="{8D9C3C8F-7F90-4E1D-BCD2-8470AB659529}" srcOrd="3" destOrd="0" parTransId="{C9F5C732-01B4-4A68-B606-06D9F156DEC5}" sibTransId="{DABA5BEA-982C-4A3F-BB21-4F88AFCFA67F}"/>
    <dgm:cxn modelId="{42239BC9-EBF2-4DE5-A81B-65311CA245C8}" srcId="{68FCBB6F-E522-4D26-A9BF-9B2544689D11}" destId="{9C575EAA-323D-48AE-939D-38CEC076E004}" srcOrd="1" destOrd="0" parTransId="{8574C0A9-1A24-4834-99EB-88256962DE11}" sibTransId="{4D93F977-7A87-4A9E-AA7A-7C89C67F7F21}"/>
    <dgm:cxn modelId="{E4B35FE5-29A7-4F8A-9878-D7AE63553109}" srcId="{68FCBB6F-E522-4D26-A9BF-9B2544689D11}" destId="{3A96D82A-2390-4B9C-8066-9481939D0745}" srcOrd="0" destOrd="0" parTransId="{91BE5277-2BBA-44C4-BCFB-D4F2E0782600}" sibTransId="{E9E000A8-A9FD-4631-85DB-F6115FA9F1E9}"/>
    <dgm:cxn modelId="{B397B7FB-29A2-4221-87BF-1FB22D0403D4}" type="presOf" srcId="{8D9C3C8F-7F90-4E1D-BCD2-8470AB659529}" destId="{58CD0A07-859D-487D-A500-845DF491F268}" srcOrd="0" destOrd="0" presId="urn:microsoft.com/office/officeart/2005/8/layout/vList2"/>
    <dgm:cxn modelId="{D0EDA226-4C4A-4995-893D-DB5359599DC4}" type="presParOf" srcId="{FA0A2E01-3324-4941-B3DE-DE821F7565C9}" destId="{633CA4BF-CA88-4CE5-9D05-4A1E8F0980DA}" srcOrd="0" destOrd="0" presId="urn:microsoft.com/office/officeart/2005/8/layout/vList2"/>
    <dgm:cxn modelId="{496A6335-D5EC-4F8A-B9BD-128EB6144044}" type="presParOf" srcId="{FA0A2E01-3324-4941-B3DE-DE821F7565C9}" destId="{C330C06F-2ECD-497F-A558-BFF5C1F1204D}" srcOrd="1" destOrd="0" presId="urn:microsoft.com/office/officeart/2005/8/layout/vList2"/>
    <dgm:cxn modelId="{69407C27-CFEA-4325-B968-B4DDE7D91234}" type="presParOf" srcId="{FA0A2E01-3324-4941-B3DE-DE821F7565C9}" destId="{77A3AFAC-6230-473F-8848-4D19A0C1B5A8}" srcOrd="2" destOrd="0" presId="urn:microsoft.com/office/officeart/2005/8/layout/vList2"/>
    <dgm:cxn modelId="{829B295A-F433-467F-A91A-939E38986151}" type="presParOf" srcId="{FA0A2E01-3324-4941-B3DE-DE821F7565C9}" destId="{75C4B8CD-D882-4EFC-A016-14664B8DEB30}" srcOrd="3" destOrd="0" presId="urn:microsoft.com/office/officeart/2005/8/layout/vList2"/>
    <dgm:cxn modelId="{BF8E6944-4C91-4F89-B048-B0AE24BCD497}" type="presParOf" srcId="{FA0A2E01-3324-4941-B3DE-DE821F7565C9}" destId="{9B8DC20C-B827-49BD-9778-C7A882595DE2}" srcOrd="4" destOrd="0" presId="urn:microsoft.com/office/officeart/2005/8/layout/vList2"/>
    <dgm:cxn modelId="{8C62F731-355A-42B0-A767-9CE61DFE921A}" type="presParOf" srcId="{FA0A2E01-3324-4941-B3DE-DE821F7565C9}" destId="{679E2BA8-DB2C-43D5-90D9-B085BCF7A1E6}" srcOrd="5" destOrd="0" presId="urn:microsoft.com/office/officeart/2005/8/layout/vList2"/>
    <dgm:cxn modelId="{907C8114-C582-4CA0-A893-A3F0515458BF}" type="presParOf" srcId="{FA0A2E01-3324-4941-B3DE-DE821F7565C9}" destId="{58CD0A07-859D-487D-A500-845DF491F2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CA4BF-CA88-4CE5-9D05-4A1E8F0980DA}">
      <dsp:nvSpPr>
        <dsp:cNvPr id="0" name=""/>
        <dsp:cNvSpPr/>
      </dsp:nvSpPr>
      <dsp:spPr>
        <a:xfrm>
          <a:off x="0" y="311833"/>
          <a:ext cx="6513603" cy="1263599"/>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Es una técnica que se utiliza para tomar una dirección basada en la clase y hacerla un poco más eficiente, optimizando recursos.</a:t>
          </a:r>
          <a:endParaRPr lang="en-US" sz="2400" kern="1200"/>
        </a:p>
      </dsp:txBody>
      <dsp:txXfrm>
        <a:off x="61684" y="373517"/>
        <a:ext cx="6390235" cy="1140231"/>
      </dsp:txXfrm>
    </dsp:sp>
    <dsp:sp modelId="{77A3AFAC-6230-473F-8848-4D19A0C1B5A8}">
      <dsp:nvSpPr>
        <dsp:cNvPr id="0" name=""/>
        <dsp:cNvSpPr/>
      </dsp:nvSpPr>
      <dsp:spPr>
        <a:xfrm>
          <a:off x="0" y="1644553"/>
          <a:ext cx="6513603" cy="1263599"/>
        </a:xfrm>
        <a:prstGeom prst="roundRect">
          <a:avLst/>
        </a:prstGeom>
        <a:gradFill rotWithShape="0">
          <a:gsLst>
            <a:gs pos="0">
              <a:schemeClr val="accent5">
                <a:hueOff val="831752"/>
                <a:satOff val="-16830"/>
                <a:lumOff val="523"/>
                <a:alphaOff val="0"/>
                <a:tint val="96000"/>
                <a:lumMod val="100000"/>
              </a:schemeClr>
            </a:gs>
            <a:gs pos="78000">
              <a:schemeClr val="accent5">
                <a:hueOff val="831752"/>
                <a:satOff val="-16830"/>
                <a:lumOff val="52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Capacidad de especificar una máscara de subred distinta para el mismo número de red en distintas subredes.</a:t>
          </a:r>
          <a:endParaRPr lang="en-US" sz="2400" kern="1200"/>
        </a:p>
      </dsp:txBody>
      <dsp:txXfrm>
        <a:off x="61684" y="1706237"/>
        <a:ext cx="6390235" cy="1140231"/>
      </dsp:txXfrm>
    </dsp:sp>
    <dsp:sp modelId="{9B8DC20C-B827-49BD-9778-C7A882595DE2}">
      <dsp:nvSpPr>
        <dsp:cNvPr id="0" name=""/>
        <dsp:cNvSpPr/>
      </dsp:nvSpPr>
      <dsp:spPr>
        <a:xfrm>
          <a:off x="0" y="2977273"/>
          <a:ext cx="6513603" cy="1263599"/>
        </a:xfrm>
        <a:prstGeom prst="roundRect">
          <a:avLst/>
        </a:prstGeom>
        <a:gradFill rotWithShape="0">
          <a:gsLst>
            <a:gs pos="0">
              <a:schemeClr val="accent5">
                <a:hueOff val="1663504"/>
                <a:satOff val="-33659"/>
                <a:lumOff val="1046"/>
                <a:alphaOff val="0"/>
                <a:tint val="96000"/>
                <a:lumMod val="100000"/>
              </a:schemeClr>
            </a:gs>
            <a:gs pos="78000">
              <a:schemeClr val="accent5">
                <a:hueOff val="1663504"/>
                <a:satOff val="-33659"/>
                <a:lumOff val="104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Las VLSM pueden ayudar a optimizar el espacio de dirección disponible.</a:t>
          </a:r>
          <a:endParaRPr lang="en-US" sz="2400" kern="1200"/>
        </a:p>
      </dsp:txBody>
      <dsp:txXfrm>
        <a:off x="61684" y="3038957"/>
        <a:ext cx="6390235" cy="1140231"/>
      </dsp:txXfrm>
    </dsp:sp>
    <dsp:sp modelId="{58CD0A07-859D-487D-A500-845DF491F268}">
      <dsp:nvSpPr>
        <dsp:cNvPr id="0" name=""/>
        <dsp:cNvSpPr/>
      </dsp:nvSpPr>
      <dsp:spPr>
        <a:xfrm>
          <a:off x="0" y="4309993"/>
          <a:ext cx="6513603" cy="1263599"/>
        </a:xfrm>
        <a:prstGeom prst="round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VLSM es utilizado dentro de la organización.</a:t>
          </a:r>
          <a:endParaRPr lang="en-US" sz="2400" kern="1200"/>
        </a:p>
      </dsp:txBody>
      <dsp:txXfrm>
        <a:off x="61684" y="4371677"/>
        <a:ext cx="6390235" cy="11402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47380-8329-4A58-89B1-0822FF644CDA}" type="datetimeFigureOut">
              <a:rPr lang="es-MX" smtClean="0"/>
              <a:t>09/08/2019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B07C-7289-455D-B527-C350CB89EEC3}" type="slidenum">
              <a:rPr lang="es-MX" smtClean="0"/>
              <a:t>‹Nº›</a:t>
            </a:fld>
            <a:endParaRPr lang="es-MX"/>
          </a:p>
        </p:txBody>
      </p:sp>
    </p:spTree>
    <p:extLst>
      <p:ext uri="{BB962C8B-B14F-4D97-AF65-F5344CB8AC3E}">
        <p14:creationId xmlns:p14="http://schemas.microsoft.com/office/powerpoint/2010/main" val="97875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F69F659A-5957-4EF3-A5F9-FED0ACF22215}"/>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04DED045-6790-47A5-B8FA-71A32ACF57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BC8D0F3-6B33-474A-A129-4793B8150003}"/>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DBB94C5-59A4-4442-97EA-46D8CFCBC7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DD4356D-CEE8-4CA3-9CC3-2E5E0FBCADB9}"/>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738022-122E-4A1C-B431-82AD246B50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3D7629D-0371-4A26-AE05-D6187F3D93C3}"/>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134EB625-DB2C-401F-A374-3CD639EC9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0080D68-7E17-4C18-865D-D23CC9F18EBA}"/>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224B0603-00B0-4603-9B6F-AA9E3B445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30C254B-40A2-4AF1-8698-90DB8743F7D3}"/>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0C03E5D9-BAA8-45B2-BE89-6B838CE738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240F674-19D9-4962-92A3-40F0DFBE8D14}"/>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686E176D-112C-4EAD-BB70-9AED806037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EFC16BD-FA05-4DED-BD1E-4A6EB54A1F3B}"/>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257F7356-3CCA-46CD-A84D-181D84AD2E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24E8F91-35DC-427C-A859-A804D4E3A341}"/>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29F287BA-4753-4F28-AC80-118A71627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3FC824A1-E145-4A72-B1FB-0D8B74D75855}"/>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77F3A6CD-EC1C-426D-A413-C789AF70D3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FB9E73B-B20A-4C73-B6F9-2F1ED1BE5BE8}"/>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BA6726E7-EB2C-4EE3-B139-C2DF389C4D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33C4B41F-8C1B-4EF5-9587-E9E47E7D8F6B}"/>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D9100398-970B-4042-B7FF-EE37675A11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8140D44-E76C-4EF8-936B-F3443ECC5F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fld id="{CBB20A71-08E5-431C-A4A6-2AC0E68A763A}" type="slidenum">
              <a:rPr lang="es-ES" altLang="es-MX"/>
              <a:pPr eaLnBrk="1" hangingPunct="1"/>
              <a:t>7</a:t>
            </a:fld>
            <a:endParaRPr lang="es-ES" altLang="es-MX"/>
          </a:p>
        </p:txBody>
      </p:sp>
      <p:sp>
        <p:nvSpPr>
          <p:cNvPr id="84995" name="Rectangle 2">
            <a:extLst>
              <a:ext uri="{FF2B5EF4-FFF2-40B4-BE49-F238E27FC236}">
                <a16:creationId xmlns:a16="http://schemas.microsoft.com/office/drawing/2014/main" id="{EB59EE55-584D-4FA5-97AE-B0815AA83EFF}"/>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AAAF9E72-A0F5-4AE6-BF7C-B9ADE43B48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MX" b="1">
                <a:ea typeface="ＭＳ Ｐゴシック" panose="020B0600070205080204" pitchFamily="34" charset="-128"/>
              </a:rPr>
              <a:t>¿Para que nos sirve crear subredes?</a:t>
            </a:r>
          </a:p>
          <a:p>
            <a:pPr algn="just" eaLnBrk="1" hangingPunct="1"/>
            <a:r>
              <a:rPr lang="es-ES" altLang="es-MX">
                <a:ea typeface="ＭＳ Ｐゴシック" panose="020B0600070205080204" pitchFamily="34" charset="-128"/>
              </a:rPr>
              <a:t>La respuesta es que crear subredes nos permite tener una mejor  administración de red. Aunque no es el único motivo, el motivo mas importante es que cuando creamos subredes reducimos el trafico de</a:t>
            </a:r>
          </a:p>
          <a:p>
            <a:pPr eaLnBrk="1" hangingPunct="1"/>
            <a:r>
              <a:rPr lang="es-ES" altLang="es-MX">
                <a:ea typeface="ＭＳ Ｐゴシック" panose="020B0600070205080204" pitchFamily="34" charset="-128"/>
              </a:rPr>
              <a:t>broadcast de nuestra red global.</a:t>
            </a:r>
          </a:p>
          <a:p>
            <a:pPr eaLnBrk="1" hangingPunct="1"/>
            <a:endParaRPr lang="es-ES" altLang="es-MX">
              <a:ea typeface="ＭＳ Ｐゴシック" panose="020B0600070205080204" pitchFamily="34" charset="-128"/>
            </a:endParaRPr>
          </a:p>
          <a:p>
            <a:pPr algn="just" eaLnBrk="1" hangingPunct="1"/>
            <a:r>
              <a:rPr lang="es-ES" altLang="es-MX">
                <a:ea typeface="ＭＳ Ｐゴシック" panose="020B0600070205080204" pitchFamily="34" charset="-128"/>
              </a:rPr>
              <a:t>No solo es crear subredes y ya , tenemos que estudiar la cantidad de subredes que necesitamos , el crecimiento que tendrá la esculea, el centro de investigación o la unidad. Con este pequeño estudio podremos decidir que clase de red es la  que mas nos conviene.</a:t>
            </a:r>
          </a:p>
          <a:p>
            <a:pPr eaLnBrk="1" hangingPunct="1"/>
            <a:endParaRPr lang="es-ES" altLang="es-MX">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8140D44-E76C-4EF8-936B-F3443ECC5F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fld id="{CBB20A71-08E5-431C-A4A6-2AC0E68A763A}" type="slidenum">
              <a:rPr lang="es-ES" altLang="es-MX"/>
              <a:pPr eaLnBrk="1" hangingPunct="1"/>
              <a:t>8</a:t>
            </a:fld>
            <a:endParaRPr lang="es-ES" altLang="es-MX"/>
          </a:p>
        </p:txBody>
      </p:sp>
      <p:sp>
        <p:nvSpPr>
          <p:cNvPr id="84995" name="Rectangle 2">
            <a:extLst>
              <a:ext uri="{FF2B5EF4-FFF2-40B4-BE49-F238E27FC236}">
                <a16:creationId xmlns:a16="http://schemas.microsoft.com/office/drawing/2014/main" id="{EB59EE55-584D-4FA5-97AE-B0815AA83EFF}"/>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AAAF9E72-A0F5-4AE6-BF7C-B9ADE43B48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MX" b="1">
                <a:ea typeface="ＭＳ Ｐゴシック" panose="020B0600070205080204" pitchFamily="34" charset="-128"/>
              </a:rPr>
              <a:t>¿Para que nos sirve crear subredes?</a:t>
            </a:r>
          </a:p>
          <a:p>
            <a:pPr algn="just" eaLnBrk="1" hangingPunct="1"/>
            <a:r>
              <a:rPr lang="es-ES" altLang="es-MX">
                <a:ea typeface="ＭＳ Ｐゴシック" panose="020B0600070205080204" pitchFamily="34" charset="-128"/>
              </a:rPr>
              <a:t>La respuesta es que crear subredes nos permite tener una mejor  administración de red. Aunque no es el único motivo, el motivo mas importante es que cuando creamos subredes reducimos el trafico de</a:t>
            </a:r>
          </a:p>
          <a:p>
            <a:pPr eaLnBrk="1" hangingPunct="1"/>
            <a:r>
              <a:rPr lang="es-ES" altLang="es-MX">
                <a:ea typeface="ＭＳ Ｐゴシック" panose="020B0600070205080204" pitchFamily="34" charset="-128"/>
              </a:rPr>
              <a:t>broadcast de nuestra red global.</a:t>
            </a:r>
          </a:p>
          <a:p>
            <a:pPr eaLnBrk="1" hangingPunct="1"/>
            <a:endParaRPr lang="es-ES" altLang="es-MX">
              <a:ea typeface="ＭＳ Ｐゴシック" panose="020B0600070205080204" pitchFamily="34" charset="-128"/>
            </a:endParaRPr>
          </a:p>
          <a:p>
            <a:pPr algn="just" eaLnBrk="1" hangingPunct="1"/>
            <a:r>
              <a:rPr lang="es-ES" altLang="es-MX">
                <a:ea typeface="ＭＳ Ｐゴシック" panose="020B0600070205080204" pitchFamily="34" charset="-128"/>
              </a:rPr>
              <a:t>No solo es crear subredes y ya , tenemos que estudiar la cantidad de subredes que necesitamos , el crecimiento que tendrá la esculea, el centro de investigación o la unidad. Con este pequeño estudio podremos decidir que clase de red es la  que mas nos conviene.</a:t>
            </a:r>
          </a:p>
          <a:p>
            <a:pPr eaLnBrk="1" hangingPunct="1"/>
            <a:endParaRPr lang="es-ES" altLang="es-MX">
              <a:ea typeface="ＭＳ Ｐゴシック" panose="020B0600070205080204" pitchFamily="34" charset="-128"/>
            </a:endParaRPr>
          </a:p>
        </p:txBody>
      </p:sp>
    </p:spTree>
    <p:extLst>
      <p:ext uri="{BB962C8B-B14F-4D97-AF65-F5344CB8AC3E}">
        <p14:creationId xmlns:p14="http://schemas.microsoft.com/office/powerpoint/2010/main" val="203616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D6A41B3-3A97-4350-A520-71563AB3E0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fld id="{A2C5740A-2099-46D6-889A-5A0463E7FA84}" type="slidenum">
              <a:rPr lang="es-ES" altLang="es-MX"/>
              <a:pPr eaLnBrk="1" hangingPunct="1"/>
              <a:t>9</a:t>
            </a:fld>
            <a:endParaRPr lang="es-ES" altLang="es-MX"/>
          </a:p>
        </p:txBody>
      </p:sp>
      <p:sp>
        <p:nvSpPr>
          <p:cNvPr id="86019" name="Rectangle 2">
            <a:extLst>
              <a:ext uri="{FF2B5EF4-FFF2-40B4-BE49-F238E27FC236}">
                <a16:creationId xmlns:a16="http://schemas.microsoft.com/office/drawing/2014/main" id="{06F7DD91-61E2-4748-9AB7-FCD3770ABC5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3D86B3-9E4E-46BF-B5FB-3F0A4ECB93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ES" altLang="es-MX">
                <a:ea typeface="ＭＳ Ｐゴシック" panose="020B0600070205080204" pitchFamily="34" charset="-128"/>
              </a:rPr>
              <a:t>Como administrador de sistemas, es importante comprender que la división en subredes constituye un medio para dividir e identificar las redes individuales en toda la LAN. </a:t>
            </a:r>
          </a:p>
          <a:p>
            <a:pPr algn="just" eaLnBrk="1" hangingPunct="1"/>
            <a:endParaRPr lang="es-ES" altLang="es-MX">
              <a:ea typeface="ＭＳ Ｐゴシック" panose="020B0600070205080204" pitchFamily="34" charset="-128"/>
            </a:endParaRPr>
          </a:p>
          <a:p>
            <a:pPr algn="just" eaLnBrk="1" hangingPunct="1"/>
            <a:r>
              <a:rPr lang="es-ES" altLang="es-MX">
                <a:ea typeface="ＭＳ Ｐゴシック" panose="020B0600070205080204" pitchFamily="34" charset="-128"/>
              </a:rPr>
              <a:t>Dividir una red en subredes significa utilizar una máscara de subred para dividir la red y convertir una gran red en segmentos más pequeños, más eficientes y administrables o subredes.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D6A41B3-3A97-4350-A520-71563AB3E0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fld id="{A2C5740A-2099-46D6-889A-5A0463E7FA84}" type="slidenum">
              <a:rPr lang="es-ES" altLang="es-MX"/>
              <a:pPr eaLnBrk="1" hangingPunct="1"/>
              <a:t>10</a:t>
            </a:fld>
            <a:endParaRPr lang="es-ES" altLang="es-MX"/>
          </a:p>
        </p:txBody>
      </p:sp>
      <p:sp>
        <p:nvSpPr>
          <p:cNvPr id="86019" name="Rectangle 2">
            <a:extLst>
              <a:ext uri="{FF2B5EF4-FFF2-40B4-BE49-F238E27FC236}">
                <a16:creationId xmlns:a16="http://schemas.microsoft.com/office/drawing/2014/main" id="{06F7DD91-61E2-4748-9AB7-FCD3770ABC5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3D86B3-9E4E-46BF-B5FB-3F0A4ECB93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ES" altLang="es-MX">
                <a:ea typeface="ＭＳ Ｐゴシック" panose="020B0600070205080204" pitchFamily="34" charset="-128"/>
              </a:rPr>
              <a:t>Como administrador de sistemas, es importante comprender que la división en subredes constituye un medio para dividir e identificar las redes individuales en toda la LAN. </a:t>
            </a:r>
          </a:p>
          <a:p>
            <a:pPr algn="just" eaLnBrk="1" hangingPunct="1"/>
            <a:endParaRPr lang="es-ES" altLang="es-MX">
              <a:ea typeface="ＭＳ Ｐゴシック" panose="020B0600070205080204" pitchFamily="34" charset="-128"/>
            </a:endParaRPr>
          </a:p>
          <a:p>
            <a:pPr algn="just" eaLnBrk="1" hangingPunct="1"/>
            <a:r>
              <a:rPr lang="es-ES" altLang="es-MX">
                <a:ea typeface="ＭＳ Ｐゴシック" panose="020B0600070205080204" pitchFamily="34" charset="-128"/>
              </a:rPr>
              <a:t>Dividir una red en subredes significa utilizar una máscara de subred para dividir la red y convertir una gran red en segmentos más pequeños, más eficientes y administrables o subredes. </a:t>
            </a:r>
          </a:p>
        </p:txBody>
      </p:sp>
    </p:spTree>
    <p:extLst>
      <p:ext uri="{BB962C8B-B14F-4D97-AF65-F5344CB8AC3E}">
        <p14:creationId xmlns:p14="http://schemas.microsoft.com/office/powerpoint/2010/main" val="326074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AD1B14A-7617-4D79-A1FC-59C64FEE1E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fld id="{20260643-5C0B-4C2D-A322-8C60E0F44CB4}" type="slidenum">
              <a:rPr lang="es-ES" altLang="es-MX"/>
              <a:pPr eaLnBrk="1" hangingPunct="1"/>
              <a:t>11</a:t>
            </a:fld>
            <a:endParaRPr lang="es-ES" altLang="es-MX"/>
          </a:p>
        </p:txBody>
      </p:sp>
      <p:sp>
        <p:nvSpPr>
          <p:cNvPr id="77827" name="Rectangle 2">
            <a:extLst>
              <a:ext uri="{FF2B5EF4-FFF2-40B4-BE49-F238E27FC236}">
                <a16:creationId xmlns:a16="http://schemas.microsoft.com/office/drawing/2014/main" id="{5CD28198-3653-45E4-8BA7-EA3EA2ED73F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C29E0F1C-406A-4876-B715-69A9A734F4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ES" altLang="es-MX">
                <a:ea typeface="ＭＳ Ｐゴシック" panose="020B0600070205080204" pitchFamily="34" charset="-128"/>
              </a:rPr>
              <a:t>Una empresa que ocupa un edificio de tres niveles  podría tener una red dividida por pisos, y cada piso dividido en oficinas. Piense en la construcción como la red, los pisos como  las tres  subredes, y las oficinas direcciones de hosts.</a:t>
            </a:r>
          </a:p>
          <a:p>
            <a:pPr eaLnBrk="1" hangingPunct="1"/>
            <a:endParaRPr lang="es-ES" altLang="es-MX">
              <a:ea typeface="ＭＳ Ｐゴシック" panose="020B0600070205080204" pitchFamily="34" charset="-128"/>
            </a:endParaRPr>
          </a:p>
          <a:p>
            <a:pPr algn="just" eaLnBrk="1" hangingPunct="1"/>
            <a:r>
              <a:rPr lang="es-ES" altLang="es-MX">
                <a:ea typeface="ＭＳ Ｐゴシック" panose="020B0600070205080204" pitchFamily="34" charset="-128"/>
              </a:rPr>
              <a:t>Si no hay subredes, la red tiene una topología plana. Una topología plana tiene una tabla de enrutamiento corta y se basa en capa 2 (dirección MAC) para entregar paquetes. MAC no tienen una estructura de direccionamiento jerárquico. A medida que la red crece, el uso del ancho de banda de la red se vuelve cada vez menos eficiente.</a:t>
            </a:r>
          </a:p>
          <a:p>
            <a:pPr eaLnBrk="1" hangingPunct="1"/>
            <a:endParaRPr lang="es-ES" altLang="es-MX">
              <a:ea typeface="ＭＳ Ｐゴシック" panose="020B0600070205080204" pitchFamily="34" charset="-128"/>
            </a:endParaRPr>
          </a:p>
          <a:p>
            <a:pPr algn="just" eaLnBrk="1" hangingPunct="1"/>
            <a:r>
              <a:rPr lang="es-ES" altLang="es-MX">
                <a:ea typeface="ＭＳ Ｐゴシック" panose="020B0600070205080204" pitchFamily="34" charset="-128"/>
              </a:rPr>
              <a:t>En una red Ethernet conectada por hubs, cada host en la misma red física ven todo los paquetes en la red. Con un switch, los hosts ven todos los broadcast. En situaciones de alto trafico, esto se puede convertir en muchas colisiones por 2 o más dispositivos que se encuentran transmitiendo simultáneamente. Los dispositivos detectan la colisión, paran de transmitir y después de un intervalo aleatorio nuevamente empiezan a transmitir. Los usuarios percibe este proceso como si la red estuviera trabajando de forma muy lenta o que continuamente se esta reiniciando. Los  routers pueden utilizarse en estas situaciones para separar la red en múltiples subredes.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710DC855-A434-4976-BD27-E0B0CDCAF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fld id="{EE1B81C9-80B4-49FB-8D5F-05F6E6D2D762}" type="slidenum">
              <a:rPr lang="es-ES" altLang="es-MX"/>
              <a:pPr eaLnBrk="1" hangingPunct="1"/>
              <a:t>13</a:t>
            </a:fld>
            <a:endParaRPr lang="es-ES" altLang="es-MX"/>
          </a:p>
        </p:txBody>
      </p:sp>
      <p:sp>
        <p:nvSpPr>
          <p:cNvPr id="76803" name="Rectangle 2">
            <a:extLst>
              <a:ext uri="{FF2B5EF4-FFF2-40B4-BE49-F238E27FC236}">
                <a16:creationId xmlns:a16="http://schemas.microsoft.com/office/drawing/2014/main" id="{398F2D37-BE41-4135-89D5-18361D2F3DF9}"/>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CAFD5C04-D2C6-4B27-A8B8-16A4384A3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ES" altLang="es-MX" sz="1000">
                <a:ea typeface="ＭＳ Ｐゴシック" panose="020B0600070205080204" pitchFamily="34" charset="-128"/>
              </a:rPr>
              <a:t>Las mascaras de subred, tanto fijas como de longitud variable, se desarrollaron para adaptarse a las múltiples redes lógicas que pueden existir dentro de un sitio físico conectados Internet.</a:t>
            </a:r>
          </a:p>
          <a:p>
            <a:pPr algn="just" eaLnBrk="1" hangingPunct="1"/>
            <a:r>
              <a:rPr lang="es-ES" altLang="es-MX" sz="1000">
                <a:ea typeface="ＭＳ Ｐゴシック" panose="020B0600070205080204" pitchFamily="34" charset="-128"/>
              </a:rPr>
              <a:t>CIDR se desarrolló para eliminar la ineficiencia inherente a las rígidas clases  de direcciones originales.</a:t>
            </a:r>
          </a:p>
          <a:p>
            <a:pPr algn="just" eaLnBrk="1" hangingPunct="1"/>
            <a:endParaRPr lang="es-ES" altLang="es-MX" sz="1000">
              <a:ea typeface="ＭＳ Ｐゴシック" panose="020B0600070205080204" pitchFamily="34" charset="-128"/>
            </a:endParaRPr>
          </a:p>
          <a:p>
            <a:pPr algn="just" eaLnBrk="1" hangingPunct="1"/>
            <a:r>
              <a:rPr lang="es-ES" altLang="es-MX" sz="1000" b="1">
                <a:ea typeface="ＭＳ Ｐゴシック" panose="020B0600070205080204" pitchFamily="34" charset="-128"/>
              </a:rPr>
              <a:t>Classless Inter-Domain Routing</a:t>
            </a:r>
            <a:r>
              <a:rPr lang="es-ES" altLang="es-MX" sz="1000">
                <a:ea typeface="ＭＳ Ｐゴシック" panose="020B0600070205080204" pitchFamily="34" charset="-128"/>
              </a:rPr>
              <a:t> (CIDR Encaminamiento Inter-Dominios sin Clases). Se introdujo en 1993 y representa la última mejora en el modo como se interpretan las direcciones IP. Su introducción permitió una mayor flexibilidad al dividir rangos de direcciones IP en redes separadas. De esta manera permitió: un uso más eficiente de las cada vez más escasas direcciones IPv4. </a:t>
            </a:r>
          </a:p>
          <a:p>
            <a:pPr algn="just" eaLnBrk="1" hangingPunct="1"/>
            <a:endParaRPr lang="es-ES" altLang="es-MX" sz="1000">
              <a:ea typeface="ＭＳ Ｐゴシック" panose="020B0600070205080204" pitchFamily="34" charset="-128"/>
            </a:endParaRPr>
          </a:p>
          <a:p>
            <a:pPr eaLnBrk="1" hangingPunct="1"/>
            <a:r>
              <a:rPr lang="es-ES" altLang="es-MX" sz="1000">
                <a:ea typeface="ＭＳ Ｐゴシック" panose="020B0600070205080204" pitchFamily="34" charset="-128"/>
              </a:rPr>
              <a:t>CIDR reemplaza la sintaxis previa para nombrar direcciones IP, las clases de redes. En vez de asignar bloques de direcciones en los límites de los octetos, que implicaban prefijos </a:t>
            </a:r>
            <a:r>
              <a:rPr lang="es-ES" altLang="es-MX" sz="1000" i="1">
                <a:ea typeface="ＭＳ Ｐゴシック" panose="020B0600070205080204" pitchFamily="34" charset="-128"/>
              </a:rPr>
              <a:t>naturales</a:t>
            </a:r>
            <a:r>
              <a:rPr lang="es-ES" altLang="es-MX" sz="1000">
                <a:ea typeface="ＭＳ Ｐゴシック" panose="020B0600070205080204" pitchFamily="34" charset="-128"/>
              </a:rPr>
              <a:t> de 8, 16 y 24 bits, CIDR usa la técnica VLSM (Variable-Length Subnet Masking - Máscara de Subred de Longitud Variable), para hacer posible la asignación de prefijos de longitud arbitraria.</a:t>
            </a:r>
          </a:p>
          <a:p>
            <a:pPr eaLnBrk="1" hangingPunct="1"/>
            <a:endParaRPr lang="es-ES" altLang="es-MX" sz="1000">
              <a:ea typeface="ＭＳ Ｐゴシック" panose="020B0600070205080204" pitchFamily="34" charset="-128"/>
            </a:endParaRPr>
          </a:p>
          <a:p>
            <a:pPr eaLnBrk="1" hangingPunct="1"/>
            <a:r>
              <a:rPr lang="es-ES" altLang="es-MX" sz="1000">
                <a:ea typeface="ＭＳ Ｐゴシック" panose="020B0600070205080204" pitchFamily="34" charset="-128"/>
              </a:rPr>
              <a:t>CIDR engloba:</a:t>
            </a:r>
          </a:p>
          <a:p>
            <a:pPr eaLnBrk="1" hangingPunct="1"/>
            <a:r>
              <a:rPr lang="es-ES" altLang="es-MX" sz="1000">
                <a:ea typeface="ＭＳ Ｐゴシック" panose="020B0600070205080204" pitchFamily="34" charset="-128"/>
              </a:rPr>
              <a:t>La técnica VLSM para especificar prefijos de red de longitud variable. Una dirección CIDR se escribe con un sufijo que indica el número de bits de longitud de prefijo, p.ej. 192.168.0.0/16 que indica que la máscara de red tiene 16 bits a uno. Esto permite un uso más eficiente del cada vez más escaso espacio de direcciones IPv4 </a:t>
            </a:r>
          </a:p>
          <a:p>
            <a:pPr eaLnBrk="1" hangingPunct="1"/>
            <a:endParaRPr lang="es-ES" altLang="es-MX" sz="100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33C4B41F-8C1B-4EF5-9587-E9E47E7D8F6B}"/>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D9100398-970B-4042-B7FF-EE37675A11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anose="020B0600070205080204" pitchFamily="34" charset="-128"/>
            </a:endParaRPr>
          </a:p>
        </p:txBody>
      </p:sp>
    </p:spTree>
    <p:extLst>
      <p:ext uri="{BB962C8B-B14F-4D97-AF65-F5344CB8AC3E}">
        <p14:creationId xmlns:p14="http://schemas.microsoft.com/office/powerpoint/2010/main" val="73568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36759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395756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5728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1355363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5353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2211382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404387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210993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9981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B6D2FAD-337B-4D0D-8DF9-947D12F19576}" type="datetimeFigureOut">
              <a:rPr lang="es-MX" smtClean="0"/>
              <a:t>09/08/2019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68864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6D2FAD-337B-4D0D-8DF9-947D12F19576}" type="datetimeFigureOut">
              <a:rPr lang="es-MX" smtClean="0"/>
              <a:t>09/08/2019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112631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6D2FAD-337B-4D0D-8DF9-947D12F19576}" type="datetimeFigureOut">
              <a:rPr lang="es-MX" smtClean="0"/>
              <a:t>09/08/2019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282690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B6D2FAD-337B-4D0D-8DF9-947D12F19576}" type="datetimeFigureOut">
              <a:rPr lang="es-MX" smtClean="0"/>
              <a:t>09/08/2019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170283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D2FAD-337B-4D0D-8DF9-947D12F19576}" type="datetimeFigureOut">
              <a:rPr lang="es-MX" smtClean="0"/>
              <a:t>09/08/2019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298985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B6D2FAD-337B-4D0D-8DF9-947D12F19576}" type="datetimeFigureOut">
              <a:rPr lang="es-MX" smtClean="0"/>
              <a:t>09/08/2019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321078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B6D2FAD-337B-4D0D-8DF9-947D12F19576}" type="datetimeFigureOut">
              <a:rPr lang="es-MX" smtClean="0"/>
              <a:t>09/08/2019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30F2FC-F59C-41E4-9035-17AE72018B83}" type="slidenum">
              <a:rPr lang="es-MX" smtClean="0"/>
              <a:t>‹Nº›</a:t>
            </a:fld>
            <a:endParaRPr lang="es-MX"/>
          </a:p>
        </p:txBody>
      </p:sp>
    </p:spTree>
    <p:extLst>
      <p:ext uri="{BB962C8B-B14F-4D97-AF65-F5344CB8AC3E}">
        <p14:creationId xmlns:p14="http://schemas.microsoft.com/office/powerpoint/2010/main" val="181611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6D2FAD-337B-4D0D-8DF9-947D12F19576}" type="datetimeFigureOut">
              <a:rPr lang="es-MX" smtClean="0"/>
              <a:t>09/08/2019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30F2FC-F59C-41E4-9035-17AE72018B83}" type="slidenum">
              <a:rPr lang="es-MX" smtClean="0"/>
              <a:t>‹Nº›</a:t>
            </a:fld>
            <a:endParaRPr lang="es-MX"/>
          </a:p>
        </p:txBody>
      </p:sp>
    </p:spTree>
    <p:extLst>
      <p:ext uri="{BB962C8B-B14F-4D97-AF65-F5344CB8AC3E}">
        <p14:creationId xmlns:p14="http://schemas.microsoft.com/office/powerpoint/2010/main" val="38901333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etf.org/rfc/rfc1517.txt?number=1517" TargetMode="External"/><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ietf.org/rfc/rfc1520.txt?number=1520" TargetMode="External"/><Relationship Id="rId5" Type="http://schemas.openxmlformats.org/officeDocument/2006/relationships/hyperlink" Target="http://www.ietf.org/rfc/rfc1519.txt?number=1519" TargetMode="External"/><Relationship Id="rId4" Type="http://schemas.openxmlformats.org/officeDocument/2006/relationships/hyperlink" Target="http://www.ietf.org/rfc/rfc1518.txt?number=1518"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w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40A47-FD1E-40E7-B99F-8CEEED15FD78}"/>
              </a:ext>
            </a:extLst>
          </p:cNvPr>
          <p:cNvSpPr>
            <a:spLocks noGrp="1"/>
          </p:cNvSpPr>
          <p:nvPr>
            <p:ph type="ctrTitle"/>
          </p:nvPr>
        </p:nvSpPr>
        <p:spPr/>
        <p:txBody>
          <a:bodyPr/>
          <a:lstStyle/>
          <a:p>
            <a:r>
              <a:rPr lang="es-MX" dirty="0"/>
              <a:t>Direcciones IP</a:t>
            </a:r>
          </a:p>
        </p:txBody>
      </p:sp>
      <p:sp>
        <p:nvSpPr>
          <p:cNvPr id="3" name="Subtítulo 2">
            <a:extLst>
              <a:ext uri="{FF2B5EF4-FFF2-40B4-BE49-F238E27FC236}">
                <a16:creationId xmlns:a16="http://schemas.microsoft.com/office/drawing/2014/main" id="{F4D713F7-871A-4191-B2D7-82C252F32FB2}"/>
              </a:ext>
            </a:extLst>
          </p:cNvPr>
          <p:cNvSpPr>
            <a:spLocks noGrp="1"/>
          </p:cNvSpPr>
          <p:nvPr>
            <p:ph type="subTitle" idx="1"/>
          </p:nvPr>
        </p:nvSpPr>
        <p:spPr/>
        <p:txBody>
          <a:bodyPr/>
          <a:lstStyle/>
          <a:p>
            <a:r>
              <a:rPr lang="es-MX" dirty="0"/>
              <a:t>Repaso</a:t>
            </a:r>
          </a:p>
        </p:txBody>
      </p:sp>
    </p:spTree>
    <p:extLst>
      <p:ext uri="{BB962C8B-B14F-4D97-AF65-F5344CB8AC3E}">
        <p14:creationId xmlns:p14="http://schemas.microsoft.com/office/powerpoint/2010/main" val="416318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8C46C1D7-098D-45B9-B0C4-C713DB9633AB}"/>
              </a:ext>
            </a:extLst>
          </p:cNvPr>
          <p:cNvSpPr>
            <a:spLocks noGrp="1" noChangeArrowheads="1"/>
          </p:cNvSpPr>
          <p:nvPr>
            <p:ph type="title"/>
          </p:nvPr>
        </p:nvSpPr>
        <p:spPr/>
        <p:txBody>
          <a:bodyPr>
            <a:normAutofit/>
          </a:bodyPr>
          <a:lstStyle/>
          <a:p>
            <a:pPr>
              <a:defRPr/>
            </a:pPr>
            <a:r>
              <a:rPr lang="es-ES" altLang="es-MX" sz="3600" b="1" dirty="0">
                <a:solidFill>
                  <a:srgbClr val="B2B2B2"/>
                </a:solidFill>
              </a:rPr>
              <a:t>Las Ventajas de </a:t>
            </a:r>
            <a:r>
              <a:rPr lang="es-ES" altLang="es-MX" sz="3600" b="1" dirty="0" err="1">
                <a:solidFill>
                  <a:srgbClr val="B2B2B2"/>
                </a:solidFill>
              </a:rPr>
              <a:t>Subnetear</a:t>
            </a:r>
            <a:r>
              <a:rPr lang="es-ES" altLang="es-MX" sz="3600" b="1" dirty="0">
                <a:solidFill>
                  <a:srgbClr val="B2B2B2"/>
                </a:solidFill>
              </a:rPr>
              <a:t> una Red</a:t>
            </a:r>
            <a:br>
              <a:rPr lang="es-ES" altLang="es-MX" sz="2000" b="1" dirty="0">
                <a:solidFill>
                  <a:srgbClr val="B2B2B2"/>
                </a:solidFill>
              </a:rPr>
            </a:br>
            <a:endParaRPr lang="es-MX" sz="3200" dirty="0"/>
          </a:p>
        </p:txBody>
      </p:sp>
      <p:sp>
        <p:nvSpPr>
          <p:cNvPr id="28675" name="Rectangle 3">
            <a:extLst>
              <a:ext uri="{FF2B5EF4-FFF2-40B4-BE49-F238E27FC236}">
                <a16:creationId xmlns:a16="http://schemas.microsoft.com/office/drawing/2014/main" id="{1083A6F7-DC08-4BDE-8C7A-04D665941F8D}"/>
              </a:ext>
            </a:extLst>
          </p:cNvPr>
          <p:cNvSpPr>
            <a:spLocks noGrp="1" noChangeArrowheads="1"/>
          </p:cNvSpPr>
          <p:nvPr>
            <p:ph idx="1"/>
          </p:nvPr>
        </p:nvSpPr>
        <p:spPr/>
        <p:txBody>
          <a:bodyPr>
            <a:normAutofit/>
          </a:bodyPr>
          <a:lstStyle/>
          <a:p>
            <a:pPr algn="just" eaLnBrk="1" hangingPunct="1"/>
            <a:r>
              <a:rPr lang="es-MX" altLang="es-MX" sz="2000" dirty="0"/>
              <a:t>Redes más pequeñas son más fáciles de gestionar y localizar geográficamente, o inclusive por sus requerimientos de funcionalidad.</a:t>
            </a:r>
          </a:p>
          <a:p>
            <a:pPr algn="just" eaLnBrk="1" hangingPunct="1"/>
            <a:r>
              <a:rPr lang="es-MX" altLang="es-MX" sz="2000" dirty="0"/>
              <a:t>El tráfico de la red global se reduce, lo que puede mejorar el rendimiento.</a:t>
            </a:r>
          </a:p>
          <a:p>
            <a:pPr algn="just" eaLnBrk="1" hangingPunct="1"/>
            <a:r>
              <a:rPr lang="es-MX" altLang="es-MX" sz="2000" dirty="0"/>
              <a:t>Es más fácil aplicar políticas de seguridad a la red. </a:t>
            </a:r>
          </a:p>
          <a:p>
            <a:pPr algn="just" eaLnBrk="1" hangingPunct="1"/>
            <a:r>
              <a:rPr lang="es-MX" altLang="es-MX" sz="2000" dirty="0"/>
              <a:t>Optimización en el uso de direcciones IP.</a:t>
            </a:r>
            <a:endParaRPr lang="es-ES" altLang="es-MX" sz="2000" dirty="0"/>
          </a:p>
        </p:txBody>
      </p:sp>
      <p:grpSp>
        <p:nvGrpSpPr>
          <p:cNvPr id="28676" name="17 Grupo">
            <a:extLst>
              <a:ext uri="{FF2B5EF4-FFF2-40B4-BE49-F238E27FC236}">
                <a16:creationId xmlns:a16="http://schemas.microsoft.com/office/drawing/2014/main" id="{EEB9A003-7D34-4179-8B3D-950AB4856AE2}"/>
              </a:ext>
            </a:extLst>
          </p:cNvPr>
          <p:cNvGrpSpPr>
            <a:grpSpLocks/>
          </p:cNvGrpSpPr>
          <p:nvPr/>
        </p:nvGrpSpPr>
        <p:grpSpPr bwMode="auto">
          <a:xfrm>
            <a:off x="6638925" y="3289300"/>
            <a:ext cx="4714875" cy="3022600"/>
            <a:chOff x="2214563" y="3500438"/>
            <a:chExt cx="4714875" cy="3022601"/>
          </a:xfrm>
        </p:grpSpPr>
        <p:grpSp>
          <p:nvGrpSpPr>
            <p:cNvPr id="28677" name="Group 31">
              <a:extLst>
                <a:ext uri="{FF2B5EF4-FFF2-40B4-BE49-F238E27FC236}">
                  <a16:creationId xmlns:a16="http://schemas.microsoft.com/office/drawing/2014/main" id="{00D1CEF0-4AB3-4B7B-809A-5DDE8AD8926D}"/>
                </a:ext>
              </a:extLst>
            </p:cNvPr>
            <p:cNvGrpSpPr>
              <a:grpSpLocks/>
            </p:cNvGrpSpPr>
            <p:nvPr/>
          </p:nvGrpSpPr>
          <p:grpSpPr bwMode="auto">
            <a:xfrm>
              <a:off x="2214563" y="3714752"/>
              <a:ext cx="4714875" cy="2808287"/>
              <a:chOff x="1395" y="2341"/>
              <a:chExt cx="2970" cy="1769"/>
            </a:xfrm>
          </p:grpSpPr>
          <p:pic>
            <p:nvPicPr>
              <p:cNvPr id="28679" name="Picture 4">
                <a:extLst>
                  <a:ext uri="{FF2B5EF4-FFF2-40B4-BE49-F238E27FC236}">
                    <a16:creationId xmlns:a16="http://schemas.microsoft.com/office/drawing/2014/main" id="{B3BE3A32-7209-4449-AA1A-0DC284F4A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 y="2341"/>
                <a:ext cx="2970"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5">
                <a:extLst>
                  <a:ext uri="{FF2B5EF4-FFF2-40B4-BE49-F238E27FC236}">
                    <a16:creationId xmlns:a16="http://schemas.microsoft.com/office/drawing/2014/main" id="{C3EECD57-B8E8-4168-B92F-864548D02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 y="323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6">
                <a:extLst>
                  <a:ext uri="{FF2B5EF4-FFF2-40B4-BE49-F238E27FC236}">
                    <a16:creationId xmlns:a16="http://schemas.microsoft.com/office/drawing/2014/main" id="{B3C4FEDB-D166-4DD7-B0D6-14B8A5BDE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3238"/>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7">
                <a:extLst>
                  <a:ext uri="{FF2B5EF4-FFF2-40B4-BE49-F238E27FC236}">
                    <a16:creationId xmlns:a16="http://schemas.microsoft.com/office/drawing/2014/main" id="{BDABADF7-1512-42C9-8EE0-E2DC88FA8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3249"/>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8">
                <a:extLst>
                  <a:ext uri="{FF2B5EF4-FFF2-40B4-BE49-F238E27FC236}">
                    <a16:creationId xmlns:a16="http://schemas.microsoft.com/office/drawing/2014/main" id="{7F37AAE0-9FD7-4995-A334-305DC7945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 y="3249"/>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9">
                <a:extLst>
                  <a:ext uri="{FF2B5EF4-FFF2-40B4-BE49-F238E27FC236}">
                    <a16:creationId xmlns:a16="http://schemas.microsoft.com/office/drawing/2014/main" id="{60E4EE7E-121F-4826-BF24-70FE4FEE8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251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10">
                <a:extLst>
                  <a:ext uri="{FF2B5EF4-FFF2-40B4-BE49-F238E27FC236}">
                    <a16:creationId xmlns:a16="http://schemas.microsoft.com/office/drawing/2014/main" id="{12744D71-7527-445D-AE4D-DD8D7C69B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251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1">
                <a:extLst>
                  <a:ext uri="{FF2B5EF4-FFF2-40B4-BE49-F238E27FC236}">
                    <a16:creationId xmlns:a16="http://schemas.microsoft.com/office/drawing/2014/main" id="{CFDC2139-0ADE-43BA-B859-42B94B0702A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 y="3801"/>
                <a:ext cx="4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Freeform 25">
                <a:extLst>
                  <a:ext uri="{FF2B5EF4-FFF2-40B4-BE49-F238E27FC236}">
                    <a16:creationId xmlns:a16="http://schemas.microsoft.com/office/drawing/2014/main" id="{BCBF6E11-370E-4187-8867-91D933F877C7}"/>
                  </a:ext>
                </a:extLst>
              </p:cNvPr>
              <p:cNvSpPr>
                <a:spLocks/>
              </p:cNvSpPr>
              <p:nvPr/>
            </p:nvSpPr>
            <p:spPr bwMode="auto">
              <a:xfrm>
                <a:off x="2862" y="3412"/>
                <a:ext cx="136" cy="408"/>
              </a:xfrm>
              <a:custGeom>
                <a:avLst/>
                <a:gdLst>
                  <a:gd name="T0" fmla="*/ 136 w 136"/>
                  <a:gd name="T1" fmla="*/ 0 h 408"/>
                  <a:gd name="T2" fmla="*/ 0 w 136"/>
                  <a:gd name="T3" fmla="*/ 272 h 408"/>
                  <a:gd name="T4" fmla="*/ 90 w 136"/>
                  <a:gd name="T5" fmla="*/ 272 h 408"/>
                  <a:gd name="T6" fmla="*/ 0 w 136"/>
                  <a:gd name="T7" fmla="*/ 408 h 408"/>
                  <a:gd name="T8" fmla="*/ 0 60000 65536"/>
                  <a:gd name="T9" fmla="*/ 0 60000 65536"/>
                  <a:gd name="T10" fmla="*/ 0 60000 65536"/>
                  <a:gd name="T11" fmla="*/ 0 60000 65536"/>
                  <a:gd name="T12" fmla="*/ 0 w 136"/>
                  <a:gd name="T13" fmla="*/ 0 h 408"/>
                  <a:gd name="T14" fmla="*/ 136 w 136"/>
                  <a:gd name="T15" fmla="*/ 408 h 408"/>
                </a:gdLst>
                <a:ahLst/>
                <a:cxnLst>
                  <a:cxn ang="T8">
                    <a:pos x="T0" y="T1"/>
                  </a:cxn>
                  <a:cxn ang="T9">
                    <a:pos x="T2" y="T3"/>
                  </a:cxn>
                  <a:cxn ang="T10">
                    <a:pos x="T4" y="T5"/>
                  </a:cxn>
                  <a:cxn ang="T11">
                    <a:pos x="T6" y="T7"/>
                  </a:cxn>
                </a:cxnLst>
                <a:rect l="T12" t="T13" r="T14" b="T15"/>
                <a:pathLst>
                  <a:path w="136" h="408">
                    <a:moveTo>
                      <a:pt x="136" y="0"/>
                    </a:moveTo>
                    <a:lnTo>
                      <a:pt x="0" y="272"/>
                    </a:lnTo>
                    <a:lnTo>
                      <a:pt x="90" y="272"/>
                    </a:lnTo>
                    <a:lnTo>
                      <a:pt x="0" y="40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endParaRPr lang="es-MX" altLang="es-MX"/>
              </a:p>
            </p:txBody>
          </p:sp>
          <p:sp>
            <p:nvSpPr>
              <p:cNvPr id="28688" name="Text Box 26">
                <a:extLst>
                  <a:ext uri="{FF2B5EF4-FFF2-40B4-BE49-F238E27FC236}">
                    <a16:creationId xmlns:a16="http://schemas.microsoft.com/office/drawing/2014/main" id="{773328F7-CD35-442C-809E-6E2788F2D7C2}"/>
                  </a:ext>
                </a:extLst>
              </p:cNvPr>
              <p:cNvSpPr txBox="1">
                <a:spLocks noChangeArrowheads="1"/>
              </p:cNvSpPr>
              <p:nvPr/>
            </p:nvSpPr>
            <p:spPr bwMode="auto">
              <a:xfrm>
                <a:off x="3016" y="3657"/>
                <a:ext cx="6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600"/>
                  <a:t>Interfase WAN </a:t>
                </a:r>
                <a:r>
                  <a:rPr lang="es-ES" altLang="es-MX" sz="600" b="1"/>
                  <a:t>148.204.0.0</a:t>
                </a:r>
              </a:p>
            </p:txBody>
          </p:sp>
          <p:sp>
            <p:nvSpPr>
              <p:cNvPr id="28689" name="Text Box 27">
                <a:extLst>
                  <a:ext uri="{FF2B5EF4-FFF2-40B4-BE49-F238E27FC236}">
                    <a16:creationId xmlns:a16="http://schemas.microsoft.com/office/drawing/2014/main" id="{13E881C4-71FA-433E-83EC-8B4C84286526}"/>
                  </a:ext>
                </a:extLst>
              </p:cNvPr>
              <p:cNvSpPr txBox="1">
                <a:spLocks noChangeArrowheads="1"/>
              </p:cNvSpPr>
              <p:nvPr/>
            </p:nvSpPr>
            <p:spPr bwMode="auto">
              <a:xfrm>
                <a:off x="3571" y="2931"/>
                <a:ext cx="47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700" b="1">
                    <a:solidFill>
                      <a:srgbClr val="800000"/>
                    </a:solidFill>
                  </a:rPr>
                  <a:t>Subred 3 </a:t>
                </a:r>
              </a:p>
              <a:p>
                <a:pPr eaLnBrk="1" hangingPunct="1"/>
                <a:r>
                  <a:rPr lang="es-ES" altLang="es-MX" sz="700" b="1">
                    <a:solidFill>
                      <a:srgbClr val="800000"/>
                    </a:solidFill>
                  </a:rPr>
                  <a:t>Posgrado</a:t>
                </a:r>
              </a:p>
              <a:p>
                <a:pPr eaLnBrk="1" hangingPunct="1"/>
                <a:r>
                  <a:rPr lang="es-ES" altLang="es-MX" sz="700" b="1">
                    <a:solidFill>
                      <a:srgbClr val="800000"/>
                    </a:solidFill>
                  </a:rPr>
                  <a:t>148.204.223.0</a:t>
                </a:r>
              </a:p>
            </p:txBody>
          </p:sp>
          <p:sp>
            <p:nvSpPr>
              <p:cNvPr id="28690" name="Text Box 28">
                <a:extLst>
                  <a:ext uri="{FF2B5EF4-FFF2-40B4-BE49-F238E27FC236}">
                    <a16:creationId xmlns:a16="http://schemas.microsoft.com/office/drawing/2014/main" id="{A728E864-3A42-4A64-B90A-F50324C249F7}"/>
                  </a:ext>
                </a:extLst>
              </p:cNvPr>
              <p:cNvSpPr txBox="1">
                <a:spLocks noChangeArrowheads="1"/>
              </p:cNvSpPr>
              <p:nvPr/>
            </p:nvSpPr>
            <p:spPr bwMode="auto">
              <a:xfrm>
                <a:off x="1845" y="2886"/>
                <a:ext cx="51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700" b="1">
                    <a:solidFill>
                      <a:srgbClr val="800000"/>
                    </a:solidFill>
                  </a:rPr>
                  <a:t>Subred 2 </a:t>
                </a:r>
              </a:p>
              <a:p>
                <a:pPr eaLnBrk="1" hangingPunct="1"/>
                <a:r>
                  <a:rPr lang="es-ES" altLang="es-MX" sz="700" b="1">
                    <a:solidFill>
                      <a:srgbClr val="800000"/>
                    </a:solidFill>
                  </a:rPr>
                  <a:t>Administrativo</a:t>
                </a:r>
              </a:p>
              <a:p>
                <a:pPr eaLnBrk="1" hangingPunct="1"/>
                <a:r>
                  <a:rPr lang="es-ES" altLang="es-MX" sz="700" b="1">
                    <a:solidFill>
                      <a:srgbClr val="800000"/>
                    </a:solidFill>
                  </a:rPr>
                  <a:t>148.204.222.0</a:t>
                </a:r>
              </a:p>
            </p:txBody>
          </p:sp>
        </p:grpSp>
        <p:sp>
          <p:nvSpPr>
            <p:cNvPr id="28678" name="Text Box 29">
              <a:extLst>
                <a:ext uri="{FF2B5EF4-FFF2-40B4-BE49-F238E27FC236}">
                  <a16:creationId xmlns:a16="http://schemas.microsoft.com/office/drawing/2014/main" id="{66340C9C-CD47-4023-A071-83A0A8CA91C5}"/>
                </a:ext>
              </a:extLst>
            </p:cNvPr>
            <p:cNvSpPr txBox="1">
              <a:spLocks noChangeArrowheads="1"/>
            </p:cNvSpPr>
            <p:nvPr/>
          </p:nvSpPr>
          <p:spPr bwMode="auto">
            <a:xfrm>
              <a:off x="4268788" y="3500438"/>
              <a:ext cx="7585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700" b="1">
                  <a:solidFill>
                    <a:srgbClr val="800000"/>
                  </a:solidFill>
                </a:rPr>
                <a:t>Subred 1 </a:t>
              </a:r>
            </a:p>
            <a:p>
              <a:pPr eaLnBrk="1" hangingPunct="1"/>
              <a:r>
                <a:rPr lang="es-ES" altLang="es-MX" sz="700" b="1">
                  <a:solidFill>
                    <a:srgbClr val="800000"/>
                  </a:solidFill>
                </a:rPr>
                <a:t>Finanzas</a:t>
              </a:r>
            </a:p>
            <a:p>
              <a:pPr eaLnBrk="1" hangingPunct="1"/>
              <a:r>
                <a:rPr lang="es-ES" altLang="es-MX" sz="700" b="1">
                  <a:solidFill>
                    <a:srgbClr val="800000"/>
                  </a:solidFill>
                </a:rPr>
                <a:t>148.204.221.0</a:t>
              </a:r>
            </a:p>
          </p:txBody>
        </p:sp>
      </p:grpSp>
    </p:spTree>
    <p:extLst>
      <p:ext uri="{BB962C8B-B14F-4D97-AF65-F5344CB8AC3E}">
        <p14:creationId xmlns:p14="http://schemas.microsoft.com/office/powerpoint/2010/main" val="8731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961EB9EF-FB05-4F61-81DC-4091D2DA20E0}"/>
              </a:ext>
            </a:extLst>
          </p:cNvPr>
          <p:cNvSpPr>
            <a:spLocks noGrp="1" noChangeArrowheads="1"/>
          </p:cNvSpPr>
          <p:nvPr>
            <p:ph type="title"/>
          </p:nvPr>
        </p:nvSpPr>
        <p:spPr/>
        <p:txBody>
          <a:bodyPr>
            <a:normAutofit/>
          </a:bodyPr>
          <a:lstStyle/>
          <a:p>
            <a:pPr>
              <a:defRPr/>
            </a:pPr>
            <a:r>
              <a:rPr lang="es-ES" altLang="es-MX" b="1" dirty="0">
                <a:solidFill>
                  <a:srgbClr val="B2B2B2"/>
                </a:solidFill>
              </a:rPr>
              <a:t>Desventajas de una Red Plana</a:t>
            </a:r>
            <a:br>
              <a:rPr lang="es-ES_tradnl" dirty="0"/>
            </a:br>
            <a:endParaRPr lang="es-ES" dirty="0"/>
          </a:p>
        </p:txBody>
      </p:sp>
      <p:sp>
        <p:nvSpPr>
          <p:cNvPr id="16387" name="Rectangle 3">
            <a:extLst>
              <a:ext uri="{FF2B5EF4-FFF2-40B4-BE49-F238E27FC236}">
                <a16:creationId xmlns:a16="http://schemas.microsoft.com/office/drawing/2014/main" id="{3FE58B02-E60C-4187-9B96-DBCAFF200022}"/>
              </a:ext>
            </a:extLst>
          </p:cNvPr>
          <p:cNvSpPr>
            <a:spLocks noGrp="1" noChangeArrowheads="1"/>
          </p:cNvSpPr>
          <p:nvPr>
            <p:ph idx="1"/>
          </p:nvPr>
        </p:nvSpPr>
        <p:spPr>
          <a:xfrm>
            <a:off x="838200" y="1572305"/>
            <a:ext cx="10515600" cy="4351338"/>
          </a:xfrm>
        </p:spPr>
        <p:txBody>
          <a:bodyPr/>
          <a:lstStyle/>
          <a:p>
            <a:pPr eaLnBrk="1" hangingPunct="1">
              <a:buFontTx/>
              <a:buNone/>
            </a:pPr>
            <a:endParaRPr lang="es-ES" altLang="es-MX" sz="2000" b="1" dirty="0">
              <a:solidFill>
                <a:srgbClr val="B2B2B2"/>
              </a:solidFill>
            </a:endParaRPr>
          </a:p>
          <a:p>
            <a:pPr algn="just" eaLnBrk="1" hangingPunct="1"/>
            <a:r>
              <a:rPr lang="es-ES" altLang="es-MX" sz="1600" dirty="0"/>
              <a:t>Todos los dispositivos comparten el mismo ancho de banda.</a:t>
            </a:r>
          </a:p>
          <a:p>
            <a:pPr algn="just" eaLnBrk="1" hangingPunct="1"/>
            <a:r>
              <a:rPr lang="es-ES" altLang="es-MX" sz="1600" dirty="0"/>
              <a:t>Todos los dispositivos comparten el mismo dominio de colisión - Capa 2.</a:t>
            </a:r>
          </a:p>
          <a:p>
            <a:pPr algn="just" eaLnBrk="1" hangingPunct="1"/>
            <a:r>
              <a:rPr lang="es-ES" altLang="es-MX" sz="1600" dirty="0"/>
              <a:t>Dificultad para aplicar políticas de seguridad porque no hay fronteras entre dispositivos.</a:t>
            </a:r>
          </a:p>
          <a:p>
            <a:pPr algn="just" eaLnBrk="1" hangingPunct="1"/>
            <a:endParaRPr lang="es-ES" altLang="es-MX" sz="1600" dirty="0"/>
          </a:p>
          <a:p>
            <a:pPr eaLnBrk="1" hangingPunct="1">
              <a:buFontTx/>
              <a:buNone/>
            </a:pPr>
            <a:endParaRPr lang="es-ES" altLang="es-MX" dirty="0"/>
          </a:p>
        </p:txBody>
      </p:sp>
      <p:pic>
        <p:nvPicPr>
          <p:cNvPr id="16388" name="Picture 5" descr="bus">
            <a:extLst>
              <a:ext uri="{FF2B5EF4-FFF2-40B4-BE49-F238E27FC236}">
                <a16:creationId xmlns:a16="http://schemas.microsoft.com/office/drawing/2014/main" id="{AC21BF1D-8C2B-4F26-B1E2-7072D03B8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62" t="17596" r="8252" b="5038"/>
          <a:stretch>
            <a:fillRect/>
          </a:stretch>
        </p:blipFill>
        <p:spPr bwMode="auto">
          <a:xfrm>
            <a:off x="4064682" y="4085773"/>
            <a:ext cx="33115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3051F74-61F5-41F0-9AD2-0C788728429A}"/>
              </a:ext>
            </a:extLst>
          </p:cNvPr>
          <p:cNvSpPr>
            <a:spLocks noGrp="1" noChangeArrowheads="1"/>
          </p:cNvSpPr>
          <p:nvPr>
            <p:ph type="title"/>
          </p:nvPr>
        </p:nvSpPr>
        <p:spPr>
          <a:xfrm>
            <a:off x="556532" y="643467"/>
            <a:ext cx="11210925" cy="744836"/>
          </a:xfrm>
        </p:spPr>
        <p:txBody>
          <a:bodyPr vert="horz" lIns="91440" tIns="45720" rIns="91440" bIns="45720" rtlCol="0" anchor="ctr">
            <a:normAutofit fontScale="90000"/>
          </a:bodyPr>
          <a:lstStyle/>
          <a:p>
            <a:pPr algn="ctr"/>
            <a:r>
              <a:rPr lang="en-US" altLang="es-MX" sz="2200" kern="1200">
                <a:solidFill>
                  <a:schemeClr val="bg1"/>
                </a:solidFill>
                <a:latin typeface="+mj-lt"/>
                <a:ea typeface="+mj-ea"/>
                <a:cs typeface="+mj-cs"/>
              </a:rPr>
              <a:t>Colocar la máscara de red por defecto para cada dirección IP.</a:t>
            </a:r>
            <a:br>
              <a:rPr lang="en-US" altLang="es-MX" sz="2200" kern="1200">
                <a:solidFill>
                  <a:schemeClr val="bg1"/>
                </a:solidFill>
                <a:latin typeface="+mj-lt"/>
                <a:ea typeface="+mj-ea"/>
                <a:cs typeface="+mj-cs"/>
              </a:rPr>
            </a:br>
            <a:endParaRPr lang="en-US" altLang="es-MX" sz="2200" kern="1200">
              <a:solidFill>
                <a:schemeClr val="bg1"/>
              </a:solidFill>
              <a:latin typeface="+mj-lt"/>
              <a:ea typeface="+mj-ea"/>
              <a:cs typeface="+mj-cs"/>
            </a:endParaRPr>
          </a:p>
        </p:txBody>
      </p:sp>
      <p:pic>
        <p:nvPicPr>
          <p:cNvPr id="7" name="Picture 8">
            <a:extLst>
              <a:ext uri="{FF2B5EF4-FFF2-40B4-BE49-F238E27FC236}">
                <a16:creationId xmlns:a16="http://schemas.microsoft.com/office/drawing/2014/main" id="{C0CDD56C-8267-46D4-9D93-FFD6333BE7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556" y="1555957"/>
            <a:ext cx="8861634"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328E7-AA8F-4DE6-94C1-5673AB2D5356}"/>
              </a:ext>
            </a:extLst>
          </p:cNvPr>
          <p:cNvSpPr>
            <a:spLocks noGrp="1"/>
          </p:cNvSpPr>
          <p:nvPr>
            <p:ph type="title"/>
          </p:nvPr>
        </p:nvSpPr>
        <p:spPr>
          <a:xfrm>
            <a:off x="640079" y="2053641"/>
            <a:ext cx="3669161" cy="2760098"/>
          </a:xfrm>
        </p:spPr>
        <p:txBody>
          <a:bodyPr>
            <a:normAutofit fontScale="90000"/>
          </a:bodyPr>
          <a:lstStyle/>
          <a:p>
            <a:r>
              <a:rPr lang="es-ES" altLang="es-MX" sz="3100" dirty="0">
                <a:solidFill>
                  <a:srgbClr val="FFFFFF"/>
                </a:solidFill>
              </a:rPr>
              <a:t>Para mejorar la eficacia con la que puede usarse el espacio de direcciones de 32 bits</a:t>
            </a:r>
            <a:br>
              <a:rPr lang="es-ES" altLang="es-MX" sz="3100" dirty="0">
                <a:solidFill>
                  <a:srgbClr val="FFFFFF"/>
                </a:solidFill>
              </a:rPr>
            </a:br>
            <a:endParaRPr lang="es-MX" sz="3100" dirty="0">
              <a:solidFill>
                <a:srgbClr val="FFFFFF"/>
              </a:solidFill>
            </a:endParaRPr>
          </a:p>
        </p:txBody>
      </p:sp>
      <p:sp>
        <p:nvSpPr>
          <p:cNvPr id="15363" name="Rectangle 3">
            <a:extLst>
              <a:ext uri="{FF2B5EF4-FFF2-40B4-BE49-F238E27FC236}">
                <a16:creationId xmlns:a16="http://schemas.microsoft.com/office/drawing/2014/main" id="{5303BB55-FFA5-4F81-8C36-0B4E5801C38E}"/>
              </a:ext>
            </a:extLst>
          </p:cNvPr>
          <p:cNvSpPr>
            <a:spLocks noGrp="1" noChangeArrowheads="1"/>
          </p:cNvSpPr>
          <p:nvPr>
            <p:ph idx="1"/>
          </p:nvPr>
        </p:nvSpPr>
        <p:spPr>
          <a:xfrm>
            <a:off x="6090574" y="801866"/>
            <a:ext cx="5306084" cy="5230634"/>
          </a:xfrm>
        </p:spPr>
        <p:txBody>
          <a:bodyPr anchor="ctr">
            <a:normAutofit/>
          </a:bodyPr>
          <a:lstStyle/>
          <a:p>
            <a:pPr marL="0" indent="0">
              <a:buNone/>
            </a:pPr>
            <a:endParaRPr lang="es-ES" altLang="es-MX" sz="2400">
              <a:solidFill>
                <a:srgbClr val="000000"/>
              </a:solidFill>
            </a:endParaRPr>
          </a:p>
          <a:p>
            <a:pPr lvl="1" eaLnBrk="1" hangingPunct="1">
              <a:buSzPct val="70000"/>
              <a:buFontTx/>
              <a:buBlip>
                <a:blip r:embed="rId3"/>
              </a:buBlip>
            </a:pPr>
            <a:r>
              <a:rPr lang="es-ES" altLang="es-MX" b="1">
                <a:solidFill>
                  <a:srgbClr val="000000"/>
                </a:solidFill>
              </a:rPr>
              <a:t>Mascara de subred.</a:t>
            </a:r>
          </a:p>
          <a:p>
            <a:pPr lvl="1" eaLnBrk="1" hangingPunct="1">
              <a:buSzPct val="70000"/>
              <a:buFontTx/>
              <a:buBlip>
                <a:blip r:embed="rId3"/>
              </a:buBlip>
            </a:pPr>
            <a:endParaRPr lang="es-ES" altLang="es-MX" b="1">
              <a:solidFill>
                <a:srgbClr val="000000"/>
              </a:solidFill>
            </a:endParaRPr>
          </a:p>
          <a:p>
            <a:pPr lvl="1" eaLnBrk="1" hangingPunct="1">
              <a:buSzPct val="70000"/>
              <a:buFontTx/>
              <a:buBlip>
                <a:blip r:embed="rId3"/>
              </a:buBlip>
            </a:pPr>
            <a:r>
              <a:rPr lang="es-ES" altLang="es-MX" b="1">
                <a:solidFill>
                  <a:srgbClr val="000000"/>
                </a:solidFill>
              </a:rPr>
              <a:t>Variable-Length Subnet Masking</a:t>
            </a:r>
            <a:r>
              <a:rPr lang="es-ES" altLang="es-MX">
                <a:solidFill>
                  <a:srgbClr val="000000"/>
                </a:solidFill>
              </a:rPr>
              <a:t>  (</a:t>
            </a:r>
            <a:r>
              <a:rPr lang="es-ES" altLang="es-MX" i="1">
                <a:solidFill>
                  <a:srgbClr val="000000"/>
                </a:solidFill>
              </a:rPr>
              <a:t>VLSM-Máscara de Subred de Longitud Variable).</a:t>
            </a:r>
          </a:p>
          <a:p>
            <a:pPr lvl="1" eaLnBrk="1" hangingPunct="1">
              <a:buSzPct val="70000"/>
              <a:buFontTx/>
              <a:buNone/>
            </a:pPr>
            <a:r>
              <a:rPr lang="es-ES" altLang="es-MX">
                <a:solidFill>
                  <a:srgbClr val="000000"/>
                </a:solidFill>
              </a:rPr>
              <a:t> </a:t>
            </a:r>
          </a:p>
          <a:p>
            <a:pPr lvl="1" eaLnBrk="1" hangingPunct="1">
              <a:buSzPct val="70000"/>
              <a:buFontTx/>
              <a:buBlip>
                <a:blip r:embed="rId3"/>
              </a:buBlip>
            </a:pPr>
            <a:r>
              <a:rPr lang="es-ES" altLang="es-MX" b="1">
                <a:solidFill>
                  <a:srgbClr val="000000"/>
                </a:solidFill>
              </a:rPr>
              <a:t>Classless Inter-Domain Routing</a:t>
            </a:r>
            <a:r>
              <a:rPr lang="es-ES" altLang="es-MX">
                <a:solidFill>
                  <a:srgbClr val="000000"/>
                </a:solidFill>
              </a:rPr>
              <a:t> (CIDR - </a:t>
            </a:r>
            <a:r>
              <a:rPr lang="es-ES" altLang="es-MX" i="1">
                <a:solidFill>
                  <a:srgbClr val="000000"/>
                </a:solidFill>
              </a:rPr>
              <a:t>Encaminamiento Inter-Dominios sin Clases).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8414C26-7E13-491B-B130-2143CEB293DA}"/>
              </a:ext>
            </a:extLst>
          </p:cNvPr>
          <p:cNvSpPr>
            <a:spLocks noGrp="1" noChangeArrowheads="1"/>
          </p:cNvSpPr>
          <p:nvPr>
            <p:ph type="title"/>
          </p:nvPr>
        </p:nvSpPr>
        <p:spPr/>
        <p:txBody>
          <a:bodyPr>
            <a:normAutofit/>
          </a:bodyPr>
          <a:lstStyle/>
          <a:p>
            <a:pPr>
              <a:defRPr/>
            </a:pPr>
            <a:r>
              <a:rPr lang="es-ES" altLang="es-MX" sz="5400" b="1" dirty="0">
                <a:solidFill>
                  <a:srgbClr val="B2B2B2"/>
                </a:solidFill>
              </a:rPr>
              <a:t>Subneteo</a:t>
            </a:r>
            <a:endParaRPr lang="es-MX" dirty="0">
              <a:cs typeface="Osaka"/>
            </a:endParaRPr>
          </a:p>
        </p:txBody>
      </p:sp>
      <p:sp>
        <p:nvSpPr>
          <p:cNvPr id="50179" name="Rectangle 3">
            <a:extLst>
              <a:ext uri="{FF2B5EF4-FFF2-40B4-BE49-F238E27FC236}">
                <a16:creationId xmlns:a16="http://schemas.microsoft.com/office/drawing/2014/main" id="{6106245F-625C-4E4E-A535-DAF850E91CCF}"/>
              </a:ext>
            </a:extLst>
          </p:cNvPr>
          <p:cNvSpPr>
            <a:spLocks noGrp="1" noChangeArrowheads="1"/>
          </p:cNvSpPr>
          <p:nvPr>
            <p:ph idx="1"/>
          </p:nvPr>
        </p:nvSpPr>
        <p:spPr/>
        <p:txBody>
          <a:bodyPr/>
          <a:lstStyle/>
          <a:p>
            <a:pPr eaLnBrk="1" hangingPunct="1">
              <a:buFontTx/>
              <a:buNone/>
            </a:pPr>
            <a:r>
              <a:rPr lang="es-ES" altLang="es-MX" sz="1800" dirty="0"/>
              <a:t> </a:t>
            </a:r>
          </a:p>
        </p:txBody>
      </p:sp>
      <p:sp>
        <p:nvSpPr>
          <p:cNvPr id="50180" name="Rectangle 21">
            <a:extLst>
              <a:ext uri="{FF2B5EF4-FFF2-40B4-BE49-F238E27FC236}">
                <a16:creationId xmlns:a16="http://schemas.microsoft.com/office/drawing/2014/main" id="{D71A9657-CC3D-4CCC-81F0-C5781CBB29FD}"/>
              </a:ext>
            </a:extLst>
          </p:cNvPr>
          <p:cNvSpPr>
            <a:spLocks noChangeArrowheads="1"/>
          </p:cNvSpPr>
          <p:nvPr/>
        </p:nvSpPr>
        <p:spPr bwMode="auto">
          <a:xfrm>
            <a:off x="6883400" y="2967335"/>
            <a:ext cx="2879725" cy="461665"/>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2400" b="1" dirty="0">
                <a:solidFill>
                  <a:schemeClr val="bg1"/>
                </a:solidFill>
              </a:rPr>
              <a:t>Host</a:t>
            </a:r>
          </a:p>
        </p:txBody>
      </p:sp>
      <p:sp>
        <p:nvSpPr>
          <p:cNvPr id="50181" name="Rectangle 22">
            <a:extLst>
              <a:ext uri="{FF2B5EF4-FFF2-40B4-BE49-F238E27FC236}">
                <a16:creationId xmlns:a16="http://schemas.microsoft.com/office/drawing/2014/main" id="{BEE39E26-4105-408B-8398-4F772CC3D721}"/>
              </a:ext>
            </a:extLst>
          </p:cNvPr>
          <p:cNvSpPr>
            <a:spLocks noChangeArrowheads="1"/>
          </p:cNvSpPr>
          <p:nvPr/>
        </p:nvSpPr>
        <p:spPr bwMode="auto">
          <a:xfrm>
            <a:off x="4003675" y="2967335"/>
            <a:ext cx="2879725" cy="461665"/>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2400" b="1" dirty="0">
                <a:solidFill>
                  <a:schemeClr val="bg1"/>
                </a:solidFill>
              </a:rPr>
              <a:t>Subred</a:t>
            </a:r>
          </a:p>
        </p:txBody>
      </p:sp>
      <p:sp>
        <p:nvSpPr>
          <p:cNvPr id="50182" name="Rectangle 23">
            <a:extLst>
              <a:ext uri="{FF2B5EF4-FFF2-40B4-BE49-F238E27FC236}">
                <a16:creationId xmlns:a16="http://schemas.microsoft.com/office/drawing/2014/main" id="{A72ED0AA-E93C-40ED-AAC4-84F37E343270}"/>
              </a:ext>
            </a:extLst>
          </p:cNvPr>
          <p:cNvSpPr>
            <a:spLocks noChangeArrowheads="1"/>
          </p:cNvSpPr>
          <p:nvPr/>
        </p:nvSpPr>
        <p:spPr bwMode="auto">
          <a:xfrm>
            <a:off x="2057400" y="2967335"/>
            <a:ext cx="1946275" cy="461665"/>
          </a:xfrm>
          <a:prstGeom prst="rect">
            <a:avLst/>
          </a:prstGeom>
          <a:gradFill rotWithShape="1">
            <a:gsLst>
              <a:gs pos="0">
                <a:schemeClr val="bg2"/>
              </a:gs>
              <a:gs pos="100000">
                <a:schemeClr val="tx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2400" b="1" dirty="0">
                <a:solidFill>
                  <a:schemeClr val="bg1"/>
                </a:solidFill>
              </a:rPr>
              <a:t>Red</a:t>
            </a:r>
          </a:p>
        </p:txBody>
      </p:sp>
    </p:spTree>
    <p:extLst>
      <p:ext uri="{BB962C8B-B14F-4D97-AF65-F5344CB8AC3E}">
        <p14:creationId xmlns:p14="http://schemas.microsoft.com/office/powerpoint/2010/main" val="397297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5ECC10C-5219-4321-A3EA-9B8AE0C33101}"/>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dirty="0">
                <a:effectLst/>
              </a:rPr>
              <a:t>Subneteo</a:t>
            </a:r>
          </a:p>
        </p:txBody>
      </p:sp>
      <p:sp>
        <p:nvSpPr>
          <p:cNvPr id="121859" name="Rectangle 3">
            <a:extLst>
              <a:ext uri="{FF2B5EF4-FFF2-40B4-BE49-F238E27FC236}">
                <a16:creationId xmlns:a16="http://schemas.microsoft.com/office/drawing/2014/main" id="{35F61A36-8BDA-4EFF-ADEA-59EF51484552}"/>
              </a:ext>
            </a:extLst>
          </p:cNvPr>
          <p:cNvSpPr>
            <a:spLocks noGrp="1" noChangeArrowheads="1"/>
          </p:cNvSpPr>
          <p:nvPr>
            <p:ph idx="1"/>
          </p:nvPr>
        </p:nvSpPr>
        <p:spPr/>
        <p:txBody>
          <a:bodyPr/>
          <a:lstStyle/>
          <a:p>
            <a:pPr algn="just"/>
            <a:r>
              <a:rPr lang="es-ES" altLang="es-MX" sz="2000" b="1" dirty="0" err="1">
                <a:solidFill>
                  <a:srgbClr val="0066FF"/>
                </a:solidFill>
                <a:effectLst>
                  <a:outerShdw blurRad="38100" dist="38100" dir="2700000" algn="tl">
                    <a:srgbClr val="C0C0C0"/>
                  </a:outerShdw>
                </a:effectLst>
              </a:rPr>
              <a:t>Subnetting</a:t>
            </a:r>
            <a:r>
              <a:rPr lang="es-ES" altLang="es-MX" sz="2000" b="1" dirty="0">
                <a:solidFill>
                  <a:srgbClr val="0066FF"/>
                </a:solidFill>
                <a:effectLst>
                  <a:outerShdw blurRad="38100" dist="38100" dir="2700000" algn="tl">
                    <a:srgbClr val="C0C0C0"/>
                  </a:outerShdw>
                </a:effectLst>
              </a:rPr>
              <a:t> </a:t>
            </a:r>
            <a:r>
              <a:rPr lang="es-ES" altLang="es-MX" sz="2000" dirty="0"/>
              <a:t>es el proceso de tomar prestados bits de la parte de host, para dividir una gran red en pequeñas subredes.</a:t>
            </a:r>
          </a:p>
          <a:p>
            <a:pPr algn="just"/>
            <a:endParaRPr lang="es-ES" altLang="es-MX" sz="2000" dirty="0"/>
          </a:p>
          <a:p>
            <a:pPr algn="just"/>
            <a:r>
              <a:rPr lang="es-ES" altLang="es-MX" sz="2000" dirty="0" err="1"/>
              <a:t>Subnetting</a:t>
            </a:r>
            <a:r>
              <a:rPr lang="es-ES" altLang="es-MX" sz="2000" dirty="0"/>
              <a:t> no proporciona más hosts.</a:t>
            </a:r>
          </a:p>
          <a:p>
            <a:pPr algn="just"/>
            <a:endParaRPr lang="es-ES" altLang="es-MX" sz="2000" dirty="0"/>
          </a:p>
          <a:p>
            <a:pPr algn="just"/>
            <a:r>
              <a:rPr lang="es-ES" altLang="es-MX" sz="2000" dirty="0"/>
              <a:t>Se perderán dos direcciones IP por cada subred, una para identificar la subred, y otra para la dirección broadcast de subred.</a:t>
            </a:r>
          </a:p>
          <a:p>
            <a:endParaRPr lang="es-ES" altLang="es-MX"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A30CB-ABFE-42F8-83DB-272C45CA21AD}"/>
              </a:ext>
            </a:extLst>
          </p:cNvPr>
          <p:cNvSpPr>
            <a:spLocks noGrp="1"/>
          </p:cNvSpPr>
          <p:nvPr>
            <p:ph type="ctrTitle"/>
          </p:nvPr>
        </p:nvSpPr>
        <p:spPr/>
        <p:txBody>
          <a:bodyPr/>
          <a:lstStyle/>
          <a:p>
            <a:r>
              <a:rPr lang="es-MX" dirty="0"/>
              <a:t>VLSM</a:t>
            </a:r>
          </a:p>
        </p:txBody>
      </p:sp>
      <p:sp>
        <p:nvSpPr>
          <p:cNvPr id="5123" name="Rectangle 3">
            <a:extLst>
              <a:ext uri="{FF2B5EF4-FFF2-40B4-BE49-F238E27FC236}">
                <a16:creationId xmlns:a16="http://schemas.microsoft.com/office/drawing/2014/main" id="{43F03592-8D4A-49C6-873C-C6A11AE9D764}"/>
              </a:ext>
            </a:extLst>
          </p:cNvPr>
          <p:cNvSpPr>
            <a:spLocks noGrp="1" noChangeArrowheads="1"/>
          </p:cNvSpPr>
          <p:nvPr>
            <p:ph type="subTitle" idx="1"/>
          </p:nvPr>
        </p:nvSpPr>
        <p:spPr/>
        <p:txBody>
          <a:bodyPr/>
          <a:lstStyle/>
          <a:p>
            <a:pPr eaLnBrk="1" hangingPunct="1">
              <a:buFontTx/>
              <a:buNone/>
            </a:pPr>
            <a:r>
              <a:rPr lang="es-MX" altLang="es-MX" dirty="0">
                <a:solidFill>
                  <a:srgbClr val="B2B2B2"/>
                </a:solidFill>
              </a:rPr>
              <a:t>Concepto de Máscara de Subred de Longitud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3E316A0-8817-4E72-8325-2BB61C8EE4AC}"/>
              </a:ext>
            </a:extLst>
          </p:cNvPr>
          <p:cNvSpPr>
            <a:spLocks noGrp="1" noChangeArrowheads="1"/>
          </p:cNvSpPr>
          <p:nvPr>
            <p:ph type="title"/>
          </p:nvPr>
        </p:nvSpPr>
        <p:spPr>
          <a:xfrm>
            <a:off x="863029" y="1012004"/>
            <a:ext cx="3416158" cy="4795408"/>
          </a:xfrm>
        </p:spPr>
        <p:txBody>
          <a:bodyPr>
            <a:normAutofit/>
          </a:bodyPr>
          <a:lstStyle/>
          <a:p>
            <a:pPr>
              <a:defRPr/>
            </a:pPr>
            <a:r>
              <a:rPr lang="es-ES" b="1">
                <a:solidFill>
                  <a:srgbClr val="FFFFFF"/>
                </a:solidFill>
              </a:rPr>
              <a:t>VLSM: Variable Length Subnet Mask (RFC 1817) </a:t>
            </a:r>
          </a:p>
        </p:txBody>
      </p:sp>
      <p:graphicFrame>
        <p:nvGraphicFramePr>
          <p:cNvPr id="55303" name="Rectangle 3">
            <a:extLst>
              <a:ext uri="{FF2B5EF4-FFF2-40B4-BE49-F238E27FC236}">
                <a16:creationId xmlns:a16="http://schemas.microsoft.com/office/drawing/2014/main" id="{86294EE3-9236-4055-A07B-87B9ED3CCDB5}"/>
              </a:ext>
            </a:extLst>
          </p:cNvPr>
          <p:cNvGraphicFramePr>
            <a:graphicFrameLocks noGrp="1"/>
          </p:cNvGraphicFramePr>
          <p:nvPr>
            <p:ph idx="1"/>
            <p:extLst>
              <p:ext uri="{D42A27DB-BD31-4B8C-83A1-F6EECF244321}">
                <p14:modId xmlns:p14="http://schemas.microsoft.com/office/powerpoint/2010/main" val="35424354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7" name="Picture 7">
            <a:extLst>
              <a:ext uri="{FF2B5EF4-FFF2-40B4-BE49-F238E27FC236}">
                <a16:creationId xmlns:a16="http://schemas.microsoft.com/office/drawing/2014/main" id="{EC1F6379-5823-4A43-8B4A-B806EAE9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3429001"/>
            <a:ext cx="1655762"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69" name="Picture 9">
            <a:extLst>
              <a:ext uri="{FF2B5EF4-FFF2-40B4-BE49-F238E27FC236}">
                <a16:creationId xmlns:a16="http://schemas.microsoft.com/office/drawing/2014/main" id="{F81E72B9-6418-4C17-B891-30A8C01B5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4" y="1758951"/>
            <a:ext cx="274002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70" name="Picture 10">
            <a:extLst>
              <a:ext uri="{FF2B5EF4-FFF2-40B4-BE49-F238E27FC236}">
                <a16:creationId xmlns:a16="http://schemas.microsoft.com/office/drawing/2014/main" id="{3D791A84-8550-43A2-A653-F86D17BE1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9" y="1555751"/>
            <a:ext cx="432593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nodeType="after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fade">
                                      <p:cBhvr>
                                        <p:cTn id="7" dur="2400" decel="100000"/>
                                        <p:tgtEl>
                                          <p:spTgt spid="117767"/>
                                        </p:tgtEl>
                                      </p:cBhvr>
                                    </p:animEffect>
                                    <p:anim calcmode="lin" valueType="num">
                                      <p:cBhvr>
                                        <p:cTn id="8" dur="2400" decel="100000" fill="hold"/>
                                        <p:tgtEl>
                                          <p:spTgt spid="117767"/>
                                        </p:tgtEl>
                                        <p:attrNameLst>
                                          <p:attrName>style.rotation</p:attrName>
                                        </p:attrNameLst>
                                      </p:cBhvr>
                                      <p:tavLst>
                                        <p:tav tm="0">
                                          <p:val>
                                            <p:fltVal val="-90"/>
                                          </p:val>
                                        </p:tav>
                                        <p:tav tm="100000">
                                          <p:val>
                                            <p:fltVal val="0"/>
                                          </p:val>
                                        </p:tav>
                                      </p:tavLst>
                                    </p:anim>
                                    <p:anim calcmode="lin" valueType="num">
                                      <p:cBhvr>
                                        <p:cTn id="9" dur="2400" decel="100000" fill="hold"/>
                                        <p:tgtEl>
                                          <p:spTgt spid="117767"/>
                                        </p:tgtEl>
                                        <p:attrNameLst>
                                          <p:attrName>ppt_x</p:attrName>
                                        </p:attrNameLst>
                                      </p:cBhvr>
                                      <p:tavLst>
                                        <p:tav tm="0">
                                          <p:val>
                                            <p:strVal val="#ppt_x+0.4"/>
                                          </p:val>
                                        </p:tav>
                                        <p:tav tm="100000">
                                          <p:val>
                                            <p:strVal val="#ppt_x-0.05"/>
                                          </p:val>
                                        </p:tav>
                                      </p:tavLst>
                                    </p:anim>
                                    <p:anim calcmode="lin" valueType="num">
                                      <p:cBhvr>
                                        <p:cTn id="10" dur="2400" decel="100000" fill="hold"/>
                                        <p:tgtEl>
                                          <p:spTgt spid="117767"/>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17767"/>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17767"/>
                                        </p:tgtEl>
                                        <p:attrNameLst>
                                          <p:attrName>ppt_y</p:attrName>
                                        </p:attrNameLst>
                                      </p:cBhvr>
                                      <p:tavLst>
                                        <p:tav tm="0">
                                          <p:val>
                                            <p:strVal val="#ppt_y+0.1"/>
                                          </p:val>
                                        </p:tav>
                                        <p:tav tm="100000">
                                          <p:val>
                                            <p:strVal val="#ppt_y"/>
                                          </p:val>
                                        </p:tav>
                                      </p:tavLst>
                                    </p:anim>
                                  </p:childTnLst>
                                </p:cTn>
                              </p:par>
                            </p:childTnLst>
                          </p:cTn>
                        </p:par>
                        <p:par>
                          <p:cTn id="13" fill="hold" nodeType="afterGroup">
                            <p:stCondLst>
                              <p:cond delay="3000"/>
                            </p:stCondLst>
                            <p:childTnLst>
                              <p:par>
                                <p:cTn id="14" presetID="30" presetClass="entr" presetSubtype="0" fill="hold" nodeType="afterEffect">
                                  <p:stCondLst>
                                    <p:cond delay="0"/>
                                  </p:stCondLst>
                                  <p:childTnLst>
                                    <p:set>
                                      <p:cBhvr>
                                        <p:cTn id="15" dur="1" fill="hold">
                                          <p:stCondLst>
                                            <p:cond delay="0"/>
                                          </p:stCondLst>
                                        </p:cTn>
                                        <p:tgtEl>
                                          <p:spTgt spid="117769"/>
                                        </p:tgtEl>
                                        <p:attrNameLst>
                                          <p:attrName>style.visibility</p:attrName>
                                        </p:attrNameLst>
                                      </p:cBhvr>
                                      <p:to>
                                        <p:strVal val="visible"/>
                                      </p:to>
                                    </p:set>
                                    <p:animEffect transition="in" filter="fade">
                                      <p:cBhvr>
                                        <p:cTn id="16" dur="2400" decel="100000"/>
                                        <p:tgtEl>
                                          <p:spTgt spid="117769"/>
                                        </p:tgtEl>
                                      </p:cBhvr>
                                    </p:animEffect>
                                    <p:anim calcmode="lin" valueType="num">
                                      <p:cBhvr>
                                        <p:cTn id="17" dur="2400" decel="100000" fill="hold"/>
                                        <p:tgtEl>
                                          <p:spTgt spid="117769"/>
                                        </p:tgtEl>
                                        <p:attrNameLst>
                                          <p:attrName>style.rotation</p:attrName>
                                        </p:attrNameLst>
                                      </p:cBhvr>
                                      <p:tavLst>
                                        <p:tav tm="0">
                                          <p:val>
                                            <p:fltVal val="-90"/>
                                          </p:val>
                                        </p:tav>
                                        <p:tav tm="100000">
                                          <p:val>
                                            <p:fltVal val="0"/>
                                          </p:val>
                                        </p:tav>
                                      </p:tavLst>
                                    </p:anim>
                                    <p:anim calcmode="lin" valueType="num">
                                      <p:cBhvr>
                                        <p:cTn id="18" dur="2400" decel="100000" fill="hold"/>
                                        <p:tgtEl>
                                          <p:spTgt spid="117769"/>
                                        </p:tgtEl>
                                        <p:attrNameLst>
                                          <p:attrName>ppt_x</p:attrName>
                                        </p:attrNameLst>
                                      </p:cBhvr>
                                      <p:tavLst>
                                        <p:tav tm="0">
                                          <p:val>
                                            <p:strVal val="#ppt_x+0.4"/>
                                          </p:val>
                                        </p:tav>
                                        <p:tav tm="100000">
                                          <p:val>
                                            <p:strVal val="#ppt_x-0.05"/>
                                          </p:val>
                                        </p:tav>
                                      </p:tavLst>
                                    </p:anim>
                                    <p:anim calcmode="lin" valueType="num">
                                      <p:cBhvr>
                                        <p:cTn id="19" dur="2400" decel="100000" fill="hold"/>
                                        <p:tgtEl>
                                          <p:spTgt spid="117769"/>
                                        </p:tgtEl>
                                        <p:attrNameLst>
                                          <p:attrName>ppt_y</p:attrName>
                                        </p:attrNameLst>
                                      </p:cBhvr>
                                      <p:tavLst>
                                        <p:tav tm="0">
                                          <p:val>
                                            <p:strVal val="#ppt_y-0.4"/>
                                          </p:val>
                                        </p:tav>
                                        <p:tav tm="100000">
                                          <p:val>
                                            <p:strVal val="#ppt_y+0.1"/>
                                          </p:val>
                                        </p:tav>
                                      </p:tavLst>
                                    </p:anim>
                                    <p:anim calcmode="lin" valueType="num">
                                      <p:cBhvr>
                                        <p:cTn id="20" dur="600" accel="100000" fill="hold">
                                          <p:stCondLst>
                                            <p:cond delay="2400"/>
                                          </p:stCondLst>
                                        </p:cTn>
                                        <p:tgtEl>
                                          <p:spTgt spid="117769"/>
                                        </p:tgtEl>
                                        <p:attrNameLst>
                                          <p:attrName>ppt_x</p:attrName>
                                        </p:attrNameLst>
                                      </p:cBhvr>
                                      <p:tavLst>
                                        <p:tav tm="0">
                                          <p:val>
                                            <p:strVal val="#ppt_x-0.05"/>
                                          </p:val>
                                        </p:tav>
                                        <p:tav tm="100000">
                                          <p:val>
                                            <p:strVal val="#ppt_x"/>
                                          </p:val>
                                        </p:tav>
                                      </p:tavLst>
                                    </p:anim>
                                    <p:anim calcmode="lin" valueType="num">
                                      <p:cBhvr>
                                        <p:cTn id="21" dur="600" accel="100000" fill="hold">
                                          <p:stCondLst>
                                            <p:cond delay="2400"/>
                                          </p:stCondLst>
                                        </p:cTn>
                                        <p:tgtEl>
                                          <p:spTgt spid="117769"/>
                                        </p:tgtEl>
                                        <p:attrNameLst>
                                          <p:attrName>ppt_y</p:attrName>
                                        </p:attrNameLst>
                                      </p:cBhvr>
                                      <p:tavLst>
                                        <p:tav tm="0">
                                          <p:val>
                                            <p:strVal val="#ppt_y+0.1"/>
                                          </p:val>
                                        </p:tav>
                                        <p:tav tm="100000">
                                          <p:val>
                                            <p:strVal val="#ppt_y"/>
                                          </p:val>
                                        </p:tav>
                                      </p:tavLst>
                                    </p:anim>
                                  </p:childTnLst>
                                </p:cTn>
                              </p:par>
                            </p:childTnLst>
                          </p:cTn>
                        </p:par>
                        <p:par>
                          <p:cTn id="22" fill="hold" nodeType="afterGroup">
                            <p:stCondLst>
                              <p:cond delay="6000"/>
                            </p:stCondLst>
                            <p:childTnLst>
                              <p:par>
                                <p:cTn id="23" presetID="30" presetClass="entr" presetSubtype="0" fill="hold" nodeType="afterEffect">
                                  <p:stCondLst>
                                    <p:cond delay="0"/>
                                  </p:stCondLst>
                                  <p:childTnLst>
                                    <p:set>
                                      <p:cBhvr>
                                        <p:cTn id="24" dur="1" fill="hold">
                                          <p:stCondLst>
                                            <p:cond delay="0"/>
                                          </p:stCondLst>
                                        </p:cTn>
                                        <p:tgtEl>
                                          <p:spTgt spid="117770"/>
                                        </p:tgtEl>
                                        <p:attrNameLst>
                                          <p:attrName>style.visibility</p:attrName>
                                        </p:attrNameLst>
                                      </p:cBhvr>
                                      <p:to>
                                        <p:strVal val="visible"/>
                                      </p:to>
                                    </p:set>
                                    <p:animEffect transition="in" filter="fade">
                                      <p:cBhvr>
                                        <p:cTn id="25" dur="2400" decel="100000"/>
                                        <p:tgtEl>
                                          <p:spTgt spid="117770"/>
                                        </p:tgtEl>
                                      </p:cBhvr>
                                    </p:animEffect>
                                    <p:anim calcmode="lin" valueType="num">
                                      <p:cBhvr>
                                        <p:cTn id="26" dur="2400" decel="100000" fill="hold"/>
                                        <p:tgtEl>
                                          <p:spTgt spid="117770"/>
                                        </p:tgtEl>
                                        <p:attrNameLst>
                                          <p:attrName>style.rotation</p:attrName>
                                        </p:attrNameLst>
                                      </p:cBhvr>
                                      <p:tavLst>
                                        <p:tav tm="0">
                                          <p:val>
                                            <p:fltVal val="-90"/>
                                          </p:val>
                                        </p:tav>
                                        <p:tav tm="100000">
                                          <p:val>
                                            <p:fltVal val="0"/>
                                          </p:val>
                                        </p:tav>
                                      </p:tavLst>
                                    </p:anim>
                                    <p:anim calcmode="lin" valueType="num">
                                      <p:cBhvr>
                                        <p:cTn id="27" dur="2400" decel="100000" fill="hold"/>
                                        <p:tgtEl>
                                          <p:spTgt spid="117770"/>
                                        </p:tgtEl>
                                        <p:attrNameLst>
                                          <p:attrName>ppt_x</p:attrName>
                                        </p:attrNameLst>
                                      </p:cBhvr>
                                      <p:tavLst>
                                        <p:tav tm="0">
                                          <p:val>
                                            <p:strVal val="#ppt_x+0.4"/>
                                          </p:val>
                                        </p:tav>
                                        <p:tav tm="100000">
                                          <p:val>
                                            <p:strVal val="#ppt_x-0.05"/>
                                          </p:val>
                                        </p:tav>
                                      </p:tavLst>
                                    </p:anim>
                                    <p:anim calcmode="lin" valueType="num">
                                      <p:cBhvr>
                                        <p:cTn id="28" dur="2400" decel="100000" fill="hold"/>
                                        <p:tgtEl>
                                          <p:spTgt spid="117770"/>
                                        </p:tgtEl>
                                        <p:attrNameLst>
                                          <p:attrName>ppt_y</p:attrName>
                                        </p:attrNameLst>
                                      </p:cBhvr>
                                      <p:tavLst>
                                        <p:tav tm="0">
                                          <p:val>
                                            <p:strVal val="#ppt_y-0.4"/>
                                          </p:val>
                                        </p:tav>
                                        <p:tav tm="100000">
                                          <p:val>
                                            <p:strVal val="#ppt_y+0.1"/>
                                          </p:val>
                                        </p:tav>
                                      </p:tavLst>
                                    </p:anim>
                                    <p:anim calcmode="lin" valueType="num">
                                      <p:cBhvr>
                                        <p:cTn id="29" dur="600" accel="100000" fill="hold">
                                          <p:stCondLst>
                                            <p:cond delay="2400"/>
                                          </p:stCondLst>
                                        </p:cTn>
                                        <p:tgtEl>
                                          <p:spTgt spid="117770"/>
                                        </p:tgtEl>
                                        <p:attrNameLst>
                                          <p:attrName>ppt_x</p:attrName>
                                        </p:attrNameLst>
                                      </p:cBhvr>
                                      <p:tavLst>
                                        <p:tav tm="0">
                                          <p:val>
                                            <p:strVal val="#ppt_x-0.05"/>
                                          </p:val>
                                        </p:tav>
                                        <p:tav tm="100000">
                                          <p:val>
                                            <p:strVal val="#ppt_x"/>
                                          </p:val>
                                        </p:tav>
                                      </p:tavLst>
                                    </p:anim>
                                    <p:anim calcmode="lin" valueType="num">
                                      <p:cBhvr>
                                        <p:cTn id="30" dur="600" accel="100000" fill="hold">
                                          <p:stCondLst>
                                            <p:cond delay="2400"/>
                                          </p:stCondLst>
                                        </p:cTn>
                                        <p:tgtEl>
                                          <p:spTgt spid="11777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407" name="Rectangle 71">
            <a:extLst>
              <a:ext uri="{FF2B5EF4-FFF2-40B4-BE49-F238E27FC236}">
                <a16:creationId xmlns:a16="http://schemas.microsoft.com/office/drawing/2014/main" id="{DE5A60A7-2ED4-4F14-81C6-48617FE6C835}"/>
              </a:ext>
            </a:extLst>
          </p:cNvPr>
          <p:cNvSpPr>
            <a:spLocks noGrp="1" noChangeArrowheads="1"/>
          </p:cNvSpPr>
          <p:nvPr>
            <p:ph type="title"/>
          </p:nvPr>
        </p:nvSpPr>
        <p:spPr/>
        <p:txBody>
          <a:bodyPr>
            <a:normAutofit/>
          </a:bodyPr>
          <a:lstStyle/>
          <a:p>
            <a:pPr>
              <a:defRPr/>
            </a:pPr>
            <a:r>
              <a:rPr lang="es-ES" altLang="es-MX" b="1" dirty="0">
                <a:solidFill>
                  <a:srgbClr val="B2B2B2"/>
                </a:solidFill>
              </a:rPr>
              <a:t>Notación de la</a:t>
            </a:r>
            <a:r>
              <a:rPr lang="es-ES" altLang="es-MX" sz="4800" dirty="0">
                <a:solidFill>
                  <a:srgbClr val="B2B2B2"/>
                </a:solidFill>
              </a:rPr>
              <a:t> </a:t>
            </a:r>
            <a:r>
              <a:rPr lang="es-ES" altLang="es-MX" b="1" dirty="0">
                <a:solidFill>
                  <a:srgbClr val="B2B2B2"/>
                </a:solidFill>
              </a:rPr>
              <a:t>Máscara de Subred</a:t>
            </a:r>
            <a:endParaRPr lang="es-MX" dirty="0"/>
          </a:p>
        </p:txBody>
      </p:sp>
      <p:graphicFrame>
        <p:nvGraphicFramePr>
          <p:cNvPr id="526456" name="Group 120">
            <a:extLst>
              <a:ext uri="{FF2B5EF4-FFF2-40B4-BE49-F238E27FC236}">
                <a16:creationId xmlns:a16="http://schemas.microsoft.com/office/drawing/2014/main" id="{4F896E13-905F-4BE1-B4F0-36772E0B27D9}"/>
              </a:ext>
            </a:extLst>
          </p:cNvPr>
          <p:cNvGraphicFramePr>
            <a:graphicFrameLocks noGrp="1"/>
          </p:cNvGraphicFramePr>
          <p:nvPr>
            <p:ph idx="1"/>
            <p:extLst>
              <p:ext uri="{D42A27DB-BD31-4B8C-83A1-F6EECF244321}">
                <p14:modId xmlns:p14="http://schemas.microsoft.com/office/powerpoint/2010/main" val="1148859149"/>
              </p:ext>
            </p:extLst>
          </p:nvPr>
        </p:nvGraphicFramePr>
        <p:xfrm>
          <a:off x="677863" y="2160588"/>
          <a:ext cx="8596312" cy="4389440"/>
        </p:xfrm>
        <a:graphic>
          <a:graphicData uri="http://schemas.openxmlformats.org/drawingml/2006/table">
            <a:tbl>
              <a:tblPr/>
              <a:tblGrid>
                <a:gridCol w="943075">
                  <a:extLst>
                    <a:ext uri="{9D8B030D-6E8A-4147-A177-3AD203B41FA5}">
                      <a16:colId xmlns:a16="http://schemas.microsoft.com/office/drawing/2014/main" val="20000"/>
                    </a:ext>
                  </a:extLst>
                </a:gridCol>
                <a:gridCol w="2410850">
                  <a:extLst>
                    <a:ext uri="{9D8B030D-6E8A-4147-A177-3AD203B41FA5}">
                      <a16:colId xmlns:a16="http://schemas.microsoft.com/office/drawing/2014/main" val="20001"/>
                    </a:ext>
                  </a:extLst>
                </a:gridCol>
                <a:gridCol w="5242387">
                  <a:extLst>
                    <a:ext uri="{9D8B030D-6E8A-4147-A177-3AD203B41FA5}">
                      <a16:colId xmlns:a16="http://schemas.microsoft.com/office/drawing/2014/main" val="20002"/>
                    </a:ext>
                  </a:extLst>
                </a:gridCol>
              </a:tblGrid>
              <a:tr h="274340">
                <a:tc>
                  <a:txBody>
                    <a:bodyPr/>
                    <a:lstStyle/>
                    <a:p>
                      <a:pPr marL="0" marR="0" lvl="0" indent="0" algn="just" defTabSz="914400" rtl="0" eaLnBrk="1" fontAlgn="base" latinLnBrk="0" hangingPunct="1">
                        <a:lnSpc>
                          <a:spcPct val="100000"/>
                        </a:lnSpc>
                        <a:spcBef>
                          <a:spcPct val="20000"/>
                        </a:spcBef>
                        <a:spcAft>
                          <a:spcPct val="0"/>
                        </a:spcAft>
                        <a:buClr>
                          <a:srgbClr val="990033"/>
                        </a:buClr>
                        <a:buSzTx/>
                        <a:buFontTx/>
                        <a:buNone/>
                        <a:tabLst/>
                      </a:pPr>
                      <a:r>
                        <a:rPr kumimoji="0" lang="es-ES" sz="1200" b="1" i="0" u="none" strike="noStrike" cap="none" normalizeH="0" baseline="0">
                          <a:ln>
                            <a:noFill/>
                          </a:ln>
                          <a:solidFill>
                            <a:schemeClr val="bg1"/>
                          </a:solidFill>
                          <a:effectLst/>
                          <a:latin typeface="Arial" charset="0"/>
                          <a:ea typeface="Osaka" pitchFamily="36" charset="-128"/>
                        </a:rPr>
                        <a:t>CIDR</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just" defTabSz="914400" rtl="0" eaLnBrk="1" fontAlgn="base" latinLnBrk="0" hangingPunct="1">
                        <a:lnSpc>
                          <a:spcPct val="100000"/>
                        </a:lnSpc>
                        <a:spcBef>
                          <a:spcPct val="20000"/>
                        </a:spcBef>
                        <a:spcAft>
                          <a:spcPct val="0"/>
                        </a:spcAft>
                        <a:buClr>
                          <a:srgbClr val="990033"/>
                        </a:buClr>
                        <a:buSzTx/>
                        <a:buFontTx/>
                        <a:buNone/>
                        <a:tabLst/>
                      </a:pPr>
                      <a:r>
                        <a:rPr kumimoji="0" lang="es-ES" sz="1200" b="1" i="0" u="none" strike="noStrike" cap="none" normalizeH="0" baseline="0">
                          <a:ln>
                            <a:noFill/>
                          </a:ln>
                          <a:solidFill>
                            <a:schemeClr val="bg1"/>
                          </a:solidFill>
                          <a:effectLst/>
                          <a:latin typeface="Arial" charset="0"/>
                          <a:ea typeface="Osaka" pitchFamily="36" charset="-128"/>
                        </a:rPr>
                        <a:t>Decimal </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just" defTabSz="914400" rtl="0" eaLnBrk="1" fontAlgn="base" latinLnBrk="0" hangingPunct="1">
                        <a:lnSpc>
                          <a:spcPct val="100000"/>
                        </a:lnSpc>
                        <a:spcBef>
                          <a:spcPct val="20000"/>
                        </a:spcBef>
                        <a:spcAft>
                          <a:spcPct val="0"/>
                        </a:spcAft>
                        <a:buClr>
                          <a:srgbClr val="990033"/>
                        </a:buClr>
                        <a:buSzTx/>
                        <a:buFontTx/>
                        <a:buNone/>
                        <a:tabLst/>
                      </a:pPr>
                      <a:r>
                        <a:rPr kumimoji="0" lang="es-ES" sz="1200" b="1" i="0" u="none" strike="noStrike" cap="none" normalizeH="0" baseline="0">
                          <a:ln>
                            <a:noFill/>
                          </a:ln>
                          <a:solidFill>
                            <a:schemeClr val="bg1"/>
                          </a:solidFill>
                          <a:effectLst/>
                          <a:latin typeface="Arial" charset="0"/>
                          <a:ea typeface="Osaka" pitchFamily="36" charset="-128"/>
                        </a:rPr>
                        <a:t>Binario</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/32</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255.255.255.255</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11111111.11111111.11111111.11111111</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/31</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255.255.255.254</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11111111.11111111.11111111.11111110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/30</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255.255.255.252</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11111111.11111111.11111111.11111100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/29</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255.255.255.248</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11111111.11111111.11111111.11111000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/28</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255.255.255.240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dirty="0">
                          <a:ln>
                            <a:noFill/>
                          </a:ln>
                          <a:solidFill>
                            <a:srgbClr val="333333"/>
                          </a:solidFill>
                          <a:effectLst/>
                          <a:latin typeface="Arial" charset="0"/>
                          <a:ea typeface="Osaka" pitchFamily="36" charset="-128"/>
                        </a:rPr>
                        <a:t>11111111.11111111.11111111.11110000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/27</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255.255.255.224</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11111111.11111111.11111111.11100000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/26</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255.255.255.192</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11111111.11111111.11111111.11000000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255.255.255.128</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11111111.11111111.11111111.10000000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/24</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255.255.255.0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11111111.11111111.11111111.00000000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/23</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255.255.254.0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11111111.11111111.11111110.00000000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/22</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255.255.252.0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11111111.11111111.11111100.00000000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/21</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dirty="0">
                          <a:ln>
                            <a:noFill/>
                          </a:ln>
                          <a:solidFill>
                            <a:srgbClr val="333333"/>
                          </a:solidFill>
                          <a:effectLst/>
                          <a:latin typeface="Arial" charset="0"/>
                          <a:ea typeface="Osaka" pitchFamily="36" charset="-128"/>
                        </a:rPr>
                        <a:t>255.255.248.0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11111111.11111111.11111000.00000000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/20</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255.255.240.0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11111111.11111111.11110000.00000000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40">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a:t>
                      </a:r>
                    </a:p>
                  </a:txBody>
                  <a:tcPr marL="133140" marR="13314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a:ln>
                            <a:noFill/>
                          </a:ln>
                          <a:solidFill>
                            <a:srgbClr val="333333"/>
                          </a:solidFill>
                          <a:effectLst/>
                          <a:latin typeface="Arial" charset="0"/>
                          <a:ea typeface="Osaka" pitchFamily="36" charset="-128"/>
                        </a:rPr>
                        <a:t>128.0.0.0</a:t>
                      </a:r>
                    </a:p>
                  </a:txBody>
                  <a:tcPr marL="133140" marR="133140"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Tx/>
                        <a:buFontTx/>
                        <a:buNone/>
                        <a:tabLst/>
                      </a:pPr>
                      <a:r>
                        <a:rPr kumimoji="0" lang="es-ES" sz="1200" b="0" i="0" u="none" strike="noStrike" cap="none" normalizeH="0" baseline="0" dirty="0">
                          <a:ln>
                            <a:noFill/>
                          </a:ln>
                          <a:solidFill>
                            <a:srgbClr val="333333"/>
                          </a:solidFill>
                          <a:effectLst/>
                          <a:latin typeface="Arial" charset="0"/>
                          <a:ea typeface="Osaka" pitchFamily="36" charset="-128"/>
                        </a:rPr>
                        <a:t>10000000.000000000.00000000.0000000</a:t>
                      </a:r>
                    </a:p>
                  </a:txBody>
                  <a:tcPr marL="133140" marR="13314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26457" name="Rectangle 121">
            <a:extLst>
              <a:ext uri="{FF2B5EF4-FFF2-40B4-BE49-F238E27FC236}">
                <a16:creationId xmlns:a16="http://schemas.microsoft.com/office/drawing/2014/main" id="{837D39DA-C439-4078-A157-ACA6F7B06A74}"/>
              </a:ext>
            </a:extLst>
          </p:cNvPr>
          <p:cNvSpPr>
            <a:spLocks noChangeArrowheads="1"/>
          </p:cNvSpPr>
          <p:nvPr/>
        </p:nvSpPr>
        <p:spPr bwMode="auto">
          <a:xfrm>
            <a:off x="3036888" y="2195514"/>
            <a:ext cx="279400" cy="2160587"/>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endParaRPr lang="es-MX" altLang="es-MX"/>
          </a:p>
        </p:txBody>
      </p:sp>
      <p:sp>
        <p:nvSpPr>
          <p:cNvPr id="526458" name="Rectangle 122">
            <a:extLst>
              <a:ext uri="{FF2B5EF4-FFF2-40B4-BE49-F238E27FC236}">
                <a16:creationId xmlns:a16="http://schemas.microsoft.com/office/drawing/2014/main" id="{922969A6-6100-4CB4-99C7-DB5DF316DBD2}"/>
              </a:ext>
            </a:extLst>
          </p:cNvPr>
          <p:cNvSpPr>
            <a:spLocks noChangeArrowheads="1"/>
          </p:cNvSpPr>
          <p:nvPr/>
        </p:nvSpPr>
        <p:spPr bwMode="auto">
          <a:xfrm>
            <a:off x="2757488" y="4356101"/>
            <a:ext cx="279400" cy="1370012"/>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endParaRPr lang="es-MX"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526457"/>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grpId="0" nodeType="afterEffect">
                                  <p:stCondLst>
                                    <p:cond delay="2000"/>
                                  </p:stCondLst>
                                  <p:childTnLst>
                                    <p:set>
                                      <p:cBhvr>
                                        <p:cTn id="9" dur="1" fill="hold">
                                          <p:stCondLst>
                                            <p:cond delay="0"/>
                                          </p:stCondLst>
                                        </p:cTn>
                                        <p:tgtEl>
                                          <p:spTgt spid="526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457" grpId="0" animBg="1"/>
      <p:bldP spid="5264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DFE34AF-E921-40AE-8DC5-511274C0F4A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es-MX" sz="3200" kern="1200">
                <a:solidFill>
                  <a:schemeClr val="bg1"/>
                </a:solidFill>
                <a:latin typeface="+mj-lt"/>
                <a:ea typeface="+mj-ea"/>
                <a:cs typeface="+mj-cs"/>
              </a:rPr>
              <a:t>Convertir de Binario a Decimal</a:t>
            </a:r>
            <a:endParaRPr lang="en-US" sz="3200" kern="1200">
              <a:solidFill>
                <a:schemeClr val="bg1"/>
              </a:solidFill>
              <a:latin typeface="+mj-lt"/>
              <a:ea typeface="+mj-ea"/>
              <a:cs typeface="+mj-cs"/>
            </a:endParaRPr>
          </a:p>
        </p:txBody>
      </p:sp>
      <p:pic>
        <p:nvPicPr>
          <p:cNvPr id="11" name="Picture 788">
            <a:extLst>
              <a:ext uri="{FF2B5EF4-FFF2-40B4-BE49-F238E27FC236}">
                <a16:creationId xmlns:a16="http://schemas.microsoft.com/office/drawing/2014/main" id="{276F9142-AB2B-4138-9CCD-465CAA98E6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22560" y="1675227"/>
            <a:ext cx="8946879"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F04CAAD-73A2-461A-AC38-9CFFDA633516}"/>
              </a:ext>
            </a:extLst>
          </p:cNvPr>
          <p:cNvSpPr>
            <a:spLocks noGrp="1" noChangeArrowheads="1"/>
          </p:cNvSpPr>
          <p:nvPr>
            <p:ph type="title"/>
          </p:nvPr>
        </p:nvSpPr>
        <p:spPr/>
        <p:txBody>
          <a:bodyPr/>
          <a:lstStyle/>
          <a:p>
            <a:pPr lvl="1" indent="-7429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MX" altLang="es-MX" b="1" dirty="0">
                <a:solidFill>
                  <a:srgbClr val="B2B2B2"/>
                </a:solidFill>
              </a:rPr>
              <a:t>Consideraciones</a:t>
            </a:r>
            <a:r>
              <a:rPr lang="en-GB" altLang="es-MX" b="1" dirty="0">
                <a:solidFill>
                  <a:srgbClr val="B2B2B2"/>
                </a:solidFill>
              </a:rPr>
              <a:t> para VLSM.</a:t>
            </a:r>
          </a:p>
        </p:txBody>
      </p:sp>
      <p:sp>
        <p:nvSpPr>
          <p:cNvPr id="71684" name="Rectangle 3">
            <a:extLst>
              <a:ext uri="{FF2B5EF4-FFF2-40B4-BE49-F238E27FC236}">
                <a16:creationId xmlns:a16="http://schemas.microsoft.com/office/drawing/2014/main" id="{AE241F57-16BB-4EE1-A66F-9FA483EF44F7}"/>
              </a:ext>
            </a:extLst>
          </p:cNvPr>
          <p:cNvSpPr>
            <a:spLocks noGrp="1" noChangeArrowheads="1"/>
          </p:cNvSpPr>
          <p:nvPr>
            <p:ph idx="1"/>
          </p:nvPr>
        </p:nvSpPr>
        <p:spPr/>
        <p:txBody>
          <a:bodyPr/>
          <a:lstStyle/>
          <a:p>
            <a:pPr algn="just">
              <a:buSzPct val="5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ES" altLang="es-MX" sz="1800" dirty="0"/>
              <a:t>Una subred puede ser utilizada como dirección de host o hacer </a:t>
            </a:r>
            <a:r>
              <a:rPr lang="es-ES" altLang="es-MX" sz="1800" dirty="0" err="1"/>
              <a:t>subnetting</a:t>
            </a:r>
            <a:r>
              <a:rPr lang="es-ES" altLang="es-MX" sz="1800" dirty="0"/>
              <a:t>.</a:t>
            </a:r>
          </a:p>
          <a:p>
            <a:pPr algn="just">
              <a:buSzPct val="5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ES_tradnl" altLang="es-MX" sz="1800" dirty="0"/>
              <a:t>Bajo una cierta máscara, las direcciones con campos de subred o host 0 o 1 no pueden ser utilizados</a:t>
            </a:r>
          </a:p>
          <a:p>
            <a:pPr algn="just">
              <a:buSzPct val="5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ES_tradnl" altLang="es-MX" sz="1800" dirty="0"/>
              <a:t>El espacio de direcciones asignado bajo una máscara no puede ser asignado bajo otra máscara (prefijo más largo).</a:t>
            </a:r>
          </a:p>
          <a:p>
            <a:pPr algn="just">
              <a:buSzPct val="5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ES_tradnl" altLang="es-MX" sz="1800" dirty="0"/>
              <a:t>Múltiples subredes que se quieran </a:t>
            </a:r>
            <a:r>
              <a:rPr lang="es-ES_tradnl" altLang="es-MX" sz="1800" dirty="0" err="1"/>
              <a:t>sumarizar</a:t>
            </a:r>
            <a:r>
              <a:rPr lang="es-ES_tradnl" altLang="es-MX" sz="1800" dirty="0"/>
              <a:t> deben de tener los mismos bits de mayor peso.</a:t>
            </a:r>
          </a:p>
          <a:p>
            <a:pPr algn="just">
              <a:buSzPct val="5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ES_tradnl" altLang="es-MX" sz="1800" dirty="0"/>
              <a:t>Las decisiones de </a:t>
            </a:r>
            <a:r>
              <a:rPr lang="es-ES_tradnl" altLang="es-MX" sz="1800" dirty="0" err="1"/>
              <a:t>routing</a:t>
            </a:r>
            <a:r>
              <a:rPr lang="es-ES_tradnl" altLang="es-MX" sz="1800" dirty="0"/>
              <a:t> se realizan para la subred completa, el </a:t>
            </a:r>
            <a:r>
              <a:rPr lang="es-ES_tradnl" altLang="es-MX" sz="1800" dirty="0" err="1"/>
              <a:t>router</a:t>
            </a:r>
            <a:r>
              <a:rPr lang="es-ES_tradnl" altLang="es-MX" sz="1800" dirty="0"/>
              <a:t> escoge de la máscara más restrictiva a la menos restrictiva para realizar sus decisiones.</a:t>
            </a:r>
          </a:p>
          <a:p>
            <a:pPr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s-ES_tradnl" altLang="es-MX"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500"/>
                                  </p:stCondLst>
                                  <p:childTnLst>
                                    <p:set>
                                      <p:cBhvr>
                                        <p:cTn id="6" dur="1" fill="hold">
                                          <p:stCondLst>
                                            <p:cond delay="0"/>
                                          </p:stCondLst>
                                        </p:cTn>
                                        <p:tgtEl>
                                          <p:spTgt spid="71684">
                                            <p:txEl>
                                              <p:pRg st="0" end="0"/>
                                            </p:txEl>
                                          </p:spTgt>
                                        </p:tgtEl>
                                        <p:attrNameLst>
                                          <p:attrName>style.visibility</p:attrName>
                                        </p:attrNameLst>
                                      </p:cBhvr>
                                      <p:to>
                                        <p:strVal val="visible"/>
                                      </p:to>
                                    </p:set>
                                    <p:anim calcmode="lin" valueType="num">
                                      <p:cBhvr>
                                        <p:cTn id="7" dur="500" fill="hold"/>
                                        <p:tgtEl>
                                          <p:spTgt spid="7168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1684">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1000"/>
                            </p:stCondLst>
                            <p:childTnLst>
                              <p:par>
                                <p:cTn id="10" presetID="17" presetClass="entr" presetSubtype="10" fill="hold" nodeType="afterEffect">
                                  <p:stCondLst>
                                    <p:cond delay="500"/>
                                  </p:stCondLst>
                                  <p:childTnLst>
                                    <p:set>
                                      <p:cBhvr>
                                        <p:cTn id="11" dur="1" fill="hold">
                                          <p:stCondLst>
                                            <p:cond delay="0"/>
                                          </p:stCondLst>
                                        </p:cTn>
                                        <p:tgtEl>
                                          <p:spTgt spid="71684">
                                            <p:txEl>
                                              <p:pRg st="1" end="1"/>
                                            </p:txEl>
                                          </p:spTgt>
                                        </p:tgtEl>
                                        <p:attrNameLst>
                                          <p:attrName>style.visibility</p:attrName>
                                        </p:attrNameLst>
                                      </p:cBhvr>
                                      <p:to>
                                        <p:strVal val="visible"/>
                                      </p:to>
                                    </p:set>
                                    <p:anim calcmode="lin" valueType="num">
                                      <p:cBhvr>
                                        <p:cTn id="12" dur="500" fill="hold"/>
                                        <p:tgtEl>
                                          <p:spTgt spid="7168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1684">
                                            <p:txEl>
                                              <p:pRg st="1" end="1"/>
                                            </p:txEl>
                                          </p:spTgt>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2000"/>
                            </p:stCondLst>
                            <p:childTnLst>
                              <p:par>
                                <p:cTn id="15" presetID="17" presetClass="entr" presetSubtype="10" fill="hold" nodeType="afterEffect">
                                  <p:stCondLst>
                                    <p:cond delay="500"/>
                                  </p:stCondLst>
                                  <p:childTnLst>
                                    <p:set>
                                      <p:cBhvr>
                                        <p:cTn id="16" dur="1" fill="hold">
                                          <p:stCondLst>
                                            <p:cond delay="0"/>
                                          </p:stCondLst>
                                        </p:cTn>
                                        <p:tgtEl>
                                          <p:spTgt spid="71684">
                                            <p:txEl>
                                              <p:pRg st="2" end="2"/>
                                            </p:txEl>
                                          </p:spTgt>
                                        </p:tgtEl>
                                        <p:attrNameLst>
                                          <p:attrName>style.visibility</p:attrName>
                                        </p:attrNameLst>
                                      </p:cBhvr>
                                      <p:to>
                                        <p:strVal val="visible"/>
                                      </p:to>
                                    </p:set>
                                    <p:anim calcmode="lin" valueType="num">
                                      <p:cBhvr>
                                        <p:cTn id="17" dur="500" fill="hold"/>
                                        <p:tgtEl>
                                          <p:spTgt spid="7168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1684">
                                            <p:txEl>
                                              <p:pRg st="2" end="2"/>
                                            </p:txEl>
                                          </p:spTgt>
                                        </p:tgtEl>
                                        <p:attrNameLst>
                                          <p:attrName>ppt_h</p:attrName>
                                        </p:attrNameLst>
                                      </p:cBhvr>
                                      <p:tavLst>
                                        <p:tav tm="0">
                                          <p:val>
                                            <p:strVal val="#ppt_h"/>
                                          </p:val>
                                        </p:tav>
                                        <p:tav tm="100000">
                                          <p:val>
                                            <p:strVal val="#ppt_h"/>
                                          </p:val>
                                        </p:tav>
                                      </p:tavLst>
                                    </p:anim>
                                  </p:childTnLst>
                                </p:cTn>
                              </p:par>
                            </p:childTnLst>
                          </p:cTn>
                        </p:par>
                        <p:par>
                          <p:cTn id="19" fill="hold">
                            <p:stCondLst>
                              <p:cond delay="3000"/>
                            </p:stCondLst>
                            <p:childTnLst>
                              <p:par>
                                <p:cTn id="20" presetID="17" presetClass="entr" presetSubtype="10" fill="hold" nodeType="afterEffect">
                                  <p:stCondLst>
                                    <p:cond delay="500"/>
                                  </p:stCondLst>
                                  <p:childTnLst>
                                    <p:set>
                                      <p:cBhvr>
                                        <p:cTn id="21" dur="1" fill="hold">
                                          <p:stCondLst>
                                            <p:cond delay="0"/>
                                          </p:stCondLst>
                                        </p:cTn>
                                        <p:tgtEl>
                                          <p:spTgt spid="71684">
                                            <p:txEl>
                                              <p:pRg st="3" end="3"/>
                                            </p:txEl>
                                          </p:spTgt>
                                        </p:tgtEl>
                                        <p:attrNameLst>
                                          <p:attrName>style.visibility</p:attrName>
                                        </p:attrNameLst>
                                      </p:cBhvr>
                                      <p:to>
                                        <p:strVal val="visible"/>
                                      </p:to>
                                    </p:set>
                                    <p:anim calcmode="lin" valueType="num">
                                      <p:cBhvr>
                                        <p:cTn id="22" dur="500" fill="hold"/>
                                        <p:tgtEl>
                                          <p:spTgt spid="7168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1684">
                                            <p:txEl>
                                              <p:pRg st="3" end="3"/>
                                            </p:txEl>
                                          </p:spTgt>
                                        </p:tgtEl>
                                        <p:attrNameLst>
                                          <p:attrName>ppt_h</p:attrName>
                                        </p:attrNameLst>
                                      </p:cBhvr>
                                      <p:tavLst>
                                        <p:tav tm="0">
                                          <p:val>
                                            <p:strVal val="#ppt_h"/>
                                          </p:val>
                                        </p:tav>
                                        <p:tav tm="100000">
                                          <p:val>
                                            <p:strVal val="#ppt_h"/>
                                          </p:val>
                                        </p:tav>
                                      </p:tavLst>
                                    </p:anim>
                                  </p:childTnLst>
                                </p:cTn>
                              </p:par>
                            </p:childTnLst>
                          </p:cTn>
                        </p:par>
                        <p:par>
                          <p:cTn id="24" fill="hold">
                            <p:stCondLst>
                              <p:cond delay="4000"/>
                            </p:stCondLst>
                            <p:childTnLst>
                              <p:par>
                                <p:cTn id="25" presetID="17" presetClass="entr" presetSubtype="10" fill="hold" nodeType="afterEffect">
                                  <p:stCondLst>
                                    <p:cond delay="500"/>
                                  </p:stCondLst>
                                  <p:childTnLst>
                                    <p:set>
                                      <p:cBhvr>
                                        <p:cTn id="26" dur="1" fill="hold">
                                          <p:stCondLst>
                                            <p:cond delay="0"/>
                                          </p:stCondLst>
                                        </p:cTn>
                                        <p:tgtEl>
                                          <p:spTgt spid="71684">
                                            <p:txEl>
                                              <p:pRg st="4" end="4"/>
                                            </p:txEl>
                                          </p:spTgt>
                                        </p:tgtEl>
                                        <p:attrNameLst>
                                          <p:attrName>style.visibility</p:attrName>
                                        </p:attrNameLst>
                                      </p:cBhvr>
                                      <p:to>
                                        <p:strVal val="visible"/>
                                      </p:to>
                                    </p:set>
                                    <p:anim calcmode="lin" valueType="num">
                                      <p:cBhvr>
                                        <p:cTn id="27" dur="500" fill="hold"/>
                                        <p:tgtEl>
                                          <p:spTgt spid="71684">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1684">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2140-34F3-4177-9A11-57BB0A0E2CEA}"/>
              </a:ext>
            </a:extLst>
          </p:cNvPr>
          <p:cNvSpPr>
            <a:spLocks noGrp="1"/>
          </p:cNvSpPr>
          <p:nvPr>
            <p:ph type="ctrTitle"/>
          </p:nvPr>
        </p:nvSpPr>
        <p:spPr/>
        <p:txBody>
          <a:bodyPr/>
          <a:lstStyle/>
          <a:p>
            <a:r>
              <a:rPr lang="es-MX" dirty="0"/>
              <a:t>CIDR</a:t>
            </a:r>
          </a:p>
        </p:txBody>
      </p:sp>
      <p:sp>
        <p:nvSpPr>
          <p:cNvPr id="37891" name="Rectangle 3">
            <a:extLst>
              <a:ext uri="{FF2B5EF4-FFF2-40B4-BE49-F238E27FC236}">
                <a16:creationId xmlns:a16="http://schemas.microsoft.com/office/drawing/2014/main" id="{AC9AA164-347F-454E-814B-C109B912465D}"/>
              </a:ext>
            </a:extLst>
          </p:cNvPr>
          <p:cNvSpPr>
            <a:spLocks noGrp="1" noChangeArrowheads="1"/>
          </p:cNvSpPr>
          <p:nvPr>
            <p:ph type="subTitle" idx="1"/>
          </p:nvPr>
        </p:nvSpPr>
        <p:spPr/>
        <p:txBody>
          <a:bodyPr/>
          <a:lstStyle/>
          <a:p>
            <a:pPr eaLnBrk="1" hangingPunct="1">
              <a:buFontTx/>
              <a:buNone/>
            </a:pPr>
            <a:r>
              <a:rPr lang="es-MX" altLang="es-MX" dirty="0">
                <a:solidFill>
                  <a:srgbClr val="B2B2B2"/>
                </a:solidFill>
              </a:rPr>
              <a:t>Enrutamiento entre dominios sin clase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3B5CAC3-7F01-4929-A982-0D1560521DF0}"/>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a:r>
              <a:rPr lang="es-ES" altLang="es-MX" sz="3600" b="1" dirty="0">
                <a:solidFill>
                  <a:srgbClr val="B2B2B2"/>
                </a:solidFill>
              </a:rPr>
              <a:t>CIDR </a:t>
            </a:r>
            <a:r>
              <a:rPr lang="en-US" altLang="es-MX" sz="3600" b="1" dirty="0">
                <a:solidFill>
                  <a:srgbClr val="B2B2B2"/>
                </a:solidFill>
              </a:rPr>
              <a:t>(RFC 1517, 1518, 1519 y 1520)</a:t>
            </a:r>
          </a:p>
        </p:txBody>
      </p:sp>
      <p:sp>
        <p:nvSpPr>
          <p:cNvPr id="121859" name="Rectangle 3">
            <a:extLst>
              <a:ext uri="{FF2B5EF4-FFF2-40B4-BE49-F238E27FC236}">
                <a16:creationId xmlns:a16="http://schemas.microsoft.com/office/drawing/2014/main" id="{52097EDC-F3EC-48E9-BCC5-7760B0A44004}"/>
              </a:ext>
            </a:extLst>
          </p:cNvPr>
          <p:cNvSpPr>
            <a:spLocks noGrp="1" noChangeArrowheads="1"/>
          </p:cNvSpPr>
          <p:nvPr>
            <p:ph idx="1"/>
          </p:nvPr>
        </p:nvSpPr>
        <p:spPr/>
        <p:txBody>
          <a:bodyPr>
            <a:normAutofit fontScale="92500" lnSpcReduction="20000"/>
          </a:bodyPr>
          <a:lstStyle/>
          <a:p>
            <a:pPr algn="just" eaLnBrk="1" hangingPunct="1">
              <a:lnSpc>
                <a:spcPct val="90000"/>
              </a:lnSpc>
            </a:pPr>
            <a:endParaRPr lang="es-ES_tradnl" altLang="es-MX" dirty="0"/>
          </a:p>
          <a:p>
            <a:pPr lvl="1" algn="just" eaLnBrk="1" hangingPunct="1">
              <a:lnSpc>
                <a:spcPct val="90000"/>
              </a:lnSpc>
              <a:buSzPct val="55000"/>
              <a:buFontTx/>
              <a:buBlip>
                <a:blip r:embed="rId3"/>
              </a:buBlip>
            </a:pPr>
            <a:r>
              <a:rPr lang="es-MX" altLang="es-MX" sz="1800" dirty="0"/>
              <a:t>Gran explosión de nodos en Internet, provocó que aumentara el consumo de direcciones IP públicas lo cual provocó:</a:t>
            </a:r>
          </a:p>
          <a:p>
            <a:pPr lvl="2" algn="just" eaLnBrk="1" hangingPunct="1">
              <a:lnSpc>
                <a:spcPct val="90000"/>
              </a:lnSpc>
              <a:buSzPct val="55000"/>
              <a:buFontTx/>
              <a:buBlip>
                <a:blip r:embed="rId3"/>
              </a:buBlip>
            </a:pPr>
            <a:r>
              <a:rPr lang="es-MX" altLang="es-MX" sz="1600" dirty="0"/>
              <a:t>Crecimiento de las tablas de enrutamiento de los </a:t>
            </a:r>
            <a:r>
              <a:rPr lang="es-MX" altLang="es-MX" sz="1600" dirty="0" err="1"/>
              <a:t>routers</a:t>
            </a:r>
            <a:r>
              <a:rPr lang="es-MX" altLang="es-MX" sz="1600" dirty="0"/>
              <a:t> de Internet.</a:t>
            </a:r>
          </a:p>
          <a:p>
            <a:pPr lvl="2" algn="just" eaLnBrk="1" hangingPunct="1">
              <a:lnSpc>
                <a:spcPct val="90000"/>
              </a:lnSpc>
              <a:buSzPct val="55000"/>
              <a:buFontTx/>
              <a:buBlip>
                <a:blip r:embed="rId3"/>
              </a:buBlip>
            </a:pPr>
            <a:r>
              <a:rPr lang="es-MX" altLang="es-MX" sz="1600" dirty="0"/>
              <a:t>Agotamiento de direcciones de clase B </a:t>
            </a:r>
            <a:r>
              <a:rPr lang="es-ES_tradnl" altLang="es-MX" sz="1600" dirty="0"/>
              <a:t>(sólo hay 16382).</a:t>
            </a:r>
          </a:p>
          <a:p>
            <a:pPr lvl="2" algn="just" eaLnBrk="1" hangingPunct="1">
              <a:lnSpc>
                <a:spcPct val="90000"/>
              </a:lnSpc>
              <a:buSzPct val="55000"/>
              <a:buFontTx/>
              <a:buBlip>
                <a:blip r:embed="rId3"/>
              </a:buBlip>
            </a:pPr>
            <a:r>
              <a:rPr lang="es-ES_tradnl" altLang="es-MX" sz="1600" dirty="0"/>
              <a:t>A muchas organizaciones no les basta con una dirección clase C (254 hosts).</a:t>
            </a:r>
            <a:endParaRPr lang="es-MX" altLang="es-MX" sz="1600" dirty="0"/>
          </a:p>
          <a:p>
            <a:pPr lvl="1" algn="just" eaLnBrk="1" hangingPunct="1">
              <a:lnSpc>
                <a:spcPct val="90000"/>
              </a:lnSpc>
              <a:buSzPct val="55000"/>
              <a:buFontTx/>
              <a:buBlip>
                <a:blip r:embed="rId3"/>
              </a:buBlip>
            </a:pPr>
            <a:endParaRPr lang="es-MX" altLang="es-MX" sz="1800" dirty="0"/>
          </a:p>
          <a:p>
            <a:pPr lvl="1" algn="just" eaLnBrk="1" hangingPunct="1">
              <a:lnSpc>
                <a:spcPct val="90000"/>
              </a:lnSpc>
              <a:buSzPct val="55000"/>
              <a:buFontTx/>
              <a:buBlip>
                <a:blip r:embed="rId3"/>
              </a:buBlip>
            </a:pPr>
            <a:r>
              <a:rPr lang="es-MX" altLang="es-MX" sz="1800" dirty="0"/>
              <a:t>La solución era el paso al IPv6, pero el cambio no podía ser inmediato, por tal motivo se propuso el CIDR.</a:t>
            </a:r>
          </a:p>
          <a:p>
            <a:pPr lvl="1" algn="just" eaLnBrk="1" hangingPunct="1">
              <a:lnSpc>
                <a:spcPct val="90000"/>
              </a:lnSpc>
              <a:buSzPct val="55000"/>
              <a:buFontTx/>
              <a:buBlip>
                <a:blip r:embed="rId3"/>
              </a:buBlip>
            </a:pPr>
            <a:endParaRPr lang="es-MX" altLang="es-MX" sz="1800" dirty="0"/>
          </a:p>
          <a:p>
            <a:pPr lvl="1" algn="just" eaLnBrk="1" hangingPunct="1">
              <a:lnSpc>
                <a:spcPct val="90000"/>
              </a:lnSpc>
              <a:buSzPct val="55000"/>
              <a:buFontTx/>
              <a:buBlip>
                <a:blip r:embed="rId3"/>
              </a:buBlip>
            </a:pPr>
            <a:r>
              <a:rPr lang="es-ES_tradnl" altLang="es-MX" sz="1800" dirty="0"/>
              <a:t>CIDR soluciona parcialmente el problema del agotamiento de direcciones IP.</a:t>
            </a:r>
          </a:p>
          <a:p>
            <a:pPr lvl="1" algn="just" eaLnBrk="1" hangingPunct="1">
              <a:lnSpc>
                <a:spcPct val="90000"/>
              </a:lnSpc>
              <a:buSzPct val="55000"/>
              <a:buFontTx/>
              <a:buNone/>
            </a:pPr>
            <a:endParaRPr lang="es-ES_tradnl" altLang="es-MX" sz="1800" dirty="0"/>
          </a:p>
          <a:p>
            <a:pPr lvl="1" algn="just" eaLnBrk="1" hangingPunct="1">
              <a:lnSpc>
                <a:spcPct val="90000"/>
              </a:lnSpc>
              <a:buSzPct val="55000"/>
              <a:buFontTx/>
              <a:buBlip>
                <a:blip r:embed="rId3"/>
              </a:buBlip>
            </a:pPr>
            <a:r>
              <a:rPr lang="es-ES_tradnl" altLang="es-MX" sz="1800" dirty="0"/>
              <a:t>CIDR es posible gracias a que existen nuevos protocolos de ruteo (BGP v4, OSPF v2 y v3, etc.) que permiten el envío de máscaras de subred.</a:t>
            </a:r>
          </a:p>
          <a:p>
            <a:pPr lvl="1" algn="just" eaLnBrk="1" hangingPunct="1">
              <a:lnSpc>
                <a:spcPct val="90000"/>
              </a:lnSpc>
              <a:buFontTx/>
              <a:buChar char="•"/>
            </a:pPr>
            <a:endParaRPr lang="es-ES_tradnl" altLang="es-MX" sz="1800" dirty="0"/>
          </a:p>
          <a:p>
            <a:pPr algn="just" eaLnBrk="1" hangingPunct="1">
              <a:lnSpc>
                <a:spcPct val="90000"/>
              </a:lnSpc>
            </a:pPr>
            <a:endParaRPr lang="es-ES" altLang="es-MX" dirty="0"/>
          </a:p>
          <a:p>
            <a:pPr algn="just" eaLnBrk="1" hangingPunct="1">
              <a:lnSpc>
                <a:spcPct val="90000"/>
              </a:lnSpc>
            </a:pPr>
            <a:endParaRPr lang="es-ES" altLang="es-MX" dirty="0"/>
          </a:p>
          <a:p>
            <a:pPr algn="just" eaLnBrk="1" hangingPunct="1">
              <a:lnSpc>
                <a:spcPct val="90000"/>
              </a:lnSpc>
            </a:pPr>
            <a:endParaRPr lang="es-ES" altLang="es-MX" dirty="0"/>
          </a:p>
          <a:p>
            <a:pPr algn="just" eaLnBrk="1" hangingPunct="1">
              <a:lnSpc>
                <a:spcPct val="90000"/>
              </a:lnSpc>
            </a:pPr>
            <a:endParaRPr lang="es-ES" alt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9732C3D-8919-4C34-BEBB-6D47DC37891E}"/>
              </a:ext>
            </a:extLst>
          </p:cNvPr>
          <p:cNvSpPr>
            <a:spLocks noGrp="1"/>
          </p:cNvSpPr>
          <p:nvPr>
            <p:ph type="title"/>
          </p:nvPr>
        </p:nvSpPr>
        <p:spPr/>
        <p:txBody>
          <a:bodyPr/>
          <a:lstStyle/>
          <a:p>
            <a:pPr eaLnBrk="1" hangingPunct="1">
              <a:defRPr/>
            </a:pPr>
            <a:r>
              <a:rPr lang="es-MX" dirty="0"/>
              <a:t>CIDR</a:t>
            </a:r>
          </a:p>
        </p:txBody>
      </p:sp>
      <p:sp>
        <p:nvSpPr>
          <p:cNvPr id="39939" name="2 Marcador de contenido">
            <a:extLst>
              <a:ext uri="{FF2B5EF4-FFF2-40B4-BE49-F238E27FC236}">
                <a16:creationId xmlns:a16="http://schemas.microsoft.com/office/drawing/2014/main" id="{73DD0748-3C0B-41C8-8C4D-C9076372C8C3}"/>
              </a:ext>
            </a:extLst>
          </p:cNvPr>
          <p:cNvSpPr>
            <a:spLocks noGrp="1"/>
          </p:cNvSpPr>
          <p:nvPr>
            <p:ph idx="1"/>
          </p:nvPr>
        </p:nvSpPr>
        <p:spPr/>
        <p:txBody>
          <a:bodyPr/>
          <a:lstStyle/>
          <a:p>
            <a:pPr algn="just"/>
            <a:r>
              <a:rPr lang="es-ES_tradnl" altLang="es-MX" sz="2200" dirty="0"/>
              <a:t>CIDR </a:t>
            </a:r>
            <a:r>
              <a:rPr lang="es-ES_tradnl" altLang="es-MX" sz="2200" b="1" dirty="0"/>
              <a:t>usa VLSM para ayudar a conservar y hacer más eficiente el espacio de direccionamiento.</a:t>
            </a:r>
          </a:p>
          <a:p>
            <a:r>
              <a:rPr lang="es-ES_tradnl" altLang="es-MX" sz="2200" dirty="0"/>
              <a:t>CIDR asigna a una red un número variable de direcciones clase C.</a:t>
            </a:r>
          </a:p>
          <a:p>
            <a:r>
              <a:rPr lang="es-ES_tradnl" altLang="es-MX" sz="2200" dirty="0"/>
              <a:t>CIDR permite la asignación “eficiente” de las direcciones de red clase C restantes.</a:t>
            </a:r>
          </a:p>
          <a:p>
            <a:r>
              <a:rPr lang="es-ES_tradnl" altLang="es-MX" sz="2200" dirty="0"/>
              <a:t>CIDR es utilizado en entornos fuera de la organización.</a:t>
            </a:r>
          </a:p>
          <a:p>
            <a:pPr eaLnBrk="1" hangingPunct="1"/>
            <a:endParaRPr lang="es-ES_tradnl" altLang="es-MX" sz="1800" dirty="0"/>
          </a:p>
          <a:p>
            <a:pPr eaLnBrk="1" hangingPunct="1"/>
            <a:endParaRPr lang="es-ES_tradnl" altLang="es-MX"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52F3BEE-DB1A-4407-A861-C944590854B4}"/>
              </a:ext>
            </a:extLst>
          </p:cNvPr>
          <p:cNvSpPr>
            <a:spLocks noGrp="1" noChangeArrowheads="1"/>
          </p:cNvSpPr>
          <p:nvPr>
            <p:ph type="title"/>
          </p:nvPr>
        </p:nvSpPr>
        <p:spPr/>
        <p:txBody>
          <a:bodyPr>
            <a:normAutofit/>
          </a:bodyPr>
          <a:lstStyle/>
          <a:p>
            <a:pPr lvl="1" algn="l" eaLnBrk="1" hangingPunct="1">
              <a:buSzPct val="55000"/>
            </a:pPr>
            <a:r>
              <a:rPr lang="es-ES_tradnl" altLang="es-MX" sz="2800" dirty="0" err="1"/>
              <a:t>RFCs</a:t>
            </a:r>
            <a:r>
              <a:rPr lang="es-ES_tradnl" altLang="es-MX" sz="2800" dirty="0"/>
              <a:t> </a:t>
            </a:r>
            <a:r>
              <a:rPr lang="es-ES_tradnl" altLang="es-MX" sz="2800" dirty="0">
                <a:hlinkClick r:id="rId3"/>
              </a:rPr>
              <a:t>1517</a:t>
            </a:r>
            <a:r>
              <a:rPr lang="es-ES_tradnl" altLang="es-MX" sz="2800" dirty="0"/>
              <a:t>, </a:t>
            </a:r>
            <a:r>
              <a:rPr lang="es-ES_tradnl" altLang="es-MX" sz="2800" dirty="0">
                <a:hlinkClick r:id="rId4"/>
              </a:rPr>
              <a:t>1518</a:t>
            </a:r>
            <a:r>
              <a:rPr lang="es-ES_tradnl" altLang="es-MX" sz="2800" dirty="0"/>
              <a:t>, </a:t>
            </a:r>
            <a:r>
              <a:rPr lang="es-ES_tradnl" altLang="es-MX" sz="2800" dirty="0">
                <a:hlinkClick r:id="rId5"/>
              </a:rPr>
              <a:t>1519</a:t>
            </a:r>
            <a:r>
              <a:rPr lang="es-ES_tradnl" altLang="es-MX" sz="2800" dirty="0"/>
              <a:t> y </a:t>
            </a:r>
            <a:r>
              <a:rPr lang="es-ES_tradnl" altLang="es-MX" sz="2800" dirty="0">
                <a:hlinkClick r:id="rId6"/>
              </a:rPr>
              <a:t>1520</a:t>
            </a:r>
            <a:r>
              <a:rPr lang="es-ES_tradnl" altLang="es-MX" sz="2800" dirty="0"/>
              <a:t>.</a:t>
            </a:r>
            <a:br>
              <a:rPr lang="es-ES_tradnl" altLang="es-MX" sz="2800" dirty="0"/>
            </a:br>
            <a:endParaRPr lang="es-ES_tradnl" altLang="es-MX" sz="2800" dirty="0"/>
          </a:p>
        </p:txBody>
      </p:sp>
      <p:sp>
        <p:nvSpPr>
          <p:cNvPr id="38915" name="Rectangle 3">
            <a:extLst>
              <a:ext uri="{FF2B5EF4-FFF2-40B4-BE49-F238E27FC236}">
                <a16:creationId xmlns:a16="http://schemas.microsoft.com/office/drawing/2014/main" id="{B5F27BF9-6D32-4695-84CB-7BA208B9B742}"/>
              </a:ext>
            </a:extLst>
          </p:cNvPr>
          <p:cNvSpPr>
            <a:spLocks noGrp="1" noChangeArrowheads="1"/>
          </p:cNvSpPr>
          <p:nvPr>
            <p:ph idx="1"/>
          </p:nvPr>
        </p:nvSpPr>
        <p:spPr/>
        <p:txBody>
          <a:bodyPr/>
          <a:lstStyle/>
          <a:p>
            <a:pPr algn="just">
              <a:buSzPct val="55000"/>
            </a:pPr>
            <a:r>
              <a:rPr lang="es-ES_tradnl" altLang="es-MX" sz="2200" dirty="0"/>
              <a:t>Para solucionar esta problemática en  1993 se publicaron las </a:t>
            </a:r>
            <a:r>
              <a:rPr lang="es-MX" altLang="es-MX" sz="2200" dirty="0"/>
              <a:t>Eliminación del direccionamiento con clase.</a:t>
            </a:r>
          </a:p>
          <a:p>
            <a:pPr lvl="1" algn="just">
              <a:buSzPct val="55000"/>
            </a:pPr>
            <a:r>
              <a:rPr lang="es-MX" altLang="es-MX" sz="2200" dirty="0"/>
              <a:t>Agregación de ruta mejorada (</a:t>
            </a:r>
            <a:r>
              <a:rPr lang="es-MX" altLang="es-MX" sz="2200" dirty="0" err="1"/>
              <a:t>sumarización</a:t>
            </a:r>
            <a:r>
              <a:rPr lang="es-MX" altLang="es-MX" sz="2200" dirty="0"/>
              <a:t>).</a:t>
            </a:r>
          </a:p>
          <a:p>
            <a:pPr lvl="1" algn="just">
              <a:buSzPct val="55000"/>
            </a:pPr>
            <a:r>
              <a:rPr lang="es-MX" altLang="es-MX" sz="2200" dirty="0" err="1"/>
              <a:t>Supernetting</a:t>
            </a:r>
            <a:r>
              <a:rPr lang="es-MX" altLang="es-MX" sz="2200" dirty="0"/>
              <a:t>.</a:t>
            </a:r>
          </a:p>
          <a:p>
            <a:pPr lvl="1" algn="just">
              <a:buSzPct val="55000"/>
            </a:pPr>
            <a:r>
              <a:rPr lang="es-MX" altLang="es-MX" sz="2200" dirty="0"/>
              <a:t>Direccionamiento sin clase.</a:t>
            </a:r>
          </a:p>
          <a:p>
            <a:pPr lvl="2" algn="just" eaLnBrk="1" hangingPunct="1">
              <a:buSzPct val="55000"/>
              <a:buFontTx/>
              <a:buBlip>
                <a:blip r:embed="rId7"/>
              </a:buBlip>
            </a:pPr>
            <a:endParaRPr lang="es-ES_tradnl" altLang="es-MX" dirty="0"/>
          </a:p>
          <a:p>
            <a:pPr lvl="1" algn="just" eaLnBrk="1" hangingPunct="1">
              <a:buSzPct val="55000"/>
              <a:buFontTx/>
              <a:buBlip>
                <a:blip r:embed="rId7"/>
              </a:buBlip>
            </a:pPr>
            <a:endParaRPr lang="es-ES_tradnl" altLang="es-MX" sz="1800" dirty="0"/>
          </a:p>
          <a:p>
            <a:pPr lvl="1" algn="just" eaLnBrk="1" hangingPunct="1">
              <a:buSzPct val="55000"/>
              <a:buFontTx/>
              <a:buBlip>
                <a:blip r:embed="rId7"/>
              </a:buBlip>
            </a:pPr>
            <a:endParaRPr lang="es-ES_tradnl" altLang="es-MX" sz="1800" dirty="0"/>
          </a:p>
          <a:p>
            <a:pPr lvl="1" algn="just" eaLnBrk="1" hangingPunct="1">
              <a:buFontTx/>
              <a:buChar char="•"/>
            </a:pPr>
            <a:endParaRPr lang="es-ES_tradnl" altLang="es-MX" sz="1800" dirty="0"/>
          </a:p>
          <a:p>
            <a:pPr algn="just" eaLnBrk="1" hangingPunct="1"/>
            <a:endParaRPr lang="es-ES" altLang="es-MX" dirty="0"/>
          </a:p>
          <a:p>
            <a:pPr algn="just" eaLnBrk="1" hangingPunct="1"/>
            <a:endParaRPr lang="es-ES" altLang="es-MX" dirty="0"/>
          </a:p>
          <a:p>
            <a:pPr algn="just" eaLnBrk="1" hangingPunct="1"/>
            <a:endParaRPr lang="es-ES" altLang="es-MX" dirty="0"/>
          </a:p>
          <a:p>
            <a:pPr algn="just" eaLnBrk="1" hangingPunct="1"/>
            <a:endParaRPr lang="es-ES" altLang="es-MX"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0161C-F2D6-446C-BD65-1A703705CFF3}"/>
              </a:ext>
            </a:extLst>
          </p:cNvPr>
          <p:cNvSpPr>
            <a:spLocks noGrp="1"/>
          </p:cNvSpPr>
          <p:nvPr>
            <p:ph type="title"/>
          </p:nvPr>
        </p:nvSpPr>
        <p:spPr/>
        <p:txBody>
          <a:bodyPr/>
          <a:lstStyle/>
          <a:p>
            <a:r>
              <a:rPr lang="es-MX" altLang="es-MX" dirty="0">
                <a:solidFill>
                  <a:srgbClr val="B2B2B2"/>
                </a:solidFill>
              </a:rPr>
              <a:t>Eliminación del direccionamiento con clase.</a:t>
            </a:r>
            <a:endParaRPr lang="es-MX" dirty="0"/>
          </a:p>
        </p:txBody>
      </p:sp>
      <p:sp>
        <p:nvSpPr>
          <p:cNvPr id="3" name="2 Marcador de contenido">
            <a:extLst>
              <a:ext uri="{FF2B5EF4-FFF2-40B4-BE49-F238E27FC236}">
                <a16:creationId xmlns:a16="http://schemas.microsoft.com/office/drawing/2014/main" id="{BDFA1414-DAA8-4D62-B59A-4A592FB2F8AA}"/>
              </a:ext>
            </a:extLst>
          </p:cNvPr>
          <p:cNvSpPr>
            <a:spLocks noGrp="1"/>
          </p:cNvSpPr>
          <p:nvPr>
            <p:ph idx="1"/>
          </p:nvPr>
        </p:nvSpPr>
        <p:spPr/>
        <p:txBody>
          <a:bodyPr/>
          <a:lstStyle/>
          <a:p>
            <a:pPr marL="0" indent="0">
              <a:buSzPct val="55000"/>
              <a:buNone/>
            </a:pPr>
            <a:r>
              <a:rPr lang="es-MX" altLang="es-MX" sz="2200" dirty="0"/>
              <a:t>En Internet existían muchas direcciones libres, pero no era posible utilizarlas debido al gasto innecesario que proporcionaba el direccionamiento </a:t>
            </a:r>
            <a:r>
              <a:rPr lang="es-MX" altLang="es-MX" sz="2200" dirty="0" err="1"/>
              <a:t>classful</a:t>
            </a:r>
            <a:r>
              <a:rPr lang="es-MX" altLang="es-MX" sz="2200" dirty="0"/>
              <a:t>.</a:t>
            </a:r>
          </a:p>
          <a:p>
            <a:pPr>
              <a:buSzPct val="55000"/>
              <a:buFontTx/>
              <a:buBlip>
                <a:blip r:embed="rId3"/>
              </a:buBlip>
            </a:pPr>
            <a:endParaRPr lang="es-MX" altLang="es-MX" sz="2200" dirty="0"/>
          </a:p>
          <a:p>
            <a:pPr marL="0" indent="0">
              <a:buSzPct val="55000"/>
              <a:buNone/>
            </a:pPr>
            <a:r>
              <a:rPr lang="es-MX" altLang="es-MX" sz="2200" dirty="0"/>
              <a:t>Se optó por eliminar el direccionamiento con clase y utilizar la máscara de red para definir la parte de host y la parte de red. </a:t>
            </a:r>
            <a:endParaRPr lang="es-ES_tradnl" altLang="es-MX"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B02EFF0-9CE5-467F-AF60-0CB8307F4504}"/>
              </a:ext>
            </a:extLst>
          </p:cNvPr>
          <p:cNvSpPr>
            <a:spLocks noGrp="1"/>
          </p:cNvSpPr>
          <p:nvPr>
            <p:ph type="title"/>
          </p:nvPr>
        </p:nvSpPr>
        <p:spPr>
          <a:xfrm>
            <a:off x="677334" y="609600"/>
            <a:ext cx="3843375" cy="5175624"/>
          </a:xfrm>
        </p:spPr>
        <p:txBody>
          <a:bodyPr anchor="ctr">
            <a:normAutofit/>
          </a:bodyPr>
          <a:lstStyle/>
          <a:p>
            <a:r>
              <a:rPr lang="es-MX" altLang="es-MX">
                <a:solidFill>
                  <a:schemeClr val="tx1">
                    <a:lumMod val="85000"/>
                    <a:lumOff val="15000"/>
                  </a:schemeClr>
                </a:solidFill>
              </a:rPr>
              <a:t>Supernetting</a:t>
            </a:r>
            <a:endParaRPr lang="es-MX">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2 Marcador de contenido">
            <a:extLst>
              <a:ext uri="{FF2B5EF4-FFF2-40B4-BE49-F238E27FC236}">
                <a16:creationId xmlns:a16="http://schemas.microsoft.com/office/drawing/2014/main" id="{A724DAE1-E573-4FE1-8FAA-4F9B9FE224E7}"/>
              </a:ext>
            </a:extLst>
          </p:cNvPr>
          <p:cNvSpPr>
            <a:spLocks noGrp="1"/>
          </p:cNvSpPr>
          <p:nvPr>
            <p:ph idx="1"/>
          </p:nvPr>
        </p:nvSpPr>
        <p:spPr>
          <a:xfrm>
            <a:off x="6116084" y="609601"/>
            <a:ext cx="5511296" cy="5175624"/>
          </a:xfrm>
        </p:spPr>
        <p:txBody>
          <a:bodyPr anchor="ctr">
            <a:normAutofit/>
          </a:bodyPr>
          <a:lstStyle/>
          <a:p>
            <a:pPr marL="0" indent="0">
              <a:buSzPct val="55000"/>
              <a:buNone/>
            </a:pPr>
            <a:r>
              <a:rPr lang="es-MX" altLang="es-MX">
                <a:solidFill>
                  <a:srgbClr val="FFFFFF"/>
                </a:solidFill>
              </a:rPr>
              <a:t>Esta técnica nos permite unir en bloques contiguos varias redes de tipo C para obtener una de tipo B debido a que estas direcciones se habían agotado.</a:t>
            </a:r>
          </a:p>
          <a:p>
            <a:pPr marL="0" indent="0">
              <a:buSzPct val="55000"/>
              <a:buNone/>
            </a:pPr>
            <a:endParaRPr lang="es-MX" altLang="es-MX">
              <a:solidFill>
                <a:srgbClr val="FFFFFF"/>
              </a:solidFill>
            </a:endParaRPr>
          </a:p>
          <a:p>
            <a:pPr marL="457200" lvl="1" indent="0">
              <a:buSzPct val="55000"/>
              <a:buNone/>
            </a:pPr>
            <a:r>
              <a:rPr lang="es-MX" altLang="es-MX">
                <a:solidFill>
                  <a:srgbClr val="FFFFFF"/>
                </a:solidFill>
              </a:rPr>
              <a:t>Ejemplo:</a:t>
            </a:r>
          </a:p>
          <a:p>
            <a:pPr marL="457200" lvl="1" indent="0">
              <a:buSzPct val="55000"/>
              <a:buNone/>
            </a:pPr>
            <a:r>
              <a:rPr lang="es-MX" altLang="es-MX">
                <a:solidFill>
                  <a:srgbClr val="FFFFFF"/>
                </a:solidFill>
              </a:rPr>
              <a:t>211.87.0.0 / 255.255.0.0        Equivalente a una antigua clase B.</a:t>
            </a:r>
          </a:p>
          <a:p>
            <a:pPr marL="457200" lvl="1" indent="0">
              <a:buSzPct val="55000"/>
              <a:buNone/>
            </a:pPr>
            <a:r>
              <a:rPr lang="es-MX" altLang="es-MX">
                <a:solidFill>
                  <a:srgbClr val="FFFFFF"/>
                </a:solidFill>
              </a:rPr>
              <a:t>Es la unión de 256 redes de tipo C</a:t>
            </a:r>
            <a:endParaRPr lang="es-ES" altLang="es-MX">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CE2A8-6D3F-4488-AAE3-7362E798612A}"/>
              </a:ext>
            </a:extLst>
          </p:cNvPr>
          <p:cNvSpPr>
            <a:spLocks noGrp="1"/>
          </p:cNvSpPr>
          <p:nvPr>
            <p:ph type="title"/>
          </p:nvPr>
        </p:nvSpPr>
        <p:spPr/>
        <p:txBody>
          <a:bodyPr/>
          <a:lstStyle/>
          <a:p>
            <a:r>
              <a:rPr lang="es-MX" altLang="es-MX" dirty="0">
                <a:solidFill>
                  <a:srgbClr val="B2B2B2"/>
                </a:solidFill>
              </a:rPr>
              <a:t>Agregación de ruta mejorada (</a:t>
            </a:r>
            <a:r>
              <a:rPr lang="es-MX" altLang="es-MX" dirty="0" err="1">
                <a:solidFill>
                  <a:srgbClr val="B2B2B2"/>
                </a:solidFill>
              </a:rPr>
              <a:t>Sumarización</a:t>
            </a:r>
            <a:r>
              <a:rPr lang="es-MX" altLang="es-MX" dirty="0">
                <a:solidFill>
                  <a:srgbClr val="B2B2B2"/>
                </a:solidFill>
              </a:rPr>
              <a:t>).</a:t>
            </a:r>
            <a:endParaRPr lang="es-MX" dirty="0"/>
          </a:p>
        </p:txBody>
      </p:sp>
      <p:sp>
        <p:nvSpPr>
          <p:cNvPr id="3" name="2 Marcador de contenido">
            <a:extLst>
              <a:ext uri="{FF2B5EF4-FFF2-40B4-BE49-F238E27FC236}">
                <a16:creationId xmlns:a16="http://schemas.microsoft.com/office/drawing/2014/main" id="{E11CD0D4-18E9-4B4B-BD1E-4B2D1EED6487}"/>
              </a:ext>
            </a:extLst>
          </p:cNvPr>
          <p:cNvSpPr>
            <a:spLocks noGrp="1"/>
          </p:cNvSpPr>
          <p:nvPr>
            <p:ph idx="1"/>
          </p:nvPr>
        </p:nvSpPr>
        <p:spPr/>
        <p:txBody>
          <a:bodyPr>
            <a:normAutofit fontScale="62500" lnSpcReduction="20000"/>
          </a:bodyPr>
          <a:lstStyle/>
          <a:p>
            <a:pPr eaLnBrk="1" hangingPunct="1">
              <a:buFontTx/>
              <a:buNone/>
            </a:pPr>
            <a:endParaRPr lang="es-ES_tradnl" altLang="es-MX" sz="2000" dirty="0"/>
          </a:p>
          <a:p>
            <a:pPr algn="just">
              <a:buSzPct val="55000"/>
            </a:pPr>
            <a:r>
              <a:rPr lang="es-MX" altLang="es-MX" sz="2200" dirty="0"/>
              <a:t>Esta técnica toma un grupo de direcciones contiguas y propaga una única dirección con mascara más corta que las recibidas (dirección menos especifica)</a:t>
            </a:r>
          </a:p>
          <a:p>
            <a:pPr algn="just">
              <a:buSzPct val="55000"/>
            </a:pPr>
            <a:r>
              <a:rPr lang="es-MX" altLang="es-MX" sz="2200" dirty="0"/>
              <a:t>Se implanta esta solución entre 1994 y 1995. (Si no se hubiera adoptado esta solución es muy probable que Internet no hubiera podido crecer más).</a:t>
            </a:r>
          </a:p>
          <a:p>
            <a:pPr>
              <a:buSzPct val="55000"/>
            </a:pPr>
            <a:endParaRPr lang="es-MX" altLang="es-MX" sz="2200" dirty="0"/>
          </a:p>
          <a:p>
            <a:pPr>
              <a:buSzPct val="55000"/>
            </a:pPr>
            <a:r>
              <a:rPr lang="es-MX" altLang="es-MX" sz="2200" dirty="0"/>
              <a:t>Ejemplo de Agregación de Ruta Mejorada:</a:t>
            </a:r>
          </a:p>
          <a:p>
            <a:pPr lvl="1">
              <a:buSzPct val="55000"/>
            </a:pPr>
            <a:r>
              <a:rPr lang="es-MX" altLang="es-MX" sz="2000" dirty="0"/>
              <a:t>192.168.0.0 / 255.255.254.0</a:t>
            </a:r>
          </a:p>
          <a:p>
            <a:pPr lvl="1">
              <a:buSzPct val="55000"/>
            </a:pPr>
            <a:r>
              <a:rPr lang="es-MX" altLang="es-MX" sz="2000" dirty="0"/>
              <a:t>192.168.2.0 / 255.255.252.0</a:t>
            </a:r>
          </a:p>
          <a:p>
            <a:pPr lvl="1">
              <a:buSzPct val="55000"/>
            </a:pPr>
            <a:r>
              <a:rPr lang="es-MX" altLang="es-MX" sz="2000" dirty="0"/>
              <a:t>192.168.4.0 / 255.255.255.0</a:t>
            </a:r>
          </a:p>
          <a:p>
            <a:pPr lvl="1">
              <a:buSzPct val="55000"/>
            </a:pPr>
            <a:r>
              <a:rPr lang="es-MX" altLang="es-MX" sz="2000" dirty="0"/>
              <a:t>192.168.8.0 / 255.255.254.0</a:t>
            </a:r>
          </a:p>
          <a:p>
            <a:pPr lvl="1">
              <a:buSzPct val="55000"/>
            </a:pPr>
            <a:endParaRPr lang="es-MX" altLang="es-MX" sz="2000" dirty="0"/>
          </a:p>
          <a:p>
            <a:pPr lvl="1">
              <a:buSzPct val="55000"/>
            </a:pPr>
            <a:r>
              <a:rPr lang="es-MX" altLang="es-MX" sz="2000" dirty="0"/>
              <a:t> Al realizar la agregación obtendremos una única ruta equivalente:</a:t>
            </a:r>
          </a:p>
          <a:p>
            <a:pPr lvl="1">
              <a:buSzPct val="55000"/>
            </a:pPr>
            <a:r>
              <a:rPr lang="es-MX" altLang="es-MX" sz="2000" dirty="0"/>
              <a:t>192.168.0.0 / 255.255.240.0 </a:t>
            </a:r>
            <a:endParaRPr lang="es-ES" altLang="es-MX"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2" name="Picture 4">
            <a:extLst>
              <a:ext uri="{FF2B5EF4-FFF2-40B4-BE49-F238E27FC236}">
                <a16:creationId xmlns:a16="http://schemas.microsoft.com/office/drawing/2014/main" id="{ACD3E26F-7224-42F5-9E95-D796BEFEB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853" y="1423762"/>
            <a:ext cx="6867525"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EAFA0-9586-4235-91E8-56B919078ECF}"/>
              </a:ext>
            </a:extLst>
          </p:cNvPr>
          <p:cNvSpPr>
            <a:spLocks noGrp="1"/>
          </p:cNvSpPr>
          <p:nvPr>
            <p:ph type="title"/>
          </p:nvPr>
        </p:nvSpPr>
        <p:spPr/>
        <p:txBody>
          <a:bodyPr/>
          <a:lstStyle/>
          <a:p>
            <a:r>
              <a:rPr lang="es-MX" dirty="0" err="1"/>
              <a:t>Supernetting</a:t>
            </a:r>
            <a:r>
              <a:rPr lang="es-MX" dirty="0"/>
              <a:t> de rutas</a:t>
            </a:r>
          </a:p>
        </p:txBody>
      </p:sp>
      <p:sp>
        <p:nvSpPr>
          <p:cNvPr id="3" name="Marcador de contenido 2">
            <a:extLst>
              <a:ext uri="{FF2B5EF4-FFF2-40B4-BE49-F238E27FC236}">
                <a16:creationId xmlns:a16="http://schemas.microsoft.com/office/drawing/2014/main" id="{F35AD0AE-A61D-4653-8E4D-94AA51BB5015}"/>
              </a:ext>
            </a:extLst>
          </p:cNvPr>
          <p:cNvSpPr>
            <a:spLocks noGrp="1"/>
          </p:cNvSpPr>
          <p:nvPr>
            <p:ph idx="1"/>
          </p:nvPr>
        </p:nvSpPr>
        <p:spPr/>
        <p:txBody>
          <a:bodyPr/>
          <a:lstStyle/>
          <a:p>
            <a:r>
              <a:rPr lang="es-MX" dirty="0"/>
              <a:t>También se suele denominar </a:t>
            </a:r>
            <a:r>
              <a:rPr lang="es-MX" dirty="0" err="1"/>
              <a:t>sumarización</a:t>
            </a:r>
            <a:r>
              <a:rPr lang="es-MX" dirty="0"/>
              <a:t> de rutas o </a:t>
            </a:r>
            <a:r>
              <a:rPr lang="es-MX" dirty="0" err="1"/>
              <a:t>route</a:t>
            </a:r>
            <a:r>
              <a:rPr lang="es-MX" dirty="0"/>
              <a:t> </a:t>
            </a:r>
            <a:r>
              <a:rPr lang="es-MX" dirty="0" err="1"/>
              <a:t>aggregation</a:t>
            </a:r>
            <a:r>
              <a:rPr lang="es-MX" dirty="0"/>
              <a:t>.</a:t>
            </a:r>
          </a:p>
          <a:p>
            <a:r>
              <a:rPr lang="es-MX" dirty="0"/>
              <a:t>Es un procedimiento que aprovecha los principios de CIDR para direccionar hacia una cantidad de subredes IP utilizando una única ruta. A la ruta que se obtiene se la suele denominar ruta </a:t>
            </a:r>
            <a:r>
              <a:rPr lang="es-MX" dirty="0" err="1"/>
              <a:t>sumarizada</a:t>
            </a:r>
            <a:r>
              <a:rPr lang="es-MX" dirty="0"/>
              <a:t> o </a:t>
            </a:r>
            <a:r>
              <a:rPr lang="es-MX" dirty="0" err="1"/>
              <a:t>supernet</a:t>
            </a:r>
            <a:r>
              <a:rPr lang="es-MX" dirty="0"/>
              <a:t>.</a:t>
            </a:r>
          </a:p>
        </p:txBody>
      </p:sp>
    </p:spTree>
    <p:extLst>
      <p:ext uri="{BB962C8B-B14F-4D97-AF65-F5344CB8AC3E}">
        <p14:creationId xmlns:p14="http://schemas.microsoft.com/office/powerpoint/2010/main" val="47907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DFE34AF-E921-40AE-8DC5-511274C0F4A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es-MX" sz="3200" kern="1200">
                <a:solidFill>
                  <a:schemeClr val="bg1"/>
                </a:solidFill>
                <a:latin typeface="+mj-lt"/>
                <a:ea typeface="+mj-ea"/>
                <a:cs typeface="+mj-cs"/>
              </a:rPr>
              <a:t>Convertir</a:t>
            </a:r>
            <a:r>
              <a:rPr lang="en-US" altLang="es-MX" sz="3200" kern="1200" dirty="0">
                <a:solidFill>
                  <a:schemeClr val="bg1"/>
                </a:solidFill>
                <a:latin typeface="+mj-lt"/>
                <a:ea typeface="+mj-ea"/>
                <a:cs typeface="+mj-cs"/>
              </a:rPr>
              <a:t> </a:t>
            </a:r>
            <a:r>
              <a:rPr lang="en-US" altLang="es-MX" sz="3200" kern="1200">
                <a:solidFill>
                  <a:schemeClr val="bg1"/>
                </a:solidFill>
                <a:latin typeface="+mj-lt"/>
                <a:ea typeface="+mj-ea"/>
                <a:cs typeface="+mj-cs"/>
              </a:rPr>
              <a:t>de Decimal a  Binario</a:t>
            </a:r>
            <a:endParaRPr lang="en-US" sz="3200" kern="1200" dirty="0">
              <a:solidFill>
                <a:schemeClr val="bg1"/>
              </a:solidFill>
              <a:latin typeface="+mj-lt"/>
              <a:ea typeface="+mj-ea"/>
              <a:cs typeface="+mj-cs"/>
            </a:endParaRPr>
          </a:p>
        </p:txBody>
      </p:sp>
      <p:pic>
        <p:nvPicPr>
          <p:cNvPr id="9" name="Picture 789">
            <a:extLst>
              <a:ext uri="{FF2B5EF4-FFF2-40B4-BE49-F238E27FC236}">
                <a16:creationId xmlns:a16="http://schemas.microsoft.com/office/drawing/2014/main" id="{EF2F930F-C7A0-4D5D-9AC6-5CCB2E523C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560" y="1675227"/>
            <a:ext cx="8946879"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0414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66571-86D1-4666-A1D9-DADB5AA8CFF5}"/>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019CA3DE-0562-4880-AEF2-6965D1A104A6}"/>
              </a:ext>
            </a:extLst>
          </p:cNvPr>
          <p:cNvSpPr>
            <a:spLocks noGrp="1"/>
          </p:cNvSpPr>
          <p:nvPr>
            <p:ph idx="1"/>
          </p:nvPr>
        </p:nvSpPr>
        <p:spPr/>
        <p:txBody>
          <a:bodyPr>
            <a:normAutofit/>
          </a:bodyPr>
          <a:lstStyle/>
          <a:p>
            <a:r>
              <a:rPr lang="es-MX" sz="2400" dirty="0"/>
              <a:t>Supongamos que en un </a:t>
            </a:r>
            <a:r>
              <a:rPr lang="es-MX" sz="2400" dirty="0" err="1"/>
              <a:t>switch</a:t>
            </a:r>
            <a:r>
              <a:rPr lang="es-MX" sz="2400" dirty="0"/>
              <a:t> </a:t>
            </a:r>
            <a:r>
              <a:rPr lang="es-MX" sz="2400" dirty="0" err="1"/>
              <a:t>multilayer</a:t>
            </a:r>
            <a:r>
              <a:rPr lang="es-MX" sz="2400" dirty="0"/>
              <a:t> confluyen 4 subredes:</a:t>
            </a:r>
          </a:p>
          <a:p>
            <a:pPr lvl="1"/>
            <a:r>
              <a:rPr lang="es-MX" sz="2000" dirty="0"/>
              <a:t>172.16.0.0/24</a:t>
            </a:r>
          </a:p>
          <a:p>
            <a:pPr lvl="1"/>
            <a:r>
              <a:rPr lang="es-MX" sz="2000" dirty="0"/>
              <a:t>172.16.1.0/24</a:t>
            </a:r>
          </a:p>
          <a:p>
            <a:pPr lvl="1"/>
            <a:r>
              <a:rPr lang="es-MX" sz="2000" dirty="0"/>
              <a:t>172.16.2.0/24</a:t>
            </a:r>
          </a:p>
          <a:p>
            <a:pPr lvl="1"/>
            <a:r>
              <a:rPr lang="es-MX" sz="2000" dirty="0"/>
              <a:t>172.16.3.0/24</a:t>
            </a:r>
          </a:p>
          <a:p>
            <a:endParaRPr lang="es-MX" sz="2400" dirty="0"/>
          </a:p>
        </p:txBody>
      </p:sp>
    </p:spTree>
    <p:extLst>
      <p:ext uri="{BB962C8B-B14F-4D97-AF65-F5344CB8AC3E}">
        <p14:creationId xmlns:p14="http://schemas.microsoft.com/office/powerpoint/2010/main" val="1013543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5BC4C-C698-41C0-B09F-97E2A89DA23E}"/>
              </a:ext>
            </a:extLst>
          </p:cNvPr>
          <p:cNvSpPr>
            <a:spLocks noGrp="1"/>
          </p:cNvSpPr>
          <p:nvPr>
            <p:ph type="title"/>
          </p:nvPr>
        </p:nvSpPr>
        <p:spPr/>
        <p:txBody>
          <a:bodyPr/>
          <a:lstStyle/>
          <a:p>
            <a:r>
              <a:rPr lang="es-MX" dirty="0"/>
              <a:t>Solución</a:t>
            </a:r>
          </a:p>
        </p:txBody>
      </p:sp>
      <p:sp>
        <p:nvSpPr>
          <p:cNvPr id="3" name="Marcador de contenido 2">
            <a:extLst>
              <a:ext uri="{FF2B5EF4-FFF2-40B4-BE49-F238E27FC236}">
                <a16:creationId xmlns:a16="http://schemas.microsoft.com/office/drawing/2014/main" id="{51FEBF8F-A7D7-4721-AF28-43187910DF95}"/>
              </a:ext>
            </a:extLst>
          </p:cNvPr>
          <p:cNvSpPr>
            <a:spLocks noGrp="1"/>
          </p:cNvSpPr>
          <p:nvPr>
            <p:ph idx="1"/>
          </p:nvPr>
        </p:nvSpPr>
        <p:spPr>
          <a:xfrm>
            <a:off x="677334" y="1547447"/>
            <a:ext cx="8596668" cy="4493916"/>
          </a:xfrm>
        </p:spPr>
        <p:txBody>
          <a:bodyPr>
            <a:normAutofit/>
          </a:bodyPr>
          <a:lstStyle/>
          <a:p>
            <a:r>
              <a:rPr lang="es-MX" dirty="0"/>
              <a:t>Si deseamos </a:t>
            </a:r>
            <a:r>
              <a:rPr lang="es-MX" dirty="0" err="1"/>
              <a:t>sumarizar</a:t>
            </a:r>
            <a:r>
              <a:rPr lang="es-MX" dirty="0"/>
              <a:t> estas 4 subredes (que hipotéticamente requieren 4 rutas diferentes en los dispositivos vecinos) en una única red a publicar, podemos sintetizarlas en la </a:t>
            </a:r>
            <a:r>
              <a:rPr lang="es-MX" dirty="0" err="1"/>
              <a:t>supernet</a:t>
            </a:r>
            <a:r>
              <a:rPr lang="es-MX" dirty="0"/>
              <a:t> IP: </a:t>
            </a:r>
          </a:p>
          <a:p>
            <a:pPr marL="0" indent="0">
              <a:buNone/>
            </a:pPr>
            <a:r>
              <a:rPr lang="es-MX" dirty="0"/>
              <a:t>					172.16.0.0/22. </a:t>
            </a:r>
          </a:p>
          <a:p>
            <a:r>
              <a:rPr lang="es-MX" dirty="0"/>
              <a:t>Esta única </a:t>
            </a:r>
            <a:r>
              <a:rPr lang="es-MX" dirty="0" err="1"/>
              <a:t>supernet</a:t>
            </a:r>
            <a:r>
              <a:rPr lang="es-MX" dirty="0"/>
              <a:t> refiere a las 4 subredes iniciales.</a:t>
            </a:r>
            <a:br>
              <a:rPr lang="es-MX" dirty="0"/>
            </a:br>
            <a:endParaRPr lang="es-MX" dirty="0"/>
          </a:p>
        </p:txBody>
      </p:sp>
    </p:spTree>
    <p:extLst>
      <p:ext uri="{BB962C8B-B14F-4D97-AF65-F5344CB8AC3E}">
        <p14:creationId xmlns:p14="http://schemas.microsoft.com/office/powerpoint/2010/main" val="33642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5BC4C-C698-41C0-B09F-97E2A89DA23E}"/>
              </a:ext>
            </a:extLst>
          </p:cNvPr>
          <p:cNvSpPr>
            <a:spLocks noGrp="1"/>
          </p:cNvSpPr>
          <p:nvPr>
            <p:ph type="title"/>
          </p:nvPr>
        </p:nvSpPr>
        <p:spPr/>
        <p:txBody>
          <a:bodyPr/>
          <a:lstStyle/>
          <a:p>
            <a:r>
              <a:rPr lang="es-MX" dirty="0"/>
              <a:t>Solución</a:t>
            </a:r>
          </a:p>
        </p:txBody>
      </p:sp>
      <p:sp>
        <p:nvSpPr>
          <p:cNvPr id="3" name="Marcador de contenido 2">
            <a:extLst>
              <a:ext uri="{FF2B5EF4-FFF2-40B4-BE49-F238E27FC236}">
                <a16:creationId xmlns:a16="http://schemas.microsoft.com/office/drawing/2014/main" id="{51FEBF8F-A7D7-4721-AF28-43187910DF95}"/>
              </a:ext>
            </a:extLst>
          </p:cNvPr>
          <p:cNvSpPr>
            <a:spLocks noGrp="1"/>
          </p:cNvSpPr>
          <p:nvPr>
            <p:ph idx="1"/>
          </p:nvPr>
        </p:nvSpPr>
        <p:spPr>
          <a:xfrm>
            <a:off x="677334" y="1547447"/>
            <a:ext cx="8596668" cy="4493916"/>
          </a:xfrm>
        </p:spPr>
        <p:txBody>
          <a:bodyPr>
            <a:normAutofit/>
          </a:bodyPr>
          <a:lstStyle/>
          <a:p>
            <a:r>
              <a:rPr lang="es-MX" dirty="0"/>
              <a:t>Esta única </a:t>
            </a:r>
            <a:r>
              <a:rPr lang="es-MX" dirty="0" err="1"/>
              <a:t>supered</a:t>
            </a:r>
            <a:r>
              <a:rPr lang="es-MX" dirty="0"/>
              <a:t> refiere a las 4 subredes iniciales:</a:t>
            </a:r>
          </a:p>
          <a:p>
            <a:endParaRPr lang="es-MX" dirty="0"/>
          </a:p>
          <a:p>
            <a:r>
              <a:rPr lang="es-MX" dirty="0"/>
              <a:t>Dirección IP.....10101100.00010000.</a:t>
            </a:r>
            <a:r>
              <a:rPr lang="es-MX" b="1" dirty="0"/>
              <a:t>000000</a:t>
            </a:r>
            <a:r>
              <a:rPr lang="es-MX" dirty="0"/>
              <a:t>00.00000000</a:t>
            </a:r>
          </a:p>
          <a:p>
            <a:r>
              <a:rPr lang="es-MX" dirty="0"/>
              <a:t>Máscara.........11111111.11111111.</a:t>
            </a:r>
            <a:r>
              <a:rPr lang="es-MX" b="1" dirty="0"/>
              <a:t>111111</a:t>
            </a:r>
            <a:r>
              <a:rPr lang="es-MX" dirty="0"/>
              <a:t>00.00000000</a:t>
            </a:r>
          </a:p>
          <a:p>
            <a:endParaRPr lang="es-MX" dirty="0"/>
          </a:p>
          <a:p>
            <a:r>
              <a:rPr lang="es-MX" dirty="0"/>
              <a:t>Obsérvese el tercer octeto:</a:t>
            </a:r>
          </a:p>
          <a:p>
            <a:r>
              <a:rPr lang="es-MX" dirty="0"/>
              <a:t>Máscara..........</a:t>
            </a:r>
            <a:r>
              <a:rPr lang="es-MX" b="1" dirty="0"/>
              <a:t>111111</a:t>
            </a:r>
            <a:r>
              <a:rPr lang="es-MX" dirty="0"/>
              <a:t>00</a:t>
            </a:r>
          </a:p>
          <a:p>
            <a:r>
              <a:rPr lang="es-MX" dirty="0"/>
              <a:t>Subred 0.........</a:t>
            </a:r>
            <a:r>
              <a:rPr lang="es-MX" b="1" dirty="0"/>
              <a:t>000000</a:t>
            </a:r>
            <a:r>
              <a:rPr lang="es-MX" dirty="0"/>
              <a:t>00</a:t>
            </a:r>
          </a:p>
          <a:p>
            <a:r>
              <a:rPr lang="es-MX" dirty="0"/>
              <a:t>Subred 1.........</a:t>
            </a:r>
            <a:r>
              <a:rPr lang="es-MX" b="1" dirty="0"/>
              <a:t>000000</a:t>
            </a:r>
            <a:r>
              <a:rPr lang="es-MX" dirty="0"/>
              <a:t>01</a:t>
            </a:r>
          </a:p>
          <a:p>
            <a:r>
              <a:rPr lang="es-MX" dirty="0"/>
              <a:t>Subred 2.........</a:t>
            </a:r>
            <a:r>
              <a:rPr lang="es-MX" b="1" dirty="0"/>
              <a:t>000000</a:t>
            </a:r>
            <a:r>
              <a:rPr lang="es-MX" dirty="0"/>
              <a:t>10</a:t>
            </a:r>
          </a:p>
          <a:p>
            <a:r>
              <a:rPr lang="es-MX" dirty="0"/>
              <a:t>Subred 3.........</a:t>
            </a:r>
            <a:r>
              <a:rPr lang="es-MX" b="1" dirty="0"/>
              <a:t>000000</a:t>
            </a:r>
            <a:r>
              <a:rPr lang="es-MX" dirty="0"/>
              <a:t>11</a:t>
            </a:r>
          </a:p>
          <a:p>
            <a:endParaRPr lang="es-MX" dirty="0"/>
          </a:p>
        </p:txBody>
      </p:sp>
    </p:spTree>
    <p:extLst>
      <p:ext uri="{BB962C8B-B14F-4D97-AF65-F5344CB8AC3E}">
        <p14:creationId xmlns:p14="http://schemas.microsoft.com/office/powerpoint/2010/main" val="811264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8C55A-4D93-432A-A423-01F89C72057C}"/>
              </a:ext>
            </a:extLst>
          </p:cNvPr>
          <p:cNvSpPr>
            <a:spLocks noGrp="1"/>
          </p:cNvSpPr>
          <p:nvPr>
            <p:ph type="title"/>
          </p:nvPr>
        </p:nvSpPr>
        <p:spPr/>
        <p:txBody>
          <a:bodyPr/>
          <a:lstStyle/>
          <a:p>
            <a:r>
              <a:rPr lang="es-MX" dirty="0"/>
              <a:t>Ejercicio</a:t>
            </a:r>
          </a:p>
        </p:txBody>
      </p:sp>
      <p:sp>
        <p:nvSpPr>
          <p:cNvPr id="3" name="Marcador de contenido 2">
            <a:extLst>
              <a:ext uri="{FF2B5EF4-FFF2-40B4-BE49-F238E27FC236}">
                <a16:creationId xmlns:a16="http://schemas.microsoft.com/office/drawing/2014/main" id="{3A17128A-C1F9-4230-91DA-D0C2531CF7A0}"/>
              </a:ext>
            </a:extLst>
          </p:cNvPr>
          <p:cNvSpPr>
            <a:spLocks noGrp="1"/>
          </p:cNvSpPr>
          <p:nvPr>
            <p:ph idx="1"/>
          </p:nvPr>
        </p:nvSpPr>
        <p:spPr/>
        <p:txBody>
          <a:bodyPr/>
          <a:lstStyle/>
          <a:p>
            <a:r>
              <a:rPr lang="es-MX" dirty="0"/>
              <a:t>Se le asigno al IPN una red clase B con ID de red 148.204.0.0, el politécnico creo 256 bloques (Subredes) para asignarlos a diferentes instituciones. A la ESCOM se le asignado los bloques correspondientes aun valor del tercer octeto desde 56 al 59. </a:t>
            </a:r>
          </a:p>
          <a:p>
            <a:r>
              <a:rPr lang="es-MX" dirty="0"/>
              <a:t>¿Cuál sería el valor del identificador de subred y la mascara correspondiente para tener un solo renglón en los </a:t>
            </a:r>
            <a:r>
              <a:rPr lang="es-MX" dirty="0" err="1"/>
              <a:t>router</a:t>
            </a:r>
            <a:r>
              <a:rPr lang="es-MX" dirty="0"/>
              <a:t> internos </a:t>
            </a:r>
            <a:r>
              <a:rPr lang="es-MX"/>
              <a:t>del IPN para </a:t>
            </a:r>
            <a:r>
              <a:rPr lang="es-MX" dirty="0"/>
              <a:t>indicar todas las direcciones de la ESCOM con un solo renglón?</a:t>
            </a:r>
          </a:p>
        </p:txBody>
      </p:sp>
    </p:spTree>
    <p:extLst>
      <p:ext uri="{BB962C8B-B14F-4D97-AF65-F5344CB8AC3E}">
        <p14:creationId xmlns:p14="http://schemas.microsoft.com/office/powerpoint/2010/main" val="32439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43" name="Group 79"/>
          <p:cNvGraphicFramePr>
            <a:graphicFrameLocks noGrp="1"/>
          </p:cNvGraphicFramePr>
          <p:nvPr>
            <p:extLst>
              <p:ext uri="{D42A27DB-BD31-4B8C-83A1-F6EECF244321}">
                <p14:modId xmlns:p14="http://schemas.microsoft.com/office/powerpoint/2010/main" val="3812697323"/>
              </p:ext>
            </p:extLst>
          </p:nvPr>
        </p:nvGraphicFramePr>
        <p:xfrm>
          <a:off x="1446213" y="1700213"/>
          <a:ext cx="6026150" cy="431800"/>
        </p:xfrm>
        <a:graphic>
          <a:graphicData uri="http://schemas.openxmlformats.org/drawingml/2006/table">
            <a:tbl>
              <a:tblPr/>
              <a:tblGrid>
                <a:gridCol w="304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457835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0099CC"/>
                          </a:solidFill>
                          <a:effectLst/>
                          <a:latin typeface="Tahoma" pitchFamily="34" charset="0"/>
                        </a:rPr>
                        <a:t>0</a:t>
                      </a:r>
                      <a:endParaRPr kumimoji="0" lang="es-ES" sz="1800" b="0" i="0" u="none" strike="noStrike" cap="none" normalizeH="0" baseline="0">
                        <a:ln>
                          <a:noFill/>
                        </a:ln>
                        <a:solidFill>
                          <a:srgbClr val="0099CC"/>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0099CC"/>
                          </a:solidFill>
                          <a:effectLst/>
                          <a:latin typeface="Tahoma" pitchFamily="34" charset="0"/>
                        </a:rPr>
                        <a:t>Red</a:t>
                      </a:r>
                      <a:endParaRPr kumimoji="0" lang="es-ES" sz="1800" b="0" i="0" u="none" strike="noStrike" cap="none" normalizeH="0" baseline="0">
                        <a:ln>
                          <a:noFill/>
                        </a:ln>
                        <a:solidFill>
                          <a:srgbClr val="0099CC"/>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FF0000"/>
                          </a:solidFill>
                          <a:effectLst/>
                          <a:latin typeface="Tahoma" pitchFamily="34" charset="0"/>
                        </a:rPr>
                        <a:t>Host</a:t>
                      </a:r>
                      <a:endParaRPr kumimoji="0" lang="es-E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2542" name="Group 78"/>
          <p:cNvGraphicFramePr>
            <a:graphicFrameLocks noGrp="1"/>
          </p:cNvGraphicFramePr>
          <p:nvPr>
            <p:extLst>
              <p:ext uri="{D42A27DB-BD31-4B8C-83A1-F6EECF244321}">
                <p14:modId xmlns:p14="http://schemas.microsoft.com/office/powerpoint/2010/main" val="848348091"/>
              </p:ext>
            </p:extLst>
          </p:nvPr>
        </p:nvGraphicFramePr>
        <p:xfrm>
          <a:off x="1446213" y="2706688"/>
          <a:ext cx="6096000" cy="431800"/>
        </p:xfrm>
        <a:graphic>
          <a:graphicData uri="http://schemas.openxmlformats.org/drawingml/2006/table">
            <a:tbl>
              <a:tblPr/>
              <a:tblGrid>
                <a:gridCol w="4572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0099CC"/>
                          </a:solidFill>
                          <a:effectLst/>
                          <a:latin typeface="Tahoma" pitchFamily="34" charset="0"/>
                        </a:rPr>
                        <a:t>10</a:t>
                      </a:r>
                      <a:endParaRPr kumimoji="0" lang="es-ES" sz="1800" b="0" i="0" u="none" strike="noStrike" cap="none" normalizeH="0" baseline="0">
                        <a:ln>
                          <a:noFill/>
                        </a:ln>
                        <a:solidFill>
                          <a:srgbClr val="0099CC"/>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0099CC"/>
                          </a:solidFill>
                          <a:effectLst/>
                          <a:latin typeface="Tahoma" pitchFamily="34" charset="0"/>
                        </a:rPr>
                        <a:t>Red</a:t>
                      </a:r>
                      <a:endParaRPr kumimoji="0" lang="es-ES" sz="1800" b="0" i="0" u="none" strike="noStrike" cap="none" normalizeH="0" baseline="0">
                        <a:ln>
                          <a:noFill/>
                        </a:ln>
                        <a:solidFill>
                          <a:srgbClr val="0099CC"/>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FF0000"/>
                          </a:solidFill>
                          <a:effectLst/>
                          <a:latin typeface="Tahoma" pitchFamily="34" charset="0"/>
                        </a:rPr>
                        <a:t>Host</a:t>
                      </a:r>
                      <a:endParaRPr kumimoji="0" lang="es-E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2489" name="Group 25"/>
          <p:cNvGraphicFramePr>
            <a:graphicFrameLocks noGrp="1"/>
          </p:cNvGraphicFramePr>
          <p:nvPr>
            <p:extLst>
              <p:ext uri="{D42A27DB-BD31-4B8C-83A1-F6EECF244321}">
                <p14:modId xmlns:p14="http://schemas.microsoft.com/office/powerpoint/2010/main" val="880520203"/>
              </p:ext>
            </p:extLst>
          </p:nvPr>
        </p:nvGraphicFramePr>
        <p:xfrm>
          <a:off x="1446213" y="3697288"/>
          <a:ext cx="6096000" cy="431800"/>
        </p:xfrm>
        <a:graphic>
          <a:graphicData uri="http://schemas.openxmlformats.org/drawingml/2006/table">
            <a:tbl>
              <a:tblPr/>
              <a:tblGrid>
                <a:gridCol w="609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0099CC"/>
                          </a:solidFill>
                          <a:effectLst/>
                          <a:latin typeface="Tahoma" pitchFamily="34" charset="0"/>
                        </a:rPr>
                        <a:t>110</a:t>
                      </a:r>
                      <a:endParaRPr kumimoji="0" lang="es-ES" sz="1800" b="0" i="0" u="none" strike="noStrike" cap="none" normalizeH="0" baseline="0">
                        <a:ln>
                          <a:noFill/>
                        </a:ln>
                        <a:solidFill>
                          <a:srgbClr val="0099CC"/>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0099CC"/>
                          </a:solidFill>
                          <a:effectLst/>
                          <a:latin typeface="Tahoma" pitchFamily="34" charset="0"/>
                        </a:rPr>
                        <a:t>Red</a:t>
                      </a:r>
                      <a:endParaRPr kumimoji="0" lang="es-ES" sz="1800" b="0" i="0" u="none" strike="noStrike" cap="none" normalizeH="0" baseline="0">
                        <a:ln>
                          <a:noFill/>
                        </a:ln>
                        <a:solidFill>
                          <a:srgbClr val="0099CC"/>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dirty="0">
                          <a:ln>
                            <a:noFill/>
                          </a:ln>
                          <a:solidFill>
                            <a:srgbClr val="FF0000"/>
                          </a:solidFill>
                          <a:effectLst/>
                          <a:latin typeface="Tahoma" pitchFamily="34" charset="0"/>
                        </a:rPr>
                        <a:t>Host</a:t>
                      </a:r>
                      <a:endParaRPr kumimoji="0" lang="es-ES" sz="1800" b="0" i="0" u="none" strike="noStrike" cap="none" normalizeH="0" baseline="0" dirty="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2499" name="Group 35"/>
          <p:cNvGraphicFramePr>
            <a:graphicFrameLocks noGrp="1"/>
          </p:cNvGraphicFramePr>
          <p:nvPr>
            <p:extLst>
              <p:ext uri="{D42A27DB-BD31-4B8C-83A1-F6EECF244321}">
                <p14:modId xmlns:p14="http://schemas.microsoft.com/office/powerpoint/2010/main" val="3956193733"/>
              </p:ext>
            </p:extLst>
          </p:nvPr>
        </p:nvGraphicFramePr>
        <p:xfrm>
          <a:off x="1446213" y="5678488"/>
          <a:ext cx="6096000" cy="431800"/>
        </p:xfrm>
        <a:graphic>
          <a:graphicData uri="http://schemas.openxmlformats.org/drawingml/2006/table">
            <a:tbl>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FF0000"/>
                          </a:solidFill>
                          <a:effectLst/>
                          <a:latin typeface="Tahoma" pitchFamily="34" charset="0"/>
                        </a:rPr>
                        <a:t>1111</a:t>
                      </a:r>
                      <a:endParaRPr kumimoji="0" lang="es-ES" sz="1800" b="0" i="0" u="none" strike="noStrike" cap="none" normalizeH="0" baseline="0">
                        <a:ln>
                          <a:noFill/>
                        </a:ln>
                        <a:solidFill>
                          <a:srgbClr val="FF0000"/>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FF0000"/>
                          </a:solidFill>
                          <a:effectLst/>
                          <a:latin typeface="Tahoma" pitchFamily="34" charset="0"/>
                        </a:rPr>
                        <a:t>Reservado para uso futuro</a:t>
                      </a:r>
                      <a:endParaRPr kumimoji="0" lang="es-E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2507" name="Group 43"/>
          <p:cNvGraphicFramePr>
            <a:graphicFrameLocks noGrp="1"/>
          </p:cNvGraphicFramePr>
          <p:nvPr>
            <p:extLst>
              <p:ext uri="{D42A27DB-BD31-4B8C-83A1-F6EECF244321}">
                <p14:modId xmlns:p14="http://schemas.microsoft.com/office/powerpoint/2010/main" val="674538147"/>
              </p:ext>
            </p:extLst>
          </p:nvPr>
        </p:nvGraphicFramePr>
        <p:xfrm>
          <a:off x="1446213" y="4687888"/>
          <a:ext cx="6096000" cy="431800"/>
        </p:xfrm>
        <a:graphic>
          <a:graphicData uri="http://schemas.openxmlformats.org/drawingml/2006/table">
            <a:tbl>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FF0000"/>
                          </a:solidFill>
                          <a:effectLst/>
                          <a:latin typeface="Tahoma" pitchFamily="34" charset="0"/>
                        </a:rPr>
                        <a:t>1110</a:t>
                      </a:r>
                      <a:endParaRPr kumimoji="0" lang="es-ES" sz="1800" b="0" i="0" u="none" strike="noStrike" cap="none" normalizeH="0" baseline="0">
                        <a:ln>
                          <a:noFill/>
                        </a:ln>
                        <a:solidFill>
                          <a:srgbClr val="FF0000"/>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a:ln>
                            <a:noFill/>
                          </a:ln>
                          <a:solidFill>
                            <a:srgbClr val="FF0000"/>
                          </a:solidFill>
                          <a:effectLst/>
                          <a:latin typeface="Tahoma" pitchFamily="34" charset="0"/>
                        </a:rPr>
                        <a:t>Grupo Multicast</a:t>
                      </a:r>
                      <a:endParaRPr kumimoji="0" lang="es-ES" sz="1800" b="0" i="0" u="none" strike="noStrike" cap="none" normalizeH="0" baseline="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515" name="Text Box 51"/>
          <p:cNvSpPr txBox="1">
            <a:spLocks noChangeArrowheads="1"/>
          </p:cNvSpPr>
          <p:nvPr/>
        </p:nvSpPr>
        <p:spPr bwMode="auto">
          <a:xfrm>
            <a:off x="515938" y="1052513"/>
            <a:ext cx="692150" cy="366712"/>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Clase</a:t>
            </a:r>
            <a:endParaRPr lang="es-ES">
              <a:solidFill>
                <a:srgbClr val="FF0000"/>
              </a:solidFill>
              <a:latin typeface="Times New Roman" pitchFamily="18" charset="0"/>
            </a:endParaRPr>
          </a:p>
        </p:txBody>
      </p:sp>
      <p:sp>
        <p:nvSpPr>
          <p:cNvPr id="62516" name="Text Box 52"/>
          <p:cNvSpPr txBox="1">
            <a:spLocks noChangeArrowheads="1"/>
          </p:cNvSpPr>
          <p:nvPr/>
        </p:nvSpPr>
        <p:spPr bwMode="auto">
          <a:xfrm>
            <a:off x="744538" y="1697038"/>
            <a:ext cx="349250" cy="366712"/>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A</a:t>
            </a:r>
            <a:endParaRPr lang="es-ES">
              <a:solidFill>
                <a:srgbClr val="FF0000"/>
              </a:solidFill>
              <a:latin typeface="Times New Roman" pitchFamily="18" charset="0"/>
            </a:endParaRPr>
          </a:p>
        </p:txBody>
      </p:sp>
      <p:sp>
        <p:nvSpPr>
          <p:cNvPr id="62517" name="Text Box 53"/>
          <p:cNvSpPr txBox="1">
            <a:spLocks noChangeArrowheads="1"/>
          </p:cNvSpPr>
          <p:nvPr/>
        </p:nvSpPr>
        <p:spPr bwMode="auto">
          <a:xfrm>
            <a:off x="736600" y="2763838"/>
            <a:ext cx="336550" cy="366712"/>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B</a:t>
            </a:r>
            <a:endParaRPr lang="es-ES">
              <a:solidFill>
                <a:srgbClr val="FF0000"/>
              </a:solidFill>
              <a:latin typeface="Times New Roman" pitchFamily="18" charset="0"/>
            </a:endParaRPr>
          </a:p>
        </p:txBody>
      </p:sp>
      <p:sp>
        <p:nvSpPr>
          <p:cNvPr id="62518" name="Text Box 54"/>
          <p:cNvSpPr txBox="1">
            <a:spLocks noChangeArrowheads="1"/>
          </p:cNvSpPr>
          <p:nvPr/>
        </p:nvSpPr>
        <p:spPr bwMode="auto">
          <a:xfrm>
            <a:off x="760413" y="3754438"/>
            <a:ext cx="336550" cy="366712"/>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C</a:t>
            </a:r>
            <a:endParaRPr lang="es-ES">
              <a:solidFill>
                <a:srgbClr val="FF0000"/>
              </a:solidFill>
              <a:latin typeface="Times New Roman" pitchFamily="18" charset="0"/>
            </a:endParaRPr>
          </a:p>
        </p:txBody>
      </p:sp>
      <p:sp>
        <p:nvSpPr>
          <p:cNvPr id="62519" name="Text Box 55"/>
          <p:cNvSpPr txBox="1">
            <a:spLocks noChangeArrowheads="1"/>
          </p:cNvSpPr>
          <p:nvPr/>
        </p:nvSpPr>
        <p:spPr bwMode="auto">
          <a:xfrm>
            <a:off x="736600" y="4745038"/>
            <a:ext cx="349250" cy="366712"/>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D</a:t>
            </a:r>
            <a:endParaRPr lang="es-ES">
              <a:solidFill>
                <a:srgbClr val="FF0000"/>
              </a:solidFill>
              <a:latin typeface="Times New Roman" pitchFamily="18" charset="0"/>
            </a:endParaRPr>
          </a:p>
        </p:txBody>
      </p:sp>
      <p:sp>
        <p:nvSpPr>
          <p:cNvPr id="62520" name="Text Box 56"/>
          <p:cNvSpPr txBox="1">
            <a:spLocks noChangeArrowheads="1"/>
          </p:cNvSpPr>
          <p:nvPr/>
        </p:nvSpPr>
        <p:spPr bwMode="auto">
          <a:xfrm>
            <a:off x="736600" y="5735638"/>
            <a:ext cx="323850" cy="366712"/>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E</a:t>
            </a:r>
            <a:endParaRPr lang="es-ES">
              <a:solidFill>
                <a:srgbClr val="FF0000"/>
              </a:solidFill>
              <a:latin typeface="Times New Roman" pitchFamily="18" charset="0"/>
            </a:endParaRPr>
          </a:p>
        </p:txBody>
      </p:sp>
      <p:sp>
        <p:nvSpPr>
          <p:cNvPr id="62521" name="Text Box 57"/>
          <p:cNvSpPr txBox="1">
            <a:spLocks noChangeArrowheads="1"/>
          </p:cNvSpPr>
          <p:nvPr/>
        </p:nvSpPr>
        <p:spPr bwMode="auto">
          <a:xfrm>
            <a:off x="7493000" y="965201"/>
            <a:ext cx="1627188" cy="646331"/>
          </a:xfrm>
          <a:prstGeom prst="rect">
            <a:avLst/>
          </a:prstGeom>
          <a:noFill/>
          <a:ln w="9525">
            <a:noFill/>
            <a:miter lim="800000"/>
            <a:headEnd/>
            <a:tailEnd/>
          </a:ln>
          <a:effectLst/>
        </p:spPr>
        <p:txBody>
          <a:bodyPr>
            <a:spAutoFit/>
          </a:bodyPr>
          <a:lstStyle/>
          <a:p>
            <a:pPr algn="ctr"/>
            <a:r>
              <a:rPr lang="es-ES_tradnl" dirty="0">
                <a:solidFill>
                  <a:srgbClr val="FF0000"/>
                </a:solidFill>
                <a:latin typeface="Times New Roman" pitchFamily="18" charset="0"/>
              </a:rPr>
              <a:t>Rango de</a:t>
            </a:r>
          </a:p>
          <a:p>
            <a:pPr algn="ctr"/>
            <a:r>
              <a:rPr lang="es-ES_tradnl" dirty="0">
                <a:solidFill>
                  <a:srgbClr val="FF0000"/>
                </a:solidFill>
                <a:latin typeface="Times New Roman" pitchFamily="18" charset="0"/>
              </a:rPr>
              <a:t>direcciones</a:t>
            </a:r>
            <a:endParaRPr lang="es-ES" dirty="0">
              <a:solidFill>
                <a:srgbClr val="FF0000"/>
              </a:solidFill>
              <a:latin typeface="Times New Roman" pitchFamily="18" charset="0"/>
            </a:endParaRPr>
          </a:p>
        </p:txBody>
      </p:sp>
      <p:sp>
        <p:nvSpPr>
          <p:cNvPr id="62522" name="Text Box 58"/>
          <p:cNvSpPr txBox="1">
            <a:spLocks noChangeArrowheads="1"/>
          </p:cNvSpPr>
          <p:nvPr/>
        </p:nvSpPr>
        <p:spPr bwMode="auto">
          <a:xfrm>
            <a:off x="7466014" y="1592264"/>
            <a:ext cx="1742785" cy="646331"/>
          </a:xfrm>
          <a:prstGeom prst="rect">
            <a:avLst/>
          </a:prstGeom>
          <a:noFill/>
          <a:ln w="9525">
            <a:noFill/>
            <a:miter lim="800000"/>
            <a:headEnd/>
            <a:tailEnd/>
          </a:ln>
          <a:effectLst/>
        </p:spPr>
        <p:txBody>
          <a:bodyPr wrap="none">
            <a:spAutoFit/>
          </a:bodyPr>
          <a:lstStyle/>
          <a:p>
            <a:r>
              <a:rPr lang="es-ES_tradnl" dirty="0">
                <a:solidFill>
                  <a:srgbClr val="FF0000"/>
                </a:solidFill>
                <a:latin typeface="Times New Roman" pitchFamily="18" charset="0"/>
              </a:rPr>
              <a:t>1.0.0.0</a:t>
            </a:r>
          </a:p>
          <a:p>
            <a:r>
              <a:rPr lang="es-ES_tradnl" dirty="0">
                <a:solidFill>
                  <a:srgbClr val="FF0000"/>
                </a:solidFill>
                <a:latin typeface="Times New Roman" pitchFamily="18" charset="0"/>
              </a:rPr>
              <a:t>126.255.255.255</a:t>
            </a:r>
            <a:endParaRPr lang="es-ES" dirty="0">
              <a:solidFill>
                <a:srgbClr val="FF0000"/>
              </a:solidFill>
              <a:latin typeface="Times New Roman" pitchFamily="18" charset="0"/>
            </a:endParaRPr>
          </a:p>
        </p:txBody>
      </p:sp>
      <p:sp>
        <p:nvSpPr>
          <p:cNvPr id="62523" name="Text Box 59"/>
          <p:cNvSpPr txBox="1">
            <a:spLocks noChangeArrowheads="1"/>
          </p:cNvSpPr>
          <p:nvPr/>
        </p:nvSpPr>
        <p:spPr bwMode="auto">
          <a:xfrm>
            <a:off x="7542214" y="2582864"/>
            <a:ext cx="1742785" cy="646331"/>
          </a:xfrm>
          <a:prstGeom prst="rect">
            <a:avLst/>
          </a:prstGeom>
          <a:noFill/>
          <a:ln w="9525">
            <a:noFill/>
            <a:miter lim="800000"/>
            <a:headEnd/>
            <a:tailEnd/>
          </a:ln>
          <a:effectLst/>
        </p:spPr>
        <p:txBody>
          <a:bodyPr wrap="none">
            <a:spAutoFit/>
          </a:bodyPr>
          <a:lstStyle/>
          <a:p>
            <a:r>
              <a:rPr lang="es-ES_tradnl" dirty="0">
                <a:solidFill>
                  <a:srgbClr val="FF0000"/>
                </a:solidFill>
                <a:latin typeface="Times New Roman" pitchFamily="18" charset="0"/>
              </a:rPr>
              <a:t>128.0.0.0</a:t>
            </a:r>
          </a:p>
          <a:p>
            <a:r>
              <a:rPr lang="es-ES_tradnl" dirty="0">
                <a:solidFill>
                  <a:srgbClr val="FF0000"/>
                </a:solidFill>
                <a:latin typeface="Times New Roman" pitchFamily="18" charset="0"/>
              </a:rPr>
              <a:t>191.255.255.255</a:t>
            </a:r>
            <a:endParaRPr lang="es-ES" dirty="0">
              <a:solidFill>
                <a:srgbClr val="FF0000"/>
              </a:solidFill>
              <a:latin typeface="Times New Roman" pitchFamily="18" charset="0"/>
            </a:endParaRPr>
          </a:p>
        </p:txBody>
      </p:sp>
      <p:sp>
        <p:nvSpPr>
          <p:cNvPr id="62524" name="Text Box 60"/>
          <p:cNvSpPr txBox="1">
            <a:spLocks noChangeArrowheads="1"/>
          </p:cNvSpPr>
          <p:nvPr/>
        </p:nvSpPr>
        <p:spPr bwMode="auto">
          <a:xfrm>
            <a:off x="7567614" y="3573464"/>
            <a:ext cx="1742785" cy="646331"/>
          </a:xfrm>
          <a:prstGeom prst="rect">
            <a:avLst/>
          </a:prstGeom>
          <a:noFill/>
          <a:ln w="9525">
            <a:noFill/>
            <a:miter lim="800000"/>
            <a:headEnd/>
            <a:tailEnd/>
          </a:ln>
          <a:effectLst/>
        </p:spPr>
        <p:txBody>
          <a:bodyPr wrap="none">
            <a:spAutoFit/>
          </a:bodyPr>
          <a:lstStyle/>
          <a:p>
            <a:r>
              <a:rPr lang="es-ES_tradnl" dirty="0">
                <a:solidFill>
                  <a:srgbClr val="FF0000"/>
                </a:solidFill>
                <a:latin typeface="Times New Roman" pitchFamily="18" charset="0"/>
              </a:rPr>
              <a:t>192.0.0.0</a:t>
            </a:r>
          </a:p>
          <a:p>
            <a:r>
              <a:rPr lang="es-ES_tradnl" dirty="0">
                <a:solidFill>
                  <a:srgbClr val="FF0000"/>
                </a:solidFill>
                <a:latin typeface="Times New Roman" pitchFamily="18" charset="0"/>
              </a:rPr>
              <a:t>223.255.255.255</a:t>
            </a:r>
          </a:p>
        </p:txBody>
      </p:sp>
      <p:sp>
        <p:nvSpPr>
          <p:cNvPr id="62525" name="Text Box 61"/>
          <p:cNvSpPr txBox="1">
            <a:spLocks noChangeArrowheads="1"/>
          </p:cNvSpPr>
          <p:nvPr/>
        </p:nvSpPr>
        <p:spPr bwMode="auto">
          <a:xfrm>
            <a:off x="7567614" y="4564064"/>
            <a:ext cx="1742785" cy="646331"/>
          </a:xfrm>
          <a:prstGeom prst="rect">
            <a:avLst/>
          </a:prstGeom>
          <a:noFill/>
          <a:ln w="9525">
            <a:noFill/>
            <a:miter lim="800000"/>
            <a:headEnd/>
            <a:tailEnd/>
          </a:ln>
          <a:effectLst/>
        </p:spPr>
        <p:txBody>
          <a:bodyPr wrap="none">
            <a:spAutoFit/>
          </a:bodyPr>
          <a:lstStyle/>
          <a:p>
            <a:r>
              <a:rPr lang="es-ES_tradnl" dirty="0">
                <a:solidFill>
                  <a:srgbClr val="FF0000"/>
                </a:solidFill>
                <a:latin typeface="Times New Roman" pitchFamily="18" charset="0"/>
              </a:rPr>
              <a:t>224.0.0.0</a:t>
            </a:r>
          </a:p>
          <a:p>
            <a:r>
              <a:rPr lang="es-ES_tradnl" dirty="0">
                <a:solidFill>
                  <a:srgbClr val="FF0000"/>
                </a:solidFill>
                <a:latin typeface="Times New Roman" pitchFamily="18" charset="0"/>
              </a:rPr>
              <a:t>239.255.255.255</a:t>
            </a:r>
            <a:endParaRPr lang="es-ES" dirty="0">
              <a:solidFill>
                <a:srgbClr val="FF0000"/>
              </a:solidFill>
              <a:latin typeface="Times New Roman" pitchFamily="18" charset="0"/>
            </a:endParaRPr>
          </a:p>
        </p:txBody>
      </p:sp>
      <p:sp>
        <p:nvSpPr>
          <p:cNvPr id="62526" name="Text Box 62"/>
          <p:cNvSpPr txBox="1">
            <a:spLocks noChangeArrowheads="1"/>
          </p:cNvSpPr>
          <p:nvPr/>
        </p:nvSpPr>
        <p:spPr bwMode="auto">
          <a:xfrm>
            <a:off x="7567614" y="5554664"/>
            <a:ext cx="1742785" cy="646331"/>
          </a:xfrm>
          <a:prstGeom prst="rect">
            <a:avLst/>
          </a:prstGeom>
          <a:noFill/>
          <a:ln w="9525">
            <a:noFill/>
            <a:miter lim="800000"/>
            <a:headEnd/>
            <a:tailEnd/>
          </a:ln>
          <a:effectLst/>
        </p:spPr>
        <p:txBody>
          <a:bodyPr wrap="none">
            <a:spAutoFit/>
          </a:bodyPr>
          <a:lstStyle/>
          <a:p>
            <a:r>
              <a:rPr lang="es-ES_tradnl" dirty="0">
                <a:solidFill>
                  <a:srgbClr val="FF0000"/>
                </a:solidFill>
                <a:latin typeface="Times New Roman" pitchFamily="18" charset="0"/>
              </a:rPr>
              <a:t>240.0.0.0</a:t>
            </a:r>
          </a:p>
          <a:p>
            <a:r>
              <a:rPr lang="es-ES_tradnl" dirty="0">
                <a:solidFill>
                  <a:srgbClr val="FF0000"/>
                </a:solidFill>
                <a:latin typeface="Times New Roman" pitchFamily="18" charset="0"/>
              </a:rPr>
              <a:t>255.255.255.255</a:t>
            </a:r>
            <a:endParaRPr lang="es-ES" dirty="0">
              <a:solidFill>
                <a:srgbClr val="FF0000"/>
              </a:solidFill>
              <a:latin typeface="Times New Roman" pitchFamily="18" charset="0"/>
            </a:endParaRPr>
          </a:p>
        </p:txBody>
      </p:sp>
      <p:sp>
        <p:nvSpPr>
          <p:cNvPr id="62527" name="Line 63"/>
          <p:cNvSpPr>
            <a:spLocks noChangeShapeType="1"/>
          </p:cNvSpPr>
          <p:nvPr/>
        </p:nvSpPr>
        <p:spPr bwMode="auto">
          <a:xfrm>
            <a:off x="7466013" y="1243013"/>
            <a:ext cx="0" cy="228600"/>
          </a:xfrm>
          <a:prstGeom prst="line">
            <a:avLst/>
          </a:prstGeom>
          <a:noFill/>
          <a:ln w="9525">
            <a:solidFill>
              <a:schemeClr val="tx1"/>
            </a:solidFill>
            <a:round/>
            <a:headEnd/>
            <a:tailEnd/>
          </a:ln>
          <a:effectLst/>
        </p:spPr>
        <p:txBody>
          <a:bodyPr/>
          <a:lstStyle/>
          <a:p>
            <a:endParaRPr lang="es-MX"/>
          </a:p>
        </p:txBody>
      </p:sp>
      <p:grpSp>
        <p:nvGrpSpPr>
          <p:cNvPr id="62528" name="Group 64"/>
          <p:cNvGrpSpPr>
            <a:grpSpLocks/>
          </p:cNvGrpSpPr>
          <p:nvPr/>
        </p:nvGrpSpPr>
        <p:grpSpPr bwMode="auto">
          <a:xfrm>
            <a:off x="1446213" y="733425"/>
            <a:ext cx="6019800" cy="738188"/>
            <a:chOff x="816" y="159"/>
            <a:chExt cx="3792" cy="465"/>
          </a:xfrm>
        </p:grpSpPr>
        <p:sp>
          <p:nvSpPr>
            <p:cNvPr id="62529" name="Text Box 65"/>
            <p:cNvSpPr txBox="1">
              <a:spLocks noChangeArrowheads="1"/>
            </p:cNvSpPr>
            <p:nvPr/>
          </p:nvSpPr>
          <p:spPr bwMode="auto">
            <a:xfrm>
              <a:off x="2382" y="159"/>
              <a:ext cx="504" cy="231"/>
            </a:xfrm>
            <a:prstGeom prst="rect">
              <a:avLst/>
            </a:prstGeom>
            <a:noFill/>
            <a:ln w="9525">
              <a:noFill/>
              <a:miter lim="800000"/>
              <a:headEnd/>
              <a:tailEnd/>
            </a:ln>
            <a:effectLst/>
          </p:spPr>
          <p:txBody>
            <a:bodyPr wrap="none">
              <a:spAutoFit/>
            </a:bodyPr>
            <a:lstStyle/>
            <a:p>
              <a:r>
                <a:rPr lang="es-ES_tradnl">
                  <a:solidFill>
                    <a:srgbClr val="FF0000"/>
                  </a:solidFill>
                  <a:latin typeface="Times New Roman" pitchFamily="18" charset="0"/>
                </a:rPr>
                <a:t>32 bits</a:t>
              </a:r>
              <a:endParaRPr lang="es-ES">
                <a:solidFill>
                  <a:srgbClr val="FF0000"/>
                </a:solidFill>
                <a:latin typeface="Times New Roman" pitchFamily="18" charset="0"/>
              </a:endParaRPr>
            </a:p>
          </p:txBody>
        </p:sp>
        <p:sp>
          <p:nvSpPr>
            <p:cNvPr id="62530" name="Line 66"/>
            <p:cNvSpPr>
              <a:spLocks noChangeShapeType="1"/>
            </p:cNvSpPr>
            <p:nvPr/>
          </p:nvSpPr>
          <p:spPr bwMode="auto">
            <a:xfrm rot="10800000">
              <a:off x="816" y="288"/>
              <a:ext cx="1536" cy="0"/>
            </a:xfrm>
            <a:prstGeom prst="line">
              <a:avLst/>
            </a:prstGeom>
            <a:noFill/>
            <a:ln w="9525">
              <a:solidFill>
                <a:schemeClr val="tx1"/>
              </a:solidFill>
              <a:round/>
              <a:headEnd/>
              <a:tailEnd type="triangle" w="med" len="med"/>
            </a:ln>
            <a:effectLst/>
          </p:spPr>
          <p:txBody>
            <a:bodyPr/>
            <a:lstStyle/>
            <a:p>
              <a:endParaRPr lang="es-MX"/>
            </a:p>
          </p:txBody>
        </p:sp>
        <p:sp>
          <p:nvSpPr>
            <p:cNvPr id="62531" name="Line 67"/>
            <p:cNvSpPr>
              <a:spLocks noChangeShapeType="1"/>
            </p:cNvSpPr>
            <p:nvPr/>
          </p:nvSpPr>
          <p:spPr bwMode="auto">
            <a:xfrm>
              <a:off x="3024" y="288"/>
              <a:ext cx="1584" cy="0"/>
            </a:xfrm>
            <a:prstGeom prst="line">
              <a:avLst/>
            </a:prstGeom>
            <a:noFill/>
            <a:ln w="9525">
              <a:solidFill>
                <a:schemeClr val="tx1"/>
              </a:solidFill>
              <a:round/>
              <a:headEnd/>
              <a:tailEnd type="triangle" w="med" len="med"/>
            </a:ln>
            <a:effectLst/>
          </p:spPr>
          <p:txBody>
            <a:bodyPr/>
            <a:lstStyle/>
            <a:p>
              <a:endParaRPr lang="es-MX"/>
            </a:p>
          </p:txBody>
        </p:sp>
        <p:sp>
          <p:nvSpPr>
            <p:cNvPr id="62532" name="Line 68"/>
            <p:cNvSpPr>
              <a:spLocks noChangeShapeType="1"/>
            </p:cNvSpPr>
            <p:nvPr/>
          </p:nvSpPr>
          <p:spPr bwMode="auto">
            <a:xfrm>
              <a:off x="816" y="480"/>
              <a:ext cx="3792" cy="0"/>
            </a:xfrm>
            <a:prstGeom prst="line">
              <a:avLst/>
            </a:prstGeom>
            <a:noFill/>
            <a:ln w="9525">
              <a:solidFill>
                <a:schemeClr val="tx1"/>
              </a:solidFill>
              <a:round/>
              <a:headEnd/>
              <a:tailEnd/>
            </a:ln>
            <a:effectLst/>
          </p:spPr>
          <p:txBody>
            <a:bodyPr/>
            <a:lstStyle/>
            <a:p>
              <a:endParaRPr lang="es-MX"/>
            </a:p>
          </p:txBody>
        </p:sp>
        <p:sp>
          <p:nvSpPr>
            <p:cNvPr id="62533" name="Line 69"/>
            <p:cNvSpPr>
              <a:spLocks noChangeShapeType="1"/>
            </p:cNvSpPr>
            <p:nvPr/>
          </p:nvSpPr>
          <p:spPr bwMode="auto">
            <a:xfrm>
              <a:off x="816" y="480"/>
              <a:ext cx="0" cy="144"/>
            </a:xfrm>
            <a:prstGeom prst="line">
              <a:avLst/>
            </a:prstGeom>
            <a:noFill/>
            <a:ln w="9525">
              <a:solidFill>
                <a:schemeClr val="tx1"/>
              </a:solidFill>
              <a:round/>
              <a:headEnd/>
              <a:tailEnd/>
            </a:ln>
            <a:effectLst/>
          </p:spPr>
          <p:txBody>
            <a:bodyPr/>
            <a:lstStyle/>
            <a:p>
              <a:endParaRPr lang="es-MX"/>
            </a:p>
          </p:txBody>
        </p:sp>
        <p:sp>
          <p:nvSpPr>
            <p:cNvPr id="62534" name="Line 70"/>
            <p:cNvSpPr>
              <a:spLocks noChangeShapeType="1"/>
            </p:cNvSpPr>
            <p:nvPr/>
          </p:nvSpPr>
          <p:spPr bwMode="auto">
            <a:xfrm>
              <a:off x="1728" y="480"/>
              <a:ext cx="0" cy="144"/>
            </a:xfrm>
            <a:prstGeom prst="line">
              <a:avLst/>
            </a:prstGeom>
            <a:noFill/>
            <a:ln w="9525">
              <a:solidFill>
                <a:schemeClr val="tx1"/>
              </a:solidFill>
              <a:round/>
              <a:headEnd/>
              <a:tailEnd/>
            </a:ln>
            <a:effectLst/>
          </p:spPr>
          <p:txBody>
            <a:bodyPr/>
            <a:lstStyle/>
            <a:p>
              <a:endParaRPr lang="es-MX"/>
            </a:p>
          </p:txBody>
        </p:sp>
        <p:sp>
          <p:nvSpPr>
            <p:cNvPr id="62535" name="Line 71"/>
            <p:cNvSpPr>
              <a:spLocks noChangeShapeType="1"/>
            </p:cNvSpPr>
            <p:nvPr/>
          </p:nvSpPr>
          <p:spPr bwMode="auto">
            <a:xfrm>
              <a:off x="2688" y="480"/>
              <a:ext cx="0" cy="144"/>
            </a:xfrm>
            <a:prstGeom prst="line">
              <a:avLst/>
            </a:prstGeom>
            <a:noFill/>
            <a:ln w="9525">
              <a:solidFill>
                <a:schemeClr val="tx1"/>
              </a:solidFill>
              <a:round/>
              <a:headEnd/>
              <a:tailEnd/>
            </a:ln>
            <a:effectLst/>
          </p:spPr>
          <p:txBody>
            <a:bodyPr/>
            <a:lstStyle/>
            <a:p>
              <a:endParaRPr lang="es-MX"/>
            </a:p>
          </p:txBody>
        </p:sp>
        <p:sp>
          <p:nvSpPr>
            <p:cNvPr id="62536" name="Line 72"/>
            <p:cNvSpPr>
              <a:spLocks noChangeShapeType="1"/>
            </p:cNvSpPr>
            <p:nvPr/>
          </p:nvSpPr>
          <p:spPr bwMode="auto">
            <a:xfrm>
              <a:off x="3648" y="480"/>
              <a:ext cx="0" cy="144"/>
            </a:xfrm>
            <a:prstGeom prst="line">
              <a:avLst/>
            </a:prstGeom>
            <a:noFill/>
            <a:ln w="9525">
              <a:solidFill>
                <a:schemeClr val="tx1"/>
              </a:solidFill>
              <a:round/>
              <a:headEnd/>
              <a:tailEnd/>
            </a:ln>
            <a:effectLst/>
          </p:spPr>
          <p:txBody>
            <a:bodyPr/>
            <a:lstStyle/>
            <a:p>
              <a:endParaRPr lang="es-MX"/>
            </a:p>
          </p:txBody>
        </p:sp>
      </p:grpSp>
      <p:sp>
        <p:nvSpPr>
          <p:cNvPr id="62537" name="Text Box 73"/>
          <p:cNvSpPr txBox="1">
            <a:spLocks noChangeArrowheads="1"/>
          </p:cNvSpPr>
          <p:nvPr/>
        </p:nvSpPr>
        <p:spPr bwMode="auto">
          <a:xfrm>
            <a:off x="1903413" y="243959"/>
            <a:ext cx="5029200" cy="369332"/>
          </a:xfrm>
          <a:prstGeom prst="rect">
            <a:avLst/>
          </a:prstGeom>
          <a:noFill/>
          <a:ln w="9525">
            <a:noFill/>
            <a:miter lim="800000"/>
            <a:headEnd/>
            <a:tailEnd/>
          </a:ln>
          <a:effectLst/>
        </p:spPr>
        <p:txBody>
          <a:bodyPr>
            <a:spAutoFit/>
          </a:bodyPr>
          <a:lstStyle/>
          <a:p>
            <a:pPr algn="ctr">
              <a:spcBef>
                <a:spcPct val="50000"/>
              </a:spcBef>
            </a:pPr>
            <a:r>
              <a:rPr lang="es-ES_tradnl" b="1" dirty="0">
                <a:latin typeface="Times New Roman" pitchFamily="18" charset="0"/>
              </a:rPr>
              <a:t>Formato de direcciones IP</a:t>
            </a:r>
            <a:endParaRPr lang="es-ES" b="1" dirty="0">
              <a:latin typeface="Times New Roman" pitchFamily="18" charset="0"/>
            </a:endParaRPr>
          </a:p>
        </p:txBody>
      </p:sp>
      <p:sp>
        <p:nvSpPr>
          <p:cNvPr id="62571" name="Text Box 107"/>
          <p:cNvSpPr txBox="1">
            <a:spLocks noChangeArrowheads="1"/>
          </p:cNvSpPr>
          <p:nvPr/>
        </p:nvSpPr>
        <p:spPr bwMode="auto">
          <a:xfrm>
            <a:off x="1701800" y="2108201"/>
            <a:ext cx="5715000" cy="366713"/>
          </a:xfrm>
          <a:prstGeom prst="rect">
            <a:avLst/>
          </a:prstGeom>
          <a:noFill/>
          <a:ln w="9525">
            <a:noFill/>
            <a:miter lim="800000"/>
            <a:headEnd/>
            <a:tailEnd/>
          </a:ln>
          <a:effectLst/>
        </p:spPr>
        <p:txBody>
          <a:bodyPr>
            <a:spAutoFit/>
          </a:bodyPr>
          <a:lstStyle/>
          <a:p>
            <a:r>
              <a:rPr lang="es-ES_tradnl">
                <a:solidFill>
                  <a:srgbClr val="FF0000"/>
                </a:solidFill>
                <a:latin typeface="Times New Roman" pitchFamily="18" charset="0"/>
              </a:rPr>
              <a:t>   </a:t>
            </a:r>
            <a:r>
              <a:rPr lang="es-ES_tradnl">
                <a:latin typeface="Times New Roman" pitchFamily="18" charset="0"/>
              </a:rPr>
              <a:t>255                       0                        0                        0</a:t>
            </a:r>
            <a:endParaRPr lang="es-ES">
              <a:latin typeface="Times New Roman" pitchFamily="18" charset="0"/>
            </a:endParaRPr>
          </a:p>
        </p:txBody>
      </p:sp>
      <p:sp>
        <p:nvSpPr>
          <p:cNvPr id="62572" name="Text Box 108"/>
          <p:cNvSpPr txBox="1">
            <a:spLocks noChangeArrowheads="1"/>
          </p:cNvSpPr>
          <p:nvPr/>
        </p:nvSpPr>
        <p:spPr bwMode="auto">
          <a:xfrm>
            <a:off x="1701800" y="3175001"/>
            <a:ext cx="5715000" cy="366713"/>
          </a:xfrm>
          <a:prstGeom prst="rect">
            <a:avLst/>
          </a:prstGeom>
          <a:noFill/>
          <a:ln w="9525">
            <a:noFill/>
            <a:miter lim="800000"/>
            <a:headEnd/>
            <a:tailEnd/>
          </a:ln>
          <a:effectLst/>
        </p:spPr>
        <p:txBody>
          <a:bodyPr>
            <a:spAutoFit/>
          </a:bodyPr>
          <a:lstStyle/>
          <a:p>
            <a:r>
              <a:rPr lang="es-ES_tradnl">
                <a:solidFill>
                  <a:srgbClr val="FF0000"/>
                </a:solidFill>
                <a:latin typeface="Times New Roman" pitchFamily="18" charset="0"/>
              </a:rPr>
              <a:t>   </a:t>
            </a:r>
            <a:r>
              <a:rPr lang="es-ES_tradnl">
                <a:latin typeface="Times New Roman" pitchFamily="18" charset="0"/>
              </a:rPr>
              <a:t>255                     255                      0                       0</a:t>
            </a:r>
            <a:endParaRPr lang="es-ES">
              <a:latin typeface="Times New Roman" pitchFamily="18" charset="0"/>
            </a:endParaRPr>
          </a:p>
        </p:txBody>
      </p:sp>
      <p:sp>
        <p:nvSpPr>
          <p:cNvPr id="62573" name="Text Box 109"/>
          <p:cNvSpPr txBox="1">
            <a:spLocks noChangeArrowheads="1"/>
          </p:cNvSpPr>
          <p:nvPr/>
        </p:nvSpPr>
        <p:spPr bwMode="auto">
          <a:xfrm>
            <a:off x="1701800" y="4165601"/>
            <a:ext cx="5715000" cy="366713"/>
          </a:xfrm>
          <a:prstGeom prst="rect">
            <a:avLst/>
          </a:prstGeom>
          <a:noFill/>
          <a:ln w="9525">
            <a:noFill/>
            <a:miter lim="800000"/>
            <a:headEnd/>
            <a:tailEnd/>
          </a:ln>
          <a:effectLst/>
        </p:spPr>
        <p:txBody>
          <a:bodyPr>
            <a:spAutoFit/>
          </a:bodyPr>
          <a:lstStyle/>
          <a:p>
            <a:r>
              <a:rPr lang="es-ES_tradnl">
                <a:solidFill>
                  <a:srgbClr val="FF0000"/>
                </a:solidFill>
                <a:latin typeface="Times New Roman" pitchFamily="18" charset="0"/>
              </a:rPr>
              <a:t>   </a:t>
            </a:r>
            <a:r>
              <a:rPr lang="es-ES_tradnl">
                <a:latin typeface="Times New Roman" pitchFamily="18" charset="0"/>
              </a:rPr>
              <a:t>255                     255                     255                      0</a:t>
            </a:r>
            <a:endParaRPr lang="es-ES">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C6A6537C-04D8-4F8A-AF26-6ADF1725EE43}"/>
              </a:ext>
            </a:extLst>
          </p:cNvPr>
          <p:cNvSpPr>
            <a:spLocks noGrp="1" noChangeArrowheads="1"/>
          </p:cNvSpPr>
          <p:nvPr>
            <p:ph type="title"/>
          </p:nvPr>
        </p:nvSpPr>
        <p:spPr/>
        <p:txBody>
          <a:bodyPr/>
          <a:lstStyle/>
          <a:p>
            <a:pPr eaLnBrk="1" hangingPunct="1">
              <a:defRPr/>
            </a:pPr>
            <a:r>
              <a:rPr lang="es-MX" dirty="0">
                <a:cs typeface="Osaka"/>
              </a:rPr>
              <a:t>Orientado a clases</a:t>
            </a:r>
          </a:p>
        </p:txBody>
      </p:sp>
      <p:sp>
        <p:nvSpPr>
          <p:cNvPr id="49155" name="Text Box 12">
            <a:extLst>
              <a:ext uri="{FF2B5EF4-FFF2-40B4-BE49-F238E27FC236}">
                <a16:creationId xmlns:a16="http://schemas.microsoft.com/office/drawing/2014/main" id="{A28BDA23-21FB-414E-89F9-C7FA0505DF87}"/>
              </a:ext>
            </a:extLst>
          </p:cNvPr>
          <p:cNvSpPr txBox="1">
            <a:spLocks noChangeArrowheads="1"/>
          </p:cNvSpPr>
          <p:nvPr/>
        </p:nvSpPr>
        <p:spPr bwMode="auto">
          <a:xfrm>
            <a:off x="3351213" y="4217194"/>
            <a:ext cx="1331912" cy="366712"/>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Network</a:t>
            </a:r>
          </a:p>
        </p:txBody>
      </p:sp>
      <p:sp>
        <p:nvSpPr>
          <p:cNvPr id="49156" name="Text Box 13">
            <a:extLst>
              <a:ext uri="{FF2B5EF4-FFF2-40B4-BE49-F238E27FC236}">
                <a16:creationId xmlns:a16="http://schemas.microsoft.com/office/drawing/2014/main" id="{498F5F67-21AB-433B-BCFB-7AD754E8C50C}"/>
              </a:ext>
            </a:extLst>
          </p:cNvPr>
          <p:cNvSpPr txBox="1">
            <a:spLocks noChangeArrowheads="1"/>
          </p:cNvSpPr>
          <p:nvPr/>
        </p:nvSpPr>
        <p:spPr bwMode="auto">
          <a:xfrm>
            <a:off x="4935538" y="4217194"/>
            <a:ext cx="1331912" cy="366712"/>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Network</a:t>
            </a:r>
          </a:p>
        </p:txBody>
      </p:sp>
      <p:sp>
        <p:nvSpPr>
          <p:cNvPr id="49157" name="Text Box 14">
            <a:extLst>
              <a:ext uri="{FF2B5EF4-FFF2-40B4-BE49-F238E27FC236}">
                <a16:creationId xmlns:a16="http://schemas.microsoft.com/office/drawing/2014/main" id="{6D74D7F5-9231-44E4-8EB4-C09D553E5FFA}"/>
              </a:ext>
            </a:extLst>
          </p:cNvPr>
          <p:cNvSpPr txBox="1">
            <a:spLocks noChangeArrowheads="1"/>
          </p:cNvSpPr>
          <p:nvPr/>
        </p:nvSpPr>
        <p:spPr bwMode="auto">
          <a:xfrm>
            <a:off x="6556376" y="4217194"/>
            <a:ext cx="1331913" cy="366712"/>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Network</a:t>
            </a:r>
          </a:p>
        </p:txBody>
      </p:sp>
      <p:sp>
        <p:nvSpPr>
          <p:cNvPr id="49158" name="Text Box 15">
            <a:extLst>
              <a:ext uri="{FF2B5EF4-FFF2-40B4-BE49-F238E27FC236}">
                <a16:creationId xmlns:a16="http://schemas.microsoft.com/office/drawing/2014/main" id="{A16E7FEC-73B1-4955-BAAA-81B8FFD6775F}"/>
              </a:ext>
            </a:extLst>
          </p:cNvPr>
          <p:cNvSpPr txBox="1">
            <a:spLocks noChangeArrowheads="1"/>
          </p:cNvSpPr>
          <p:nvPr/>
        </p:nvSpPr>
        <p:spPr bwMode="auto">
          <a:xfrm>
            <a:off x="8139113" y="4217194"/>
            <a:ext cx="1331912" cy="366712"/>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Host</a:t>
            </a:r>
          </a:p>
        </p:txBody>
      </p:sp>
      <p:sp>
        <p:nvSpPr>
          <p:cNvPr id="410640" name="Text Box 16">
            <a:extLst>
              <a:ext uri="{FF2B5EF4-FFF2-40B4-BE49-F238E27FC236}">
                <a16:creationId xmlns:a16="http://schemas.microsoft.com/office/drawing/2014/main" id="{439B8B23-F6D2-4957-B9C7-52260E35031C}"/>
              </a:ext>
            </a:extLst>
          </p:cNvPr>
          <p:cNvSpPr txBox="1">
            <a:spLocks noChangeArrowheads="1"/>
          </p:cNvSpPr>
          <p:nvPr/>
        </p:nvSpPr>
        <p:spPr bwMode="auto">
          <a:xfrm>
            <a:off x="4646614" y="4161631"/>
            <a:ext cx="288925" cy="457200"/>
          </a:xfrm>
          <a:prstGeom prst="rect">
            <a:avLst/>
          </a:prstGeom>
          <a:noFill/>
          <a:ln w="9525">
            <a:noFill/>
            <a:miter lim="800000"/>
            <a:headEnd/>
            <a:tailEnd/>
          </a:ln>
          <a:effectLst/>
        </p:spPr>
        <p:txBody>
          <a:bodyPr>
            <a:spAutoFit/>
          </a:bodyPr>
          <a:lstStyle/>
          <a:p>
            <a:pPr>
              <a:spcBef>
                <a:spcPct val="50000"/>
              </a:spcBef>
              <a:defRPr/>
            </a:pPr>
            <a:r>
              <a:rPr lang="es-ES" sz="2400" b="1">
                <a:solidFill>
                  <a:srgbClr val="990000"/>
                </a:solidFill>
                <a:effectLst>
                  <a:outerShdw blurRad="38100" dist="38100" dir="2700000" algn="tl">
                    <a:srgbClr val="C0C0C0"/>
                  </a:outerShdw>
                </a:effectLst>
                <a:ea typeface="Osaka"/>
                <a:cs typeface="Osaka"/>
              </a:rPr>
              <a:t>.</a:t>
            </a:r>
          </a:p>
        </p:txBody>
      </p:sp>
      <p:sp>
        <p:nvSpPr>
          <p:cNvPr id="410641" name="Text Box 17">
            <a:extLst>
              <a:ext uri="{FF2B5EF4-FFF2-40B4-BE49-F238E27FC236}">
                <a16:creationId xmlns:a16="http://schemas.microsoft.com/office/drawing/2014/main" id="{68426687-80DE-44E0-BDFC-29632FCBB6CC}"/>
              </a:ext>
            </a:extLst>
          </p:cNvPr>
          <p:cNvSpPr txBox="1">
            <a:spLocks noChangeArrowheads="1"/>
          </p:cNvSpPr>
          <p:nvPr/>
        </p:nvSpPr>
        <p:spPr bwMode="auto">
          <a:xfrm>
            <a:off x="7867651" y="4152106"/>
            <a:ext cx="288925" cy="457200"/>
          </a:xfrm>
          <a:prstGeom prst="rect">
            <a:avLst/>
          </a:prstGeom>
          <a:noFill/>
          <a:ln w="9525">
            <a:noFill/>
            <a:miter lim="800000"/>
            <a:headEnd/>
            <a:tailEnd/>
          </a:ln>
          <a:effectLst/>
        </p:spPr>
        <p:txBody>
          <a:bodyPr>
            <a:spAutoFit/>
          </a:bodyPr>
          <a:lstStyle/>
          <a:p>
            <a:pPr>
              <a:spcBef>
                <a:spcPct val="50000"/>
              </a:spcBef>
              <a:defRPr/>
            </a:pPr>
            <a:r>
              <a:rPr lang="es-ES" sz="2400" b="1">
                <a:solidFill>
                  <a:srgbClr val="990000"/>
                </a:solidFill>
                <a:effectLst>
                  <a:outerShdw blurRad="38100" dist="38100" dir="2700000" algn="tl">
                    <a:srgbClr val="C0C0C0"/>
                  </a:outerShdw>
                </a:effectLst>
                <a:ea typeface="Osaka"/>
                <a:cs typeface="Osaka"/>
              </a:rPr>
              <a:t>.</a:t>
            </a:r>
          </a:p>
        </p:txBody>
      </p:sp>
      <p:sp>
        <p:nvSpPr>
          <p:cNvPr id="410642" name="Text Box 18">
            <a:extLst>
              <a:ext uri="{FF2B5EF4-FFF2-40B4-BE49-F238E27FC236}">
                <a16:creationId xmlns:a16="http://schemas.microsoft.com/office/drawing/2014/main" id="{24E9F120-A819-4BAA-B644-F68D17F24993}"/>
              </a:ext>
            </a:extLst>
          </p:cNvPr>
          <p:cNvSpPr txBox="1">
            <a:spLocks noChangeArrowheads="1"/>
          </p:cNvSpPr>
          <p:nvPr/>
        </p:nvSpPr>
        <p:spPr bwMode="auto">
          <a:xfrm>
            <a:off x="6273801" y="4161631"/>
            <a:ext cx="288925" cy="457200"/>
          </a:xfrm>
          <a:prstGeom prst="rect">
            <a:avLst/>
          </a:prstGeom>
          <a:noFill/>
          <a:ln w="9525">
            <a:noFill/>
            <a:miter lim="800000"/>
            <a:headEnd/>
            <a:tailEnd/>
          </a:ln>
          <a:effectLst/>
        </p:spPr>
        <p:txBody>
          <a:bodyPr>
            <a:spAutoFit/>
          </a:bodyPr>
          <a:lstStyle/>
          <a:p>
            <a:pPr>
              <a:spcBef>
                <a:spcPct val="50000"/>
              </a:spcBef>
              <a:defRPr/>
            </a:pPr>
            <a:r>
              <a:rPr lang="es-ES" sz="2400" b="1">
                <a:solidFill>
                  <a:srgbClr val="990000"/>
                </a:solidFill>
                <a:effectLst>
                  <a:outerShdw blurRad="38100" dist="38100" dir="2700000" algn="tl">
                    <a:srgbClr val="C0C0C0"/>
                  </a:outerShdw>
                </a:effectLst>
                <a:ea typeface="Osaka"/>
                <a:cs typeface="Osaka"/>
              </a:rPr>
              <a:t>.</a:t>
            </a:r>
          </a:p>
        </p:txBody>
      </p:sp>
      <p:sp>
        <p:nvSpPr>
          <p:cNvPr id="49162" name="Text Box 20">
            <a:extLst>
              <a:ext uri="{FF2B5EF4-FFF2-40B4-BE49-F238E27FC236}">
                <a16:creationId xmlns:a16="http://schemas.microsoft.com/office/drawing/2014/main" id="{F8ADF952-84DB-4397-B0E4-41CA1F92BB50}"/>
              </a:ext>
            </a:extLst>
          </p:cNvPr>
          <p:cNvSpPr txBox="1">
            <a:spLocks noChangeArrowheads="1"/>
          </p:cNvSpPr>
          <p:nvPr/>
        </p:nvSpPr>
        <p:spPr bwMode="auto">
          <a:xfrm>
            <a:off x="3351213" y="3245644"/>
            <a:ext cx="1331912" cy="366712"/>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Network</a:t>
            </a:r>
          </a:p>
        </p:txBody>
      </p:sp>
      <p:sp>
        <p:nvSpPr>
          <p:cNvPr id="49163" name="Text Box 21">
            <a:extLst>
              <a:ext uri="{FF2B5EF4-FFF2-40B4-BE49-F238E27FC236}">
                <a16:creationId xmlns:a16="http://schemas.microsoft.com/office/drawing/2014/main" id="{FAEF7DB3-89E4-4299-8244-5B967DB3C9B7}"/>
              </a:ext>
            </a:extLst>
          </p:cNvPr>
          <p:cNvSpPr txBox="1">
            <a:spLocks noChangeArrowheads="1"/>
          </p:cNvSpPr>
          <p:nvPr/>
        </p:nvSpPr>
        <p:spPr bwMode="auto">
          <a:xfrm>
            <a:off x="4935538" y="3245644"/>
            <a:ext cx="1331912" cy="366712"/>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Network</a:t>
            </a:r>
          </a:p>
        </p:txBody>
      </p:sp>
      <p:sp>
        <p:nvSpPr>
          <p:cNvPr id="49164" name="Text Box 22">
            <a:extLst>
              <a:ext uri="{FF2B5EF4-FFF2-40B4-BE49-F238E27FC236}">
                <a16:creationId xmlns:a16="http://schemas.microsoft.com/office/drawing/2014/main" id="{5A350D41-187F-4226-BC1D-19C425B7160B}"/>
              </a:ext>
            </a:extLst>
          </p:cNvPr>
          <p:cNvSpPr txBox="1">
            <a:spLocks noChangeArrowheads="1"/>
          </p:cNvSpPr>
          <p:nvPr/>
        </p:nvSpPr>
        <p:spPr bwMode="auto">
          <a:xfrm>
            <a:off x="6556376" y="3245644"/>
            <a:ext cx="1331913" cy="366712"/>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Host</a:t>
            </a:r>
          </a:p>
        </p:txBody>
      </p:sp>
      <p:sp>
        <p:nvSpPr>
          <p:cNvPr id="49165" name="Text Box 23">
            <a:extLst>
              <a:ext uri="{FF2B5EF4-FFF2-40B4-BE49-F238E27FC236}">
                <a16:creationId xmlns:a16="http://schemas.microsoft.com/office/drawing/2014/main" id="{7C9D1903-CE61-4430-B9F7-C00AC972FF73}"/>
              </a:ext>
            </a:extLst>
          </p:cNvPr>
          <p:cNvSpPr txBox="1">
            <a:spLocks noChangeArrowheads="1"/>
          </p:cNvSpPr>
          <p:nvPr/>
        </p:nvSpPr>
        <p:spPr bwMode="auto">
          <a:xfrm>
            <a:off x="8139113" y="3245644"/>
            <a:ext cx="1331912" cy="366712"/>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Host</a:t>
            </a:r>
          </a:p>
        </p:txBody>
      </p:sp>
      <p:sp>
        <p:nvSpPr>
          <p:cNvPr id="410648" name="Text Box 24">
            <a:extLst>
              <a:ext uri="{FF2B5EF4-FFF2-40B4-BE49-F238E27FC236}">
                <a16:creationId xmlns:a16="http://schemas.microsoft.com/office/drawing/2014/main" id="{0C8FD2DD-3872-4D51-9B50-AFCE9E05B609}"/>
              </a:ext>
            </a:extLst>
          </p:cNvPr>
          <p:cNvSpPr txBox="1">
            <a:spLocks noChangeArrowheads="1"/>
          </p:cNvSpPr>
          <p:nvPr/>
        </p:nvSpPr>
        <p:spPr bwMode="auto">
          <a:xfrm>
            <a:off x="4646614" y="3190081"/>
            <a:ext cx="288925" cy="457200"/>
          </a:xfrm>
          <a:prstGeom prst="rect">
            <a:avLst/>
          </a:prstGeom>
          <a:noFill/>
          <a:ln w="9525">
            <a:noFill/>
            <a:miter lim="800000"/>
            <a:headEnd/>
            <a:tailEnd/>
          </a:ln>
          <a:effectLst/>
        </p:spPr>
        <p:txBody>
          <a:bodyPr>
            <a:spAutoFit/>
          </a:bodyPr>
          <a:lstStyle/>
          <a:p>
            <a:pPr>
              <a:spcBef>
                <a:spcPct val="50000"/>
              </a:spcBef>
              <a:defRPr/>
            </a:pPr>
            <a:r>
              <a:rPr lang="es-ES" sz="2400" b="1">
                <a:effectLst>
                  <a:outerShdw blurRad="38100" dist="38100" dir="2700000" algn="tl">
                    <a:srgbClr val="C0C0C0"/>
                  </a:outerShdw>
                </a:effectLst>
                <a:ea typeface="Osaka"/>
                <a:cs typeface="Osaka"/>
              </a:rPr>
              <a:t>.</a:t>
            </a:r>
          </a:p>
        </p:txBody>
      </p:sp>
      <p:sp>
        <p:nvSpPr>
          <p:cNvPr id="410649" name="Text Box 25">
            <a:extLst>
              <a:ext uri="{FF2B5EF4-FFF2-40B4-BE49-F238E27FC236}">
                <a16:creationId xmlns:a16="http://schemas.microsoft.com/office/drawing/2014/main" id="{BAE5706F-A451-4A97-96EB-E02B4203B43E}"/>
              </a:ext>
            </a:extLst>
          </p:cNvPr>
          <p:cNvSpPr txBox="1">
            <a:spLocks noChangeArrowheads="1"/>
          </p:cNvSpPr>
          <p:nvPr/>
        </p:nvSpPr>
        <p:spPr bwMode="auto">
          <a:xfrm>
            <a:off x="7867651" y="3180556"/>
            <a:ext cx="288925" cy="457200"/>
          </a:xfrm>
          <a:prstGeom prst="rect">
            <a:avLst/>
          </a:prstGeom>
          <a:noFill/>
          <a:ln w="9525">
            <a:noFill/>
            <a:miter lim="800000"/>
            <a:headEnd/>
            <a:tailEnd/>
          </a:ln>
          <a:effectLst/>
        </p:spPr>
        <p:txBody>
          <a:bodyPr>
            <a:spAutoFit/>
          </a:bodyPr>
          <a:lstStyle/>
          <a:p>
            <a:pPr>
              <a:spcBef>
                <a:spcPct val="50000"/>
              </a:spcBef>
              <a:defRPr/>
            </a:pPr>
            <a:r>
              <a:rPr lang="es-ES" sz="2400" b="1">
                <a:effectLst>
                  <a:outerShdw blurRad="38100" dist="38100" dir="2700000" algn="tl">
                    <a:srgbClr val="C0C0C0"/>
                  </a:outerShdw>
                </a:effectLst>
                <a:ea typeface="Osaka"/>
                <a:cs typeface="Osaka"/>
              </a:rPr>
              <a:t>.</a:t>
            </a:r>
          </a:p>
        </p:txBody>
      </p:sp>
      <p:sp>
        <p:nvSpPr>
          <p:cNvPr id="410650" name="Text Box 26">
            <a:extLst>
              <a:ext uri="{FF2B5EF4-FFF2-40B4-BE49-F238E27FC236}">
                <a16:creationId xmlns:a16="http://schemas.microsoft.com/office/drawing/2014/main" id="{E19E774D-9D04-4462-9C52-477078D44DAA}"/>
              </a:ext>
            </a:extLst>
          </p:cNvPr>
          <p:cNvSpPr txBox="1">
            <a:spLocks noChangeArrowheads="1"/>
          </p:cNvSpPr>
          <p:nvPr/>
        </p:nvSpPr>
        <p:spPr bwMode="auto">
          <a:xfrm>
            <a:off x="6273801" y="3190081"/>
            <a:ext cx="288925" cy="457200"/>
          </a:xfrm>
          <a:prstGeom prst="rect">
            <a:avLst/>
          </a:prstGeom>
          <a:noFill/>
          <a:ln w="9525">
            <a:noFill/>
            <a:miter lim="800000"/>
            <a:headEnd/>
            <a:tailEnd/>
          </a:ln>
          <a:effectLst/>
        </p:spPr>
        <p:txBody>
          <a:bodyPr>
            <a:spAutoFit/>
          </a:bodyPr>
          <a:lstStyle/>
          <a:p>
            <a:pPr>
              <a:spcBef>
                <a:spcPct val="50000"/>
              </a:spcBef>
              <a:defRPr/>
            </a:pPr>
            <a:r>
              <a:rPr lang="es-ES" sz="2400" b="1">
                <a:effectLst>
                  <a:outerShdw blurRad="38100" dist="38100" dir="2700000" algn="tl">
                    <a:srgbClr val="C0C0C0"/>
                  </a:outerShdw>
                </a:effectLst>
                <a:ea typeface="Osaka"/>
                <a:cs typeface="Osaka"/>
              </a:rPr>
              <a:t>.</a:t>
            </a:r>
          </a:p>
        </p:txBody>
      </p:sp>
      <p:sp>
        <p:nvSpPr>
          <p:cNvPr id="49169" name="Text Box 27">
            <a:extLst>
              <a:ext uri="{FF2B5EF4-FFF2-40B4-BE49-F238E27FC236}">
                <a16:creationId xmlns:a16="http://schemas.microsoft.com/office/drawing/2014/main" id="{E289A503-E2F9-4C88-8B95-35DFC72E95FA}"/>
              </a:ext>
            </a:extLst>
          </p:cNvPr>
          <p:cNvSpPr txBox="1">
            <a:spLocks noChangeArrowheads="1"/>
          </p:cNvSpPr>
          <p:nvPr/>
        </p:nvSpPr>
        <p:spPr bwMode="auto">
          <a:xfrm>
            <a:off x="3351213" y="2229644"/>
            <a:ext cx="1331912" cy="366712"/>
          </a:xfrm>
          <a:prstGeom prst="rect">
            <a:avLst/>
          </a:prstGeom>
          <a:gradFill rotWithShape="1">
            <a:gsLst>
              <a:gs pos="0">
                <a:srgbClr val="FF3300"/>
              </a:gs>
              <a:gs pos="100000">
                <a:srgbClr val="99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Network</a:t>
            </a:r>
          </a:p>
        </p:txBody>
      </p:sp>
      <p:sp>
        <p:nvSpPr>
          <p:cNvPr id="49170" name="Text Box 28">
            <a:extLst>
              <a:ext uri="{FF2B5EF4-FFF2-40B4-BE49-F238E27FC236}">
                <a16:creationId xmlns:a16="http://schemas.microsoft.com/office/drawing/2014/main" id="{6B4D19DA-174A-42E6-9804-3EF18D7B295B}"/>
              </a:ext>
            </a:extLst>
          </p:cNvPr>
          <p:cNvSpPr txBox="1">
            <a:spLocks noChangeArrowheads="1"/>
          </p:cNvSpPr>
          <p:nvPr/>
        </p:nvSpPr>
        <p:spPr bwMode="auto">
          <a:xfrm>
            <a:off x="4935538" y="2229644"/>
            <a:ext cx="1331912" cy="366712"/>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Host</a:t>
            </a:r>
            <a:r>
              <a:rPr lang="es-ES" altLang="es-MX"/>
              <a:t>	</a:t>
            </a:r>
          </a:p>
        </p:txBody>
      </p:sp>
      <p:sp>
        <p:nvSpPr>
          <p:cNvPr id="49171" name="Text Box 29">
            <a:extLst>
              <a:ext uri="{FF2B5EF4-FFF2-40B4-BE49-F238E27FC236}">
                <a16:creationId xmlns:a16="http://schemas.microsoft.com/office/drawing/2014/main" id="{A3491E83-0251-4C4A-95EA-38D843F9BA5A}"/>
              </a:ext>
            </a:extLst>
          </p:cNvPr>
          <p:cNvSpPr txBox="1">
            <a:spLocks noChangeArrowheads="1"/>
          </p:cNvSpPr>
          <p:nvPr/>
        </p:nvSpPr>
        <p:spPr bwMode="auto">
          <a:xfrm>
            <a:off x="6556376" y="2229644"/>
            <a:ext cx="1331913" cy="366712"/>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Host</a:t>
            </a:r>
          </a:p>
        </p:txBody>
      </p:sp>
      <p:sp>
        <p:nvSpPr>
          <p:cNvPr id="49172" name="Text Box 30">
            <a:extLst>
              <a:ext uri="{FF2B5EF4-FFF2-40B4-BE49-F238E27FC236}">
                <a16:creationId xmlns:a16="http://schemas.microsoft.com/office/drawing/2014/main" id="{B1D21137-F4EC-4C9F-B94B-A95B3A8630F3}"/>
              </a:ext>
            </a:extLst>
          </p:cNvPr>
          <p:cNvSpPr txBox="1">
            <a:spLocks noChangeArrowheads="1"/>
          </p:cNvSpPr>
          <p:nvPr/>
        </p:nvSpPr>
        <p:spPr bwMode="auto">
          <a:xfrm>
            <a:off x="8139113" y="2229644"/>
            <a:ext cx="1331912" cy="366712"/>
          </a:xfrm>
          <a:prstGeom prst="rect">
            <a:avLst/>
          </a:prstGeom>
          <a:gradFill rotWithShape="1">
            <a:gsLst>
              <a:gs pos="0">
                <a:srgbClr val="99CCFF"/>
              </a:gs>
              <a:gs pos="100000">
                <a:srgbClr val="00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spcBef>
                <a:spcPct val="50000"/>
              </a:spcBef>
            </a:pPr>
            <a:r>
              <a:rPr lang="es-ES" altLang="es-MX">
                <a:solidFill>
                  <a:schemeClr val="bg1"/>
                </a:solidFill>
              </a:rPr>
              <a:t>Host</a:t>
            </a:r>
          </a:p>
        </p:txBody>
      </p:sp>
      <p:sp>
        <p:nvSpPr>
          <p:cNvPr id="410655" name="Text Box 31">
            <a:extLst>
              <a:ext uri="{FF2B5EF4-FFF2-40B4-BE49-F238E27FC236}">
                <a16:creationId xmlns:a16="http://schemas.microsoft.com/office/drawing/2014/main" id="{8F4FFA6F-835E-42BD-B150-B08599589FA1}"/>
              </a:ext>
            </a:extLst>
          </p:cNvPr>
          <p:cNvSpPr txBox="1">
            <a:spLocks noChangeArrowheads="1"/>
          </p:cNvSpPr>
          <p:nvPr/>
        </p:nvSpPr>
        <p:spPr bwMode="auto">
          <a:xfrm>
            <a:off x="4646614" y="2174081"/>
            <a:ext cx="288925" cy="457200"/>
          </a:xfrm>
          <a:prstGeom prst="rect">
            <a:avLst/>
          </a:prstGeom>
          <a:noFill/>
          <a:ln w="9525">
            <a:noFill/>
            <a:miter lim="800000"/>
            <a:headEnd/>
            <a:tailEnd/>
          </a:ln>
          <a:effectLst/>
        </p:spPr>
        <p:txBody>
          <a:bodyPr>
            <a:spAutoFit/>
          </a:bodyPr>
          <a:lstStyle/>
          <a:p>
            <a:pPr>
              <a:spcBef>
                <a:spcPct val="50000"/>
              </a:spcBef>
              <a:defRPr/>
            </a:pPr>
            <a:r>
              <a:rPr lang="es-ES" sz="2400" b="1">
                <a:solidFill>
                  <a:srgbClr val="990000"/>
                </a:solidFill>
                <a:effectLst>
                  <a:outerShdw blurRad="38100" dist="38100" dir="2700000" algn="tl">
                    <a:srgbClr val="C0C0C0"/>
                  </a:outerShdw>
                </a:effectLst>
                <a:ea typeface="Osaka"/>
                <a:cs typeface="Osaka"/>
              </a:rPr>
              <a:t>.</a:t>
            </a:r>
          </a:p>
        </p:txBody>
      </p:sp>
      <p:sp>
        <p:nvSpPr>
          <p:cNvPr id="410656" name="Text Box 32">
            <a:extLst>
              <a:ext uri="{FF2B5EF4-FFF2-40B4-BE49-F238E27FC236}">
                <a16:creationId xmlns:a16="http://schemas.microsoft.com/office/drawing/2014/main" id="{20E22ABB-93BA-47CC-9448-D0BB32A8D659}"/>
              </a:ext>
            </a:extLst>
          </p:cNvPr>
          <p:cNvSpPr txBox="1">
            <a:spLocks noChangeArrowheads="1"/>
          </p:cNvSpPr>
          <p:nvPr/>
        </p:nvSpPr>
        <p:spPr bwMode="auto">
          <a:xfrm>
            <a:off x="7867651" y="2164556"/>
            <a:ext cx="288925" cy="457200"/>
          </a:xfrm>
          <a:prstGeom prst="rect">
            <a:avLst/>
          </a:prstGeom>
          <a:noFill/>
          <a:ln w="9525">
            <a:noFill/>
            <a:miter lim="800000"/>
            <a:headEnd/>
            <a:tailEnd/>
          </a:ln>
          <a:effectLst/>
        </p:spPr>
        <p:txBody>
          <a:bodyPr>
            <a:spAutoFit/>
          </a:bodyPr>
          <a:lstStyle/>
          <a:p>
            <a:pPr>
              <a:spcBef>
                <a:spcPct val="50000"/>
              </a:spcBef>
              <a:defRPr/>
            </a:pPr>
            <a:r>
              <a:rPr lang="es-ES" sz="2400" b="1">
                <a:solidFill>
                  <a:srgbClr val="990000"/>
                </a:solidFill>
                <a:effectLst>
                  <a:outerShdw blurRad="38100" dist="38100" dir="2700000" algn="tl">
                    <a:srgbClr val="C0C0C0"/>
                  </a:outerShdw>
                </a:effectLst>
                <a:ea typeface="Osaka"/>
                <a:cs typeface="Osaka"/>
              </a:rPr>
              <a:t>.</a:t>
            </a:r>
          </a:p>
        </p:txBody>
      </p:sp>
      <p:sp>
        <p:nvSpPr>
          <p:cNvPr id="410657" name="Text Box 33">
            <a:extLst>
              <a:ext uri="{FF2B5EF4-FFF2-40B4-BE49-F238E27FC236}">
                <a16:creationId xmlns:a16="http://schemas.microsoft.com/office/drawing/2014/main" id="{CD6D7008-F895-4BD7-BD1E-B19F66516357}"/>
              </a:ext>
            </a:extLst>
          </p:cNvPr>
          <p:cNvSpPr txBox="1">
            <a:spLocks noChangeArrowheads="1"/>
          </p:cNvSpPr>
          <p:nvPr/>
        </p:nvSpPr>
        <p:spPr bwMode="auto">
          <a:xfrm>
            <a:off x="6273801" y="2174081"/>
            <a:ext cx="288925" cy="457200"/>
          </a:xfrm>
          <a:prstGeom prst="rect">
            <a:avLst/>
          </a:prstGeom>
          <a:noFill/>
          <a:ln w="9525">
            <a:noFill/>
            <a:miter lim="800000"/>
            <a:headEnd/>
            <a:tailEnd/>
          </a:ln>
          <a:effectLst/>
        </p:spPr>
        <p:txBody>
          <a:bodyPr>
            <a:spAutoFit/>
          </a:bodyPr>
          <a:lstStyle/>
          <a:p>
            <a:pPr>
              <a:spcBef>
                <a:spcPct val="50000"/>
              </a:spcBef>
              <a:defRPr/>
            </a:pPr>
            <a:r>
              <a:rPr lang="es-ES" sz="2400" b="1">
                <a:solidFill>
                  <a:srgbClr val="990000"/>
                </a:solidFill>
                <a:effectLst>
                  <a:outerShdw blurRad="38100" dist="38100" dir="2700000" algn="tl">
                    <a:srgbClr val="C0C0C0"/>
                  </a:outerShdw>
                </a:effectLst>
                <a:ea typeface="Osaka"/>
                <a:cs typeface="Osaka"/>
              </a:rPr>
              <a:t>.</a:t>
            </a:r>
          </a:p>
        </p:txBody>
      </p:sp>
      <p:sp>
        <p:nvSpPr>
          <p:cNvPr id="410659" name="Text Box 35">
            <a:extLst>
              <a:ext uri="{FF2B5EF4-FFF2-40B4-BE49-F238E27FC236}">
                <a16:creationId xmlns:a16="http://schemas.microsoft.com/office/drawing/2014/main" id="{DDAB817E-2016-4F65-B5BB-1D322604C1EA}"/>
              </a:ext>
            </a:extLst>
          </p:cNvPr>
          <p:cNvSpPr txBox="1">
            <a:spLocks noChangeArrowheads="1"/>
          </p:cNvSpPr>
          <p:nvPr/>
        </p:nvSpPr>
        <p:spPr bwMode="auto">
          <a:xfrm>
            <a:off x="1928814" y="2207419"/>
            <a:ext cx="869149" cy="369332"/>
          </a:xfrm>
          <a:prstGeom prst="rect">
            <a:avLst/>
          </a:prstGeom>
          <a:noFill/>
          <a:ln w="9525">
            <a:noFill/>
            <a:miter lim="800000"/>
            <a:headEnd/>
            <a:tailEnd/>
          </a:ln>
          <a:effectLst/>
        </p:spPr>
        <p:txBody>
          <a:bodyPr wrap="none">
            <a:spAutoFit/>
          </a:bodyPr>
          <a:lstStyle/>
          <a:p>
            <a:pPr>
              <a:defRPr/>
            </a:pPr>
            <a:r>
              <a:rPr lang="es-ES">
                <a:ea typeface="Osaka"/>
                <a:cs typeface="Osaka"/>
              </a:rPr>
              <a:t>Clase </a:t>
            </a:r>
            <a:r>
              <a:rPr lang="es-ES" b="1">
                <a:effectLst>
                  <a:outerShdw blurRad="38100" dist="38100" dir="2700000" algn="tl">
                    <a:srgbClr val="C0C0C0"/>
                  </a:outerShdw>
                </a:effectLst>
                <a:ea typeface="Osaka"/>
                <a:cs typeface="Osaka"/>
              </a:rPr>
              <a:t>A</a:t>
            </a:r>
          </a:p>
        </p:txBody>
      </p:sp>
      <p:sp>
        <p:nvSpPr>
          <p:cNvPr id="410661" name="Text Box 37">
            <a:extLst>
              <a:ext uri="{FF2B5EF4-FFF2-40B4-BE49-F238E27FC236}">
                <a16:creationId xmlns:a16="http://schemas.microsoft.com/office/drawing/2014/main" id="{DE409C5D-A32C-4C77-8F43-C44D670310A0}"/>
              </a:ext>
            </a:extLst>
          </p:cNvPr>
          <p:cNvSpPr txBox="1">
            <a:spLocks noChangeArrowheads="1"/>
          </p:cNvSpPr>
          <p:nvPr/>
        </p:nvSpPr>
        <p:spPr bwMode="auto">
          <a:xfrm>
            <a:off x="1928814" y="3215481"/>
            <a:ext cx="859531" cy="369332"/>
          </a:xfrm>
          <a:prstGeom prst="rect">
            <a:avLst/>
          </a:prstGeom>
          <a:noFill/>
          <a:ln w="9525">
            <a:noFill/>
            <a:miter lim="800000"/>
            <a:headEnd/>
            <a:tailEnd/>
          </a:ln>
          <a:effectLst/>
        </p:spPr>
        <p:txBody>
          <a:bodyPr wrap="none">
            <a:spAutoFit/>
          </a:bodyPr>
          <a:lstStyle/>
          <a:p>
            <a:pPr>
              <a:defRPr/>
            </a:pPr>
            <a:r>
              <a:rPr lang="es-ES" dirty="0">
                <a:ea typeface="Osaka"/>
                <a:cs typeface="Osaka"/>
              </a:rPr>
              <a:t>Clase </a:t>
            </a:r>
            <a:r>
              <a:rPr lang="es-ES" b="1" dirty="0">
                <a:effectLst>
                  <a:outerShdw blurRad="38100" dist="38100" dir="2700000" algn="tl">
                    <a:srgbClr val="C0C0C0"/>
                  </a:outerShdw>
                </a:effectLst>
                <a:ea typeface="Osaka"/>
                <a:cs typeface="Osaka"/>
              </a:rPr>
              <a:t>B</a:t>
            </a:r>
          </a:p>
        </p:txBody>
      </p:sp>
      <p:sp>
        <p:nvSpPr>
          <p:cNvPr id="410662" name="Text Box 38">
            <a:extLst>
              <a:ext uri="{FF2B5EF4-FFF2-40B4-BE49-F238E27FC236}">
                <a16:creationId xmlns:a16="http://schemas.microsoft.com/office/drawing/2014/main" id="{DCF22E05-8E0E-43C3-B22A-DDC42C1D07A6}"/>
              </a:ext>
            </a:extLst>
          </p:cNvPr>
          <p:cNvSpPr txBox="1">
            <a:spLocks noChangeArrowheads="1"/>
          </p:cNvSpPr>
          <p:nvPr/>
        </p:nvSpPr>
        <p:spPr bwMode="auto">
          <a:xfrm>
            <a:off x="1928814" y="4152106"/>
            <a:ext cx="851515" cy="369332"/>
          </a:xfrm>
          <a:prstGeom prst="rect">
            <a:avLst/>
          </a:prstGeom>
          <a:noFill/>
          <a:ln w="9525">
            <a:noFill/>
            <a:miter lim="800000"/>
            <a:headEnd/>
            <a:tailEnd/>
          </a:ln>
          <a:effectLst/>
        </p:spPr>
        <p:txBody>
          <a:bodyPr wrap="none">
            <a:spAutoFit/>
          </a:bodyPr>
          <a:lstStyle/>
          <a:p>
            <a:pPr>
              <a:defRPr/>
            </a:pPr>
            <a:r>
              <a:rPr lang="es-ES">
                <a:ea typeface="Osaka"/>
                <a:cs typeface="Osaka"/>
              </a:rPr>
              <a:t>Clase </a:t>
            </a:r>
            <a:r>
              <a:rPr lang="es-ES" b="1">
                <a:effectLst>
                  <a:outerShdw blurRad="38100" dist="38100" dir="2700000" algn="tl">
                    <a:srgbClr val="C0C0C0"/>
                  </a:outerShdw>
                </a:effectLst>
                <a:ea typeface="Osaka"/>
                <a:cs typeface="Osaka"/>
              </a:rPr>
              <a:t>C</a:t>
            </a:r>
          </a:p>
        </p:txBody>
      </p:sp>
      <p:sp>
        <p:nvSpPr>
          <p:cNvPr id="410710" name="Text Box 86">
            <a:extLst>
              <a:ext uri="{FF2B5EF4-FFF2-40B4-BE49-F238E27FC236}">
                <a16:creationId xmlns:a16="http://schemas.microsoft.com/office/drawing/2014/main" id="{0E183D57-92E6-404F-916C-DA0AE3B95C9C}"/>
              </a:ext>
            </a:extLst>
          </p:cNvPr>
          <p:cNvSpPr txBox="1">
            <a:spLocks noChangeArrowheads="1"/>
          </p:cNvSpPr>
          <p:nvPr/>
        </p:nvSpPr>
        <p:spPr bwMode="auto">
          <a:xfrm>
            <a:off x="1928814" y="4819412"/>
            <a:ext cx="2704651" cy="369332"/>
          </a:xfrm>
          <a:prstGeom prst="rect">
            <a:avLst/>
          </a:prstGeom>
          <a:noFill/>
          <a:ln w="9525">
            <a:noFill/>
            <a:miter lim="800000"/>
            <a:headEnd/>
            <a:tailEnd/>
          </a:ln>
          <a:effectLst/>
        </p:spPr>
        <p:txBody>
          <a:bodyPr wrap="none">
            <a:spAutoFit/>
          </a:bodyPr>
          <a:lstStyle/>
          <a:p>
            <a:pPr>
              <a:defRPr/>
            </a:pPr>
            <a:r>
              <a:rPr lang="es-ES">
                <a:ea typeface="Osaka"/>
                <a:cs typeface="Osaka"/>
              </a:rPr>
              <a:t>Clase </a:t>
            </a:r>
            <a:r>
              <a:rPr lang="es-ES" b="1">
                <a:effectLst>
                  <a:outerShdw blurRad="38100" dist="38100" dir="2700000" algn="tl">
                    <a:srgbClr val="C0C0C0"/>
                  </a:outerShdw>
                </a:effectLst>
                <a:ea typeface="Osaka"/>
                <a:cs typeface="Osaka"/>
              </a:rPr>
              <a:t>D</a:t>
            </a:r>
            <a:r>
              <a:rPr lang="es-ES">
                <a:ea typeface="Osaka"/>
                <a:cs typeface="Osaka"/>
              </a:rPr>
              <a:t>: para multidifusión</a:t>
            </a:r>
            <a:endParaRPr lang="es-ES" b="1">
              <a:effectLst>
                <a:outerShdw blurRad="38100" dist="38100" dir="2700000" algn="tl">
                  <a:srgbClr val="C0C0C0"/>
                </a:outerShdw>
              </a:effectLst>
              <a:ea typeface="Osaka"/>
              <a:cs typeface="Osaka"/>
            </a:endParaRPr>
          </a:p>
        </p:txBody>
      </p:sp>
      <p:sp>
        <p:nvSpPr>
          <p:cNvPr id="410711" name="Text Box 87">
            <a:extLst>
              <a:ext uri="{FF2B5EF4-FFF2-40B4-BE49-F238E27FC236}">
                <a16:creationId xmlns:a16="http://schemas.microsoft.com/office/drawing/2014/main" id="{C0144F20-D5EA-4F41-8BEE-BEB15500CFAB}"/>
              </a:ext>
            </a:extLst>
          </p:cNvPr>
          <p:cNvSpPr txBox="1">
            <a:spLocks noChangeArrowheads="1"/>
          </p:cNvSpPr>
          <p:nvPr/>
        </p:nvSpPr>
        <p:spPr bwMode="auto">
          <a:xfrm>
            <a:off x="1928814" y="5188744"/>
            <a:ext cx="2643609" cy="369332"/>
          </a:xfrm>
          <a:prstGeom prst="rect">
            <a:avLst/>
          </a:prstGeom>
          <a:noFill/>
          <a:ln w="9525">
            <a:noFill/>
            <a:miter lim="800000"/>
            <a:headEnd/>
            <a:tailEnd/>
          </a:ln>
          <a:effectLst/>
        </p:spPr>
        <p:txBody>
          <a:bodyPr wrap="none">
            <a:spAutoFit/>
          </a:bodyPr>
          <a:lstStyle/>
          <a:p>
            <a:pPr>
              <a:defRPr/>
            </a:pPr>
            <a:r>
              <a:rPr lang="es-ES" dirty="0">
                <a:ea typeface="Osaka"/>
                <a:cs typeface="Osaka"/>
              </a:rPr>
              <a:t>Clase </a:t>
            </a:r>
            <a:r>
              <a:rPr lang="es-ES" b="1" dirty="0">
                <a:effectLst>
                  <a:outerShdw blurRad="38100" dist="38100" dir="2700000" algn="tl">
                    <a:srgbClr val="C0C0C0"/>
                  </a:outerShdw>
                </a:effectLst>
                <a:ea typeface="Osaka"/>
                <a:cs typeface="Osaka"/>
              </a:rPr>
              <a:t>E</a:t>
            </a:r>
            <a:r>
              <a:rPr lang="es-ES" dirty="0">
                <a:ea typeface="Osaka"/>
                <a:cs typeface="Osaka"/>
              </a:rPr>
              <a:t>: para investigación</a:t>
            </a:r>
            <a:endParaRPr lang="es-ES" b="1" dirty="0">
              <a:effectLst>
                <a:outerShdw blurRad="38100" dist="38100" dir="2700000" algn="tl">
                  <a:srgbClr val="C0C0C0"/>
                </a:outerShdw>
              </a:effectLst>
              <a:ea typeface="Osaka"/>
              <a:cs typeface="Osa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8414C26-7E13-491B-B130-2143CEB293DA}"/>
              </a:ext>
            </a:extLst>
          </p:cNvPr>
          <p:cNvSpPr>
            <a:spLocks noGrp="1" noChangeArrowheads="1"/>
          </p:cNvSpPr>
          <p:nvPr>
            <p:ph type="title"/>
          </p:nvPr>
        </p:nvSpPr>
        <p:spPr/>
        <p:txBody>
          <a:bodyPr>
            <a:normAutofit/>
          </a:bodyPr>
          <a:lstStyle/>
          <a:p>
            <a:pPr>
              <a:defRPr/>
            </a:pPr>
            <a:r>
              <a:rPr lang="es-ES" altLang="es-MX" sz="5400" b="1" dirty="0">
                <a:solidFill>
                  <a:srgbClr val="B2B2B2"/>
                </a:solidFill>
              </a:rPr>
              <a:t>Clases de direcciones</a:t>
            </a:r>
            <a:endParaRPr lang="es-MX" dirty="0">
              <a:cs typeface="Osaka"/>
            </a:endParaRPr>
          </a:p>
        </p:txBody>
      </p:sp>
      <p:sp>
        <p:nvSpPr>
          <p:cNvPr id="50179" name="Rectangle 3">
            <a:extLst>
              <a:ext uri="{FF2B5EF4-FFF2-40B4-BE49-F238E27FC236}">
                <a16:creationId xmlns:a16="http://schemas.microsoft.com/office/drawing/2014/main" id="{6106245F-625C-4E4E-A535-DAF850E91CCF}"/>
              </a:ext>
            </a:extLst>
          </p:cNvPr>
          <p:cNvSpPr>
            <a:spLocks noGrp="1" noChangeArrowheads="1"/>
          </p:cNvSpPr>
          <p:nvPr>
            <p:ph idx="1"/>
          </p:nvPr>
        </p:nvSpPr>
        <p:spPr/>
        <p:txBody>
          <a:bodyPr/>
          <a:lstStyle/>
          <a:p>
            <a:pPr algn="just">
              <a:buSzPct val="80000"/>
            </a:pPr>
            <a:r>
              <a:rPr lang="es-ES" altLang="es-MX" sz="1800" dirty="0"/>
              <a:t>En sus inicios se pensó que podría haber redes de diferentes tamaños (respecto a el número de hosts conectados).</a:t>
            </a:r>
          </a:p>
          <a:p>
            <a:pPr algn="just">
              <a:buSzPct val="80000"/>
            </a:pPr>
            <a:r>
              <a:rPr lang="es-ES" altLang="es-MX" sz="1800" dirty="0"/>
              <a:t>ARIN administró y asignó direcciones IPv4:</a:t>
            </a:r>
          </a:p>
          <a:p>
            <a:pPr lvl="1" algn="just"/>
            <a:r>
              <a:rPr lang="es-ES" altLang="es-MX" sz="1800" dirty="0">
                <a:solidFill>
                  <a:srgbClr val="CC3300"/>
                </a:solidFill>
              </a:rPr>
              <a:t>Clase A</a:t>
            </a:r>
            <a:r>
              <a:rPr lang="es-ES" altLang="es-MX" sz="1800" dirty="0"/>
              <a:t> para instituciones gubernamentales y grandes compañías principalmente en Estados U</a:t>
            </a:r>
            <a:r>
              <a:rPr lang="es-ES_tradnl" altLang="es-MX" sz="1800" dirty="0"/>
              <a:t>n</a:t>
            </a:r>
            <a:r>
              <a:rPr lang="es-ES" altLang="es-MX" sz="1800" dirty="0"/>
              <a:t>idos.</a:t>
            </a:r>
          </a:p>
          <a:p>
            <a:pPr lvl="1" algn="just"/>
            <a:r>
              <a:rPr lang="es-ES" altLang="es-MX" sz="1800" dirty="0">
                <a:solidFill>
                  <a:srgbClr val="CC3300"/>
                </a:solidFill>
              </a:rPr>
              <a:t>Clases B</a:t>
            </a:r>
            <a:r>
              <a:rPr lang="es-ES" altLang="es-MX" sz="1800" dirty="0"/>
              <a:t> para compañías de tamaño medio. </a:t>
            </a:r>
          </a:p>
          <a:p>
            <a:pPr lvl="1" algn="just"/>
            <a:r>
              <a:rPr lang="es-ES" altLang="es-MX" sz="1800" dirty="0"/>
              <a:t>A todos los demás solicitantes se les dan direcciones de </a:t>
            </a:r>
            <a:r>
              <a:rPr lang="es-ES" altLang="es-MX" sz="1800" dirty="0">
                <a:solidFill>
                  <a:srgbClr val="CC3300"/>
                </a:solidFill>
              </a:rPr>
              <a:t>Clase C</a:t>
            </a:r>
            <a:r>
              <a:rPr lang="es-ES" altLang="es-MX" sz="1800" dirty="0"/>
              <a:t>.</a:t>
            </a:r>
          </a:p>
          <a:p>
            <a:pPr eaLnBrk="1" hangingPunct="1">
              <a:buFontTx/>
              <a:buNone/>
            </a:pPr>
            <a:r>
              <a:rPr lang="es-ES" altLang="es-MX" sz="18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63DF3C1-CAC9-42E5-9F54-5C8BD8419B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s-MX" sz="2600" kern="1200">
                <a:solidFill>
                  <a:srgbClr val="FFFFFF"/>
                </a:solidFill>
                <a:latin typeface="+mj-lt"/>
                <a:ea typeface="+mj-ea"/>
                <a:cs typeface="+mj-cs"/>
              </a:rPr>
              <a:t>Prop</a:t>
            </a:r>
            <a:r>
              <a:rPr lang="en-US" altLang="ja-JP" sz="2600" kern="1200">
                <a:solidFill>
                  <a:srgbClr val="FFFFFF"/>
                </a:solidFill>
                <a:latin typeface="+mj-lt"/>
                <a:ea typeface="+mj-ea"/>
                <a:cs typeface="+mj-cs"/>
              </a:rPr>
              <a:t>ósito de las subredes</a:t>
            </a:r>
            <a:endParaRPr lang="en-US" sz="2600" kern="1200">
              <a:solidFill>
                <a:srgbClr val="FFFFFF"/>
              </a:solidFill>
              <a:latin typeface="+mj-lt"/>
              <a:ea typeface="+mj-ea"/>
              <a:cs typeface="+mj-cs"/>
            </a:endParaRPr>
          </a:p>
        </p:txBody>
      </p:sp>
      <p:pic>
        <p:nvPicPr>
          <p:cNvPr id="9" name="Picture 9" descr="2000258174696576717_rs">
            <a:extLst>
              <a:ext uri="{FF2B5EF4-FFF2-40B4-BE49-F238E27FC236}">
                <a16:creationId xmlns:a16="http://schemas.microsoft.com/office/drawing/2014/main" id="{0157E2C3-4FDF-4588-9085-ED2BF246BA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88880" y="961812"/>
            <a:ext cx="6087638"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2000258174696576717_rs">
            <a:extLst>
              <a:ext uri="{FF2B5EF4-FFF2-40B4-BE49-F238E27FC236}">
                <a16:creationId xmlns:a16="http://schemas.microsoft.com/office/drawing/2014/main" id="{9E989AF3-5777-41AB-86AF-0602C6D61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794" y="4332288"/>
            <a:ext cx="22764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a:extLst>
              <a:ext uri="{FF2B5EF4-FFF2-40B4-BE49-F238E27FC236}">
                <a16:creationId xmlns:a16="http://schemas.microsoft.com/office/drawing/2014/main" id="{663DF3C1-CAC9-42E5-9F54-5C8BD8419B45}"/>
              </a:ext>
            </a:extLst>
          </p:cNvPr>
          <p:cNvSpPr>
            <a:spLocks noGrp="1"/>
          </p:cNvSpPr>
          <p:nvPr>
            <p:ph type="title"/>
          </p:nvPr>
        </p:nvSpPr>
        <p:spPr/>
        <p:txBody>
          <a:bodyPr/>
          <a:lstStyle/>
          <a:p>
            <a:r>
              <a:rPr lang="es-ES_tradnl" altLang="es-MX" dirty="0">
                <a:solidFill>
                  <a:srgbClr val="B2B2B2"/>
                </a:solidFill>
              </a:rPr>
              <a:t>Prop</a:t>
            </a:r>
            <a:r>
              <a:rPr lang="es-ES_tradnl" altLang="ja-JP" dirty="0">
                <a:solidFill>
                  <a:srgbClr val="B2B2B2"/>
                </a:solidFill>
              </a:rPr>
              <a:t>ósito de las subredes</a:t>
            </a:r>
            <a:endParaRPr lang="es-MX" dirty="0"/>
          </a:p>
        </p:txBody>
      </p:sp>
      <p:sp>
        <p:nvSpPr>
          <p:cNvPr id="293891" name="Rectangle 3">
            <a:extLst>
              <a:ext uri="{FF2B5EF4-FFF2-40B4-BE49-F238E27FC236}">
                <a16:creationId xmlns:a16="http://schemas.microsoft.com/office/drawing/2014/main" id="{F9E5DC72-129A-4332-BF3B-5F6253EB17C2}"/>
              </a:ext>
            </a:extLst>
          </p:cNvPr>
          <p:cNvSpPr>
            <a:spLocks noGrp="1" noChangeArrowheads="1"/>
          </p:cNvSpPr>
          <p:nvPr>
            <p:ph idx="1"/>
          </p:nvPr>
        </p:nvSpPr>
        <p:spPr/>
        <p:txBody>
          <a:bodyPr/>
          <a:lstStyle/>
          <a:p>
            <a:pPr algn="just" eaLnBrk="1" hangingPunct="1">
              <a:lnSpc>
                <a:spcPct val="80000"/>
              </a:lnSpc>
              <a:defRPr/>
            </a:pPr>
            <a:r>
              <a:rPr lang="es-ES" sz="1800" dirty="0"/>
              <a:t>La función del </a:t>
            </a:r>
            <a:r>
              <a:rPr lang="es-ES" sz="1800" b="1" dirty="0">
                <a:solidFill>
                  <a:srgbClr val="0099CC"/>
                </a:solidFill>
                <a:effectLst>
                  <a:outerShdw blurRad="38100" dist="38100" dir="2700000" algn="tl">
                    <a:srgbClr val="C0C0C0"/>
                  </a:outerShdw>
                </a:effectLst>
              </a:rPr>
              <a:t>Subneteo o </a:t>
            </a:r>
            <a:r>
              <a:rPr lang="es-ES" sz="1800" b="1" dirty="0" err="1">
                <a:solidFill>
                  <a:srgbClr val="0099CC"/>
                </a:solidFill>
                <a:effectLst>
                  <a:outerShdw blurRad="38100" dist="38100" dir="2700000" algn="tl">
                    <a:srgbClr val="C0C0C0"/>
                  </a:outerShdw>
                </a:effectLst>
              </a:rPr>
              <a:t>Subnetting</a:t>
            </a:r>
            <a:r>
              <a:rPr lang="es-ES" sz="1800" dirty="0"/>
              <a:t> consiste en </a:t>
            </a:r>
            <a:r>
              <a:rPr lang="es-ES" sz="1800" b="1" dirty="0">
                <a:solidFill>
                  <a:srgbClr val="CC0000"/>
                </a:solidFill>
              </a:rPr>
              <a:t>dividir una red IP física en subredes lógicas</a:t>
            </a:r>
            <a:r>
              <a:rPr lang="es-ES" sz="1800" dirty="0"/>
              <a:t> (redes más pequeñas) para que cada una de estas trabajen a nivel envío y recepción de paquetes como una red individual, aunque todas pertenezcan a la misma red física y al mismo dominio.</a:t>
            </a:r>
          </a:p>
          <a:p>
            <a:pPr algn="just" eaLnBrk="1" hangingPunct="1">
              <a:lnSpc>
                <a:spcPct val="80000"/>
              </a:lnSpc>
              <a:defRPr/>
            </a:pPr>
            <a:r>
              <a:rPr lang="es-ES" sz="1800" dirty="0"/>
              <a:t>El </a:t>
            </a:r>
            <a:r>
              <a:rPr lang="es-ES" sz="1800" b="1" dirty="0">
                <a:solidFill>
                  <a:srgbClr val="0099CC"/>
                </a:solidFill>
                <a:effectLst>
                  <a:outerShdw blurRad="38100" dist="38100" dir="2700000" algn="tl">
                    <a:srgbClr val="C0C0C0"/>
                  </a:outerShdw>
                </a:effectLst>
              </a:rPr>
              <a:t>Subneteo</a:t>
            </a:r>
            <a:r>
              <a:rPr lang="es-ES" sz="1800" dirty="0"/>
              <a:t> permite una mejor administración, control del tráfico y seguridad al segmentar la red por función. </a:t>
            </a:r>
          </a:p>
          <a:p>
            <a:pPr algn="just" eaLnBrk="1" hangingPunct="1">
              <a:lnSpc>
                <a:spcPct val="80000"/>
              </a:lnSpc>
              <a:defRPr/>
            </a:pPr>
            <a:r>
              <a:rPr lang="es-ES" sz="1800" dirty="0"/>
              <a:t>También, mejora el rendimiento de la red al</a:t>
            </a:r>
            <a:r>
              <a:rPr lang="es-ES" sz="1800" b="1" dirty="0">
                <a:solidFill>
                  <a:srgbClr val="CC0000"/>
                </a:solidFill>
              </a:rPr>
              <a:t> reducir el tráfico de broadcast</a:t>
            </a:r>
            <a:r>
              <a:rPr lang="es-ES" sz="1800" dirty="0"/>
              <a:t> de nuestra red. </a:t>
            </a:r>
          </a:p>
          <a:p>
            <a:pPr eaLnBrk="1" hangingPunct="1">
              <a:lnSpc>
                <a:spcPct val="80000"/>
              </a:lnSpc>
              <a:defRPr/>
            </a:pPr>
            <a:r>
              <a:rPr lang="es-ES" sz="1800" dirty="0"/>
              <a:t>Si es mal implementada se pueden desperdiciar muchas direcciones, sobre todo en los enlaces seriales, WAN, </a:t>
            </a:r>
            <a:r>
              <a:rPr lang="es-ES" sz="1800" dirty="0" err="1"/>
              <a:t>backbone</a:t>
            </a:r>
            <a:r>
              <a:rPr lang="es-ES" sz="1800" dirty="0"/>
              <a:t>, etc.</a:t>
            </a:r>
            <a:br>
              <a:rPr lang="es-ES" sz="1800" dirty="0"/>
            </a:br>
            <a:endParaRPr lang="es-ES" sz="1800" dirty="0"/>
          </a:p>
          <a:p>
            <a:pPr eaLnBrk="1" hangingPunct="1">
              <a:lnSpc>
                <a:spcPct val="80000"/>
              </a:lnSpc>
              <a:defRPr/>
            </a:pPr>
            <a:endParaRPr lang="es-ES" sz="2000" dirty="0"/>
          </a:p>
        </p:txBody>
      </p:sp>
    </p:spTree>
    <p:extLst>
      <p:ext uri="{BB962C8B-B14F-4D97-AF65-F5344CB8AC3E}">
        <p14:creationId xmlns:p14="http://schemas.microsoft.com/office/powerpoint/2010/main" val="295729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8C46C1D7-098D-45B9-B0C4-C713DB9633AB}"/>
              </a:ext>
            </a:extLst>
          </p:cNvPr>
          <p:cNvSpPr>
            <a:spLocks noGrp="1" noChangeArrowheads="1"/>
          </p:cNvSpPr>
          <p:nvPr>
            <p:ph type="title"/>
          </p:nvPr>
        </p:nvSpPr>
        <p:spPr/>
        <p:txBody>
          <a:bodyPr>
            <a:normAutofit/>
          </a:bodyPr>
          <a:lstStyle/>
          <a:p>
            <a:pPr>
              <a:defRPr/>
            </a:pPr>
            <a:r>
              <a:rPr lang="es-ES" altLang="es-MX" sz="3600" b="1" dirty="0">
                <a:solidFill>
                  <a:srgbClr val="B2B2B2"/>
                </a:solidFill>
              </a:rPr>
              <a:t>Las Ventajas de </a:t>
            </a:r>
            <a:r>
              <a:rPr lang="es-ES" altLang="es-MX" sz="3600" b="1" dirty="0" err="1">
                <a:solidFill>
                  <a:srgbClr val="B2B2B2"/>
                </a:solidFill>
              </a:rPr>
              <a:t>Subnetear</a:t>
            </a:r>
            <a:r>
              <a:rPr lang="es-ES" altLang="es-MX" sz="3600" b="1" dirty="0">
                <a:solidFill>
                  <a:srgbClr val="B2B2B2"/>
                </a:solidFill>
              </a:rPr>
              <a:t> una Red</a:t>
            </a:r>
            <a:br>
              <a:rPr lang="es-ES" altLang="es-MX" sz="2000" b="1" dirty="0">
                <a:solidFill>
                  <a:srgbClr val="B2B2B2"/>
                </a:solidFill>
              </a:rPr>
            </a:br>
            <a:endParaRPr lang="es-MX" sz="3200" dirty="0"/>
          </a:p>
        </p:txBody>
      </p:sp>
      <p:grpSp>
        <p:nvGrpSpPr>
          <p:cNvPr id="66" name="17 Grupo">
            <a:extLst>
              <a:ext uri="{FF2B5EF4-FFF2-40B4-BE49-F238E27FC236}">
                <a16:creationId xmlns:a16="http://schemas.microsoft.com/office/drawing/2014/main" id="{99C51FBB-D68C-41A1-B55D-9DD37C89503F}"/>
              </a:ext>
            </a:extLst>
          </p:cNvPr>
          <p:cNvGrpSpPr>
            <a:grpSpLocks/>
          </p:cNvGrpSpPr>
          <p:nvPr/>
        </p:nvGrpSpPr>
        <p:grpSpPr bwMode="auto">
          <a:xfrm>
            <a:off x="1453243" y="1690688"/>
            <a:ext cx="7658100" cy="4802187"/>
            <a:chOff x="2214563" y="3500438"/>
            <a:chExt cx="4714875" cy="3022601"/>
          </a:xfrm>
        </p:grpSpPr>
        <p:grpSp>
          <p:nvGrpSpPr>
            <p:cNvPr id="67" name="Group 31">
              <a:extLst>
                <a:ext uri="{FF2B5EF4-FFF2-40B4-BE49-F238E27FC236}">
                  <a16:creationId xmlns:a16="http://schemas.microsoft.com/office/drawing/2014/main" id="{F0FC34A8-133A-45A5-B2D7-194F93315C1A}"/>
                </a:ext>
              </a:extLst>
            </p:cNvPr>
            <p:cNvGrpSpPr>
              <a:grpSpLocks/>
            </p:cNvGrpSpPr>
            <p:nvPr/>
          </p:nvGrpSpPr>
          <p:grpSpPr bwMode="auto">
            <a:xfrm>
              <a:off x="2214563" y="3714752"/>
              <a:ext cx="4714875" cy="2808287"/>
              <a:chOff x="1395" y="2341"/>
              <a:chExt cx="2970" cy="1769"/>
            </a:xfrm>
          </p:grpSpPr>
          <p:pic>
            <p:nvPicPr>
              <p:cNvPr id="69" name="Picture 4">
                <a:extLst>
                  <a:ext uri="{FF2B5EF4-FFF2-40B4-BE49-F238E27FC236}">
                    <a16:creationId xmlns:a16="http://schemas.microsoft.com/office/drawing/2014/main" id="{BD296DC2-167E-423E-AFB1-68B647BB4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 y="2341"/>
                <a:ext cx="2970"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5">
                <a:extLst>
                  <a:ext uri="{FF2B5EF4-FFF2-40B4-BE49-F238E27FC236}">
                    <a16:creationId xmlns:a16="http://schemas.microsoft.com/office/drawing/2014/main" id="{8D472AD4-4CC8-4112-99A1-8F91496CB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 y="323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
                <a:extLst>
                  <a:ext uri="{FF2B5EF4-FFF2-40B4-BE49-F238E27FC236}">
                    <a16:creationId xmlns:a16="http://schemas.microsoft.com/office/drawing/2014/main" id="{D4F5C0AE-CA91-4F9A-A2C3-0AFFB3DB5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3238"/>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
                <a:extLst>
                  <a:ext uri="{FF2B5EF4-FFF2-40B4-BE49-F238E27FC236}">
                    <a16:creationId xmlns:a16="http://schemas.microsoft.com/office/drawing/2014/main" id="{EF197918-1822-447B-A10A-ACABBEF0D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3249"/>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a:extLst>
                  <a:ext uri="{FF2B5EF4-FFF2-40B4-BE49-F238E27FC236}">
                    <a16:creationId xmlns:a16="http://schemas.microsoft.com/office/drawing/2014/main" id="{D9200911-5B74-42DD-8E16-0E03E5D59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 y="3249"/>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9">
                <a:extLst>
                  <a:ext uri="{FF2B5EF4-FFF2-40B4-BE49-F238E27FC236}">
                    <a16:creationId xmlns:a16="http://schemas.microsoft.com/office/drawing/2014/main" id="{5E9A95BF-E007-48B8-AFAE-DBE36D234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251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0">
                <a:extLst>
                  <a:ext uri="{FF2B5EF4-FFF2-40B4-BE49-F238E27FC236}">
                    <a16:creationId xmlns:a16="http://schemas.microsoft.com/office/drawing/2014/main" id="{02C73A58-5490-4E84-98B3-33BD875B6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251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1">
                <a:extLst>
                  <a:ext uri="{FF2B5EF4-FFF2-40B4-BE49-F238E27FC236}">
                    <a16:creationId xmlns:a16="http://schemas.microsoft.com/office/drawing/2014/main" id="{DF0C01BD-6ED1-45A8-AC03-DA9018C6536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 y="3801"/>
                <a:ext cx="4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25">
                <a:extLst>
                  <a:ext uri="{FF2B5EF4-FFF2-40B4-BE49-F238E27FC236}">
                    <a16:creationId xmlns:a16="http://schemas.microsoft.com/office/drawing/2014/main" id="{B167E7AF-675C-4455-8C3E-66F6BE9696CD}"/>
                  </a:ext>
                </a:extLst>
              </p:cNvPr>
              <p:cNvSpPr>
                <a:spLocks/>
              </p:cNvSpPr>
              <p:nvPr/>
            </p:nvSpPr>
            <p:spPr bwMode="auto">
              <a:xfrm>
                <a:off x="2862" y="3412"/>
                <a:ext cx="136" cy="408"/>
              </a:xfrm>
              <a:custGeom>
                <a:avLst/>
                <a:gdLst>
                  <a:gd name="T0" fmla="*/ 136 w 136"/>
                  <a:gd name="T1" fmla="*/ 0 h 408"/>
                  <a:gd name="T2" fmla="*/ 0 w 136"/>
                  <a:gd name="T3" fmla="*/ 272 h 408"/>
                  <a:gd name="T4" fmla="*/ 90 w 136"/>
                  <a:gd name="T5" fmla="*/ 272 h 408"/>
                  <a:gd name="T6" fmla="*/ 0 w 136"/>
                  <a:gd name="T7" fmla="*/ 408 h 408"/>
                  <a:gd name="T8" fmla="*/ 0 60000 65536"/>
                  <a:gd name="T9" fmla="*/ 0 60000 65536"/>
                  <a:gd name="T10" fmla="*/ 0 60000 65536"/>
                  <a:gd name="T11" fmla="*/ 0 60000 65536"/>
                  <a:gd name="T12" fmla="*/ 0 w 136"/>
                  <a:gd name="T13" fmla="*/ 0 h 408"/>
                  <a:gd name="T14" fmla="*/ 136 w 136"/>
                  <a:gd name="T15" fmla="*/ 408 h 408"/>
                </a:gdLst>
                <a:ahLst/>
                <a:cxnLst>
                  <a:cxn ang="T8">
                    <a:pos x="T0" y="T1"/>
                  </a:cxn>
                  <a:cxn ang="T9">
                    <a:pos x="T2" y="T3"/>
                  </a:cxn>
                  <a:cxn ang="T10">
                    <a:pos x="T4" y="T5"/>
                  </a:cxn>
                  <a:cxn ang="T11">
                    <a:pos x="T6" y="T7"/>
                  </a:cxn>
                </a:cxnLst>
                <a:rect l="T12" t="T13" r="T14" b="T15"/>
                <a:pathLst>
                  <a:path w="136" h="408">
                    <a:moveTo>
                      <a:pt x="136" y="0"/>
                    </a:moveTo>
                    <a:lnTo>
                      <a:pt x="0" y="272"/>
                    </a:lnTo>
                    <a:lnTo>
                      <a:pt x="90" y="272"/>
                    </a:lnTo>
                    <a:lnTo>
                      <a:pt x="0" y="40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endParaRPr lang="es-MX" altLang="es-MX"/>
              </a:p>
            </p:txBody>
          </p:sp>
          <p:sp>
            <p:nvSpPr>
              <p:cNvPr id="78" name="Text Box 26">
                <a:extLst>
                  <a:ext uri="{FF2B5EF4-FFF2-40B4-BE49-F238E27FC236}">
                    <a16:creationId xmlns:a16="http://schemas.microsoft.com/office/drawing/2014/main" id="{41C18F45-72E5-4EB3-BC96-69862245BCCB}"/>
                  </a:ext>
                </a:extLst>
              </p:cNvPr>
              <p:cNvSpPr txBox="1">
                <a:spLocks noChangeArrowheads="1"/>
              </p:cNvSpPr>
              <p:nvPr/>
            </p:nvSpPr>
            <p:spPr bwMode="auto">
              <a:xfrm>
                <a:off x="3016" y="3657"/>
                <a:ext cx="90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1400"/>
                  <a:t>Interfase WAN </a:t>
                </a:r>
                <a:r>
                  <a:rPr lang="es-ES" altLang="es-MX" sz="1400" b="1"/>
                  <a:t>148.204.0.0</a:t>
                </a:r>
              </a:p>
            </p:txBody>
          </p:sp>
          <p:sp>
            <p:nvSpPr>
              <p:cNvPr id="79" name="Text Box 27">
                <a:extLst>
                  <a:ext uri="{FF2B5EF4-FFF2-40B4-BE49-F238E27FC236}">
                    <a16:creationId xmlns:a16="http://schemas.microsoft.com/office/drawing/2014/main" id="{F2AA508B-7842-4E74-BECD-88090E622DE8}"/>
                  </a:ext>
                </a:extLst>
              </p:cNvPr>
              <p:cNvSpPr txBox="1">
                <a:spLocks noChangeArrowheads="1"/>
              </p:cNvSpPr>
              <p:nvPr/>
            </p:nvSpPr>
            <p:spPr bwMode="auto">
              <a:xfrm>
                <a:off x="3571" y="2931"/>
                <a:ext cx="5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1600" b="1">
                    <a:solidFill>
                      <a:srgbClr val="800000"/>
                    </a:solidFill>
                  </a:rPr>
                  <a:t>Subred 3 </a:t>
                </a:r>
              </a:p>
              <a:p>
                <a:pPr eaLnBrk="1" hangingPunct="1"/>
                <a:r>
                  <a:rPr lang="es-ES" altLang="es-MX" sz="1600" b="1">
                    <a:solidFill>
                      <a:srgbClr val="800000"/>
                    </a:solidFill>
                  </a:rPr>
                  <a:t>Posgrado</a:t>
                </a:r>
              </a:p>
              <a:p>
                <a:pPr eaLnBrk="1" hangingPunct="1"/>
                <a:r>
                  <a:rPr lang="es-ES" altLang="es-MX" sz="1600" b="1">
                    <a:solidFill>
                      <a:srgbClr val="800000"/>
                    </a:solidFill>
                  </a:rPr>
                  <a:t>148.204.223.0</a:t>
                </a:r>
              </a:p>
            </p:txBody>
          </p:sp>
          <p:sp>
            <p:nvSpPr>
              <p:cNvPr id="80" name="Text Box 28">
                <a:extLst>
                  <a:ext uri="{FF2B5EF4-FFF2-40B4-BE49-F238E27FC236}">
                    <a16:creationId xmlns:a16="http://schemas.microsoft.com/office/drawing/2014/main" id="{09053A15-2336-44D6-AF07-E0B24E3C5489}"/>
                  </a:ext>
                </a:extLst>
              </p:cNvPr>
              <p:cNvSpPr txBox="1">
                <a:spLocks noChangeArrowheads="1"/>
              </p:cNvSpPr>
              <p:nvPr/>
            </p:nvSpPr>
            <p:spPr bwMode="auto">
              <a:xfrm>
                <a:off x="1845" y="2886"/>
                <a:ext cx="64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1600" b="1" dirty="0">
                    <a:solidFill>
                      <a:srgbClr val="800000"/>
                    </a:solidFill>
                  </a:rPr>
                  <a:t>Subred 2 </a:t>
                </a:r>
              </a:p>
              <a:p>
                <a:pPr eaLnBrk="1" hangingPunct="1"/>
                <a:r>
                  <a:rPr lang="es-ES" altLang="es-MX" sz="1600" b="1" dirty="0">
                    <a:solidFill>
                      <a:srgbClr val="800000"/>
                    </a:solidFill>
                  </a:rPr>
                  <a:t>Administrativo</a:t>
                </a:r>
              </a:p>
              <a:p>
                <a:pPr eaLnBrk="1" hangingPunct="1"/>
                <a:r>
                  <a:rPr lang="es-ES" altLang="es-MX" sz="1600" b="1" dirty="0">
                    <a:solidFill>
                      <a:srgbClr val="800000"/>
                    </a:solidFill>
                  </a:rPr>
                  <a:t>148.204.222.0</a:t>
                </a:r>
              </a:p>
            </p:txBody>
          </p:sp>
        </p:grpSp>
        <p:sp>
          <p:nvSpPr>
            <p:cNvPr id="68" name="Text Box 29">
              <a:extLst>
                <a:ext uri="{FF2B5EF4-FFF2-40B4-BE49-F238E27FC236}">
                  <a16:creationId xmlns:a16="http://schemas.microsoft.com/office/drawing/2014/main" id="{B6BB53B1-328A-42B9-B881-D1BCF928D481}"/>
                </a:ext>
              </a:extLst>
            </p:cNvPr>
            <p:cNvSpPr txBox="1">
              <a:spLocks noChangeArrowheads="1"/>
            </p:cNvSpPr>
            <p:nvPr/>
          </p:nvSpPr>
          <p:spPr bwMode="auto">
            <a:xfrm>
              <a:off x="4268788" y="3500438"/>
              <a:ext cx="920997" cy="52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Osaka" pitchFamily="36" charset="-128"/>
                </a:defRPr>
              </a:lvl1pPr>
              <a:lvl2pPr marL="742950" indent="-285750" eaLnBrk="0" hangingPunct="0">
                <a:defRPr>
                  <a:solidFill>
                    <a:schemeClr val="tx1"/>
                  </a:solidFill>
                  <a:latin typeface="Arial" panose="020B0604020202020204" pitchFamily="34" charset="0"/>
                  <a:ea typeface="Osaka" pitchFamily="36" charset="-128"/>
                </a:defRPr>
              </a:lvl2pPr>
              <a:lvl3pPr marL="1143000" indent="-228600" eaLnBrk="0" hangingPunct="0">
                <a:defRPr>
                  <a:solidFill>
                    <a:schemeClr val="tx1"/>
                  </a:solidFill>
                  <a:latin typeface="Arial" panose="020B0604020202020204" pitchFamily="34" charset="0"/>
                  <a:ea typeface="Osaka" pitchFamily="36" charset="-128"/>
                </a:defRPr>
              </a:lvl3pPr>
              <a:lvl4pPr marL="1600200" indent="-228600" eaLnBrk="0" hangingPunct="0">
                <a:defRPr>
                  <a:solidFill>
                    <a:schemeClr val="tx1"/>
                  </a:solidFill>
                  <a:latin typeface="Arial" panose="020B0604020202020204" pitchFamily="34" charset="0"/>
                  <a:ea typeface="Osaka" pitchFamily="36" charset="-128"/>
                </a:defRPr>
              </a:lvl4pPr>
              <a:lvl5pPr marL="2057400" indent="-228600" eaLnBrk="0" hangingPunct="0">
                <a:defRPr>
                  <a:solidFill>
                    <a:schemeClr val="tx1"/>
                  </a:solidFill>
                  <a:latin typeface="Arial" panose="020B0604020202020204" pitchFamily="34" charset="0"/>
                  <a:ea typeface="Osaka" pitchFamily="36"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Osaka" pitchFamily="36" charset="-128"/>
                </a:defRPr>
              </a:lvl9pPr>
            </a:lstStyle>
            <a:p>
              <a:pPr eaLnBrk="1" hangingPunct="1"/>
              <a:r>
                <a:rPr lang="es-ES" altLang="es-MX" sz="1600" b="1">
                  <a:solidFill>
                    <a:srgbClr val="800000"/>
                  </a:solidFill>
                </a:rPr>
                <a:t>Subred 1 </a:t>
              </a:r>
            </a:p>
            <a:p>
              <a:pPr eaLnBrk="1" hangingPunct="1"/>
              <a:r>
                <a:rPr lang="es-ES" altLang="es-MX" sz="1600" b="1">
                  <a:solidFill>
                    <a:srgbClr val="800000"/>
                  </a:solidFill>
                </a:rPr>
                <a:t>Finanzas</a:t>
              </a:r>
            </a:p>
            <a:p>
              <a:pPr eaLnBrk="1" hangingPunct="1"/>
              <a:r>
                <a:rPr lang="es-ES" altLang="es-MX" sz="1600" b="1">
                  <a:solidFill>
                    <a:srgbClr val="800000"/>
                  </a:solidFill>
                </a:rPr>
                <a:t>148.204.221.0</a:t>
              </a:r>
            </a:p>
          </p:txBody>
        </p:sp>
      </p:grpSp>
    </p:spTree>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221</TotalTime>
  <Words>2258</Words>
  <Application>Microsoft Office PowerPoint</Application>
  <PresentationFormat>Panorámica</PresentationFormat>
  <Paragraphs>312</Paragraphs>
  <Slides>33</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Arial</vt:lpstr>
      <vt:lpstr>Calibri</vt:lpstr>
      <vt:lpstr>Tahoma</vt:lpstr>
      <vt:lpstr>Times New Roman</vt:lpstr>
      <vt:lpstr>Trebuchet MS</vt:lpstr>
      <vt:lpstr>Wingdings</vt:lpstr>
      <vt:lpstr>Wingdings 3</vt:lpstr>
      <vt:lpstr>Faceta</vt:lpstr>
      <vt:lpstr>Direcciones IP</vt:lpstr>
      <vt:lpstr>Convertir de Binario a Decimal</vt:lpstr>
      <vt:lpstr>Convertir de Decimal a  Binario</vt:lpstr>
      <vt:lpstr>Presentación de PowerPoint</vt:lpstr>
      <vt:lpstr>Orientado a clases</vt:lpstr>
      <vt:lpstr>Clases de direcciones</vt:lpstr>
      <vt:lpstr>Propósito de las subredes</vt:lpstr>
      <vt:lpstr>Propósito de las subredes</vt:lpstr>
      <vt:lpstr>Las Ventajas de Subnetear una Red </vt:lpstr>
      <vt:lpstr>Las Ventajas de Subnetear una Red </vt:lpstr>
      <vt:lpstr>Desventajas de una Red Plana </vt:lpstr>
      <vt:lpstr>Colocar la máscara de red por defecto para cada dirección IP. </vt:lpstr>
      <vt:lpstr>Para mejorar la eficacia con la que puede usarse el espacio de direcciones de 32 bits </vt:lpstr>
      <vt:lpstr>Subneteo</vt:lpstr>
      <vt:lpstr>Subneteo</vt:lpstr>
      <vt:lpstr>VLSM</vt:lpstr>
      <vt:lpstr>VLSM: Variable Length Subnet Mask (RFC 1817) </vt:lpstr>
      <vt:lpstr>Presentación de PowerPoint</vt:lpstr>
      <vt:lpstr>Notación de la Máscara de Subred</vt:lpstr>
      <vt:lpstr>Consideraciones para VLSM.</vt:lpstr>
      <vt:lpstr>CIDR</vt:lpstr>
      <vt:lpstr>CIDR (RFC 1517, 1518, 1519 y 1520)</vt:lpstr>
      <vt:lpstr>CIDR</vt:lpstr>
      <vt:lpstr>RFCs 1517, 1518, 1519 y 1520. </vt:lpstr>
      <vt:lpstr>Eliminación del direccionamiento con clase.</vt:lpstr>
      <vt:lpstr>Supernetting</vt:lpstr>
      <vt:lpstr>Agregación de ruta mejorada (Sumarización).</vt:lpstr>
      <vt:lpstr>Presentación de PowerPoint</vt:lpstr>
      <vt:lpstr>Supernetting de rutas</vt:lpstr>
      <vt:lpstr>Ejemplo</vt:lpstr>
      <vt:lpstr>Solución</vt:lpstr>
      <vt:lpstr>Solución</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Direcciones IP</dc:title>
  <dc:creator>Ricardo Mtz</dc:creator>
  <cp:lastModifiedBy>Ricardo Mtz</cp:lastModifiedBy>
  <cp:revision>6</cp:revision>
  <dcterms:created xsi:type="dcterms:W3CDTF">2019-03-04T15:18:15Z</dcterms:created>
  <dcterms:modified xsi:type="dcterms:W3CDTF">2019-08-09T14:04:09Z</dcterms:modified>
</cp:coreProperties>
</file>