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0.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1.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2.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3.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4.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15.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6.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notesMasterIdLst>
    <p:notesMasterId r:id="rId25"/>
  </p:notesMasterIdLst>
  <p:sldIdLst>
    <p:sldId id="257" r:id="rId5"/>
    <p:sldId id="258" r:id="rId6"/>
    <p:sldId id="259" r:id="rId7"/>
    <p:sldId id="265" r:id="rId8"/>
    <p:sldId id="260" r:id="rId9"/>
    <p:sldId id="261" r:id="rId10"/>
    <p:sldId id="266" r:id="rId11"/>
    <p:sldId id="262" r:id="rId12"/>
    <p:sldId id="263" r:id="rId13"/>
    <p:sldId id="264" r:id="rId14"/>
    <p:sldId id="269" r:id="rId15"/>
    <p:sldId id="270" r:id="rId16"/>
    <p:sldId id="271" r:id="rId17"/>
    <p:sldId id="275" r:id="rId18"/>
    <p:sldId id="276" r:id="rId19"/>
    <p:sldId id="277" r:id="rId20"/>
    <p:sldId id="278" r:id="rId21"/>
    <p:sldId id="279" r:id="rId22"/>
    <p:sldId id="280"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9A049D-1B79-4456-96E6-FBB539A4D058}" v="5" dt="2023-12-04T17:39:57.0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12" y="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than Ericson" userId="96577932-aa52-4476-a8c3-12318db0e52b" providerId="ADAL" clId="{991C99D4-A5DB-42D8-A592-A843C4EDDD10}"/>
    <pc:docChg chg="delSld modSld">
      <pc:chgData name="Ethan Ericson" userId="96577932-aa52-4476-a8c3-12318db0e52b" providerId="ADAL" clId="{991C99D4-A5DB-42D8-A592-A843C4EDDD10}" dt="2023-11-27T23:57:04.838" v="6" actId="20577"/>
      <pc:docMkLst>
        <pc:docMk/>
      </pc:docMkLst>
      <pc:sldChg chg="del">
        <pc:chgData name="Ethan Ericson" userId="96577932-aa52-4476-a8c3-12318db0e52b" providerId="ADAL" clId="{991C99D4-A5DB-42D8-A592-A843C4EDDD10}" dt="2023-11-27T23:56:26.690" v="0" actId="47"/>
        <pc:sldMkLst>
          <pc:docMk/>
          <pc:sldMk cId="1338080236" sldId="272"/>
        </pc:sldMkLst>
      </pc:sldChg>
      <pc:sldChg chg="del">
        <pc:chgData name="Ethan Ericson" userId="96577932-aa52-4476-a8c3-12318db0e52b" providerId="ADAL" clId="{991C99D4-A5DB-42D8-A592-A843C4EDDD10}" dt="2023-11-27T23:56:28.192" v="1" actId="47"/>
        <pc:sldMkLst>
          <pc:docMk/>
          <pc:sldMk cId="3340597783" sldId="273"/>
        </pc:sldMkLst>
      </pc:sldChg>
      <pc:sldChg chg="del">
        <pc:chgData name="Ethan Ericson" userId="96577932-aa52-4476-a8c3-12318db0e52b" providerId="ADAL" clId="{991C99D4-A5DB-42D8-A592-A843C4EDDD10}" dt="2023-11-27T23:56:29.491" v="2" actId="47"/>
        <pc:sldMkLst>
          <pc:docMk/>
          <pc:sldMk cId="2142988908" sldId="274"/>
        </pc:sldMkLst>
      </pc:sldChg>
      <pc:sldChg chg="modNotesTx">
        <pc:chgData name="Ethan Ericson" userId="96577932-aa52-4476-a8c3-12318db0e52b" providerId="ADAL" clId="{991C99D4-A5DB-42D8-A592-A843C4EDDD10}" dt="2023-11-27T23:57:04.838" v="6" actId="20577"/>
        <pc:sldMkLst>
          <pc:docMk/>
          <pc:sldMk cId="1061437042" sldId="278"/>
        </pc:sldMkLst>
      </pc:sldChg>
      <pc:sldChg chg="modNotesTx">
        <pc:chgData name="Ethan Ericson" userId="96577932-aa52-4476-a8c3-12318db0e52b" providerId="ADAL" clId="{991C99D4-A5DB-42D8-A592-A843C4EDDD10}" dt="2023-11-27T23:56:50.023" v="5" actId="20577"/>
        <pc:sldMkLst>
          <pc:docMk/>
          <pc:sldMk cId="3526592319" sldId="279"/>
        </pc:sldMkLst>
      </pc:sldChg>
    </pc:docChg>
  </pc:docChgLst>
  <pc:docChgLst>
    <pc:chgData name="Ethan Ericson" userId="96577932-aa52-4476-a8c3-12318db0e52b" providerId="ADAL" clId="{969A049D-1B79-4456-96E6-FBB539A4D058}"/>
    <pc:docChg chg="undo custSel addSld modSld">
      <pc:chgData name="Ethan Ericson" userId="96577932-aa52-4476-a8c3-12318db0e52b" providerId="ADAL" clId="{969A049D-1B79-4456-96E6-FBB539A4D058}" dt="2023-12-04T19:34:35.104" v="194" actId="20577"/>
      <pc:docMkLst>
        <pc:docMk/>
      </pc:docMkLst>
      <pc:sldChg chg="modSp new mod">
        <pc:chgData name="Ethan Ericson" userId="96577932-aa52-4476-a8c3-12318db0e52b" providerId="ADAL" clId="{969A049D-1B79-4456-96E6-FBB539A4D058}" dt="2023-12-04T19:34:35.104" v="194" actId="20577"/>
        <pc:sldMkLst>
          <pc:docMk/>
          <pc:sldMk cId="2407068530" sldId="281"/>
        </pc:sldMkLst>
        <pc:spChg chg="mod">
          <ac:chgData name="Ethan Ericson" userId="96577932-aa52-4476-a8c3-12318db0e52b" providerId="ADAL" clId="{969A049D-1B79-4456-96E6-FBB539A4D058}" dt="2023-12-04T17:21:09.560" v="10" actId="20577"/>
          <ac:spMkLst>
            <pc:docMk/>
            <pc:sldMk cId="2407068530" sldId="281"/>
            <ac:spMk id="2" creationId="{C3CCD10A-B560-D6ED-74BF-DF55734CDB46}"/>
          </ac:spMkLst>
        </pc:spChg>
        <pc:spChg chg="mod">
          <ac:chgData name="Ethan Ericson" userId="96577932-aa52-4476-a8c3-12318db0e52b" providerId="ADAL" clId="{969A049D-1B79-4456-96E6-FBB539A4D058}" dt="2023-12-04T19:34:35.104" v="194" actId="20577"/>
          <ac:spMkLst>
            <pc:docMk/>
            <pc:sldMk cId="2407068530" sldId="281"/>
            <ac:spMk id="3" creationId="{2C28BD1F-6E84-8126-6F2C-A7EDDB34BBBA}"/>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uark.sharepoint.com/teams/DASC1003H-HonorsIntrotoDataScienceF23-104FTPTeam4/Shared%20Documents/104%20FTP%20Team%204/Datasets/PopulationGraph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uark.sharepoint.com/teams/DASC1003H-HonorsIntrotoDataScienceF23-104FTPTeam4/Shared%20Documents/104%20FTP%20Team%204/Datasets/ghg-emissions-corrected.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uark.sharepoint.com/teams/DASC1003H-HonorsIntrotoDataScienceF23-104FTPTeam4/Shared%20Documents/104%20FTP%20Team%204/Datasets/PopulationGraphs.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https://uark.sharepoint.com/teams/DASC1003H-HonorsIntrotoDataScienceF23-104FTPTeam4/Shared%20Documents/104%20FTP%20Team%204/Datasets/UN%20Waste%20Data%20Worksheet.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https://uark.sharepoint.com/teams/DASC1003H-HonorsIntrotoDataScienceF23-104FTPTeam4/Shared%20Documents/104%20FTP%20Team%204/Datasets/ghg-emissions-corrected.xlsx"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https://uark.sharepoint.com/teams/DASC1003H-HonorsIntrotoDataScienceF23-104FTPTeam4/Shared%20Documents/104%20FTP%20Team%204/Datasets/UN%20Waste%20Data%20Workshee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uark.sharepoint.com/teams/DASC1003H-HonorsIntrotoDataScienceF23-104FTPTeam4/Shared%20Documents/104%20FTP%20Team%204/Datasets/ghg-emissions-correcte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uark.sharepoint.com/teams/DASC1003H-HonorsIntrotoDataScienceF23-104FTPTeam4/Shared%20Documents/104%20FTP%20Team%204/Datasets/PopulationGraph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uark.sharepoint.com/teams/DASC1003H-HonorsIntrotoDataScienceF23-104FTPTeam4/Shared%20Documents/104%20FTP%20Team%204/Datasets/UN%20Waste%20Data%20Workshee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uark.sharepoint.com/teams/DASC1003H-HonorsIntrotoDataScienceF23-104FTPTeam4/Shared%20Documents/104%20FTP%20Team%204/Datasets/UN%20Waste%20Data%20Workshee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uark.sharepoint.com/teams/DASC1003H-HonorsIntrotoDataScienceF23-104FTPTeam4/Shared%20Documents/104%20FTP%20Team%204/Datasets/ghg-emissions-corrected.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uark.sharepoint.com/teams/DASC1003H-HonorsIntrotoDataScienceF23-104FTPTeam4/Shared%20Documents/104%20FTP%20Team%204/Datasets/PopulationGraph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uark.sharepoint.com/teams/DASC1003H-HonorsIntrotoDataScienceF23-104FTPTeam4/Shared%20Documents/104%20FTP%20Team%204/Datasets/UN%20Waste%20Data%20Workshee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Germany Population</a:t>
            </a:r>
          </a:p>
        </c:rich>
      </c:tx>
      <c:layout>
        <c:manualLayout>
          <c:xMode val="edge"/>
          <c:yMode val="edge"/>
          <c:x val="0.42635414865806442"/>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[PopulationGraphs.xlsx]Germany!$A$2</c:f>
              <c:strCache>
                <c:ptCount val="1"/>
                <c:pt idx="0">
                  <c:v>Germany</c:v>
                </c:pt>
              </c:strCache>
            </c:strRef>
          </c:tx>
          <c:spPr>
            <a:ln w="28575" cap="rnd">
              <a:solidFill>
                <a:schemeClr val="accent3"/>
              </a:solidFill>
              <a:round/>
            </a:ln>
            <a:effectLst/>
          </c:spPr>
          <c:marker>
            <c:symbol val="none"/>
          </c:marker>
          <c:cat>
            <c:strRef>
              <c:f>[PopulationGraphs.xlsx]Germany!$B$1:$AF$1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[PopulationGraphs.xlsx]Germany!$B$2:$AF$2</c:f>
              <c:numCache>
                <c:formatCode>General</c:formatCode>
                <c:ptCount val="31"/>
                <c:pt idx="0">
                  <c:v>79433029</c:v>
                </c:pt>
                <c:pt idx="1">
                  <c:v>80013896</c:v>
                </c:pt>
                <c:pt idx="2">
                  <c:v>80624598</c:v>
                </c:pt>
                <c:pt idx="3">
                  <c:v>81156363</c:v>
                </c:pt>
                <c:pt idx="4">
                  <c:v>81438348</c:v>
                </c:pt>
                <c:pt idx="5">
                  <c:v>81678051</c:v>
                </c:pt>
                <c:pt idx="6">
                  <c:v>81914831</c:v>
                </c:pt>
                <c:pt idx="7">
                  <c:v>82034771</c:v>
                </c:pt>
                <c:pt idx="8">
                  <c:v>82047195</c:v>
                </c:pt>
                <c:pt idx="9">
                  <c:v>82100243</c:v>
                </c:pt>
                <c:pt idx="10">
                  <c:v>82211508</c:v>
                </c:pt>
                <c:pt idx="11">
                  <c:v>82349925</c:v>
                </c:pt>
                <c:pt idx="12">
                  <c:v>82488495</c:v>
                </c:pt>
                <c:pt idx="13">
                  <c:v>82534176</c:v>
                </c:pt>
                <c:pt idx="14">
                  <c:v>82516260</c:v>
                </c:pt>
                <c:pt idx="15">
                  <c:v>82469422</c:v>
                </c:pt>
                <c:pt idx="16">
                  <c:v>82376451</c:v>
                </c:pt>
                <c:pt idx="17">
                  <c:v>82266372</c:v>
                </c:pt>
                <c:pt idx="18">
                  <c:v>82110097</c:v>
                </c:pt>
                <c:pt idx="19">
                  <c:v>81902307</c:v>
                </c:pt>
                <c:pt idx="20">
                  <c:v>81776930</c:v>
                </c:pt>
                <c:pt idx="21">
                  <c:v>80274983</c:v>
                </c:pt>
                <c:pt idx="22">
                  <c:v>80425823</c:v>
                </c:pt>
                <c:pt idx="23">
                  <c:v>80645605</c:v>
                </c:pt>
                <c:pt idx="24">
                  <c:v>80982500</c:v>
                </c:pt>
                <c:pt idx="25">
                  <c:v>81686611</c:v>
                </c:pt>
                <c:pt idx="26">
                  <c:v>82348669</c:v>
                </c:pt>
                <c:pt idx="27">
                  <c:v>82657002</c:v>
                </c:pt>
                <c:pt idx="28">
                  <c:v>82905782</c:v>
                </c:pt>
                <c:pt idx="29">
                  <c:v>83092962</c:v>
                </c:pt>
                <c:pt idx="30">
                  <c:v>83160871</c:v>
                </c:pt>
              </c:numCache>
            </c:numRef>
          </c:val>
          <c:smooth val="0"/>
          <c:extLst>
            <c:ext xmlns:c16="http://schemas.microsoft.com/office/drawing/2014/chart" uri="{C3380CC4-5D6E-409C-BE32-E72D297353CC}">
              <c16:uniqueId val="{00000000-13EE-4947-B9C0-DEEC1E5BD7F3}"/>
            </c:ext>
          </c:extLst>
        </c:ser>
        <c:dLbls>
          <c:showLegendKey val="0"/>
          <c:showVal val="0"/>
          <c:showCatName val="0"/>
          <c:showSerName val="0"/>
          <c:showPercent val="0"/>
          <c:showBubbleSize val="0"/>
        </c:dLbls>
        <c:smooth val="0"/>
        <c:axId val="1005188288"/>
        <c:axId val="1033574112"/>
      </c:lineChart>
      <c:catAx>
        <c:axId val="10051882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layout>
            <c:manualLayout>
              <c:xMode val="edge"/>
              <c:yMode val="edge"/>
              <c:x val="0.53806822051435199"/>
              <c:y val="0.90524378612509504"/>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out"/>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3574112"/>
        <c:crosses val="autoZero"/>
        <c:auto val="1"/>
        <c:lblAlgn val="ctr"/>
        <c:lblOffset val="100"/>
        <c:noMultiLvlLbl val="0"/>
      </c:catAx>
      <c:valAx>
        <c:axId val="1033574112"/>
        <c:scaling>
          <c:orientation val="minMax"/>
          <c:min val="7800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Population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51882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China Emissions</a:t>
            </a:r>
          </a:p>
        </c:rich>
      </c:tx>
      <c:layout>
        <c:manualLayout>
          <c:xMode val="edge"/>
          <c:yMode val="edge"/>
          <c:x val="0.42765970043218288"/>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'[ghg-emissions-corrected.xlsx]The right sheet'!$A$2</c:f>
              <c:strCache>
                <c:ptCount val="1"/>
                <c:pt idx="0">
                  <c:v>China</c:v>
                </c:pt>
              </c:strCache>
            </c:strRef>
          </c:tx>
          <c:spPr>
            <a:ln w="28575" cap="rnd">
              <a:solidFill>
                <a:schemeClr val="accent2"/>
              </a:solidFill>
              <a:round/>
            </a:ln>
            <a:effectLst/>
          </c:spPr>
          <c:marker>
            <c:symbol val="none"/>
          </c:marker>
          <c:cat>
            <c:strRef>
              <c:f>'[ghg-emissions-corrected.xlsx]The right sheet'!$B$1:$AF$1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'[ghg-emissions-corrected.xlsx]The right sheet'!$B$2:$AF$2</c:f>
              <c:numCache>
                <c:formatCode>General</c:formatCode>
                <c:ptCount val="31"/>
                <c:pt idx="0">
                  <c:v>764.18</c:v>
                </c:pt>
                <c:pt idx="1">
                  <c:v>773.83</c:v>
                </c:pt>
                <c:pt idx="2">
                  <c:v>779.55</c:v>
                </c:pt>
                <c:pt idx="3">
                  <c:v>788.86</c:v>
                </c:pt>
                <c:pt idx="4">
                  <c:v>811.27</c:v>
                </c:pt>
                <c:pt idx="5">
                  <c:v>848.71</c:v>
                </c:pt>
                <c:pt idx="6">
                  <c:v>857.26</c:v>
                </c:pt>
                <c:pt idx="7">
                  <c:v>812.25</c:v>
                </c:pt>
                <c:pt idx="8">
                  <c:v>814.34</c:v>
                </c:pt>
                <c:pt idx="9">
                  <c:v>808.7</c:v>
                </c:pt>
                <c:pt idx="10">
                  <c:v>808.41</c:v>
                </c:pt>
                <c:pt idx="11">
                  <c:v>800.87</c:v>
                </c:pt>
                <c:pt idx="12">
                  <c:v>793.65</c:v>
                </c:pt>
                <c:pt idx="13">
                  <c:v>818.95</c:v>
                </c:pt>
                <c:pt idx="14">
                  <c:v>865.02</c:v>
                </c:pt>
                <c:pt idx="15">
                  <c:v>902.04</c:v>
                </c:pt>
                <c:pt idx="16">
                  <c:v>940.51</c:v>
                </c:pt>
                <c:pt idx="17">
                  <c:v>970.03</c:v>
                </c:pt>
                <c:pt idx="18">
                  <c:v>988.56</c:v>
                </c:pt>
                <c:pt idx="19">
                  <c:v>1017.72</c:v>
                </c:pt>
                <c:pt idx="20">
                  <c:v>1066.02</c:v>
                </c:pt>
                <c:pt idx="21">
                  <c:v>1112.8</c:v>
                </c:pt>
                <c:pt idx="22">
                  <c:v>1113.26</c:v>
                </c:pt>
                <c:pt idx="23">
                  <c:v>1136.23</c:v>
                </c:pt>
                <c:pt idx="24">
                  <c:v>1149.47</c:v>
                </c:pt>
                <c:pt idx="25">
                  <c:v>1147.67</c:v>
                </c:pt>
                <c:pt idx="26">
                  <c:v>1107.28</c:v>
                </c:pt>
                <c:pt idx="27">
                  <c:v>1116.9100000000001</c:v>
                </c:pt>
                <c:pt idx="28">
                  <c:v>1147.49</c:v>
                </c:pt>
                <c:pt idx="29">
                  <c:v>1163.53</c:v>
                </c:pt>
                <c:pt idx="30">
                  <c:v>1186.57</c:v>
                </c:pt>
              </c:numCache>
            </c:numRef>
          </c:val>
          <c:smooth val="0"/>
          <c:extLst>
            <c:ext xmlns:c16="http://schemas.microsoft.com/office/drawing/2014/chart" uri="{C3380CC4-5D6E-409C-BE32-E72D297353CC}">
              <c16:uniqueId val="{00000000-3B3F-487B-B178-9D6D5B7FC165}"/>
            </c:ext>
          </c:extLst>
        </c:ser>
        <c:ser>
          <c:idx val="1"/>
          <c:order val="1"/>
          <c:tx>
            <c:strRef>
              <c:f>'[ghg-emissions-corrected.xlsx]The right sheet'!$A$3</c:f>
              <c:strCache>
                <c:ptCount val="1"/>
                <c:pt idx="0">
                  <c:v>Germany</c:v>
                </c:pt>
              </c:strCache>
            </c:strRef>
          </c:tx>
          <c:spPr>
            <a:ln w="28575" cap="rnd">
              <a:solidFill>
                <a:schemeClr val="accent2"/>
              </a:solidFill>
              <a:round/>
            </a:ln>
            <a:effectLst/>
          </c:spPr>
          <c:marker>
            <c:symbol val="none"/>
          </c:marker>
          <c:cat>
            <c:strRef>
              <c:f>'[ghg-emissions-corrected.xlsx]The right sheet'!$B$1:$AF$1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'[ghg-emissions-corrected.xlsx]The right sheet'!$B$3:$AF$3</c:f>
            </c:numRef>
          </c:val>
          <c:smooth val="0"/>
          <c:extLst>
            <c:ext xmlns:c16="http://schemas.microsoft.com/office/drawing/2014/chart" uri="{C3380CC4-5D6E-409C-BE32-E72D297353CC}">
              <c16:uniqueId val="{00000001-3B3F-487B-B178-9D6D5B7FC165}"/>
            </c:ext>
          </c:extLst>
        </c:ser>
        <c:ser>
          <c:idx val="2"/>
          <c:order val="2"/>
          <c:tx>
            <c:strRef>
              <c:f>'[ghg-emissions-corrected.xlsx]The right sheet'!$A$4</c:f>
              <c:strCache>
                <c:ptCount val="1"/>
                <c:pt idx="0">
                  <c:v>Indonesia</c:v>
                </c:pt>
              </c:strCache>
            </c:strRef>
          </c:tx>
          <c:spPr>
            <a:ln w="28575" cap="rnd">
              <a:solidFill>
                <a:schemeClr val="accent3"/>
              </a:solidFill>
              <a:round/>
            </a:ln>
            <a:effectLst/>
          </c:spPr>
          <c:marker>
            <c:symbol val="none"/>
          </c:marker>
          <c:cat>
            <c:strRef>
              <c:f>'[ghg-emissions-corrected.xlsx]The right sheet'!$B$1:$AF$1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'[ghg-emissions-corrected.xlsx]The right sheet'!$B$4:$AF$4</c:f>
            </c:numRef>
          </c:val>
          <c:smooth val="0"/>
          <c:extLst>
            <c:ext xmlns:c16="http://schemas.microsoft.com/office/drawing/2014/chart" uri="{C3380CC4-5D6E-409C-BE32-E72D297353CC}">
              <c16:uniqueId val="{00000002-3B3F-487B-B178-9D6D5B7FC165}"/>
            </c:ext>
          </c:extLst>
        </c:ser>
        <c:ser>
          <c:idx val="3"/>
          <c:order val="3"/>
          <c:tx>
            <c:strRef>
              <c:f>'[ghg-emissions-corrected.xlsx]The right sheet'!$A$5</c:f>
              <c:strCache>
                <c:ptCount val="1"/>
                <c:pt idx="0">
                  <c:v>Japan</c:v>
                </c:pt>
              </c:strCache>
            </c:strRef>
          </c:tx>
          <c:spPr>
            <a:ln w="28575" cap="rnd">
              <a:solidFill>
                <a:schemeClr val="accent4"/>
              </a:solidFill>
              <a:round/>
            </a:ln>
            <a:effectLst/>
          </c:spPr>
          <c:marker>
            <c:symbol val="none"/>
          </c:marker>
          <c:cat>
            <c:strRef>
              <c:f>'[ghg-emissions-corrected.xlsx]The right sheet'!$B$1:$AF$1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'[ghg-emissions-corrected.xlsx]The right sheet'!$B$5:$AF$5</c:f>
            </c:numRef>
          </c:val>
          <c:smooth val="0"/>
          <c:extLst>
            <c:ext xmlns:c16="http://schemas.microsoft.com/office/drawing/2014/chart" uri="{C3380CC4-5D6E-409C-BE32-E72D297353CC}">
              <c16:uniqueId val="{00000003-3B3F-487B-B178-9D6D5B7FC165}"/>
            </c:ext>
          </c:extLst>
        </c:ser>
        <c:ser>
          <c:idx val="4"/>
          <c:order val="4"/>
          <c:tx>
            <c:strRef>
              <c:f>'[ghg-emissions-corrected.xlsx]The right sheet'!$A$6</c:f>
              <c:strCache>
                <c:ptCount val="1"/>
                <c:pt idx="0">
                  <c:v>United States</c:v>
                </c:pt>
              </c:strCache>
            </c:strRef>
          </c:tx>
          <c:spPr>
            <a:ln w="28575" cap="rnd">
              <a:solidFill>
                <a:schemeClr val="accent5"/>
              </a:solidFill>
              <a:round/>
            </a:ln>
            <a:effectLst/>
          </c:spPr>
          <c:marker>
            <c:symbol val="none"/>
          </c:marker>
          <c:cat>
            <c:strRef>
              <c:f>'[ghg-emissions-corrected.xlsx]The right sheet'!$B$1:$AF$1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'[ghg-emissions-corrected.xlsx]The right sheet'!$B$6:$AF$6</c:f>
            </c:numRef>
          </c:val>
          <c:smooth val="0"/>
          <c:extLst>
            <c:ext xmlns:c16="http://schemas.microsoft.com/office/drawing/2014/chart" uri="{C3380CC4-5D6E-409C-BE32-E72D297353CC}">
              <c16:uniqueId val="{00000004-3B3F-487B-B178-9D6D5B7FC165}"/>
            </c:ext>
          </c:extLst>
        </c:ser>
        <c:dLbls>
          <c:showLegendKey val="0"/>
          <c:showVal val="0"/>
          <c:showCatName val="0"/>
          <c:showSerName val="0"/>
          <c:showPercent val="0"/>
          <c:showBubbleSize val="0"/>
        </c:dLbls>
        <c:smooth val="0"/>
        <c:axId val="1903659247"/>
        <c:axId val="1602557183"/>
      </c:lineChart>
      <c:catAx>
        <c:axId val="190365924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layout>
            <c:manualLayout>
              <c:xMode val="edge"/>
              <c:yMode val="edge"/>
              <c:x val="0.51309606036087596"/>
              <c:y val="0.8976542293552102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out"/>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2557183"/>
        <c:crosses val="autoZero"/>
        <c:auto val="1"/>
        <c:lblAlgn val="ctr"/>
        <c:lblOffset val="100"/>
        <c:tickLblSkip val="1"/>
        <c:noMultiLvlLbl val="0"/>
      </c:catAx>
      <c:valAx>
        <c:axId val="160255718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kern="1200" baseline="0">
                    <a:solidFill>
                      <a:schemeClr val="tx1"/>
                    </a:solidFill>
                  </a:rPr>
                  <a:t>Emissions (MtCO</a:t>
                </a:r>
                <a:r>
                  <a:rPr lang="en-US" sz="1000" b="0" i="0" u="none" strike="noStrike" kern="1200" baseline="-25000">
                    <a:solidFill>
                      <a:schemeClr val="tx1"/>
                    </a:solidFill>
                  </a:rPr>
                  <a:t>2</a:t>
                </a:r>
                <a:r>
                  <a:rPr lang="en-US" sz="1000" b="0" i="0" u="none" strike="noStrike" kern="1200" baseline="0">
                    <a:solidFill>
                      <a:schemeClr val="tx1"/>
                    </a:solidFill>
                  </a:rPr>
                  <a:t>e)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3659247"/>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United States </a:t>
            </a:r>
            <a:r>
              <a:rPr lang="en-US" baseline="0"/>
              <a:t>Population</a:t>
            </a:r>
            <a:endParaRPr lang="en-US"/>
          </a:p>
        </c:rich>
      </c:tx>
      <c:layout>
        <c:manualLayout>
          <c:xMode val="edge"/>
          <c:yMode val="edge"/>
          <c:x val="0.41618026470095493"/>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'[PopulationGraphs.xlsx]United States'!$A$2:$D$2</c:f>
              <c:strCache>
                <c:ptCount val="4"/>
                <c:pt idx="0">
                  <c:v>United States</c:v>
                </c:pt>
                <c:pt idx="1">
                  <c:v>249623000</c:v>
                </c:pt>
                <c:pt idx="2">
                  <c:v>252981000</c:v>
                </c:pt>
                <c:pt idx="3">
                  <c:v>256514000</c:v>
                </c:pt>
              </c:strCache>
            </c:strRef>
          </c:tx>
          <c:spPr>
            <a:ln w="28575" cap="rnd">
              <a:solidFill>
                <a:schemeClr val="accent6"/>
              </a:solidFill>
              <a:round/>
            </a:ln>
            <a:effectLst/>
          </c:spPr>
          <c:marker>
            <c:symbol val="none"/>
          </c:marker>
          <c:cat>
            <c:strRef>
              <c:f>'[PopulationGraphs.xlsx]United States'!$E$1:$AF$1</c:f>
              <c:strCache>
                <c:ptCount val="28"/>
                <c:pt idx="0">
                  <c:v>1993</c:v>
                </c:pt>
                <c:pt idx="1">
                  <c:v>1994</c:v>
                </c:pt>
                <c:pt idx="2">
                  <c:v>1995</c:v>
                </c:pt>
                <c:pt idx="3">
                  <c:v>1996</c:v>
                </c:pt>
                <c:pt idx="4">
                  <c:v>1997</c:v>
                </c:pt>
                <c:pt idx="5">
                  <c:v>1998</c:v>
                </c:pt>
                <c:pt idx="6">
                  <c:v>1999</c:v>
                </c:pt>
                <c:pt idx="7">
                  <c:v>2000</c:v>
                </c:pt>
                <c:pt idx="8">
                  <c:v>2001</c:v>
                </c:pt>
                <c:pt idx="9">
                  <c:v>2002</c:v>
                </c:pt>
                <c:pt idx="10">
                  <c:v>2003</c:v>
                </c:pt>
                <c:pt idx="11">
                  <c:v>2004</c:v>
                </c:pt>
                <c:pt idx="12">
                  <c:v>2005</c:v>
                </c:pt>
                <c:pt idx="13">
                  <c:v>2006</c:v>
                </c:pt>
                <c:pt idx="14">
                  <c:v>2007</c:v>
                </c:pt>
                <c:pt idx="15">
                  <c:v>2008</c:v>
                </c:pt>
                <c:pt idx="16">
                  <c:v>2009</c:v>
                </c:pt>
                <c:pt idx="17">
                  <c:v>2010</c:v>
                </c:pt>
                <c:pt idx="18">
                  <c:v>2011</c:v>
                </c:pt>
                <c:pt idx="19">
                  <c:v>2012</c:v>
                </c:pt>
                <c:pt idx="20">
                  <c:v>2013</c:v>
                </c:pt>
                <c:pt idx="21">
                  <c:v>2014</c:v>
                </c:pt>
                <c:pt idx="22">
                  <c:v>2015</c:v>
                </c:pt>
                <c:pt idx="23">
                  <c:v>2016</c:v>
                </c:pt>
                <c:pt idx="24">
                  <c:v>2017</c:v>
                </c:pt>
                <c:pt idx="25">
                  <c:v>2018</c:v>
                </c:pt>
                <c:pt idx="26">
                  <c:v>2019</c:v>
                </c:pt>
                <c:pt idx="27">
                  <c:v>2020</c:v>
                </c:pt>
              </c:strCache>
            </c:strRef>
          </c:cat>
          <c:val>
            <c:numRef>
              <c:f>'[PopulationGraphs.xlsx]United States'!$E$2:$AF$2</c:f>
              <c:numCache>
                <c:formatCode>General</c:formatCode>
                <c:ptCount val="28"/>
                <c:pt idx="0">
                  <c:v>259919000</c:v>
                </c:pt>
                <c:pt idx="1">
                  <c:v>263126000</c:v>
                </c:pt>
                <c:pt idx="2">
                  <c:v>266278000</c:v>
                </c:pt>
                <c:pt idx="3">
                  <c:v>269394000</c:v>
                </c:pt>
                <c:pt idx="4">
                  <c:v>272657000</c:v>
                </c:pt>
                <c:pt idx="5">
                  <c:v>275854000</c:v>
                </c:pt>
                <c:pt idx="6">
                  <c:v>279040000</c:v>
                </c:pt>
                <c:pt idx="7">
                  <c:v>282162411</c:v>
                </c:pt>
                <c:pt idx="8">
                  <c:v>284968955</c:v>
                </c:pt>
                <c:pt idx="9">
                  <c:v>287625193</c:v>
                </c:pt>
                <c:pt idx="10">
                  <c:v>290107933</c:v>
                </c:pt>
                <c:pt idx="11">
                  <c:v>292805298</c:v>
                </c:pt>
                <c:pt idx="12">
                  <c:v>295516599</c:v>
                </c:pt>
                <c:pt idx="13">
                  <c:v>298379912</c:v>
                </c:pt>
                <c:pt idx="14">
                  <c:v>301231207</c:v>
                </c:pt>
                <c:pt idx="15">
                  <c:v>304093966</c:v>
                </c:pt>
                <c:pt idx="16">
                  <c:v>306771529</c:v>
                </c:pt>
                <c:pt idx="17">
                  <c:v>309327143</c:v>
                </c:pt>
                <c:pt idx="18">
                  <c:v>311583481</c:v>
                </c:pt>
                <c:pt idx="19">
                  <c:v>313877662</c:v>
                </c:pt>
                <c:pt idx="20">
                  <c:v>316059947</c:v>
                </c:pt>
                <c:pt idx="21">
                  <c:v>318386329</c:v>
                </c:pt>
                <c:pt idx="22">
                  <c:v>320738994</c:v>
                </c:pt>
                <c:pt idx="23">
                  <c:v>323071755</c:v>
                </c:pt>
                <c:pt idx="24">
                  <c:v>325122128</c:v>
                </c:pt>
                <c:pt idx="25">
                  <c:v>326838199</c:v>
                </c:pt>
                <c:pt idx="26">
                  <c:v>328329953</c:v>
                </c:pt>
                <c:pt idx="27">
                  <c:v>331511512</c:v>
                </c:pt>
              </c:numCache>
            </c:numRef>
          </c:val>
          <c:smooth val="0"/>
          <c:extLst>
            <c:ext xmlns:c16="http://schemas.microsoft.com/office/drawing/2014/chart" uri="{C3380CC4-5D6E-409C-BE32-E72D297353CC}">
              <c16:uniqueId val="{00000000-DD3C-4F57-B6DA-EE4E02B958F1}"/>
            </c:ext>
          </c:extLst>
        </c:ser>
        <c:dLbls>
          <c:showLegendKey val="0"/>
          <c:showVal val="0"/>
          <c:showCatName val="0"/>
          <c:showSerName val="0"/>
          <c:showPercent val="0"/>
          <c:showBubbleSize val="0"/>
        </c:dLbls>
        <c:smooth val="0"/>
        <c:axId val="1894147008"/>
        <c:axId val="1894087616"/>
      </c:lineChart>
      <c:catAx>
        <c:axId val="189414700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out"/>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4087616"/>
        <c:crosses val="autoZero"/>
        <c:auto val="1"/>
        <c:lblAlgn val="ctr"/>
        <c:lblOffset val="100"/>
        <c:tickLblSkip val="1"/>
        <c:noMultiLvlLbl val="0"/>
      </c:catAx>
      <c:valAx>
        <c:axId val="1894087616"/>
        <c:scaling>
          <c:orientation val="minMax"/>
          <c:min val="25000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Population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414700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United States Waste</a:t>
            </a:r>
          </a:p>
        </c:rich>
      </c:tx>
      <c:layout>
        <c:manualLayout>
          <c:xMode val="edge"/>
          <c:yMode val="edge"/>
          <c:x val="0.37870122484689411"/>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'[UN Waste Data Worksheet.xlsx]Table'!$A$2</c:f>
              <c:strCache>
                <c:ptCount val="1"/>
                <c:pt idx="0">
                  <c:v>Bangladesh</c:v>
                </c:pt>
              </c:strCache>
            </c:strRef>
          </c:tx>
          <c:spPr>
            <a:ln w="28575" cap="rnd">
              <a:solidFill>
                <a:schemeClr val="accent1"/>
              </a:solidFill>
              <a:round/>
            </a:ln>
            <a:effectLst/>
          </c:spPr>
          <c:marker>
            <c:symbol val="none"/>
          </c:marker>
          <c:cat>
            <c:strRef>
              <c:f>'[UN Waste Data Worksheet.xlsx]Table'!$B$1:$AF$1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'[UN Waste Data Worksheet.xlsx]Table'!$B$2:$AF$2</c:f>
            </c:numRef>
          </c:val>
          <c:smooth val="0"/>
          <c:extLst>
            <c:ext xmlns:c16="http://schemas.microsoft.com/office/drawing/2014/chart" uri="{C3380CC4-5D6E-409C-BE32-E72D297353CC}">
              <c16:uniqueId val="{00000000-A7C0-4785-86E8-F67305C59819}"/>
            </c:ext>
          </c:extLst>
        </c:ser>
        <c:ser>
          <c:idx val="1"/>
          <c:order val="1"/>
          <c:tx>
            <c:strRef>
              <c:f>'[UN Waste Data Worksheet.xlsx]Table'!$A$3</c:f>
              <c:strCache>
                <c:ptCount val="1"/>
                <c:pt idx="0">
                  <c:v>Brazil</c:v>
                </c:pt>
              </c:strCache>
            </c:strRef>
          </c:tx>
          <c:spPr>
            <a:ln w="28575" cap="rnd">
              <a:solidFill>
                <a:schemeClr val="accent2"/>
              </a:solidFill>
              <a:round/>
            </a:ln>
            <a:effectLst/>
          </c:spPr>
          <c:marker>
            <c:symbol val="none"/>
          </c:marker>
          <c:cat>
            <c:strRef>
              <c:f>'[UN Waste Data Worksheet.xlsx]Table'!$B$1:$AF$1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'[UN Waste Data Worksheet.xlsx]Table'!$B$3:$AF$3</c:f>
            </c:numRef>
          </c:val>
          <c:smooth val="0"/>
          <c:extLst>
            <c:ext xmlns:c16="http://schemas.microsoft.com/office/drawing/2014/chart" uri="{C3380CC4-5D6E-409C-BE32-E72D297353CC}">
              <c16:uniqueId val="{00000001-A7C0-4785-86E8-F67305C59819}"/>
            </c:ext>
          </c:extLst>
        </c:ser>
        <c:ser>
          <c:idx val="2"/>
          <c:order val="2"/>
          <c:tx>
            <c:strRef>
              <c:f>'[UN Waste Data Worksheet.xlsx]Table'!$A$4</c:f>
              <c:strCache>
                <c:ptCount val="1"/>
                <c:pt idx="0">
                  <c:v>China</c:v>
                </c:pt>
              </c:strCache>
            </c:strRef>
          </c:tx>
          <c:spPr>
            <a:ln w="28575" cap="rnd">
              <a:solidFill>
                <a:schemeClr val="accent3"/>
              </a:solidFill>
              <a:round/>
            </a:ln>
            <a:effectLst/>
          </c:spPr>
          <c:marker>
            <c:symbol val="none"/>
          </c:marker>
          <c:cat>
            <c:strRef>
              <c:f>'[UN Waste Data Worksheet.xlsx]Table'!$B$1:$AF$1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'[UN Waste Data Worksheet.xlsx]Table'!$B$4:$AF$4</c:f>
            </c:numRef>
          </c:val>
          <c:smooth val="0"/>
          <c:extLst>
            <c:ext xmlns:c16="http://schemas.microsoft.com/office/drawing/2014/chart" uri="{C3380CC4-5D6E-409C-BE32-E72D297353CC}">
              <c16:uniqueId val="{00000002-A7C0-4785-86E8-F67305C59819}"/>
            </c:ext>
          </c:extLst>
        </c:ser>
        <c:ser>
          <c:idx val="3"/>
          <c:order val="3"/>
          <c:tx>
            <c:strRef>
              <c:f>'[UN Waste Data Worksheet.xlsx]Table'!$A$5</c:f>
              <c:strCache>
                <c:ptCount val="1"/>
                <c:pt idx="0">
                  <c:v>Egypt</c:v>
                </c:pt>
              </c:strCache>
            </c:strRef>
          </c:tx>
          <c:spPr>
            <a:ln w="28575" cap="rnd">
              <a:solidFill>
                <a:schemeClr val="accent4"/>
              </a:solidFill>
              <a:round/>
            </a:ln>
            <a:effectLst/>
          </c:spPr>
          <c:marker>
            <c:symbol val="none"/>
          </c:marker>
          <c:cat>
            <c:strRef>
              <c:f>'[UN Waste Data Worksheet.xlsx]Table'!$B$1:$AF$1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'[UN Waste Data Worksheet.xlsx]Table'!$B$5:$AF$5</c:f>
            </c:numRef>
          </c:val>
          <c:smooth val="0"/>
          <c:extLst>
            <c:ext xmlns:c16="http://schemas.microsoft.com/office/drawing/2014/chart" uri="{C3380CC4-5D6E-409C-BE32-E72D297353CC}">
              <c16:uniqueId val="{00000003-A7C0-4785-86E8-F67305C59819}"/>
            </c:ext>
          </c:extLst>
        </c:ser>
        <c:ser>
          <c:idx val="4"/>
          <c:order val="4"/>
          <c:tx>
            <c:strRef>
              <c:f>'[UN Waste Data Worksheet.xlsx]Table'!$A$6</c:f>
              <c:strCache>
                <c:ptCount val="1"/>
                <c:pt idx="0">
                  <c:v>Germany</c:v>
                </c:pt>
              </c:strCache>
            </c:strRef>
          </c:tx>
          <c:spPr>
            <a:ln w="28575" cap="rnd">
              <a:solidFill>
                <a:schemeClr val="accent5"/>
              </a:solidFill>
              <a:round/>
            </a:ln>
            <a:effectLst/>
          </c:spPr>
          <c:marker>
            <c:symbol val="none"/>
          </c:marker>
          <c:cat>
            <c:strRef>
              <c:f>'[UN Waste Data Worksheet.xlsx]Table'!$B$1:$AF$1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'[UN Waste Data Worksheet.xlsx]Table'!$B$6:$AF$6</c:f>
            </c:numRef>
          </c:val>
          <c:smooth val="0"/>
          <c:extLst>
            <c:ext xmlns:c16="http://schemas.microsoft.com/office/drawing/2014/chart" uri="{C3380CC4-5D6E-409C-BE32-E72D297353CC}">
              <c16:uniqueId val="{00000004-A7C0-4785-86E8-F67305C59819}"/>
            </c:ext>
          </c:extLst>
        </c:ser>
        <c:ser>
          <c:idx val="5"/>
          <c:order val="5"/>
          <c:tx>
            <c:strRef>
              <c:f>'[UN Waste Data Worksheet.xlsx]Table'!$A$7</c:f>
              <c:strCache>
                <c:ptCount val="1"/>
                <c:pt idx="0">
                  <c:v>Indonesia</c:v>
                </c:pt>
              </c:strCache>
            </c:strRef>
          </c:tx>
          <c:spPr>
            <a:ln w="28575" cap="rnd">
              <a:solidFill>
                <a:schemeClr val="accent6"/>
              </a:solidFill>
              <a:round/>
            </a:ln>
            <a:effectLst/>
          </c:spPr>
          <c:marker>
            <c:symbol val="none"/>
          </c:marker>
          <c:cat>
            <c:strRef>
              <c:f>'[UN Waste Data Worksheet.xlsx]Table'!$B$1:$AF$1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'[UN Waste Data Worksheet.xlsx]Table'!$B$7:$AF$7</c:f>
            </c:numRef>
          </c:val>
          <c:smooth val="0"/>
          <c:extLst>
            <c:ext xmlns:c16="http://schemas.microsoft.com/office/drawing/2014/chart" uri="{C3380CC4-5D6E-409C-BE32-E72D297353CC}">
              <c16:uniqueId val="{00000005-A7C0-4785-86E8-F67305C59819}"/>
            </c:ext>
          </c:extLst>
        </c:ser>
        <c:ser>
          <c:idx val="6"/>
          <c:order val="6"/>
          <c:tx>
            <c:strRef>
              <c:f>'[UN Waste Data Worksheet.xlsx]Table'!$A$8</c:f>
              <c:strCache>
                <c:ptCount val="1"/>
                <c:pt idx="0">
                  <c:v>Japan</c:v>
                </c:pt>
              </c:strCache>
            </c:strRef>
          </c:tx>
          <c:spPr>
            <a:ln w="28575" cap="rnd">
              <a:solidFill>
                <a:schemeClr val="accent1">
                  <a:lumMod val="60000"/>
                </a:schemeClr>
              </a:solidFill>
              <a:round/>
            </a:ln>
            <a:effectLst/>
          </c:spPr>
          <c:marker>
            <c:symbol val="none"/>
          </c:marker>
          <c:cat>
            <c:strRef>
              <c:f>'[UN Waste Data Worksheet.xlsx]Table'!$B$1:$AF$1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'[UN Waste Data Worksheet.xlsx]Table'!$B$8:$AF$8</c:f>
            </c:numRef>
          </c:val>
          <c:smooth val="0"/>
          <c:extLst>
            <c:ext xmlns:c16="http://schemas.microsoft.com/office/drawing/2014/chart" uri="{C3380CC4-5D6E-409C-BE32-E72D297353CC}">
              <c16:uniqueId val="{00000006-A7C0-4785-86E8-F67305C59819}"/>
            </c:ext>
          </c:extLst>
        </c:ser>
        <c:ser>
          <c:idx val="7"/>
          <c:order val="7"/>
          <c:tx>
            <c:strRef>
              <c:f>'[UN Waste Data Worksheet.xlsx]Table'!$A$9</c:f>
              <c:strCache>
                <c:ptCount val="1"/>
                <c:pt idx="0">
                  <c:v>Mexico</c:v>
                </c:pt>
              </c:strCache>
            </c:strRef>
          </c:tx>
          <c:spPr>
            <a:ln w="28575" cap="rnd">
              <a:solidFill>
                <a:schemeClr val="accent2">
                  <a:lumMod val="60000"/>
                </a:schemeClr>
              </a:solidFill>
              <a:round/>
            </a:ln>
            <a:effectLst/>
          </c:spPr>
          <c:marker>
            <c:symbol val="none"/>
          </c:marker>
          <c:cat>
            <c:strRef>
              <c:f>'[UN Waste Data Worksheet.xlsx]Table'!$B$1:$AF$1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'[UN Waste Data Worksheet.xlsx]Table'!$B$9:$AF$9</c:f>
            </c:numRef>
          </c:val>
          <c:smooth val="0"/>
          <c:extLst>
            <c:ext xmlns:c16="http://schemas.microsoft.com/office/drawing/2014/chart" uri="{C3380CC4-5D6E-409C-BE32-E72D297353CC}">
              <c16:uniqueId val="{00000007-A7C0-4785-86E8-F67305C59819}"/>
            </c:ext>
          </c:extLst>
        </c:ser>
        <c:ser>
          <c:idx val="8"/>
          <c:order val="8"/>
          <c:tx>
            <c:strRef>
              <c:f>'[UN Waste Data Worksheet.xlsx]Table'!$A$10</c:f>
              <c:strCache>
                <c:ptCount val="1"/>
                <c:pt idx="0">
                  <c:v>Turkey</c:v>
                </c:pt>
              </c:strCache>
            </c:strRef>
          </c:tx>
          <c:spPr>
            <a:ln w="28575" cap="rnd">
              <a:solidFill>
                <a:schemeClr val="accent3">
                  <a:lumMod val="60000"/>
                </a:schemeClr>
              </a:solidFill>
              <a:round/>
            </a:ln>
            <a:effectLst/>
          </c:spPr>
          <c:marker>
            <c:symbol val="none"/>
          </c:marker>
          <c:cat>
            <c:strRef>
              <c:f>'[UN Waste Data Worksheet.xlsx]Table'!$B$1:$AF$1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'[UN Waste Data Worksheet.xlsx]Table'!$B$10:$AF$10</c:f>
            </c:numRef>
          </c:val>
          <c:smooth val="0"/>
          <c:extLst>
            <c:ext xmlns:c16="http://schemas.microsoft.com/office/drawing/2014/chart" uri="{C3380CC4-5D6E-409C-BE32-E72D297353CC}">
              <c16:uniqueId val="{00000008-A7C0-4785-86E8-F67305C59819}"/>
            </c:ext>
          </c:extLst>
        </c:ser>
        <c:ser>
          <c:idx val="9"/>
          <c:order val="9"/>
          <c:tx>
            <c:strRef>
              <c:f>'[UN Waste Data Worksheet.xlsx]Table'!$A$11</c:f>
              <c:strCache>
                <c:ptCount val="1"/>
                <c:pt idx="0">
                  <c:v>United States of America</c:v>
                </c:pt>
              </c:strCache>
            </c:strRef>
          </c:tx>
          <c:spPr>
            <a:ln w="28575" cap="rnd">
              <a:solidFill>
                <a:schemeClr val="accent6"/>
              </a:solidFill>
              <a:round/>
            </a:ln>
            <a:effectLst/>
          </c:spPr>
          <c:marker>
            <c:symbol val="none"/>
          </c:marker>
          <c:cat>
            <c:strRef>
              <c:f>'[UN Waste Data Worksheet.xlsx]Table'!$B$1:$AF$1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'[UN Waste Data Worksheet.xlsx]Table'!$B$11:$AF$11</c:f>
              <c:numCache>
                <c:formatCode>General</c:formatCode>
                <c:ptCount val="31"/>
                <c:pt idx="0">
                  <c:v>188939</c:v>
                </c:pt>
                <c:pt idx="1">
                  <c:v>188449</c:v>
                </c:pt>
                <c:pt idx="2">
                  <c:v>194990</c:v>
                </c:pt>
                <c:pt idx="3">
                  <c:v>197748</c:v>
                </c:pt>
                <c:pt idx="4">
                  <c:v>200742</c:v>
                </c:pt>
                <c:pt idx="5">
                  <c:v>197113</c:v>
                </c:pt>
                <c:pt idx="6">
                  <c:v>195943</c:v>
                </c:pt>
                <c:pt idx="7">
                  <c:v>202393</c:v>
                </c:pt>
                <c:pt idx="8">
                  <c:v>206040</c:v>
                </c:pt>
                <c:pt idx="9">
                  <c:v>213080</c:v>
                </c:pt>
                <c:pt idx="10">
                  <c:v>220854</c:v>
                </c:pt>
                <c:pt idx="11">
                  <c:v>218450</c:v>
                </c:pt>
                <c:pt idx="12">
                  <c:v>222560</c:v>
                </c:pt>
                <c:pt idx="13">
                  <c:v>223548</c:v>
                </c:pt>
                <c:pt idx="14">
                  <c:v>230534</c:v>
                </c:pt>
                <c:pt idx="15">
                  <c:v>230180</c:v>
                </c:pt>
                <c:pt idx="16">
                  <c:v>233237</c:v>
                </c:pt>
                <c:pt idx="17">
                  <c:v>232693</c:v>
                </c:pt>
                <c:pt idx="18">
                  <c:v>229200</c:v>
                </c:pt>
                <c:pt idx="19">
                  <c:v>222188</c:v>
                </c:pt>
                <c:pt idx="20">
                  <c:v>227749</c:v>
                </c:pt>
                <c:pt idx="21">
                  <c:v>227876</c:v>
                </c:pt>
                <c:pt idx="22">
                  <c:v>228465</c:v>
                </c:pt>
                <c:pt idx="23">
                  <c:v>231350</c:v>
                </c:pt>
                <c:pt idx="24">
                  <c:v>234471</c:v>
                </c:pt>
                <c:pt idx="25">
                  <c:v>238045</c:v>
                </c:pt>
              </c:numCache>
            </c:numRef>
          </c:val>
          <c:smooth val="0"/>
          <c:extLst>
            <c:ext xmlns:c16="http://schemas.microsoft.com/office/drawing/2014/chart" uri="{C3380CC4-5D6E-409C-BE32-E72D297353CC}">
              <c16:uniqueId val="{00000009-A7C0-4785-86E8-F67305C59819}"/>
            </c:ext>
          </c:extLst>
        </c:ser>
        <c:dLbls>
          <c:showLegendKey val="0"/>
          <c:showVal val="0"/>
          <c:showCatName val="0"/>
          <c:showSerName val="0"/>
          <c:showPercent val="0"/>
          <c:showBubbleSize val="0"/>
        </c:dLbls>
        <c:smooth val="0"/>
        <c:axId val="1545712047"/>
        <c:axId val="1717367535"/>
      </c:lineChart>
      <c:catAx>
        <c:axId val="154571204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layout>
            <c:manualLayout>
              <c:xMode val="edge"/>
              <c:yMode val="edge"/>
              <c:x val="0.49911359764239999"/>
              <c:y val="0.91662812127992199"/>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out"/>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7367535"/>
        <c:crosses val="autoZero"/>
        <c:auto val="1"/>
        <c:lblAlgn val="ctr"/>
        <c:lblOffset val="100"/>
        <c:tickLblSkip val="1"/>
        <c:noMultiLvlLbl val="0"/>
      </c:catAx>
      <c:valAx>
        <c:axId val="1717367535"/>
        <c:scaling>
          <c:orientation val="minMax"/>
          <c:min val="15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Waste(1000</a:t>
                </a:r>
                <a:r>
                  <a:rPr lang="en-US" baseline="0"/>
                  <a:t> tonnes)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5712047"/>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United</a:t>
            </a:r>
            <a:r>
              <a:rPr lang="en-US" baseline="0"/>
              <a:t> States</a:t>
            </a:r>
            <a:r>
              <a:rPr lang="en-US"/>
              <a:t> Emissions</a:t>
            </a:r>
          </a:p>
        </c:rich>
      </c:tx>
      <c:layout>
        <c:manualLayout>
          <c:xMode val="edge"/>
          <c:yMode val="edge"/>
          <c:x val="0.35539566929133865"/>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'[ghg-emissions-corrected.xlsx]The right sheet'!$A$2</c:f>
              <c:strCache>
                <c:ptCount val="1"/>
                <c:pt idx="0">
                  <c:v>China</c:v>
                </c:pt>
              </c:strCache>
            </c:strRef>
          </c:tx>
          <c:spPr>
            <a:ln w="28575" cap="rnd">
              <a:solidFill>
                <a:schemeClr val="accent1"/>
              </a:solidFill>
              <a:round/>
            </a:ln>
            <a:effectLst/>
          </c:spPr>
          <c:marker>
            <c:symbol val="none"/>
          </c:marker>
          <c:cat>
            <c:strRef>
              <c:f>'[ghg-emissions-corrected.xlsx]The right sheet'!$B$1:$AF$1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'[ghg-emissions-corrected.xlsx]The right sheet'!$B$2:$AF$2</c:f>
            </c:numRef>
          </c:val>
          <c:smooth val="0"/>
          <c:extLst>
            <c:ext xmlns:c16="http://schemas.microsoft.com/office/drawing/2014/chart" uri="{C3380CC4-5D6E-409C-BE32-E72D297353CC}">
              <c16:uniqueId val="{00000000-5A1A-4A76-8F98-795D5F2259E9}"/>
            </c:ext>
          </c:extLst>
        </c:ser>
        <c:ser>
          <c:idx val="1"/>
          <c:order val="1"/>
          <c:tx>
            <c:strRef>
              <c:f>'[ghg-emissions-corrected.xlsx]The right sheet'!$A$3</c:f>
              <c:strCache>
                <c:ptCount val="1"/>
                <c:pt idx="0">
                  <c:v>Germany</c:v>
                </c:pt>
              </c:strCache>
            </c:strRef>
          </c:tx>
          <c:spPr>
            <a:ln w="28575" cap="rnd">
              <a:solidFill>
                <a:schemeClr val="accent2"/>
              </a:solidFill>
              <a:round/>
            </a:ln>
            <a:effectLst/>
          </c:spPr>
          <c:marker>
            <c:symbol val="none"/>
          </c:marker>
          <c:cat>
            <c:strRef>
              <c:f>'[ghg-emissions-corrected.xlsx]The right sheet'!$B$1:$AF$1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'[ghg-emissions-corrected.xlsx]The right sheet'!$B$3:$AF$3</c:f>
            </c:numRef>
          </c:val>
          <c:smooth val="0"/>
          <c:extLst>
            <c:ext xmlns:c16="http://schemas.microsoft.com/office/drawing/2014/chart" uri="{C3380CC4-5D6E-409C-BE32-E72D297353CC}">
              <c16:uniqueId val="{00000001-5A1A-4A76-8F98-795D5F2259E9}"/>
            </c:ext>
          </c:extLst>
        </c:ser>
        <c:ser>
          <c:idx val="2"/>
          <c:order val="2"/>
          <c:tx>
            <c:strRef>
              <c:f>'[ghg-emissions-corrected.xlsx]The right sheet'!$A$4</c:f>
              <c:strCache>
                <c:ptCount val="1"/>
                <c:pt idx="0">
                  <c:v>Indonesia</c:v>
                </c:pt>
              </c:strCache>
            </c:strRef>
          </c:tx>
          <c:spPr>
            <a:ln w="28575" cap="rnd">
              <a:solidFill>
                <a:schemeClr val="accent3"/>
              </a:solidFill>
              <a:round/>
            </a:ln>
            <a:effectLst/>
          </c:spPr>
          <c:marker>
            <c:symbol val="none"/>
          </c:marker>
          <c:cat>
            <c:strRef>
              <c:f>'[ghg-emissions-corrected.xlsx]The right sheet'!$B$1:$AF$1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'[ghg-emissions-corrected.xlsx]The right sheet'!$B$4:$AF$4</c:f>
            </c:numRef>
          </c:val>
          <c:smooth val="0"/>
          <c:extLst>
            <c:ext xmlns:c16="http://schemas.microsoft.com/office/drawing/2014/chart" uri="{C3380CC4-5D6E-409C-BE32-E72D297353CC}">
              <c16:uniqueId val="{00000002-5A1A-4A76-8F98-795D5F2259E9}"/>
            </c:ext>
          </c:extLst>
        </c:ser>
        <c:ser>
          <c:idx val="3"/>
          <c:order val="3"/>
          <c:tx>
            <c:strRef>
              <c:f>'[ghg-emissions-corrected.xlsx]The right sheet'!$A$5</c:f>
              <c:strCache>
                <c:ptCount val="1"/>
                <c:pt idx="0">
                  <c:v>Japan</c:v>
                </c:pt>
              </c:strCache>
            </c:strRef>
          </c:tx>
          <c:spPr>
            <a:ln w="28575" cap="rnd">
              <a:solidFill>
                <a:schemeClr val="accent4"/>
              </a:solidFill>
              <a:round/>
            </a:ln>
            <a:effectLst/>
          </c:spPr>
          <c:marker>
            <c:symbol val="none"/>
          </c:marker>
          <c:cat>
            <c:strRef>
              <c:f>'[ghg-emissions-corrected.xlsx]The right sheet'!$B$1:$AF$1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'[ghg-emissions-corrected.xlsx]The right sheet'!$B$5:$AF$5</c:f>
            </c:numRef>
          </c:val>
          <c:smooth val="0"/>
          <c:extLst>
            <c:ext xmlns:c16="http://schemas.microsoft.com/office/drawing/2014/chart" uri="{C3380CC4-5D6E-409C-BE32-E72D297353CC}">
              <c16:uniqueId val="{00000003-5A1A-4A76-8F98-795D5F2259E9}"/>
            </c:ext>
          </c:extLst>
        </c:ser>
        <c:ser>
          <c:idx val="4"/>
          <c:order val="4"/>
          <c:tx>
            <c:strRef>
              <c:f>'[ghg-emissions-corrected.xlsx]The right sheet'!$A$6</c:f>
              <c:strCache>
                <c:ptCount val="1"/>
                <c:pt idx="0">
                  <c:v>United States</c:v>
                </c:pt>
              </c:strCache>
            </c:strRef>
          </c:tx>
          <c:spPr>
            <a:ln w="28575" cap="rnd">
              <a:solidFill>
                <a:schemeClr val="accent6"/>
              </a:solidFill>
              <a:round/>
            </a:ln>
            <a:effectLst/>
          </c:spPr>
          <c:marker>
            <c:symbol val="none"/>
          </c:marker>
          <c:cat>
            <c:strRef>
              <c:f>'[ghg-emissions-corrected.xlsx]The right sheet'!$B$1:$AF$1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'[ghg-emissions-corrected.xlsx]The right sheet'!$B$6:$AF$6</c:f>
              <c:numCache>
                <c:formatCode>General</c:formatCode>
                <c:ptCount val="31"/>
                <c:pt idx="0">
                  <c:v>673.88</c:v>
                </c:pt>
                <c:pt idx="1">
                  <c:v>675.93</c:v>
                </c:pt>
                <c:pt idx="2">
                  <c:v>679.03</c:v>
                </c:pt>
                <c:pt idx="3">
                  <c:v>671.94</c:v>
                </c:pt>
                <c:pt idx="4">
                  <c:v>684.61</c:v>
                </c:pt>
                <c:pt idx="5">
                  <c:v>682.64</c:v>
                </c:pt>
                <c:pt idx="6">
                  <c:v>681.39</c:v>
                </c:pt>
                <c:pt idx="7">
                  <c:v>671.83</c:v>
                </c:pt>
                <c:pt idx="8">
                  <c:v>660.22</c:v>
                </c:pt>
                <c:pt idx="9">
                  <c:v>648</c:v>
                </c:pt>
                <c:pt idx="10">
                  <c:v>644.08000000000004</c:v>
                </c:pt>
                <c:pt idx="11">
                  <c:v>636.64</c:v>
                </c:pt>
                <c:pt idx="12">
                  <c:v>630</c:v>
                </c:pt>
                <c:pt idx="13">
                  <c:v>630.12</c:v>
                </c:pt>
                <c:pt idx="14">
                  <c:v>628.78</c:v>
                </c:pt>
                <c:pt idx="15">
                  <c:v>629.14</c:v>
                </c:pt>
                <c:pt idx="16">
                  <c:v>630.36</c:v>
                </c:pt>
                <c:pt idx="17">
                  <c:v>636.64</c:v>
                </c:pt>
                <c:pt idx="18">
                  <c:v>645</c:v>
                </c:pt>
                <c:pt idx="19">
                  <c:v>635.32000000000005</c:v>
                </c:pt>
                <c:pt idx="20">
                  <c:v>653.29999999999995</c:v>
                </c:pt>
                <c:pt idx="21">
                  <c:v>659.04</c:v>
                </c:pt>
                <c:pt idx="22">
                  <c:v>671.09</c:v>
                </c:pt>
                <c:pt idx="23">
                  <c:v>674.34</c:v>
                </c:pt>
                <c:pt idx="24">
                  <c:v>699.9</c:v>
                </c:pt>
                <c:pt idx="25">
                  <c:v>702.68</c:v>
                </c:pt>
                <c:pt idx="26">
                  <c:v>683.93</c:v>
                </c:pt>
                <c:pt idx="27">
                  <c:v>701.26</c:v>
                </c:pt>
                <c:pt idx="28">
                  <c:v>744.96</c:v>
                </c:pt>
                <c:pt idx="29">
                  <c:v>785.07</c:v>
                </c:pt>
                <c:pt idx="30">
                  <c:v>750.83</c:v>
                </c:pt>
              </c:numCache>
            </c:numRef>
          </c:val>
          <c:smooth val="0"/>
          <c:extLst>
            <c:ext xmlns:c16="http://schemas.microsoft.com/office/drawing/2014/chart" uri="{C3380CC4-5D6E-409C-BE32-E72D297353CC}">
              <c16:uniqueId val="{00000004-5A1A-4A76-8F98-795D5F2259E9}"/>
            </c:ext>
          </c:extLst>
        </c:ser>
        <c:dLbls>
          <c:showLegendKey val="0"/>
          <c:showVal val="0"/>
          <c:showCatName val="0"/>
          <c:showSerName val="0"/>
          <c:showPercent val="0"/>
          <c:showBubbleSize val="0"/>
        </c:dLbls>
        <c:smooth val="0"/>
        <c:axId val="1903659247"/>
        <c:axId val="1602557183"/>
      </c:lineChart>
      <c:catAx>
        <c:axId val="190365924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layout>
            <c:manualLayout>
              <c:xMode val="edge"/>
              <c:yMode val="edge"/>
              <c:x val="0.50474184148034129"/>
              <c:y val="0.8976542293552102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out"/>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2557183"/>
        <c:crosses val="autoZero"/>
        <c:auto val="1"/>
        <c:lblAlgn val="ctr"/>
        <c:lblOffset val="100"/>
        <c:tickLblSkip val="1"/>
        <c:noMultiLvlLbl val="0"/>
      </c:catAx>
      <c:valAx>
        <c:axId val="160255718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r>
                  <a:rPr lang="en-US" sz="1000" b="0" i="0" u="none" strike="noStrike" kern="1200" baseline="0">
                    <a:solidFill>
                      <a:schemeClr val="tx1"/>
                    </a:solidFill>
                  </a:rPr>
                  <a:t>Emissions (MtCO</a:t>
                </a:r>
                <a:r>
                  <a:rPr lang="en-US" sz="1000" b="0" i="0" u="none" strike="noStrike" kern="1200" baseline="-25000">
                    <a:solidFill>
                      <a:schemeClr val="tx1"/>
                    </a:solidFill>
                  </a:rPr>
                  <a:t>2</a:t>
                </a:r>
                <a:r>
                  <a:rPr lang="en-US" sz="1000" b="0" i="0" u="none" strike="noStrike" kern="1200" baseline="0">
                    <a:solidFill>
                      <a:schemeClr val="tx1"/>
                    </a:solidFill>
                  </a:rPr>
                  <a:t>e) </a:t>
                </a:r>
              </a:p>
            </c:rich>
          </c:tx>
          <c:overlay val="0"/>
          <c:spPr>
            <a:noFill/>
            <a:ln>
              <a:noFill/>
            </a:ln>
            <a:effectLst/>
          </c:spPr>
          <c:txPr>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3659247"/>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Germany Waste</a:t>
            </a:r>
          </a:p>
        </c:rich>
      </c:tx>
      <c:layout>
        <c:manualLayout>
          <c:xMode val="edge"/>
          <c:yMode val="edge"/>
          <c:x val="0.43738599975013642"/>
          <c:y val="3.276302028364682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'[UN Waste Data Worksheet.xlsx]Table'!$A$2:$F$2</c:f>
              <c:strCache>
                <c:ptCount val="6"/>
                <c:pt idx="0">
                  <c:v>Bangladesh</c:v>
                </c:pt>
              </c:strCache>
            </c:strRef>
          </c:tx>
          <c:spPr>
            <a:ln w="28575" cap="rnd">
              <a:solidFill>
                <a:schemeClr val="accent1"/>
              </a:solidFill>
              <a:round/>
            </a:ln>
            <a:effectLst/>
          </c:spPr>
          <c:marker>
            <c:symbol val="none"/>
          </c:marker>
          <c:cat>
            <c:strRef>
              <c:f>'[UN Waste Data Worksheet.xlsx]Table'!$G$1:$AF$1</c:f>
              <c:strCache>
                <c:ptCount val="26"/>
                <c:pt idx="0">
                  <c:v>1995</c:v>
                </c:pt>
                <c:pt idx="1">
                  <c:v>1996</c:v>
                </c:pt>
                <c:pt idx="2">
                  <c:v>1997</c:v>
                </c:pt>
                <c:pt idx="3">
                  <c:v>1998</c:v>
                </c:pt>
                <c:pt idx="4">
                  <c:v>1999</c:v>
                </c:pt>
                <c:pt idx="5">
                  <c:v>2000</c:v>
                </c:pt>
                <c:pt idx="6">
                  <c:v>2001</c:v>
                </c:pt>
                <c:pt idx="7">
                  <c:v>2002</c:v>
                </c:pt>
                <c:pt idx="8">
                  <c:v>2003</c:v>
                </c:pt>
                <c:pt idx="9">
                  <c:v>2004</c:v>
                </c:pt>
                <c:pt idx="10">
                  <c:v>2005</c:v>
                </c:pt>
                <c:pt idx="11">
                  <c:v>2006</c:v>
                </c:pt>
                <c:pt idx="12">
                  <c:v>2007</c:v>
                </c:pt>
                <c:pt idx="13">
                  <c:v>2008</c:v>
                </c:pt>
                <c:pt idx="14">
                  <c:v>2009</c:v>
                </c:pt>
                <c:pt idx="15">
                  <c:v>2010</c:v>
                </c:pt>
                <c:pt idx="16">
                  <c:v>2011</c:v>
                </c:pt>
                <c:pt idx="17">
                  <c:v>2012</c:v>
                </c:pt>
                <c:pt idx="18">
                  <c:v>2013</c:v>
                </c:pt>
                <c:pt idx="19">
                  <c:v>2014</c:v>
                </c:pt>
                <c:pt idx="20">
                  <c:v>2015</c:v>
                </c:pt>
                <c:pt idx="21">
                  <c:v>2016</c:v>
                </c:pt>
                <c:pt idx="22">
                  <c:v>2017</c:v>
                </c:pt>
                <c:pt idx="23">
                  <c:v>2018</c:v>
                </c:pt>
                <c:pt idx="24">
                  <c:v>2019</c:v>
                </c:pt>
                <c:pt idx="25">
                  <c:v>2020</c:v>
                </c:pt>
              </c:strCache>
            </c:strRef>
          </c:cat>
          <c:val>
            <c:numRef>
              <c:f>'[UN Waste Data Worksheet.xlsx]Table'!$G$2:$AF$2</c:f>
            </c:numRef>
          </c:val>
          <c:smooth val="0"/>
          <c:extLst>
            <c:ext xmlns:c16="http://schemas.microsoft.com/office/drawing/2014/chart" uri="{C3380CC4-5D6E-409C-BE32-E72D297353CC}">
              <c16:uniqueId val="{00000000-B97A-4F93-A6CF-F67057C1AFC6}"/>
            </c:ext>
          </c:extLst>
        </c:ser>
        <c:ser>
          <c:idx val="1"/>
          <c:order val="1"/>
          <c:tx>
            <c:strRef>
              <c:f>'[UN Waste Data Worksheet.xlsx]Table'!$A$3:$F$3</c:f>
              <c:strCache>
                <c:ptCount val="6"/>
                <c:pt idx="0">
                  <c:v>Brazil</c:v>
                </c:pt>
              </c:strCache>
            </c:strRef>
          </c:tx>
          <c:spPr>
            <a:ln w="28575" cap="rnd">
              <a:solidFill>
                <a:schemeClr val="accent2"/>
              </a:solidFill>
              <a:round/>
            </a:ln>
            <a:effectLst/>
          </c:spPr>
          <c:marker>
            <c:symbol val="none"/>
          </c:marker>
          <c:cat>
            <c:strRef>
              <c:f>'[UN Waste Data Worksheet.xlsx]Table'!$G$1:$AF$1</c:f>
              <c:strCache>
                <c:ptCount val="26"/>
                <c:pt idx="0">
                  <c:v>1995</c:v>
                </c:pt>
                <c:pt idx="1">
                  <c:v>1996</c:v>
                </c:pt>
                <c:pt idx="2">
                  <c:v>1997</c:v>
                </c:pt>
                <c:pt idx="3">
                  <c:v>1998</c:v>
                </c:pt>
                <c:pt idx="4">
                  <c:v>1999</c:v>
                </c:pt>
                <c:pt idx="5">
                  <c:v>2000</c:v>
                </c:pt>
                <c:pt idx="6">
                  <c:v>2001</c:v>
                </c:pt>
                <c:pt idx="7">
                  <c:v>2002</c:v>
                </c:pt>
                <c:pt idx="8">
                  <c:v>2003</c:v>
                </c:pt>
                <c:pt idx="9">
                  <c:v>2004</c:v>
                </c:pt>
                <c:pt idx="10">
                  <c:v>2005</c:v>
                </c:pt>
                <c:pt idx="11">
                  <c:v>2006</c:v>
                </c:pt>
                <c:pt idx="12">
                  <c:v>2007</c:v>
                </c:pt>
                <c:pt idx="13">
                  <c:v>2008</c:v>
                </c:pt>
                <c:pt idx="14">
                  <c:v>2009</c:v>
                </c:pt>
                <c:pt idx="15">
                  <c:v>2010</c:v>
                </c:pt>
                <c:pt idx="16">
                  <c:v>2011</c:v>
                </c:pt>
                <c:pt idx="17">
                  <c:v>2012</c:v>
                </c:pt>
                <c:pt idx="18">
                  <c:v>2013</c:v>
                </c:pt>
                <c:pt idx="19">
                  <c:v>2014</c:v>
                </c:pt>
                <c:pt idx="20">
                  <c:v>2015</c:v>
                </c:pt>
                <c:pt idx="21">
                  <c:v>2016</c:v>
                </c:pt>
                <c:pt idx="22">
                  <c:v>2017</c:v>
                </c:pt>
                <c:pt idx="23">
                  <c:v>2018</c:v>
                </c:pt>
                <c:pt idx="24">
                  <c:v>2019</c:v>
                </c:pt>
                <c:pt idx="25">
                  <c:v>2020</c:v>
                </c:pt>
              </c:strCache>
            </c:strRef>
          </c:cat>
          <c:val>
            <c:numRef>
              <c:f>'[UN Waste Data Worksheet.xlsx]Table'!$G$3:$AF$3</c:f>
            </c:numRef>
          </c:val>
          <c:smooth val="0"/>
          <c:extLst>
            <c:ext xmlns:c16="http://schemas.microsoft.com/office/drawing/2014/chart" uri="{C3380CC4-5D6E-409C-BE32-E72D297353CC}">
              <c16:uniqueId val="{00000001-B97A-4F93-A6CF-F67057C1AFC6}"/>
            </c:ext>
          </c:extLst>
        </c:ser>
        <c:ser>
          <c:idx val="2"/>
          <c:order val="2"/>
          <c:tx>
            <c:strRef>
              <c:f>'[UN Waste Data Worksheet.xlsx]Table'!$A$4:$F$4</c:f>
              <c:strCache>
                <c:ptCount val="6"/>
                <c:pt idx="0">
                  <c:v>China</c:v>
                </c:pt>
              </c:strCache>
            </c:strRef>
          </c:tx>
          <c:spPr>
            <a:ln w="28575" cap="rnd">
              <a:solidFill>
                <a:schemeClr val="accent3"/>
              </a:solidFill>
              <a:round/>
            </a:ln>
            <a:effectLst/>
          </c:spPr>
          <c:marker>
            <c:symbol val="none"/>
          </c:marker>
          <c:cat>
            <c:strRef>
              <c:f>'[UN Waste Data Worksheet.xlsx]Table'!$G$1:$AF$1</c:f>
              <c:strCache>
                <c:ptCount val="26"/>
                <c:pt idx="0">
                  <c:v>1995</c:v>
                </c:pt>
                <c:pt idx="1">
                  <c:v>1996</c:v>
                </c:pt>
                <c:pt idx="2">
                  <c:v>1997</c:v>
                </c:pt>
                <c:pt idx="3">
                  <c:v>1998</c:v>
                </c:pt>
                <c:pt idx="4">
                  <c:v>1999</c:v>
                </c:pt>
                <c:pt idx="5">
                  <c:v>2000</c:v>
                </c:pt>
                <c:pt idx="6">
                  <c:v>2001</c:v>
                </c:pt>
                <c:pt idx="7">
                  <c:v>2002</c:v>
                </c:pt>
                <c:pt idx="8">
                  <c:v>2003</c:v>
                </c:pt>
                <c:pt idx="9">
                  <c:v>2004</c:v>
                </c:pt>
                <c:pt idx="10">
                  <c:v>2005</c:v>
                </c:pt>
                <c:pt idx="11">
                  <c:v>2006</c:v>
                </c:pt>
                <c:pt idx="12">
                  <c:v>2007</c:v>
                </c:pt>
                <c:pt idx="13">
                  <c:v>2008</c:v>
                </c:pt>
                <c:pt idx="14">
                  <c:v>2009</c:v>
                </c:pt>
                <c:pt idx="15">
                  <c:v>2010</c:v>
                </c:pt>
                <c:pt idx="16">
                  <c:v>2011</c:v>
                </c:pt>
                <c:pt idx="17">
                  <c:v>2012</c:v>
                </c:pt>
                <c:pt idx="18">
                  <c:v>2013</c:v>
                </c:pt>
                <c:pt idx="19">
                  <c:v>2014</c:v>
                </c:pt>
                <c:pt idx="20">
                  <c:v>2015</c:v>
                </c:pt>
                <c:pt idx="21">
                  <c:v>2016</c:v>
                </c:pt>
                <c:pt idx="22">
                  <c:v>2017</c:v>
                </c:pt>
                <c:pt idx="23">
                  <c:v>2018</c:v>
                </c:pt>
                <c:pt idx="24">
                  <c:v>2019</c:v>
                </c:pt>
                <c:pt idx="25">
                  <c:v>2020</c:v>
                </c:pt>
              </c:strCache>
            </c:strRef>
          </c:cat>
          <c:val>
            <c:numRef>
              <c:f>'[UN Waste Data Worksheet.xlsx]Table'!$G$4:$AF$4</c:f>
            </c:numRef>
          </c:val>
          <c:smooth val="0"/>
          <c:extLst>
            <c:ext xmlns:c16="http://schemas.microsoft.com/office/drawing/2014/chart" uri="{C3380CC4-5D6E-409C-BE32-E72D297353CC}">
              <c16:uniqueId val="{00000002-B97A-4F93-A6CF-F67057C1AFC6}"/>
            </c:ext>
          </c:extLst>
        </c:ser>
        <c:ser>
          <c:idx val="3"/>
          <c:order val="3"/>
          <c:tx>
            <c:strRef>
              <c:f>'[UN Waste Data Worksheet.xlsx]Table'!$A$5:$F$5</c:f>
              <c:strCache>
                <c:ptCount val="6"/>
                <c:pt idx="0">
                  <c:v>Egypt</c:v>
                </c:pt>
              </c:strCache>
            </c:strRef>
          </c:tx>
          <c:spPr>
            <a:ln w="28575" cap="rnd">
              <a:solidFill>
                <a:schemeClr val="accent4"/>
              </a:solidFill>
              <a:round/>
            </a:ln>
            <a:effectLst/>
          </c:spPr>
          <c:marker>
            <c:symbol val="none"/>
          </c:marker>
          <c:cat>
            <c:strRef>
              <c:f>'[UN Waste Data Worksheet.xlsx]Table'!$G$1:$AF$1</c:f>
              <c:strCache>
                <c:ptCount val="26"/>
                <c:pt idx="0">
                  <c:v>1995</c:v>
                </c:pt>
                <c:pt idx="1">
                  <c:v>1996</c:v>
                </c:pt>
                <c:pt idx="2">
                  <c:v>1997</c:v>
                </c:pt>
                <c:pt idx="3">
                  <c:v>1998</c:v>
                </c:pt>
                <c:pt idx="4">
                  <c:v>1999</c:v>
                </c:pt>
                <c:pt idx="5">
                  <c:v>2000</c:v>
                </c:pt>
                <c:pt idx="6">
                  <c:v>2001</c:v>
                </c:pt>
                <c:pt idx="7">
                  <c:v>2002</c:v>
                </c:pt>
                <c:pt idx="8">
                  <c:v>2003</c:v>
                </c:pt>
                <c:pt idx="9">
                  <c:v>2004</c:v>
                </c:pt>
                <c:pt idx="10">
                  <c:v>2005</c:v>
                </c:pt>
                <c:pt idx="11">
                  <c:v>2006</c:v>
                </c:pt>
                <c:pt idx="12">
                  <c:v>2007</c:v>
                </c:pt>
                <c:pt idx="13">
                  <c:v>2008</c:v>
                </c:pt>
                <c:pt idx="14">
                  <c:v>2009</c:v>
                </c:pt>
                <c:pt idx="15">
                  <c:v>2010</c:v>
                </c:pt>
                <c:pt idx="16">
                  <c:v>2011</c:v>
                </c:pt>
                <c:pt idx="17">
                  <c:v>2012</c:v>
                </c:pt>
                <c:pt idx="18">
                  <c:v>2013</c:v>
                </c:pt>
                <c:pt idx="19">
                  <c:v>2014</c:v>
                </c:pt>
                <c:pt idx="20">
                  <c:v>2015</c:v>
                </c:pt>
                <c:pt idx="21">
                  <c:v>2016</c:v>
                </c:pt>
                <c:pt idx="22">
                  <c:v>2017</c:v>
                </c:pt>
                <c:pt idx="23">
                  <c:v>2018</c:v>
                </c:pt>
                <c:pt idx="24">
                  <c:v>2019</c:v>
                </c:pt>
                <c:pt idx="25">
                  <c:v>2020</c:v>
                </c:pt>
              </c:strCache>
            </c:strRef>
          </c:cat>
          <c:val>
            <c:numRef>
              <c:f>'[UN Waste Data Worksheet.xlsx]Table'!$G$5:$AF$5</c:f>
            </c:numRef>
          </c:val>
          <c:smooth val="0"/>
          <c:extLst>
            <c:ext xmlns:c16="http://schemas.microsoft.com/office/drawing/2014/chart" uri="{C3380CC4-5D6E-409C-BE32-E72D297353CC}">
              <c16:uniqueId val="{00000003-B97A-4F93-A6CF-F67057C1AFC6}"/>
            </c:ext>
          </c:extLst>
        </c:ser>
        <c:ser>
          <c:idx val="4"/>
          <c:order val="4"/>
          <c:tx>
            <c:strRef>
              <c:f>'[UN Waste Data Worksheet.xlsx]Table'!$A$6:$F$6</c:f>
              <c:strCache>
                <c:ptCount val="6"/>
                <c:pt idx="0">
                  <c:v>Germany</c:v>
                </c:pt>
              </c:strCache>
            </c:strRef>
          </c:tx>
          <c:spPr>
            <a:ln w="28575" cap="rnd">
              <a:solidFill>
                <a:schemeClr val="accent3"/>
              </a:solidFill>
              <a:round/>
            </a:ln>
            <a:effectLst/>
          </c:spPr>
          <c:marker>
            <c:symbol val="none"/>
          </c:marker>
          <c:cat>
            <c:strRef>
              <c:f>'[UN Waste Data Worksheet.xlsx]Table'!$G$1:$AF$1</c:f>
              <c:strCache>
                <c:ptCount val="26"/>
                <c:pt idx="0">
                  <c:v>1995</c:v>
                </c:pt>
                <c:pt idx="1">
                  <c:v>1996</c:v>
                </c:pt>
                <c:pt idx="2">
                  <c:v>1997</c:v>
                </c:pt>
                <c:pt idx="3">
                  <c:v>1998</c:v>
                </c:pt>
                <c:pt idx="4">
                  <c:v>1999</c:v>
                </c:pt>
                <c:pt idx="5">
                  <c:v>2000</c:v>
                </c:pt>
                <c:pt idx="6">
                  <c:v>2001</c:v>
                </c:pt>
                <c:pt idx="7">
                  <c:v>2002</c:v>
                </c:pt>
                <c:pt idx="8">
                  <c:v>2003</c:v>
                </c:pt>
                <c:pt idx="9">
                  <c:v>2004</c:v>
                </c:pt>
                <c:pt idx="10">
                  <c:v>2005</c:v>
                </c:pt>
                <c:pt idx="11">
                  <c:v>2006</c:v>
                </c:pt>
                <c:pt idx="12">
                  <c:v>2007</c:v>
                </c:pt>
                <c:pt idx="13">
                  <c:v>2008</c:v>
                </c:pt>
                <c:pt idx="14">
                  <c:v>2009</c:v>
                </c:pt>
                <c:pt idx="15">
                  <c:v>2010</c:v>
                </c:pt>
                <c:pt idx="16">
                  <c:v>2011</c:v>
                </c:pt>
                <c:pt idx="17">
                  <c:v>2012</c:v>
                </c:pt>
                <c:pt idx="18">
                  <c:v>2013</c:v>
                </c:pt>
                <c:pt idx="19">
                  <c:v>2014</c:v>
                </c:pt>
                <c:pt idx="20">
                  <c:v>2015</c:v>
                </c:pt>
                <c:pt idx="21">
                  <c:v>2016</c:v>
                </c:pt>
                <c:pt idx="22">
                  <c:v>2017</c:v>
                </c:pt>
                <c:pt idx="23">
                  <c:v>2018</c:v>
                </c:pt>
                <c:pt idx="24">
                  <c:v>2019</c:v>
                </c:pt>
                <c:pt idx="25">
                  <c:v>2020</c:v>
                </c:pt>
              </c:strCache>
            </c:strRef>
          </c:cat>
          <c:val>
            <c:numRef>
              <c:f>'[UN Waste Data Worksheet.xlsx]Table'!$G$6:$AF$6</c:f>
              <c:numCache>
                <c:formatCode>General</c:formatCode>
                <c:ptCount val="26"/>
                <c:pt idx="0">
                  <c:v>50894</c:v>
                </c:pt>
                <c:pt idx="1">
                  <c:v>52544</c:v>
                </c:pt>
                <c:pt idx="2">
                  <c:v>53966</c:v>
                </c:pt>
                <c:pt idx="3">
                  <c:v>53058</c:v>
                </c:pt>
                <c:pt idx="4">
                  <c:v>52373</c:v>
                </c:pt>
                <c:pt idx="5">
                  <c:v>52810</c:v>
                </c:pt>
                <c:pt idx="6">
                  <c:v>52075</c:v>
                </c:pt>
                <c:pt idx="7">
                  <c:v>52772</c:v>
                </c:pt>
                <c:pt idx="8">
                  <c:v>49622</c:v>
                </c:pt>
                <c:pt idx="9">
                  <c:v>48434</c:v>
                </c:pt>
                <c:pt idx="10">
                  <c:v>46555</c:v>
                </c:pt>
                <c:pt idx="11">
                  <c:v>46426</c:v>
                </c:pt>
                <c:pt idx="12">
                  <c:v>47887</c:v>
                </c:pt>
                <c:pt idx="13">
                  <c:v>48367</c:v>
                </c:pt>
                <c:pt idx="14">
                  <c:v>48466</c:v>
                </c:pt>
                <c:pt idx="15">
                  <c:v>49237</c:v>
                </c:pt>
                <c:pt idx="16">
                  <c:v>50237</c:v>
                </c:pt>
                <c:pt idx="17">
                  <c:v>49759</c:v>
                </c:pt>
                <c:pt idx="18">
                  <c:v>49570</c:v>
                </c:pt>
                <c:pt idx="19">
                  <c:v>51102</c:v>
                </c:pt>
                <c:pt idx="20">
                  <c:v>51625</c:v>
                </c:pt>
                <c:pt idx="21">
                  <c:v>52133</c:v>
                </c:pt>
                <c:pt idx="22">
                  <c:v>52342</c:v>
                </c:pt>
              </c:numCache>
            </c:numRef>
          </c:val>
          <c:smooth val="0"/>
          <c:extLst>
            <c:ext xmlns:c16="http://schemas.microsoft.com/office/drawing/2014/chart" uri="{C3380CC4-5D6E-409C-BE32-E72D297353CC}">
              <c16:uniqueId val="{00000004-B97A-4F93-A6CF-F67057C1AFC6}"/>
            </c:ext>
          </c:extLst>
        </c:ser>
        <c:dLbls>
          <c:showLegendKey val="0"/>
          <c:showVal val="0"/>
          <c:showCatName val="0"/>
          <c:showSerName val="0"/>
          <c:showPercent val="0"/>
          <c:showBubbleSize val="0"/>
        </c:dLbls>
        <c:smooth val="0"/>
        <c:axId val="1772425199"/>
        <c:axId val="1862642255"/>
      </c:lineChart>
      <c:catAx>
        <c:axId val="177242519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layout>
            <c:manualLayout>
              <c:xMode val="edge"/>
              <c:yMode val="edge"/>
              <c:x val="0.52169522563337123"/>
              <c:y val="0.91379860615797159"/>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out"/>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642255"/>
        <c:crosses val="autoZero"/>
        <c:auto val="1"/>
        <c:lblAlgn val="ctr"/>
        <c:lblOffset val="100"/>
        <c:tickLblSkip val="1"/>
        <c:noMultiLvlLbl val="0"/>
      </c:catAx>
      <c:valAx>
        <c:axId val="18626422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Waste(1000</a:t>
                </a:r>
                <a:r>
                  <a:rPr lang="en-US" baseline="0"/>
                  <a:t> tonnes)</a:t>
                </a:r>
                <a:endParaRPr lang="en-US"/>
              </a:p>
            </c:rich>
          </c:tx>
          <c:layout>
            <c:manualLayout>
              <c:xMode val="edge"/>
              <c:yMode val="edge"/>
              <c:x val="1.542511921298414E-2"/>
              <c:y val="0.26959130645756824"/>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2425199"/>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Germany Emissions</a:t>
            </a:r>
          </a:p>
        </c:rich>
      </c:tx>
      <c:layout>
        <c:manualLayout>
          <c:xMode val="edge"/>
          <c:yMode val="edge"/>
          <c:x val="0.40059523418133519"/>
          <c:y val="2.275002410845730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'[ghg-emissions-corrected.xlsx]The right sheet'!$A$2</c:f>
              <c:strCache>
                <c:ptCount val="1"/>
                <c:pt idx="0">
                  <c:v>China</c:v>
                </c:pt>
              </c:strCache>
            </c:strRef>
          </c:tx>
          <c:spPr>
            <a:ln w="28575" cap="rnd">
              <a:solidFill>
                <a:schemeClr val="accent1"/>
              </a:solidFill>
              <a:round/>
            </a:ln>
            <a:effectLst/>
          </c:spPr>
          <c:marker>
            <c:symbol val="none"/>
          </c:marker>
          <c:cat>
            <c:strRef>
              <c:f>'[ghg-emissions-corrected.xlsx]The right sheet'!$B$1:$AF$1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'[ghg-emissions-corrected.xlsx]The right sheet'!$B$2:$AF$2</c:f>
            </c:numRef>
          </c:val>
          <c:smooth val="0"/>
          <c:extLst>
            <c:ext xmlns:c16="http://schemas.microsoft.com/office/drawing/2014/chart" uri="{C3380CC4-5D6E-409C-BE32-E72D297353CC}">
              <c16:uniqueId val="{00000000-9BBF-457A-8017-80DFC5A71BF7}"/>
            </c:ext>
          </c:extLst>
        </c:ser>
        <c:ser>
          <c:idx val="1"/>
          <c:order val="1"/>
          <c:tx>
            <c:strRef>
              <c:f>'[ghg-emissions-corrected.xlsx]The right sheet'!$A$3</c:f>
              <c:strCache>
                <c:ptCount val="1"/>
                <c:pt idx="0">
                  <c:v>Germany</c:v>
                </c:pt>
              </c:strCache>
            </c:strRef>
          </c:tx>
          <c:spPr>
            <a:ln w="28575" cap="rnd">
              <a:solidFill>
                <a:schemeClr val="accent3"/>
              </a:solidFill>
              <a:round/>
            </a:ln>
            <a:effectLst/>
          </c:spPr>
          <c:marker>
            <c:symbol val="none"/>
          </c:marker>
          <c:cat>
            <c:strRef>
              <c:f>'[ghg-emissions-corrected.xlsx]The right sheet'!$B$1:$AF$1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'[ghg-emissions-corrected.xlsx]The right sheet'!$B$3:$AF$3</c:f>
              <c:numCache>
                <c:formatCode>General</c:formatCode>
                <c:ptCount val="31"/>
                <c:pt idx="0">
                  <c:v>99.83</c:v>
                </c:pt>
                <c:pt idx="1">
                  <c:v>96.97</c:v>
                </c:pt>
                <c:pt idx="2">
                  <c:v>91.52</c:v>
                </c:pt>
                <c:pt idx="3">
                  <c:v>89.98</c:v>
                </c:pt>
                <c:pt idx="4">
                  <c:v>88.51</c:v>
                </c:pt>
                <c:pt idx="5">
                  <c:v>87.49</c:v>
                </c:pt>
                <c:pt idx="6">
                  <c:v>86.23</c:v>
                </c:pt>
                <c:pt idx="7">
                  <c:v>83.26</c:v>
                </c:pt>
                <c:pt idx="8">
                  <c:v>79.77</c:v>
                </c:pt>
                <c:pt idx="9">
                  <c:v>77.55</c:v>
                </c:pt>
                <c:pt idx="10">
                  <c:v>74.989999999999995</c:v>
                </c:pt>
                <c:pt idx="11">
                  <c:v>73.319999999999993</c:v>
                </c:pt>
                <c:pt idx="12">
                  <c:v>71.09</c:v>
                </c:pt>
                <c:pt idx="13">
                  <c:v>68.930000000000007</c:v>
                </c:pt>
                <c:pt idx="14">
                  <c:v>66.260000000000005</c:v>
                </c:pt>
                <c:pt idx="15">
                  <c:v>64.63</c:v>
                </c:pt>
                <c:pt idx="16">
                  <c:v>62.77</c:v>
                </c:pt>
                <c:pt idx="17">
                  <c:v>61.21</c:v>
                </c:pt>
                <c:pt idx="18">
                  <c:v>60.81</c:v>
                </c:pt>
                <c:pt idx="19">
                  <c:v>58.9</c:v>
                </c:pt>
                <c:pt idx="20">
                  <c:v>57.84</c:v>
                </c:pt>
                <c:pt idx="21">
                  <c:v>55.94</c:v>
                </c:pt>
                <c:pt idx="22">
                  <c:v>55.34</c:v>
                </c:pt>
                <c:pt idx="23">
                  <c:v>55.08</c:v>
                </c:pt>
                <c:pt idx="24">
                  <c:v>53.39</c:v>
                </c:pt>
                <c:pt idx="25">
                  <c:v>52.53</c:v>
                </c:pt>
                <c:pt idx="26">
                  <c:v>51.6</c:v>
                </c:pt>
                <c:pt idx="27">
                  <c:v>51.15</c:v>
                </c:pt>
                <c:pt idx="28">
                  <c:v>49.6</c:v>
                </c:pt>
                <c:pt idx="29">
                  <c:v>48.45</c:v>
                </c:pt>
                <c:pt idx="30">
                  <c:v>46.92</c:v>
                </c:pt>
              </c:numCache>
            </c:numRef>
          </c:val>
          <c:smooth val="0"/>
          <c:extLst>
            <c:ext xmlns:c16="http://schemas.microsoft.com/office/drawing/2014/chart" uri="{C3380CC4-5D6E-409C-BE32-E72D297353CC}">
              <c16:uniqueId val="{00000001-9BBF-457A-8017-80DFC5A71BF7}"/>
            </c:ext>
          </c:extLst>
        </c:ser>
        <c:ser>
          <c:idx val="2"/>
          <c:order val="2"/>
          <c:tx>
            <c:strRef>
              <c:f>'[ghg-emissions-corrected.xlsx]The right sheet'!$A$4</c:f>
              <c:strCache>
                <c:ptCount val="1"/>
                <c:pt idx="0">
                  <c:v>Indonesia</c:v>
                </c:pt>
              </c:strCache>
            </c:strRef>
          </c:tx>
          <c:spPr>
            <a:ln w="28575" cap="rnd">
              <a:solidFill>
                <a:schemeClr val="accent3"/>
              </a:solidFill>
              <a:round/>
            </a:ln>
            <a:effectLst/>
          </c:spPr>
          <c:marker>
            <c:symbol val="none"/>
          </c:marker>
          <c:cat>
            <c:strRef>
              <c:f>'[ghg-emissions-corrected.xlsx]The right sheet'!$B$1:$AF$1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'[ghg-emissions-corrected.xlsx]The right sheet'!$B$4:$AF$4</c:f>
            </c:numRef>
          </c:val>
          <c:smooth val="0"/>
          <c:extLst>
            <c:ext xmlns:c16="http://schemas.microsoft.com/office/drawing/2014/chart" uri="{C3380CC4-5D6E-409C-BE32-E72D297353CC}">
              <c16:uniqueId val="{00000002-9BBF-457A-8017-80DFC5A71BF7}"/>
            </c:ext>
          </c:extLst>
        </c:ser>
        <c:ser>
          <c:idx val="3"/>
          <c:order val="3"/>
          <c:tx>
            <c:strRef>
              <c:f>'[ghg-emissions-corrected.xlsx]The right sheet'!$A$5</c:f>
              <c:strCache>
                <c:ptCount val="1"/>
                <c:pt idx="0">
                  <c:v>Japan</c:v>
                </c:pt>
              </c:strCache>
            </c:strRef>
          </c:tx>
          <c:spPr>
            <a:ln w="28575" cap="rnd">
              <a:solidFill>
                <a:schemeClr val="accent4"/>
              </a:solidFill>
              <a:round/>
            </a:ln>
            <a:effectLst/>
          </c:spPr>
          <c:marker>
            <c:symbol val="none"/>
          </c:marker>
          <c:cat>
            <c:strRef>
              <c:f>'[ghg-emissions-corrected.xlsx]The right sheet'!$B$1:$AF$1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'[ghg-emissions-corrected.xlsx]The right sheet'!$B$5:$AF$5</c:f>
            </c:numRef>
          </c:val>
          <c:smooth val="0"/>
          <c:extLst>
            <c:ext xmlns:c16="http://schemas.microsoft.com/office/drawing/2014/chart" uri="{C3380CC4-5D6E-409C-BE32-E72D297353CC}">
              <c16:uniqueId val="{00000003-9BBF-457A-8017-80DFC5A71BF7}"/>
            </c:ext>
          </c:extLst>
        </c:ser>
        <c:ser>
          <c:idx val="4"/>
          <c:order val="4"/>
          <c:tx>
            <c:strRef>
              <c:f>'[ghg-emissions-corrected.xlsx]The right sheet'!$A$6</c:f>
              <c:strCache>
                <c:ptCount val="1"/>
                <c:pt idx="0">
                  <c:v>United States</c:v>
                </c:pt>
              </c:strCache>
            </c:strRef>
          </c:tx>
          <c:spPr>
            <a:ln w="28575" cap="rnd">
              <a:solidFill>
                <a:schemeClr val="accent5"/>
              </a:solidFill>
              <a:round/>
            </a:ln>
            <a:effectLst/>
          </c:spPr>
          <c:marker>
            <c:symbol val="none"/>
          </c:marker>
          <c:cat>
            <c:strRef>
              <c:f>'[ghg-emissions-corrected.xlsx]The right sheet'!$B$1:$AF$1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'[ghg-emissions-corrected.xlsx]The right sheet'!$B$6:$AF$6</c:f>
            </c:numRef>
          </c:val>
          <c:smooth val="0"/>
          <c:extLst>
            <c:ext xmlns:c16="http://schemas.microsoft.com/office/drawing/2014/chart" uri="{C3380CC4-5D6E-409C-BE32-E72D297353CC}">
              <c16:uniqueId val="{00000004-9BBF-457A-8017-80DFC5A71BF7}"/>
            </c:ext>
          </c:extLst>
        </c:ser>
        <c:dLbls>
          <c:showLegendKey val="0"/>
          <c:showVal val="0"/>
          <c:showCatName val="0"/>
          <c:showSerName val="0"/>
          <c:showPercent val="0"/>
          <c:showBubbleSize val="0"/>
        </c:dLbls>
        <c:smooth val="0"/>
        <c:axId val="1903659247"/>
        <c:axId val="1602557183"/>
      </c:lineChart>
      <c:catAx>
        <c:axId val="190365924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out"/>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2557183"/>
        <c:crosses val="autoZero"/>
        <c:auto val="1"/>
        <c:lblAlgn val="ctr"/>
        <c:lblOffset val="100"/>
        <c:tickLblSkip val="1"/>
        <c:noMultiLvlLbl val="0"/>
      </c:catAx>
      <c:valAx>
        <c:axId val="160255718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kern="1200" baseline="0">
                    <a:solidFill>
                      <a:schemeClr val="tx1"/>
                    </a:solidFill>
                  </a:rPr>
                  <a:t>Emissions (MtCO</a:t>
                </a:r>
                <a:r>
                  <a:rPr lang="en-US" sz="1000" b="0" i="0" u="none" strike="noStrike" kern="1200" baseline="-25000">
                    <a:solidFill>
                      <a:schemeClr val="tx1"/>
                    </a:solidFill>
                  </a:rPr>
                  <a:t>2</a:t>
                </a:r>
                <a:r>
                  <a:rPr lang="en-US" sz="1000" b="0" i="0" u="none" strike="noStrike" kern="1200" baseline="0">
                    <a:solidFill>
                      <a:schemeClr val="tx1"/>
                    </a:solidFill>
                  </a:rPr>
                  <a:t>e)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3659247"/>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Indonesia Population</a:t>
            </a:r>
          </a:p>
        </c:rich>
      </c:tx>
      <c:layout>
        <c:manualLayout>
          <c:xMode val="edge"/>
          <c:yMode val="edge"/>
          <c:x val="0.4139166666666666"/>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[PopulationGraphs.xlsx]Indonesia!$A$2</c:f>
              <c:strCache>
                <c:ptCount val="1"/>
                <c:pt idx="0">
                  <c:v>Indonesia</c:v>
                </c:pt>
              </c:strCache>
            </c:strRef>
          </c:tx>
          <c:spPr>
            <a:ln w="28575" cap="rnd">
              <a:solidFill>
                <a:schemeClr val="accent1"/>
              </a:solidFill>
              <a:round/>
            </a:ln>
            <a:effectLst/>
          </c:spPr>
          <c:marker>
            <c:symbol val="none"/>
          </c:marker>
          <c:cat>
            <c:strRef>
              <c:f>[PopulationGraphs.xlsx]Indonesia!$B$1:$AF$1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[PopulationGraphs.xlsx]Indonesia!$B$2:$AF$2</c:f>
              <c:numCache>
                <c:formatCode>General</c:formatCode>
                <c:ptCount val="31"/>
                <c:pt idx="0">
                  <c:v>182159874</c:v>
                </c:pt>
                <c:pt idx="1">
                  <c:v>185361228</c:v>
                </c:pt>
                <c:pt idx="2">
                  <c:v>188558416</c:v>
                </c:pt>
                <c:pt idx="3">
                  <c:v>191737287</c:v>
                </c:pt>
                <c:pt idx="4">
                  <c:v>194928533</c:v>
                </c:pt>
                <c:pt idx="5">
                  <c:v>198140162</c:v>
                </c:pt>
                <c:pt idx="6">
                  <c:v>201373791</c:v>
                </c:pt>
                <c:pt idx="7">
                  <c:v>204628007</c:v>
                </c:pt>
                <c:pt idx="8">
                  <c:v>207855486</c:v>
                </c:pt>
                <c:pt idx="9">
                  <c:v>210996910</c:v>
                </c:pt>
                <c:pt idx="10">
                  <c:v>214072421</c:v>
                </c:pt>
                <c:pt idx="11">
                  <c:v>217112437</c:v>
                </c:pt>
                <c:pt idx="12">
                  <c:v>220115092</c:v>
                </c:pt>
                <c:pt idx="13">
                  <c:v>223080121</c:v>
                </c:pt>
                <c:pt idx="14">
                  <c:v>225938595</c:v>
                </c:pt>
                <c:pt idx="15">
                  <c:v>228805144</c:v>
                </c:pt>
                <c:pt idx="16">
                  <c:v>231797427</c:v>
                </c:pt>
                <c:pt idx="17">
                  <c:v>234858289</c:v>
                </c:pt>
                <c:pt idx="18">
                  <c:v>237936543</c:v>
                </c:pt>
                <c:pt idx="19">
                  <c:v>240981299</c:v>
                </c:pt>
                <c:pt idx="20">
                  <c:v>244016173</c:v>
                </c:pt>
                <c:pt idx="21">
                  <c:v>247099697</c:v>
                </c:pt>
                <c:pt idx="22">
                  <c:v>250222695</c:v>
                </c:pt>
                <c:pt idx="23">
                  <c:v>253275918</c:v>
                </c:pt>
                <c:pt idx="24">
                  <c:v>256229761</c:v>
                </c:pt>
                <c:pt idx="25">
                  <c:v>259091970</c:v>
                </c:pt>
                <c:pt idx="26">
                  <c:v>261850182</c:v>
                </c:pt>
                <c:pt idx="27">
                  <c:v>264498852</c:v>
                </c:pt>
                <c:pt idx="28">
                  <c:v>267066843</c:v>
                </c:pt>
                <c:pt idx="29">
                  <c:v>269582878</c:v>
                </c:pt>
                <c:pt idx="30">
                  <c:v>271857970</c:v>
                </c:pt>
              </c:numCache>
            </c:numRef>
          </c:val>
          <c:smooth val="0"/>
          <c:extLst>
            <c:ext xmlns:c16="http://schemas.microsoft.com/office/drawing/2014/chart" uri="{C3380CC4-5D6E-409C-BE32-E72D297353CC}">
              <c16:uniqueId val="{00000000-F129-4153-A1C8-F75F6150C02A}"/>
            </c:ext>
          </c:extLst>
        </c:ser>
        <c:dLbls>
          <c:showLegendKey val="0"/>
          <c:showVal val="0"/>
          <c:showCatName val="0"/>
          <c:showSerName val="0"/>
          <c:showPercent val="0"/>
          <c:showBubbleSize val="0"/>
        </c:dLbls>
        <c:smooth val="0"/>
        <c:axId val="1460969695"/>
        <c:axId val="1771298191"/>
      </c:lineChart>
      <c:catAx>
        <c:axId val="146096969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out"/>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1298191"/>
        <c:crosses val="autoZero"/>
        <c:auto val="1"/>
        <c:lblAlgn val="ctr"/>
        <c:lblOffset val="100"/>
        <c:tickLblSkip val="1"/>
        <c:noMultiLvlLbl val="0"/>
      </c:catAx>
      <c:valAx>
        <c:axId val="1771298191"/>
        <c:scaling>
          <c:orientation val="minMax"/>
          <c:min val="15000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Population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0969695"/>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Indonesia Waste</a:t>
            </a:r>
          </a:p>
        </c:rich>
      </c:tx>
      <c:layout>
        <c:manualLayout>
          <c:xMode val="edge"/>
          <c:yMode val="edge"/>
          <c:x val="0.4203678915135608"/>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'[UN Waste Data Worksheet.xlsx]Table'!$A$2</c:f>
              <c:strCache>
                <c:ptCount val="1"/>
                <c:pt idx="0">
                  <c:v>Bangladesh</c:v>
                </c:pt>
              </c:strCache>
            </c:strRef>
          </c:tx>
          <c:spPr>
            <a:ln w="28575" cap="rnd">
              <a:solidFill>
                <a:schemeClr val="accent1"/>
              </a:solidFill>
              <a:round/>
            </a:ln>
            <a:effectLst/>
          </c:spPr>
          <c:marker>
            <c:symbol val="none"/>
          </c:marker>
          <c:cat>
            <c:strRef>
              <c:f>'[UN Waste Data Worksheet.xlsx]Table'!$B$1:$AF$1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'[UN Waste Data Worksheet.xlsx]Table'!$B$2:$AF$2</c:f>
            </c:numRef>
          </c:val>
          <c:smooth val="0"/>
          <c:extLst>
            <c:ext xmlns:c16="http://schemas.microsoft.com/office/drawing/2014/chart" uri="{C3380CC4-5D6E-409C-BE32-E72D297353CC}">
              <c16:uniqueId val="{00000000-96AE-4AA6-8808-5C03CAD1AFA3}"/>
            </c:ext>
          </c:extLst>
        </c:ser>
        <c:ser>
          <c:idx val="1"/>
          <c:order val="1"/>
          <c:tx>
            <c:strRef>
              <c:f>'[UN Waste Data Worksheet.xlsx]Table'!$A$3</c:f>
              <c:strCache>
                <c:ptCount val="1"/>
                <c:pt idx="0">
                  <c:v>Brazil</c:v>
                </c:pt>
              </c:strCache>
            </c:strRef>
          </c:tx>
          <c:spPr>
            <a:ln w="28575" cap="rnd">
              <a:solidFill>
                <a:schemeClr val="accent2"/>
              </a:solidFill>
              <a:round/>
            </a:ln>
            <a:effectLst/>
          </c:spPr>
          <c:marker>
            <c:symbol val="none"/>
          </c:marker>
          <c:cat>
            <c:strRef>
              <c:f>'[UN Waste Data Worksheet.xlsx]Table'!$B$1:$AF$1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'[UN Waste Data Worksheet.xlsx]Table'!$B$3:$AF$3</c:f>
            </c:numRef>
          </c:val>
          <c:smooth val="0"/>
          <c:extLst>
            <c:ext xmlns:c16="http://schemas.microsoft.com/office/drawing/2014/chart" uri="{C3380CC4-5D6E-409C-BE32-E72D297353CC}">
              <c16:uniqueId val="{00000001-96AE-4AA6-8808-5C03CAD1AFA3}"/>
            </c:ext>
          </c:extLst>
        </c:ser>
        <c:ser>
          <c:idx val="2"/>
          <c:order val="2"/>
          <c:tx>
            <c:strRef>
              <c:f>'[UN Waste Data Worksheet.xlsx]Table'!$A$4</c:f>
              <c:strCache>
                <c:ptCount val="1"/>
                <c:pt idx="0">
                  <c:v>China</c:v>
                </c:pt>
              </c:strCache>
            </c:strRef>
          </c:tx>
          <c:spPr>
            <a:ln w="28575" cap="rnd">
              <a:solidFill>
                <a:schemeClr val="accent3"/>
              </a:solidFill>
              <a:round/>
            </a:ln>
            <a:effectLst/>
          </c:spPr>
          <c:marker>
            <c:symbol val="none"/>
          </c:marker>
          <c:cat>
            <c:strRef>
              <c:f>'[UN Waste Data Worksheet.xlsx]Table'!$B$1:$AF$1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'[UN Waste Data Worksheet.xlsx]Table'!$B$4:$AF$4</c:f>
            </c:numRef>
          </c:val>
          <c:smooth val="0"/>
          <c:extLst>
            <c:ext xmlns:c16="http://schemas.microsoft.com/office/drawing/2014/chart" uri="{C3380CC4-5D6E-409C-BE32-E72D297353CC}">
              <c16:uniqueId val="{00000002-96AE-4AA6-8808-5C03CAD1AFA3}"/>
            </c:ext>
          </c:extLst>
        </c:ser>
        <c:ser>
          <c:idx val="3"/>
          <c:order val="3"/>
          <c:tx>
            <c:strRef>
              <c:f>'[UN Waste Data Worksheet.xlsx]Table'!$A$5</c:f>
              <c:strCache>
                <c:ptCount val="1"/>
                <c:pt idx="0">
                  <c:v>Egypt</c:v>
                </c:pt>
              </c:strCache>
            </c:strRef>
          </c:tx>
          <c:spPr>
            <a:ln w="28575" cap="rnd">
              <a:solidFill>
                <a:schemeClr val="accent4"/>
              </a:solidFill>
              <a:round/>
            </a:ln>
            <a:effectLst/>
          </c:spPr>
          <c:marker>
            <c:symbol val="none"/>
          </c:marker>
          <c:cat>
            <c:strRef>
              <c:f>'[UN Waste Data Worksheet.xlsx]Table'!$B$1:$AF$1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'[UN Waste Data Worksheet.xlsx]Table'!$B$5:$AF$5</c:f>
            </c:numRef>
          </c:val>
          <c:smooth val="0"/>
          <c:extLst>
            <c:ext xmlns:c16="http://schemas.microsoft.com/office/drawing/2014/chart" uri="{C3380CC4-5D6E-409C-BE32-E72D297353CC}">
              <c16:uniqueId val="{00000003-96AE-4AA6-8808-5C03CAD1AFA3}"/>
            </c:ext>
          </c:extLst>
        </c:ser>
        <c:ser>
          <c:idx val="4"/>
          <c:order val="4"/>
          <c:tx>
            <c:strRef>
              <c:f>'[UN Waste Data Worksheet.xlsx]Table'!$A$6</c:f>
              <c:strCache>
                <c:ptCount val="1"/>
                <c:pt idx="0">
                  <c:v>Germany</c:v>
                </c:pt>
              </c:strCache>
            </c:strRef>
          </c:tx>
          <c:spPr>
            <a:ln w="28575" cap="rnd">
              <a:solidFill>
                <a:schemeClr val="accent5"/>
              </a:solidFill>
              <a:round/>
            </a:ln>
            <a:effectLst/>
          </c:spPr>
          <c:marker>
            <c:symbol val="none"/>
          </c:marker>
          <c:cat>
            <c:strRef>
              <c:f>'[UN Waste Data Worksheet.xlsx]Table'!$B$1:$AF$1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'[UN Waste Data Worksheet.xlsx]Table'!$B$6:$AF$6</c:f>
            </c:numRef>
          </c:val>
          <c:smooth val="0"/>
          <c:extLst>
            <c:ext xmlns:c16="http://schemas.microsoft.com/office/drawing/2014/chart" uri="{C3380CC4-5D6E-409C-BE32-E72D297353CC}">
              <c16:uniqueId val="{00000004-96AE-4AA6-8808-5C03CAD1AFA3}"/>
            </c:ext>
          </c:extLst>
        </c:ser>
        <c:ser>
          <c:idx val="5"/>
          <c:order val="5"/>
          <c:tx>
            <c:strRef>
              <c:f>'[UN Waste Data Worksheet.xlsx]Table'!$A$7</c:f>
              <c:strCache>
                <c:ptCount val="1"/>
                <c:pt idx="0">
                  <c:v>Indonesia</c:v>
                </c:pt>
              </c:strCache>
            </c:strRef>
          </c:tx>
          <c:spPr>
            <a:ln w="28575" cap="rnd">
              <a:solidFill>
                <a:schemeClr val="accent1"/>
              </a:solidFill>
              <a:round/>
            </a:ln>
            <a:effectLst/>
          </c:spPr>
          <c:marker>
            <c:symbol val="none"/>
          </c:marker>
          <c:cat>
            <c:strRef>
              <c:f>'[UN Waste Data Worksheet.xlsx]Table'!$B$1:$AF$1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'[UN Waste Data Worksheet.xlsx]Table'!$B$7:$AF$7</c:f>
              <c:numCache>
                <c:formatCode>General</c:formatCode>
                <c:ptCount val="31"/>
                <c:pt idx="0">
                  <c:v>2477.1999999999998</c:v>
                </c:pt>
                <c:pt idx="5">
                  <c:v>4647.3</c:v>
                </c:pt>
                <c:pt idx="6">
                  <c:v>4997.1000000000004</c:v>
                </c:pt>
                <c:pt idx="7">
                  <c:v>4835.3</c:v>
                </c:pt>
                <c:pt idx="8">
                  <c:v>4345.1000000000004</c:v>
                </c:pt>
                <c:pt idx="9">
                  <c:v>4609.3999999999996</c:v>
                </c:pt>
                <c:pt idx="10">
                  <c:v>4778.8</c:v>
                </c:pt>
                <c:pt idx="11">
                  <c:v>4726.1000000000004</c:v>
                </c:pt>
                <c:pt idx="12">
                  <c:v>4859.6000000000004</c:v>
                </c:pt>
                <c:pt idx="13">
                  <c:v>5470.8</c:v>
                </c:pt>
                <c:pt idx="14">
                  <c:v>6044.4</c:v>
                </c:pt>
                <c:pt idx="15">
                  <c:v>5874.7</c:v>
                </c:pt>
                <c:pt idx="16">
                  <c:v>5256.5</c:v>
                </c:pt>
                <c:pt idx="17">
                  <c:v>7576.8</c:v>
                </c:pt>
                <c:pt idx="19">
                  <c:v>6866.2</c:v>
                </c:pt>
                <c:pt idx="20">
                  <c:v>7245.2</c:v>
                </c:pt>
                <c:pt idx="21">
                  <c:v>7742.3</c:v>
                </c:pt>
                <c:pt idx="22">
                  <c:v>7650.4</c:v>
                </c:pt>
                <c:pt idx="23">
                  <c:v>6002.8</c:v>
                </c:pt>
                <c:pt idx="24">
                  <c:v>5842.4</c:v>
                </c:pt>
                <c:pt idx="25">
                  <c:v>6026.8</c:v>
                </c:pt>
                <c:pt idx="26">
                  <c:v>9236.9</c:v>
                </c:pt>
                <c:pt idx="27">
                  <c:v>9536.6</c:v>
                </c:pt>
              </c:numCache>
            </c:numRef>
          </c:val>
          <c:smooth val="0"/>
          <c:extLst>
            <c:ext xmlns:c16="http://schemas.microsoft.com/office/drawing/2014/chart" uri="{C3380CC4-5D6E-409C-BE32-E72D297353CC}">
              <c16:uniqueId val="{00000005-96AE-4AA6-8808-5C03CAD1AFA3}"/>
            </c:ext>
          </c:extLst>
        </c:ser>
        <c:ser>
          <c:idx val="6"/>
          <c:order val="6"/>
          <c:tx>
            <c:strRef>
              <c:f>'[UN Waste Data Worksheet.xlsx]Table'!$A$8</c:f>
              <c:strCache>
                <c:ptCount val="1"/>
                <c:pt idx="0">
                  <c:v>Japan</c:v>
                </c:pt>
              </c:strCache>
            </c:strRef>
          </c:tx>
          <c:spPr>
            <a:ln w="28575" cap="rnd">
              <a:solidFill>
                <a:schemeClr val="accent1">
                  <a:lumMod val="60000"/>
                </a:schemeClr>
              </a:solidFill>
              <a:round/>
            </a:ln>
            <a:effectLst/>
          </c:spPr>
          <c:marker>
            <c:symbol val="none"/>
          </c:marker>
          <c:cat>
            <c:strRef>
              <c:f>'[UN Waste Data Worksheet.xlsx]Table'!$B$1:$AF$1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'[UN Waste Data Worksheet.xlsx]Table'!$B$8:$AF$8</c:f>
            </c:numRef>
          </c:val>
          <c:smooth val="0"/>
          <c:extLst>
            <c:ext xmlns:c16="http://schemas.microsoft.com/office/drawing/2014/chart" uri="{C3380CC4-5D6E-409C-BE32-E72D297353CC}">
              <c16:uniqueId val="{00000006-96AE-4AA6-8808-5C03CAD1AFA3}"/>
            </c:ext>
          </c:extLst>
        </c:ser>
        <c:ser>
          <c:idx val="7"/>
          <c:order val="7"/>
          <c:tx>
            <c:strRef>
              <c:f>'[UN Waste Data Worksheet.xlsx]Table'!$A$9</c:f>
              <c:strCache>
                <c:ptCount val="1"/>
                <c:pt idx="0">
                  <c:v>Mexico</c:v>
                </c:pt>
              </c:strCache>
            </c:strRef>
          </c:tx>
          <c:spPr>
            <a:ln w="28575" cap="rnd">
              <a:solidFill>
                <a:schemeClr val="accent2">
                  <a:lumMod val="60000"/>
                </a:schemeClr>
              </a:solidFill>
              <a:round/>
            </a:ln>
            <a:effectLst/>
          </c:spPr>
          <c:marker>
            <c:symbol val="none"/>
          </c:marker>
          <c:cat>
            <c:strRef>
              <c:f>'[UN Waste Data Worksheet.xlsx]Table'!$B$1:$AF$1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'[UN Waste Data Worksheet.xlsx]Table'!$B$9:$AF$9</c:f>
            </c:numRef>
          </c:val>
          <c:smooth val="0"/>
          <c:extLst>
            <c:ext xmlns:c16="http://schemas.microsoft.com/office/drawing/2014/chart" uri="{C3380CC4-5D6E-409C-BE32-E72D297353CC}">
              <c16:uniqueId val="{00000007-96AE-4AA6-8808-5C03CAD1AFA3}"/>
            </c:ext>
          </c:extLst>
        </c:ser>
        <c:ser>
          <c:idx val="8"/>
          <c:order val="8"/>
          <c:tx>
            <c:strRef>
              <c:f>'[UN Waste Data Worksheet.xlsx]Table'!$A$10</c:f>
              <c:strCache>
                <c:ptCount val="1"/>
                <c:pt idx="0">
                  <c:v>Turkey</c:v>
                </c:pt>
              </c:strCache>
            </c:strRef>
          </c:tx>
          <c:spPr>
            <a:ln w="28575" cap="rnd">
              <a:solidFill>
                <a:schemeClr val="accent3">
                  <a:lumMod val="60000"/>
                </a:schemeClr>
              </a:solidFill>
              <a:round/>
            </a:ln>
            <a:effectLst/>
          </c:spPr>
          <c:marker>
            <c:symbol val="none"/>
          </c:marker>
          <c:cat>
            <c:strRef>
              <c:f>'[UN Waste Data Worksheet.xlsx]Table'!$B$1:$AF$1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'[UN Waste Data Worksheet.xlsx]Table'!$B$10:$AF$10</c:f>
            </c:numRef>
          </c:val>
          <c:smooth val="0"/>
          <c:extLst>
            <c:ext xmlns:c16="http://schemas.microsoft.com/office/drawing/2014/chart" uri="{C3380CC4-5D6E-409C-BE32-E72D297353CC}">
              <c16:uniqueId val="{00000008-96AE-4AA6-8808-5C03CAD1AFA3}"/>
            </c:ext>
          </c:extLst>
        </c:ser>
        <c:ser>
          <c:idx val="9"/>
          <c:order val="9"/>
          <c:tx>
            <c:strRef>
              <c:f>'[UN Waste Data Worksheet.xlsx]Table'!$A$11</c:f>
              <c:strCache>
                <c:ptCount val="1"/>
                <c:pt idx="0">
                  <c:v>United States of America</c:v>
                </c:pt>
              </c:strCache>
            </c:strRef>
          </c:tx>
          <c:spPr>
            <a:ln w="28575" cap="rnd">
              <a:solidFill>
                <a:schemeClr val="accent4">
                  <a:lumMod val="60000"/>
                </a:schemeClr>
              </a:solidFill>
              <a:round/>
            </a:ln>
            <a:effectLst/>
          </c:spPr>
          <c:marker>
            <c:symbol val="none"/>
          </c:marker>
          <c:cat>
            <c:strRef>
              <c:f>'[UN Waste Data Worksheet.xlsx]Table'!$B$1:$AF$1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'[UN Waste Data Worksheet.xlsx]Table'!$B$11:$AF$11</c:f>
            </c:numRef>
          </c:val>
          <c:smooth val="0"/>
          <c:extLst>
            <c:ext xmlns:c16="http://schemas.microsoft.com/office/drawing/2014/chart" uri="{C3380CC4-5D6E-409C-BE32-E72D297353CC}">
              <c16:uniqueId val="{00000009-96AE-4AA6-8808-5C03CAD1AFA3}"/>
            </c:ext>
          </c:extLst>
        </c:ser>
        <c:dLbls>
          <c:showLegendKey val="0"/>
          <c:showVal val="0"/>
          <c:showCatName val="0"/>
          <c:showSerName val="0"/>
          <c:showPercent val="0"/>
          <c:showBubbleSize val="0"/>
        </c:dLbls>
        <c:smooth val="0"/>
        <c:axId val="1545712047"/>
        <c:axId val="1717367535"/>
      </c:lineChart>
      <c:catAx>
        <c:axId val="154571204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layout>
            <c:manualLayout>
              <c:xMode val="edge"/>
              <c:yMode val="edge"/>
              <c:x val="0.53522462817147853"/>
              <c:y val="0.88793963254593178"/>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out"/>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7367535"/>
        <c:crosses val="autoZero"/>
        <c:auto val="1"/>
        <c:lblAlgn val="ctr"/>
        <c:lblOffset val="100"/>
        <c:noMultiLvlLbl val="0"/>
      </c:catAx>
      <c:valAx>
        <c:axId val="171736753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Waste(1000</a:t>
                </a:r>
                <a:r>
                  <a:rPr lang="en-US" baseline="0"/>
                  <a:t> tonnes)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5712047"/>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Indonesia Waste</a:t>
            </a:r>
          </a:p>
        </c:rich>
      </c:tx>
      <c:layout>
        <c:manualLayout>
          <c:xMode val="edge"/>
          <c:yMode val="edge"/>
          <c:x val="0.4203678915135608"/>
          <c:y val="3.240740740740740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'[UN Waste Data Worksheet.xlsx]Table'!$A$2</c:f>
              <c:strCache>
                <c:ptCount val="1"/>
                <c:pt idx="0">
                  <c:v>Bangladesh</c:v>
                </c:pt>
              </c:strCache>
            </c:strRef>
          </c:tx>
          <c:spPr>
            <a:ln w="28575" cap="rnd">
              <a:solidFill>
                <a:schemeClr val="accent1"/>
              </a:solidFill>
              <a:round/>
            </a:ln>
            <a:effectLst/>
          </c:spPr>
          <c:marker>
            <c:symbol val="none"/>
          </c:marker>
          <c:cat>
            <c:strRef>
              <c:f>'[UN Waste Data Worksheet.xlsx]Table'!$B$1:$AF$1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'[UN Waste Data Worksheet.xlsx]Table'!$B$2:$AF$2</c:f>
            </c:numRef>
          </c:val>
          <c:smooth val="0"/>
          <c:extLst>
            <c:ext xmlns:c16="http://schemas.microsoft.com/office/drawing/2014/chart" uri="{C3380CC4-5D6E-409C-BE32-E72D297353CC}">
              <c16:uniqueId val="{00000000-3EF6-42E9-A41F-E0BF4B41724E}"/>
            </c:ext>
          </c:extLst>
        </c:ser>
        <c:ser>
          <c:idx val="1"/>
          <c:order val="1"/>
          <c:tx>
            <c:strRef>
              <c:f>'[UN Waste Data Worksheet.xlsx]Table'!$A$3</c:f>
              <c:strCache>
                <c:ptCount val="1"/>
                <c:pt idx="0">
                  <c:v>Brazil</c:v>
                </c:pt>
              </c:strCache>
            </c:strRef>
          </c:tx>
          <c:spPr>
            <a:ln w="28575" cap="rnd">
              <a:solidFill>
                <a:schemeClr val="accent2"/>
              </a:solidFill>
              <a:round/>
            </a:ln>
            <a:effectLst/>
          </c:spPr>
          <c:marker>
            <c:symbol val="none"/>
          </c:marker>
          <c:cat>
            <c:strRef>
              <c:f>'[UN Waste Data Worksheet.xlsx]Table'!$B$1:$AF$1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'[UN Waste Data Worksheet.xlsx]Table'!$B$3:$AF$3</c:f>
            </c:numRef>
          </c:val>
          <c:smooth val="0"/>
          <c:extLst>
            <c:ext xmlns:c16="http://schemas.microsoft.com/office/drawing/2014/chart" uri="{C3380CC4-5D6E-409C-BE32-E72D297353CC}">
              <c16:uniqueId val="{00000001-3EF6-42E9-A41F-E0BF4B41724E}"/>
            </c:ext>
          </c:extLst>
        </c:ser>
        <c:ser>
          <c:idx val="2"/>
          <c:order val="2"/>
          <c:tx>
            <c:strRef>
              <c:f>'[UN Waste Data Worksheet.xlsx]Table'!$A$4</c:f>
              <c:strCache>
                <c:ptCount val="1"/>
                <c:pt idx="0">
                  <c:v>China</c:v>
                </c:pt>
              </c:strCache>
            </c:strRef>
          </c:tx>
          <c:spPr>
            <a:ln w="28575" cap="rnd">
              <a:solidFill>
                <a:schemeClr val="accent3"/>
              </a:solidFill>
              <a:round/>
            </a:ln>
            <a:effectLst/>
          </c:spPr>
          <c:marker>
            <c:symbol val="none"/>
          </c:marker>
          <c:cat>
            <c:strRef>
              <c:f>'[UN Waste Data Worksheet.xlsx]Table'!$B$1:$AF$1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'[UN Waste Data Worksheet.xlsx]Table'!$B$4:$AF$4</c:f>
            </c:numRef>
          </c:val>
          <c:smooth val="0"/>
          <c:extLst>
            <c:ext xmlns:c16="http://schemas.microsoft.com/office/drawing/2014/chart" uri="{C3380CC4-5D6E-409C-BE32-E72D297353CC}">
              <c16:uniqueId val="{00000002-3EF6-42E9-A41F-E0BF4B41724E}"/>
            </c:ext>
          </c:extLst>
        </c:ser>
        <c:ser>
          <c:idx val="3"/>
          <c:order val="3"/>
          <c:tx>
            <c:strRef>
              <c:f>'[UN Waste Data Worksheet.xlsx]Table'!$A$5</c:f>
              <c:strCache>
                <c:ptCount val="1"/>
                <c:pt idx="0">
                  <c:v>Egypt</c:v>
                </c:pt>
              </c:strCache>
            </c:strRef>
          </c:tx>
          <c:spPr>
            <a:ln w="28575" cap="rnd">
              <a:solidFill>
                <a:schemeClr val="accent4"/>
              </a:solidFill>
              <a:round/>
            </a:ln>
            <a:effectLst/>
          </c:spPr>
          <c:marker>
            <c:symbol val="none"/>
          </c:marker>
          <c:cat>
            <c:strRef>
              <c:f>'[UN Waste Data Worksheet.xlsx]Table'!$B$1:$AF$1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'[UN Waste Data Worksheet.xlsx]Table'!$B$5:$AF$5</c:f>
            </c:numRef>
          </c:val>
          <c:smooth val="0"/>
          <c:extLst>
            <c:ext xmlns:c16="http://schemas.microsoft.com/office/drawing/2014/chart" uri="{C3380CC4-5D6E-409C-BE32-E72D297353CC}">
              <c16:uniqueId val="{00000003-3EF6-42E9-A41F-E0BF4B41724E}"/>
            </c:ext>
          </c:extLst>
        </c:ser>
        <c:ser>
          <c:idx val="4"/>
          <c:order val="4"/>
          <c:tx>
            <c:strRef>
              <c:f>'[UN Waste Data Worksheet.xlsx]Table'!$A$6</c:f>
              <c:strCache>
                <c:ptCount val="1"/>
                <c:pt idx="0">
                  <c:v>Germany</c:v>
                </c:pt>
              </c:strCache>
            </c:strRef>
          </c:tx>
          <c:spPr>
            <a:ln w="28575" cap="rnd">
              <a:solidFill>
                <a:schemeClr val="accent5"/>
              </a:solidFill>
              <a:round/>
            </a:ln>
            <a:effectLst/>
          </c:spPr>
          <c:marker>
            <c:symbol val="none"/>
          </c:marker>
          <c:cat>
            <c:strRef>
              <c:f>'[UN Waste Data Worksheet.xlsx]Table'!$B$1:$AF$1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'[UN Waste Data Worksheet.xlsx]Table'!$B$6:$AF$6</c:f>
            </c:numRef>
          </c:val>
          <c:smooth val="0"/>
          <c:extLst>
            <c:ext xmlns:c16="http://schemas.microsoft.com/office/drawing/2014/chart" uri="{C3380CC4-5D6E-409C-BE32-E72D297353CC}">
              <c16:uniqueId val="{00000004-3EF6-42E9-A41F-E0BF4B41724E}"/>
            </c:ext>
          </c:extLst>
        </c:ser>
        <c:ser>
          <c:idx val="5"/>
          <c:order val="5"/>
          <c:tx>
            <c:strRef>
              <c:f>'[UN Waste Data Worksheet.xlsx]Table'!$A$7</c:f>
              <c:strCache>
                <c:ptCount val="1"/>
                <c:pt idx="0">
                  <c:v>Indonesia</c:v>
                </c:pt>
              </c:strCache>
            </c:strRef>
          </c:tx>
          <c:spPr>
            <a:ln w="28575" cap="rnd">
              <a:solidFill>
                <a:schemeClr val="accent1"/>
              </a:solidFill>
              <a:round/>
            </a:ln>
            <a:effectLst/>
          </c:spPr>
          <c:marker>
            <c:symbol val="none"/>
          </c:marker>
          <c:cat>
            <c:strRef>
              <c:f>'[UN Waste Data Worksheet.xlsx]Table'!$B$1:$AF$1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'[UN Waste Data Worksheet.xlsx]Table'!$B$7:$AF$7</c:f>
              <c:numCache>
                <c:formatCode>General</c:formatCode>
                <c:ptCount val="31"/>
                <c:pt idx="0">
                  <c:v>2477.1999999999998</c:v>
                </c:pt>
                <c:pt idx="1">
                  <c:v>3587.7780219780202</c:v>
                </c:pt>
                <c:pt idx="2">
                  <c:v>3752.2456043956099</c:v>
                </c:pt>
                <c:pt idx="3">
                  <c:v>3916.7131868131901</c:v>
                </c:pt>
                <c:pt idx="4">
                  <c:v>4081.1807692307698</c:v>
                </c:pt>
                <c:pt idx="5">
                  <c:v>4647.3</c:v>
                </c:pt>
                <c:pt idx="6">
                  <c:v>4997.1000000000004</c:v>
                </c:pt>
                <c:pt idx="7">
                  <c:v>4835.3</c:v>
                </c:pt>
                <c:pt idx="8">
                  <c:v>4345.1000000000004</c:v>
                </c:pt>
                <c:pt idx="9">
                  <c:v>4609.3999999999996</c:v>
                </c:pt>
                <c:pt idx="10">
                  <c:v>4778.8</c:v>
                </c:pt>
                <c:pt idx="11">
                  <c:v>4726.1000000000004</c:v>
                </c:pt>
                <c:pt idx="12">
                  <c:v>4859.6000000000004</c:v>
                </c:pt>
                <c:pt idx="13">
                  <c:v>5470.8</c:v>
                </c:pt>
                <c:pt idx="14">
                  <c:v>6044.4</c:v>
                </c:pt>
                <c:pt idx="15">
                  <c:v>5874.7</c:v>
                </c:pt>
                <c:pt idx="16">
                  <c:v>5256.5</c:v>
                </c:pt>
                <c:pt idx="17">
                  <c:v>7576.8</c:v>
                </c:pt>
                <c:pt idx="18">
                  <c:v>6383.7269230769198</c:v>
                </c:pt>
                <c:pt idx="19">
                  <c:v>6866.2</c:v>
                </c:pt>
                <c:pt idx="20">
                  <c:v>7245.2</c:v>
                </c:pt>
                <c:pt idx="21">
                  <c:v>7742.3</c:v>
                </c:pt>
                <c:pt idx="22">
                  <c:v>7650.4</c:v>
                </c:pt>
                <c:pt idx="23">
                  <c:v>6002.8</c:v>
                </c:pt>
                <c:pt idx="24">
                  <c:v>5842.4</c:v>
                </c:pt>
                <c:pt idx="25">
                  <c:v>6026.8</c:v>
                </c:pt>
                <c:pt idx="26">
                  <c:v>9236.9</c:v>
                </c:pt>
                <c:pt idx="27">
                  <c:v>9536.6</c:v>
                </c:pt>
              </c:numCache>
            </c:numRef>
          </c:val>
          <c:smooth val="0"/>
          <c:extLst>
            <c:ext xmlns:c16="http://schemas.microsoft.com/office/drawing/2014/chart" uri="{C3380CC4-5D6E-409C-BE32-E72D297353CC}">
              <c16:uniqueId val="{00000005-3EF6-42E9-A41F-E0BF4B41724E}"/>
            </c:ext>
          </c:extLst>
        </c:ser>
        <c:ser>
          <c:idx val="6"/>
          <c:order val="6"/>
          <c:tx>
            <c:strRef>
              <c:f>'[UN Waste Data Worksheet.xlsx]Table'!$A$8</c:f>
              <c:strCache>
                <c:ptCount val="1"/>
                <c:pt idx="0">
                  <c:v>Japan</c:v>
                </c:pt>
              </c:strCache>
            </c:strRef>
          </c:tx>
          <c:spPr>
            <a:ln w="28575" cap="rnd">
              <a:solidFill>
                <a:schemeClr val="accent1">
                  <a:lumMod val="60000"/>
                </a:schemeClr>
              </a:solidFill>
              <a:round/>
            </a:ln>
            <a:effectLst/>
          </c:spPr>
          <c:marker>
            <c:symbol val="none"/>
          </c:marker>
          <c:cat>
            <c:strRef>
              <c:f>'[UN Waste Data Worksheet.xlsx]Table'!$B$1:$AF$1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'[UN Waste Data Worksheet.xlsx]Table'!$B$8:$AF$8</c:f>
            </c:numRef>
          </c:val>
          <c:smooth val="0"/>
          <c:extLst>
            <c:ext xmlns:c16="http://schemas.microsoft.com/office/drawing/2014/chart" uri="{C3380CC4-5D6E-409C-BE32-E72D297353CC}">
              <c16:uniqueId val="{00000006-3EF6-42E9-A41F-E0BF4B41724E}"/>
            </c:ext>
          </c:extLst>
        </c:ser>
        <c:ser>
          <c:idx val="7"/>
          <c:order val="7"/>
          <c:tx>
            <c:strRef>
              <c:f>'[UN Waste Data Worksheet.xlsx]Table'!$A$9</c:f>
              <c:strCache>
                <c:ptCount val="1"/>
                <c:pt idx="0">
                  <c:v>Mexico</c:v>
                </c:pt>
              </c:strCache>
            </c:strRef>
          </c:tx>
          <c:spPr>
            <a:ln w="28575" cap="rnd">
              <a:solidFill>
                <a:schemeClr val="accent2">
                  <a:lumMod val="60000"/>
                </a:schemeClr>
              </a:solidFill>
              <a:round/>
            </a:ln>
            <a:effectLst/>
          </c:spPr>
          <c:marker>
            <c:symbol val="none"/>
          </c:marker>
          <c:cat>
            <c:strRef>
              <c:f>'[UN Waste Data Worksheet.xlsx]Table'!$B$1:$AF$1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'[UN Waste Data Worksheet.xlsx]Table'!$B$9:$AF$9</c:f>
            </c:numRef>
          </c:val>
          <c:smooth val="0"/>
          <c:extLst>
            <c:ext xmlns:c16="http://schemas.microsoft.com/office/drawing/2014/chart" uri="{C3380CC4-5D6E-409C-BE32-E72D297353CC}">
              <c16:uniqueId val="{00000007-3EF6-42E9-A41F-E0BF4B41724E}"/>
            </c:ext>
          </c:extLst>
        </c:ser>
        <c:ser>
          <c:idx val="8"/>
          <c:order val="8"/>
          <c:tx>
            <c:strRef>
              <c:f>'[UN Waste Data Worksheet.xlsx]Table'!$A$10</c:f>
              <c:strCache>
                <c:ptCount val="1"/>
                <c:pt idx="0">
                  <c:v>Turkey</c:v>
                </c:pt>
              </c:strCache>
            </c:strRef>
          </c:tx>
          <c:spPr>
            <a:ln w="28575" cap="rnd">
              <a:solidFill>
                <a:schemeClr val="accent3">
                  <a:lumMod val="60000"/>
                </a:schemeClr>
              </a:solidFill>
              <a:round/>
            </a:ln>
            <a:effectLst/>
          </c:spPr>
          <c:marker>
            <c:symbol val="none"/>
          </c:marker>
          <c:cat>
            <c:strRef>
              <c:f>'[UN Waste Data Worksheet.xlsx]Table'!$B$1:$AF$1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'[UN Waste Data Worksheet.xlsx]Table'!$B$10:$AF$10</c:f>
            </c:numRef>
          </c:val>
          <c:smooth val="0"/>
          <c:extLst>
            <c:ext xmlns:c16="http://schemas.microsoft.com/office/drawing/2014/chart" uri="{C3380CC4-5D6E-409C-BE32-E72D297353CC}">
              <c16:uniqueId val="{00000008-3EF6-42E9-A41F-E0BF4B41724E}"/>
            </c:ext>
          </c:extLst>
        </c:ser>
        <c:ser>
          <c:idx val="9"/>
          <c:order val="9"/>
          <c:tx>
            <c:strRef>
              <c:f>'[UN Waste Data Worksheet.xlsx]Table'!$A$11</c:f>
              <c:strCache>
                <c:ptCount val="1"/>
                <c:pt idx="0">
                  <c:v>United States of America</c:v>
                </c:pt>
              </c:strCache>
            </c:strRef>
          </c:tx>
          <c:spPr>
            <a:ln w="28575" cap="rnd">
              <a:solidFill>
                <a:schemeClr val="accent4">
                  <a:lumMod val="60000"/>
                </a:schemeClr>
              </a:solidFill>
              <a:round/>
            </a:ln>
            <a:effectLst/>
          </c:spPr>
          <c:marker>
            <c:symbol val="none"/>
          </c:marker>
          <c:cat>
            <c:strRef>
              <c:f>'[UN Waste Data Worksheet.xlsx]Table'!$B$1:$AF$1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'[UN Waste Data Worksheet.xlsx]Table'!$B$11:$AF$11</c:f>
            </c:numRef>
          </c:val>
          <c:smooth val="0"/>
          <c:extLst>
            <c:ext xmlns:c16="http://schemas.microsoft.com/office/drawing/2014/chart" uri="{C3380CC4-5D6E-409C-BE32-E72D297353CC}">
              <c16:uniqueId val="{00000009-3EF6-42E9-A41F-E0BF4B41724E}"/>
            </c:ext>
          </c:extLst>
        </c:ser>
        <c:dLbls>
          <c:showLegendKey val="0"/>
          <c:showVal val="0"/>
          <c:showCatName val="0"/>
          <c:showSerName val="0"/>
          <c:showPercent val="0"/>
          <c:showBubbleSize val="0"/>
        </c:dLbls>
        <c:smooth val="0"/>
        <c:axId val="1545712047"/>
        <c:axId val="1717367535"/>
      </c:lineChart>
      <c:catAx>
        <c:axId val="154571204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layout>
            <c:manualLayout>
              <c:xMode val="edge"/>
              <c:yMode val="edge"/>
              <c:x val="0.5380024059492563"/>
              <c:y val="0.8833100029163021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out"/>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7367535"/>
        <c:crosses val="autoZero"/>
        <c:auto val="1"/>
        <c:lblAlgn val="ctr"/>
        <c:lblOffset val="100"/>
        <c:noMultiLvlLbl val="0"/>
      </c:catAx>
      <c:valAx>
        <c:axId val="171736753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Waste(1000</a:t>
                </a:r>
                <a:r>
                  <a:rPr lang="en-US" baseline="0"/>
                  <a:t> tonnes)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5712047"/>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Indonesia Emissions</a:t>
            </a:r>
          </a:p>
        </c:rich>
      </c:tx>
      <c:layout>
        <c:manualLayout>
          <c:xMode val="edge"/>
          <c:yMode val="edge"/>
          <c:x val="0.39584739407574054"/>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'[ghg-emissions-corrected.xlsx]The right sheet'!$A$2</c:f>
              <c:strCache>
                <c:ptCount val="1"/>
                <c:pt idx="0">
                  <c:v>China</c:v>
                </c:pt>
              </c:strCache>
            </c:strRef>
          </c:tx>
          <c:spPr>
            <a:ln w="28575" cap="rnd">
              <a:solidFill>
                <a:schemeClr val="accent1"/>
              </a:solidFill>
              <a:round/>
            </a:ln>
            <a:effectLst/>
          </c:spPr>
          <c:marker>
            <c:symbol val="none"/>
          </c:marker>
          <c:cat>
            <c:strRef>
              <c:f>'[ghg-emissions-corrected.xlsx]The right sheet'!$B$1:$AF$1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'[ghg-emissions-corrected.xlsx]The right sheet'!$B$2:$AF$2</c:f>
            </c:numRef>
          </c:val>
          <c:smooth val="0"/>
          <c:extLst>
            <c:ext xmlns:c16="http://schemas.microsoft.com/office/drawing/2014/chart" uri="{C3380CC4-5D6E-409C-BE32-E72D297353CC}">
              <c16:uniqueId val="{00000000-C85A-4AA9-B6C2-0E32CB7B5457}"/>
            </c:ext>
          </c:extLst>
        </c:ser>
        <c:ser>
          <c:idx val="1"/>
          <c:order val="1"/>
          <c:tx>
            <c:strRef>
              <c:f>'[ghg-emissions-corrected.xlsx]The right sheet'!$A$3</c:f>
              <c:strCache>
                <c:ptCount val="1"/>
                <c:pt idx="0">
                  <c:v>Germany</c:v>
                </c:pt>
              </c:strCache>
            </c:strRef>
          </c:tx>
          <c:spPr>
            <a:ln w="28575" cap="rnd">
              <a:solidFill>
                <a:schemeClr val="accent2"/>
              </a:solidFill>
              <a:round/>
            </a:ln>
            <a:effectLst/>
          </c:spPr>
          <c:marker>
            <c:symbol val="none"/>
          </c:marker>
          <c:cat>
            <c:strRef>
              <c:f>'[ghg-emissions-corrected.xlsx]The right sheet'!$B$1:$AF$1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'[ghg-emissions-corrected.xlsx]The right sheet'!$B$3:$AF$3</c:f>
            </c:numRef>
          </c:val>
          <c:smooth val="0"/>
          <c:extLst>
            <c:ext xmlns:c16="http://schemas.microsoft.com/office/drawing/2014/chart" uri="{C3380CC4-5D6E-409C-BE32-E72D297353CC}">
              <c16:uniqueId val="{00000001-C85A-4AA9-B6C2-0E32CB7B5457}"/>
            </c:ext>
          </c:extLst>
        </c:ser>
        <c:ser>
          <c:idx val="2"/>
          <c:order val="2"/>
          <c:tx>
            <c:strRef>
              <c:f>'[ghg-emissions-corrected.xlsx]The right sheet'!$A$4</c:f>
              <c:strCache>
                <c:ptCount val="1"/>
                <c:pt idx="0">
                  <c:v>Indonesia</c:v>
                </c:pt>
              </c:strCache>
            </c:strRef>
          </c:tx>
          <c:spPr>
            <a:ln w="28575" cap="rnd">
              <a:solidFill>
                <a:schemeClr val="accent1"/>
              </a:solidFill>
              <a:round/>
            </a:ln>
            <a:effectLst/>
          </c:spPr>
          <c:marker>
            <c:symbol val="none"/>
          </c:marker>
          <c:cat>
            <c:strRef>
              <c:f>'[ghg-emissions-corrected.xlsx]The right sheet'!$B$1:$AF$1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'[ghg-emissions-corrected.xlsx]The right sheet'!$B$4:$AF$4</c:f>
              <c:numCache>
                <c:formatCode>General</c:formatCode>
                <c:ptCount val="31"/>
                <c:pt idx="0">
                  <c:v>340.47</c:v>
                </c:pt>
                <c:pt idx="1">
                  <c:v>347.41</c:v>
                </c:pt>
                <c:pt idx="2">
                  <c:v>357.26</c:v>
                </c:pt>
                <c:pt idx="3">
                  <c:v>360.89</c:v>
                </c:pt>
                <c:pt idx="4">
                  <c:v>366.72</c:v>
                </c:pt>
                <c:pt idx="5">
                  <c:v>375.31</c:v>
                </c:pt>
                <c:pt idx="6">
                  <c:v>339.72</c:v>
                </c:pt>
                <c:pt idx="7">
                  <c:v>587.52</c:v>
                </c:pt>
                <c:pt idx="8">
                  <c:v>401.99</c:v>
                </c:pt>
                <c:pt idx="9">
                  <c:v>363.26</c:v>
                </c:pt>
                <c:pt idx="10">
                  <c:v>347.89</c:v>
                </c:pt>
                <c:pt idx="11">
                  <c:v>341.42</c:v>
                </c:pt>
                <c:pt idx="12">
                  <c:v>451.05</c:v>
                </c:pt>
                <c:pt idx="13">
                  <c:v>359.95</c:v>
                </c:pt>
                <c:pt idx="14">
                  <c:v>439.62</c:v>
                </c:pt>
                <c:pt idx="15">
                  <c:v>370.9</c:v>
                </c:pt>
                <c:pt idx="16">
                  <c:v>466.99</c:v>
                </c:pt>
                <c:pt idx="17">
                  <c:v>324.77999999999997</c:v>
                </c:pt>
                <c:pt idx="18">
                  <c:v>317.08</c:v>
                </c:pt>
                <c:pt idx="19">
                  <c:v>407.73</c:v>
                </c:pt>
                <c:pt idx="20">
                  <c:v>318.29000000000002</c:v>
                </c:pt>
                <c:pt idx="21">
                  <c:v>367.17</c:v>
                </c:pt>
                <c:pt idx="22">
                  <c:v>367.06</c:v>
                </c:pt>
                <c:pt idx="23">
                  <c:v>361.19</c:v>
                </c:pt>
                <c:pt idx="24">
                  <c:v>444.53</c:v>
                </c:pt>
                <c:pt idx="25">
                  <c:v>452.57</c:v>
                </c:pt>
                <c:pt idx="26">
                  <c:v>332.6</c:v>
                </c:pt>
                <c:pt idx="27">
                  <c:v>331.35</c:v>
                </c:pt>
                <c:pt idx="28">
                  <c:v>383.02</c:v>
                </c:pt>
                <c:pt idx="29">
                  <c:v>442.17</c:v>
                </c:pt>
                <c:pt idx="30">
                  <c:v>342.72</c:v>
                </c:pt>
              </c:numCache>
            </c:numRef>
          </c:val>
          <c:smooth val="0"/>
          <c:extLst>
            <c:ext xmlns:c16="http://schemas.microsoft.com/office/drawing/2014/chart" uri="{C3380CC4-5D6E-409C-BE32-E72D297353CC}">
              <c16:uniqueId val="{00000002-C85A-4AA9-B6C2-0E32CB7B5457}"/>
            </c:ext>
          </c:extLst>
        </c:ser>
        <c:ser>
          <c:idx val="3"/>
          <c:order val="3"/>
          <c:tx>
            <c:strRef>
              <c:f>'[ghg-emissions-corrected.xlsx]The right sheet'!$A$5</c:f>
              <c:strCache>
                <c:ptCount val="1"/>
                <c:pt idx="0">
                  <c:v>Japan</c:v>
                </c:pt>
              </c:strCache>
            </c:strRef>
          </c:tx>
          <c:spPr>
            <a:ln w="28575" cap="rnd">
              <a:solidFill>
                <a:schemeClr val="accent4"/>
              </a:solidFill>
              <a:round/>
            </a:ln>
            <a:effectLst/>
          </c:spPr>
          <c:marker>
            <c:symbol val="none"/>
          </c:marker>
          <c:cat>
            <c:strRef>
              <c:f>'[ghg-emissions-corrected.xlsx]The right sheet'!$B$1:$AF$1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'[ghg-emissions-corrected.xlsx]The right sheet'!$B$5:$AF$5</c:f>
            </c:numRef>
          </c:val>
          <c:smooth val="0"/>
          <c:extLst>
            <c:ext xmlns:c16="http://schemas.microsoft.com/office/drawing/2014/chart" uri="{C3380CC4-5D6E-409C-BE32-E72D297353CC}">
              <c16:uniqueId val="{00000003-C85A-4AA9-B6C2-0E32CB7B5457}"/>
            </c:ext>
          </c:extLst>
        </c:ser>
        <c:ser>
          <c:idx val="4"/>
          <c:order val="4"/>
          <c:tx>
            <c:strRef>
              <c:f>'[ghg-emissions-corrected.xlsx]The right sheet'!$A$6</c:f>
              <c:strCache>
                <c:ptCount val="1"/>
                <c:pt idx="0">
                  <c:v>United States</c:v>
                </c:pt>
              </c:strCache>
            </c:strRef>
          </c:tx>
          <c:spPr>
            <a:ln w="28575" cap="rnd">
              <a:solidFill>
                <a:schemeClr val="accent5"/>
              </a:solidFill>
              <a:round/>
            </a:ln>
            <a:effectLst/>
          </c:spPr>
          <c:marker>
            <c:symbol val="none"/>
          </c:marker>
          <c:cat>
            <c:strRef>
              <c:f>'[ghg-emissions-corrected.xlsx]The right sheet'!$B$1:$AF$1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'[ghg-emissions-corrected.xlsx]The right sheet'!$B$6:$AF$6</c:f>
            </c:numRef>
          </c:val>
          <c:smooth val="0"/>
          <c:extLst>
            <c:ext xmlns:c16="http://schemas.microsoft.com/office/drawing/2014/chart" uri="{C3380CC4-5D6E-409C-BE32-E72D297353CC}">
              <c16:uniqueId val="{00000004-C85A-4AA9-B6C2-0E32CB7B5457}"/>
            </c:ext>
          </c:extLst>
        </c:ser>
        <c:dLbls>
          <c:showLegendKey val="0"/>
          <c:showVal val="0"/>
          <c:showCatName val="0"/>
          <c:showSerName val="0"/>
          <c:showPercent val="0"/>
          <c:showBubbleSize val="0"/>
        </c:dLbls>
        <c:smooth val="0"/>
        <c:axId val="1903659247"/>
        <c:axId val="1602557183"/>
      </c:lineChart>
      <c:catAx>
        <c:axId val="190365924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out"/>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2557183"/>
        <c:crosses val="autoZero"/>
        <c:auto val="1"/>
        <c:lblAlgn val="ctr"/>
        <c:lblOffset val="100"/>
        <c:tickLblSkip val="1"/>
        <c:noMultiLvlLbl val="0"/>
      </c:catAx>
      <c:valAx>
        <c:axId val="160255718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kern="1200" baseline="0">
                    <a:solidFill>
                      <a:schemeClr val="tx1"/>
                    </a:solidFill>
                  </a:rPr>
                  <a:t>Emissions (MtCO</a:t>
                </a:r>
                <a:r>
                  <a:rPr lang="en-US" sz="1000" b="0" i="0" u="none" strike="noStrike" kern="1200" baseline="-25000">
                    <a:solidFill>
                      <a:schemeClr val="tx1"/>
                    </a:solidFill>
                  </a:rPr>
                  <a:t>2</a:t>
                </a:r>
                <a:r>
                  <a:rPr lang="en-US" sz="1000" b="0" i="0" u="none" strike="noStrike" kern="1200" baseline="0">
                    <a:solidFill>
                      <a:schemeClr val="tx1"/>
                    </a:solidFill>
                  </a:rPr>
                  <a:t>e)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3659247"/>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China Population</a:t>
            </a:r>
          </a:p>
        </c:rich>
      </c:tx>
      <c:layout>
        <c:manualLayout>
          <c:xMode val="edge"/>
          <c:yMode val="edge"/>
          <c:x val="0.46841666666666659"/>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[PopulationGraphs.xlsx]China!$A$2</c:f>
              <c:strCache>
                <c:ptCount val="1"/>
                <c:pt idx="0">
                  <c:v>China</c:v>
                </c:pt>
              </c:strCache>
            </c:strRef>
          </c:tx>
          <c:spPr>
            <a:ln w="28575" cap="rnd">
              <a:solidFill>
                <a:schemeClr val="accent2"/>
              </a:solidFill>
              <a:round/>
            </a:ln>
            <a:effectLst/>
          </c:spPr>
          <c:marker>
            <c:symbol val="none"/>
          </c:marker>
          <c:cat>
            <c:strRef>
              <c:f>[PopulationGraphs.xlsx]China!$B$1:$AF$1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[PopulationGraphs.xlsx]China!$B$2:$AF$2</c:f>
              <c:numCache>
                <c:formatCode>General</c:formatCode>
                <c:ptCount val="31"/>
                <c:pt idx="0">
                  <c:v>1135185000</c:v>
                </c:pt>
                <c:pt idx="1">
                  <c:v>1150780000</c:v>
                </c:pt>
                <c:pt idx="2">
                  <c:v>1164970000</c:v>
                </c:pt>
                <c:pt idx="3">
                  <c:v>1178440000</c:v>
                </c:pt>
                <c:pt idx="4">
                  <c:v>1191835000</c:v>
                </c:pt>
                <c:pt idx="5">
                  <c:v>1204855000</c:v>
                </c:pt>
                <c:pt idx="6">
                  <c:v>1217550000</c:v>
                </c:pt>
                <c:pt idx="7">
                  <c:v>1230075000</c:v>
                </c:pt>
                <c:pt idx="8">
                  <c:v>1241935000</c:v>
                </c:pt>
                <c:pt idx="9">
                  <c:v>1252735000</c:v>
                </c:pt>
                <c:pt idx="10">
                  <c:v>1262645000</c:v>
                </c:pt>
                <c:pt idx="11">
                  <c:v>1271850000</c:v>
                </c:pt>
                <c:pt idx="12">
                  <c:v>1280400000</c:v>
                </c:pt>
                <c:pt idx="13">
                  <c:v>1288400000</c:v>
                </c:pt>
                <c:pt idx="14">
                  <c:v>1296075000</c:v>
                </c:pt>
                <c:pt idx="15">
                  <c:v>1303720000</c:v>
                </c:pt>
                <c:pt idx="16">
                  <c:v>1311020000</c:v>
                </c:pt>
                <c:pt idx="17">
                  <c:v>1317885000</c:v>
                </c:pt>
                <c:pt idx="18">
                  <c:v>1324655000</c:v>
                </c:pt>
                <c:pt idx="19">
                  <c:v>1331260000</c:v>
                </c:pt>
                <c:pt idx="20">
                  <c:v>1337705000</c:v>
                </c:pt>
                <c:pt idx="21">
                  <c:v>1345035000</c:v>
                </c:pt>
                <c:pt idx="22">
                  <c:v>1354190000</c:v>
                </c:pt>
                <c:pt idx="23">
                  <c:v>1363240000</c:v>
                </c:pt>
                <c:pt idx="24">
                  <c:v>1371860000</c:v>
                </c:pt>
                <c:pt idx="25">
                  <c:v>1379860000</c:v>
                </c:pt>
                <c:pt idx="26">
                  <c:v>1387790000</c:v>
                </c:pt>
                <c:pt idx="27">
                  <c:v>1396215000</c:v>
                </c:pt>
                <c:pt idx="28">
                  <c:v>1402760000</c:v>
                </c:pt>
                <c:pt idx="29">
                  <c:v>1407745000</c:v>
                </c:pt>
                <c:pt idx="30">
                  <c:v>1411100000</c:v>
                </c:pt>
              </c:numCache>
            </c:numRef>
          </c:val>
          <c:smooth val="0"/>
          <c:extLst>
            <c:ext xmlns:c16="http://schemas.microsoft.com/office/drawing/2014/chart" uri="{C3380CC4-5D6E-409C-BE32-E72D297353CC}">
              <c16:uniqueId val="{00000000-3472-435A-812A-AB7B8E66D9F1}"/>
            </c:ext>
          </c:extLst>
        </c:ser>
        <c:dLbls>
          <c:showLegendKey val="0"/>
          <c:showVal val="0"/>
          <c:showCatName val="0"/>
          <c:showSerName val="0"/>
          <c:showPercent val="0"/>
          <c:showBubbleSize val="0"/>
        </c:dLbls>
        <c:smooth val="0"/>
        <c:axId val="1468581999"/>
        <c:axId val="1106226367"/>
      </c:lineChart>
      <c:catAx>
        <c:axId val="146858199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out"/>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6226367"/>
        <c:crosses val="autoZero"/>
        <c:auto val="1"/>
        <c:lblAlgn val="ctr"/>
        <c:lblOffset val="100"/>
        <c:tickLblSkip val="1"/>
        <c:noMultiLvlLbl val="0"/>
      </c:catAx>
      <c:valAx>
        <c:axId val="1106226367"/>
        <c:scaling>
          <c:orientation val="minMax"/>
          <c:min val="100000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Population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8581999"/>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China Waste</a:t>
            </a:r>
          </a:p>
        </c:rich>
      </c:tx>
      <c:layout>
        <c:manualLayout>
          <c:xMode val="edge"/>
          <c:yMode val="edge"/>
          <c:x val="0.442590113735783"/>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'[UN Waste Data Worksheet.xlsx]Table'!$A$2</c:f>
              <c:strCache>
                <c:ptCount val="1"/>
                <c:pt idx="0">
                  <c:v>Bangladesh</c:v>
                </c:pt>
              </c:strCache>
            </c:strRef>
          </c:tx>
          <c:spPr>
            <a:ln w="28575" cap="rnd">
              <a:solidFill>
                <a:schemeClr val="accent1"/>
              </a:solidFill>
              <a:round/>
            </a:ln>
            <a:effectLst/>
          </c:spPr>
          <c:marker>
            <c:symbol val="none"/>
          </c:marker>
          <c:cat>
            <c:strRef>
              <c:f>'[UN Waste Data Worksheet.xlsx]Table'!$B$1:$AF$1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'[UN Waste Data Worksheet.xlsx]Table'!$B$2:$AF$2</c:f>
            </c:numRef>
          </c:val>
          <c:smooth val="0"/>
          <c:extLst>
            <c:ext xmlns:c16="http://schemas.microsoft.com/office/drawing/2014/chart" uri="{C3380CC4-5D6E-409C-BE32-E72D297353CC}">
              <c16:uniqueId val="{00000000-EE22-41EE-BD12-274973D30059}"/>
            </c:ext>
          </c:extLst>
        </c:ser>
        <c:ser>
          <c:idx val="1"/>
          <c:order val="1"/>
          <c:tx>
            <c:strRef>
              <c:f>'[UN Waste Data Worksheet.xlsx]Table'!$A$3</c:f>
              <c:strCache>
                <c:ptCount val="1"/>
                <c:pt idx="0">
                  <c:v>Brazil</c:v>
                </c:pt>
              </c:strCache>
            </c:strRef>
          </c:tx>
          <c:spPr>
            <a:ln w="28575" cap="rnd">
              <a:solidFill>
                <a:schemeClr val="accent2"/>
              </a:solidFill>
              <a:round/>
            </a:ln>
            <a:effectLst/>
          </c:spPr>
          <c:marker>
            <c:symbol val="none"/>
          </c:marker>
          <c:cat>
            <c:strRef>
              <c:f>'[UN Waste Data Worksheet.xlsx]Table'!$B$1:$AF$1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'[UN Waste Data Worksheet.xlsx]Table'!$B$3:$AF$3</c:f>
            </c:numRef>
          </c:val>
          <c:smooth val="0"/>
          <c:extLst>
            <c:ext xmlns:c16="http://schemas.microsoft.com/office/drawing/2014/chart" uri="{C3380CC4-5D6E-409C-BE32-E72D297353CC}">
              <c16:uniqueId val="{00000001-EE22-41EE-BD12-274973D30059}"/>
            </c:ext>
          </c:extLst>
        </c:ser>
        <c:ser>
          <c:idx val="2"/>
          <c:order val="2"/>
          <c:tx>
            <c:strRef>
              <c:f>'[UN Waste Data Worksheet.xlsx]Table'!$A$4</c:f>
              <c:strCache>
                <c:ptCount val="1"/>
                <c:pt idx="0">
                  <c:v>China</c:v>
                </c:pt>
              </c:strCache>
            </c:strRef>
          </c:tx>
          <c:spPr>
            <a:ln w="28575" cap="rnd">
              <a:solidFill>
                <a:schemeClr val="accent2"/>
              </a:solidFill>
              <a:round/>
            </a:ln>
            <a:effectLst/>
          </c:spPr>
          <c:marker>
            <c:symbol val="none"/>
          </c:marker>
          <c:cat>
            <c:strRef>
              <c:f>'[UN Waste Data Worksheet.xlsx]Table'!$B$1:$AF$1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'[UN Waste Data Worksheet.xlsx]Table'!$B$4:$AF$4</c:f>
              <c:numCache>
                <c:formatCode>General</c:formatCode>
                <c:ptCount val="31"/>
                <c:pt idx="10">
                  <c:v>118190</c:v>
                </c:pt>
                <c:pt idx="11">
                  <c:v>134700</c:v>
                </c:pt>
                <c:pt idx="12">
                  <c:v>136500</c:v>
                </c:pt>
                <c:pt idx="13">
                  <c:v>148570</c:v>
                </c:pt>
                <c:pt idx="14">
                  <c:v>155090</c:v>
                </c:pt>
                <c:pt idx="15">
                  <c:v>155770</c:v>
                </c:pt>
                <c:pt idx="16">
                  <c:v>148410</c:v>
                </c:pt>
                <c:pt idx="17">
                  <c:v>152150</c:v>
                </c:pt>
                <c:pt idx="18">
                  <c:v>154380</c:v>
                </c:pt>
                <c:pt idx="19">
                  <c:v>157340</c:v>
                </c:pt>
                <c:pt idx="20">
                  <c:v>158048</c:v>
                </c:pt>
                <c:pt idx="21">
                  <c:v>163953</c:v>
                </c:pt>
                <c:pt idx="22">
                  <c:v>170809</c:v>
                </c:pt>
                <c:pt idx="23">
                  <c:v>172386</c:v>
                </c:pt>
                <c:pt idx="24">
                  <c:v>178602</c:v>
                </c:pt>
                <c:pt idx="25">
                  <c:v>191419</c:v>
                </c:pt>
                <c:pt idx="26">
                  <c:v>203620</c:v>
                </c:pt>
                <c:pt idx="27">
                  <c:v>215209</c:v>
                </c:pt>
                <c:pt idx="28">
                  <c:v>228018</c:v>
                </c:pt>
                <c:pt idx="29">
                  <c:v>242062</c:v>
                </c:pt>
                <c:pt idx="30">
                  <c:v>235117</c:v>
                </c:pt>
              </c:numCache>
            </c:numRef>
          </c:val>
          <c:smooth val="0"/>
          <c:extLst>
            <c:ext xmlns:c16="http://schemas.microsoft.com/office/drawing/2014/chart" uri="{C3380CC4-5D6E-409C-BE32-E72D297353CC}">
              <c16:uniqueId val="{00000002-EE22-41EE-BD12-274973D30059}"/>
            </c:ext>
          </c:extLst>
        </c:ser>
        <c:ser>
          <c:idx val="3"/>
          <c:order val="3"/>
          <c:tx>
            <c:strRef>
              <c:f>'[UN Waste Data Worksheet.xlsx]Table'!$A$5</c:f>
              <c:strCache>
                <c:ptCount val="1"/>
                <c:pt idx="0">
                  <c:v>Egypt</c:v>
                </c:pt>
              </c:strCache>
            </c:strRef>
          </c:tx>
          <c:spPr>
            <a:ln w="28575" cap="rnd">
              <a:solidFill>
                <a:schemeClr val="accent4"/>
              </a:solidFill>
              <a:round/>
            </a:ln>
            <a:effectLst/>
          </c:spPr>
          <c:marker>
            <c:symbol val="none"/>
          </c:marker>
          <c:cat>
            <c:strRef>
              <c:f>'[UN Waste Data Worksheet.xlsx]Table'!$B$1:$AF$1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'[UN Waste Data Worksheet.xlsx]Table'!$B$5:$AF$5</c:f>
            </c:numRef>
          </c:val>
          <c:smooth val="0"/>
          <c:extLst>
            <c:ext xmlns:c16="http://schemas.microsoft.com/office/drawing/2014/chart" uri="{C3380CC4-5D6E-409C-BE32-E72D297353CC}">
              <c16:uniqueId val="{00000003-EE22-41EE-BD12-274973D30059}"/>
            </c:ext>
          </c:extLst>
        </c:ser>
        <c:ser>
          <c:idx val="4"/>
          <c:order val="4"/>
          <c:tx>
            <c:strRef>
              <c:f>'[UN Waste Data Worksheet.xlsx]Table'!$A$6</c:f>
              <c:strCache>
                <c:ptCount val="1"/>
                <c:pt idx="0">
                  <c:v>Germany</c:v>
                </c:pt>
              </c:strCache>
            </c:strRef>
          </c:tx>
          <c:spPr>
            <a:ln w="28575" cap="rnd">
              <a:solidFill>
                <a:schemeClr val="accent5"/>
              </a:solidFill>
              <a:round/>
            </a:ln>
            <a:effectLst/>
          </c:spPr>
          <c:marker>
            <c:symbol val="none"/>
          </c:marker>
          <c:cat>
            <c:strRef>
              <c:f>'[UN Waste Data Worksheet.xlsx]Table'!$B$1:$AF$1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'[UN Waste Data Worksheet.xlsx]Table'!$B$6:$AF$6</c:f>
            </c:numRef>
          </c:val>
          <c:smooth val="0"/>
          <c:extLst>
            <c:ext xmlns:c16="http://schemas.microsoft.com/office/drawing/2014/chart" uri="{C3380CC4-5D6E-409C-BE32-E72D297353CC}">
              <c16:uniqueId val="{00000004-EE22-41EE-BD12-274973D30059}"/>
            </c:ext>
          </c:extLst>
        </c:ser>
        <c:ser>
          <c:idx val="5"/>
          <c:order val="5"/>
          <c:tx>
            <c:strRef>
              <c:f>'[UN Waste Data Worksheet.xlsx]Table'!$A$7</c:f>
              <c:strCache>
                <c:ptCount val="1"/>
                <c:pt idx="0">
                  <c:v>Indonesia</c:v>
                </c:pt>
              </c:strCache>
            </c:strRef>
          </c:tx>
          <c:spPr>
            <a:ln w="28575" cap="rnd">
              <a:solidFill>
                <a:schemeClr val="accent6"/>
              </a:solidFill>
              <a:round/>
            </a:ln>
            <a:effectLst/>
          </c:spPr>
          <c:marker>
            <c:symbol val="none"/>
          </c:marker>
          <c:cat>
            <c:strRef>
              <c:f>'[UN Waste Data Worksheet.xlsx]Table'!$B$1:$AF$1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'[UN Waste Data Worksheet.xlsx]Table'!$B$7:$AF$7</c:f>
            </c:numRef>
          </c:val>
          <c:smooth val="0"/>
          <c:extLst>
            <c:ext xmlns:c16="http://schemas.microsoft.com/office/drawing/2014/chart" uri="{C3380CC4-5D6E-409C-BE32-E72D297353CC}">
              <c16:uniqueId val="{00000005-EE22-41EE-BD12-274973D30059}"/>
            </c:ext>
          </c:extLst>
        </c:ser>
        <c:ser>
          <c:idx val="6"/>
          <c:order val="6"/>
          <c:tx>
            <c:strRef>
              <c:f>'[UN Waste Data Worksheet.xlsx]Table'!$A$8</c:f>
              <c:strCache>
                <c:ptCount val="1"/>
                <c:pt idx="0">
                  <c:v>Japan</c:v>
                </c:pt>
              </c:strCache>
            </c:strRef>
          </c:tx>
          <c:spPr>
            <a:ln w="28575" cap="rnd">
              <a:solidFill>
                <a:schemeClr val="accent1">
                  <a:lumMod val="60000"/>
                </a:schemeClr>
              </a:solidFill>
              <a:round/>
            </a:ln>
            <a:effectLst/>
          </c:spPr>
          <c:marker>
            <c:symbol val="none"/>
          </c:marker>
          <c:cat>
            <c:strRef>
              <c:f>'[UN Waste Data Worksheet.xlsx]Table'!$B$1:$AF$1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'[UN Waste Data Worksheet.xlsx]Table'!$B$8:$AF$8</c:f>
            </c:numRef>
          </c:val>
          <c:smooth val="0"/>
          <c:extLst>
            <c:ext xmlns:c16="http://schemas.microsoft.com/office/drawing/2014/chart" uri="{C3380CC4-5D6E-409C-BE32-E72D297353CC}">
              <c16:uniqueId val="{00000006-EE22-41EE-BD12-274973D30059}"/>
            </c:ext>
          </c:extLst>
        </c:ser>
        <c:ser>
          <c:idx val="7"/>
          <c:order val="7"/>
          <c:tx>
            <c:strRef>
              <c:f>'[UN Waste Data Worksheet.xlsx]Table'!$A$9</c:f>
              <c:strCache>
                <c:ptCount val="1"/>
                <c:pt idx="0">
                  <c:v>Mexico</c:v>
                </c:pt>
              </c:strCache>
            </c:strRef>
          </c:tx>
          <c:spPr>
            <a:ln w="28575" cap="rnd">
              <a:solidFill>
                <a:schemeClr val="accent2">
                  <a:lumMod val="60000"/>
                </a:schemeClr>
              </a:solidFill>
              <a:round/>
            </a:ln>
            <a:effectLst/>
          </c:spPr>
          <c:marker>
            <c:symbol val="none"/>
          </c:marker>
          <c:cat>
            <c:strRef>
              <c:f>'[UN Waste Data Worksheet.xlsx]Table'!$B$1:$AF$1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'[UN Waste Data Worksheet.xlsx]Table'!$B$9:$AF$9</c:f>
            </c:numRef>
          </c:val>
          <c:smooth val="0"/>
          <c:extLst>
            <c:ext xmlns:c16="http://schemas.microsoft.com/office/drawing/2014/chart" uri="{C3380CC4-5D6E-409C-BE32-E72D297353CC}">
              <c16:uniqueId val="{00000007-EE22-41EE-BD12-274973D30059}"/>
            </c:ext>
          </c:extLst>
        </c:ser>
        <c:ser>
          <c:idx val="8"/>
          <c:order val="8"/>
          <c:tx>
            <c:strRef>
              <c:f>'[UN Waste Data Worksheet.xlsx]Table'!$A$10</c:f>
              <c:strCache>
                <c:ptCount val="1"/>
                <c:pt idx="0">
                  <c:v>Turkey</c:v>
                </c:pt>
              </c:strCache>
            </c:strRef>
          </c:tx>
          <c:spPr>
            <a:ln w="28575" cap="rnd">
              <a:solidFill>
                <a:schemeClr val="accent3">
                  <a:lumMod val="60000"/>
                </a:schemeClr>
              </a:solidFill>
              <a:round/>
            </a:ln>
            <a:effectLst/>
          </c:spPr>
          <c:marker>
            <c:symbol val="none"/>
          </c:marker>
          <c:cat>
            <c:strRef>
              <c:f>'[UN Waste Data Worksheet.xlsx]Table'!$B$1:$AF$1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'[UN Waste Data Worksheet.xlsx]Table'!$B$10:$AF$10</c:f>
            </c:numRef>
          </c:val>
          <c:smooth val="0"/>
          <c:extLst>
            <c:ext xmlns:c16="http://schemas.microsoft.com/office/drawing/2014/chart" uri="{C3380CC4-5D6E-409C-BE32-E72D297353CC}">
              <c16:uniqueId val="{00000008-EE22-41EE-BD12-274973D30059}"/>
            </c:ext>
          </c:extLst>
        </c:ser>
        <c:ser>
          <c:idx val="9"/>
          <c:order val="9"/>
          <c:tx>
            <c:strRef>
              <c:f>'[UN Waste Data Worksheet.xlsx]Table'!$A$11</c:f>
              <c:strCache>
                <c:ptCount val="1"/>
                <c:pt idx="0">
                  <c:v>United States of America</c:v>
                </c:pt>
              </c:strCache>
            </c:strRef>
          </c:tx>
          <c:spPr>
            <a:ln w="28575" cap="rnd">
              <a:solidFill>
                <a:schemeClr val="accent4">
                  <a:lumMod val="60000"/>
                </a:schemeClr>
              </a:solidFill>
              <a:round/>
            </a:ln>
            <a:effectLst/>
          </c:spPr>
          <c:marker>
            <c:symbol val="none"/>
          </c:marker>
          <c:cat>
            <c:strRef>
              <c:f>'[UN Waste Data Worksheet.xlsx]Table'!$B$1:$AF$1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'[UN Waste Data Worksheet.xlsx]Table'!$B$11:$AF$11</c:f>
            </c:numRef>
          </c:val>
          <c:smooth val="0"/>
          <c:extLst>
            <c:ext xmlns:c16="http://schemas.microsoft.com/office/drawing/2014/chart" uri="{C3380CC4-5D6E-409C-BE32-E72D297353CC}">
              <c16:uniqueId val="{00000009-EE22-41EE-BD12-274973D30059}"/>
            </c:ext>
          </c:extLst>
        </c:ser>
        <c:dLbls>
          <c:showLegendKey val="0"/>
          <c:showVal val="0"/>
          <c:showCatName val="0"/>
          <c:showSerName val="0"/>
          <c:showPercent val="0"/>
          <c:showBubbleSize val="0"/>
        </c:dLbls>
        <c:smooth val="0"/>
        <c:axId val="1545712047"/>
        <c:axId val="1717367535"/>
      </c:lineChart>
      <c:catAx>
        <c:axId val="154571204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layout>
            <c:manualLayout>
              <c:xMode val="edge"/>
              <c:yMode val="edge"/>
              <c:x val="0.52689137542017772"/>
              <c:y val="0.8976542293552102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out"/>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7367535"/>
        <c:crosses val="autoZero"/>
        <c:auto val="1"/>
        <c:lblAlgn val="ctr"/>
        <c:lblOffset val="100"/>
        <c:noMultiLvlLbl val="0"/>
      </c:catAx>
      <c:valAx>
        <c:axId val="171736753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Waste(1000</a:t>
                </a:r>
                <a:r>
                  <a:rPr lang="en-US" baseline="0"/>
                  <a:t> tonnes)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571204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C3CED-3CA5-4958-A8A5-9FB22B00654C}" type="datetimeFigureOut">
              <a:rPr lang="en-US" smtClean="0"/>
              <a:t>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AC2B89-7E59-4527-8BDE-416D35D978E4}" type="slidenum">
              <a:rPr lang="en-US" smtClean="0"/>
              <a:t>‹#›</a:t>
            </a:fld>
            <a:endParaRPr lang="en-US"/>
          </a:p>
        </p:txBody>
      </p:sp>
    </p:spTree>
    <p:extLst>
      <p:ext uri="{BB962C8B-B14F-4D97-AF65-F5344CB8AC3E}">
        <p14:creationId xmlns:p14="http://schemas.microsoft.com/office/powerpoint/2010/main" val="4140282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Ethan</a:t>
            </a:r>
          </a:p>
        </p:txBody>
      </p:sp>
      <p:sp>
        <p:nvSpPr>
          <p:cNvPr id="4" name="Slide Number Placeholder 3"/>
          <p:cNvSpPr>
            <a:spLocks noGrp="1"/>
          </p:cNvSpPr>
          <p:nvPr>
            <p:ph type="sldNum" sz="quarter" idx="5"/>
          </p:nvPr>
        </p:nvSpPr>
        <p:spPr/>
        <p:txBody>
          <a:bodyPr/>
          <a:lstStyle/>
          <a:p>
            <a:fld id="{ADAC2B89-7E59-4527-8BDE-416D35D978E4}" type="slidenum">
              <a:rPr lang="en-US" smtClean="0"/>
              <a:t>1</a:t>
            </a:fld>
            <a:endParaRPr lang="en-US"/>
          </a:p>
        </p:txBody>
      </p:sp>
    </p:spTree>
    <p:extLst>
      <p:ext uri="{BB962C8B-B14F-4D97-AF65-F5344CB8AC3E}">
        <p14:creationId xmlns:p14="http://schemas.microsoft.com/office/powerpoint/2010/main" val="3264531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Nate</a:t>
            </a:r>
          </a:p>
        </p:txBody>
      </p:sp>
      <p:sp>
        <p:nvSpPr>
          <p:cNvPr id="4" name="Slide Number Placeholder 3"/>
          <p:cNvSpPr>
            <a:spLocks noGrp="1"/>
          </p:cNvSpPr>
          <p:nvPr>
            <p:ph type="sldNum" sz="quarter" idx="5"/>
          </p:nvPr>
        </p:nvSpPr>
        <p:spPr/>
        <p:txBody>
          <a:bodyPr/>
          <a:lstStyle/>
          <a:p>
            <a:fld id="{ADAC2B89-7E59-4527-8BDE-416D35D978E4}" type="slidenum">
              <a:rPr lang="en-US" smtClean="0"/>
              <a:t>10</a:t>
            </a:fld>
            <a:endParaRPr lang="en-US"/>
          </a:p>
        </p:txBody>
      </p:sp>
    </p:spTree>
    <p:extLst>
      <p:ext uri="{BB962C8B-B14F-4D97-AF65-F5344CB8AC3E}">
        <p14:creationId xmlns:p14="http://schemas.microsoft.com/office/powerpoint/2010/main" val="740667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Ethan</a:t>
            </a:r>
          </a:p>
        </p:txBody>
      </p:sp>
      <p:sp>
        <p:nvSpPr>
          <p:cNvPr id="4" name="Slide Number Placeholder 3"/>
          <p:cNvSpPr>
            <a:spLocks noGrp="1"/>
          </p:cNvSpPr>
          <p:nvPr>
            <p:ph type="sldNum" sz="quarter" idx="5"/>
          </p:nvPr>
        </p:nvSpPr>
        <p:spPr/>
        <p:txBody>
          <a:bodyPr/>
          <a:lstStyle/>
          <a:p>
            <a:fld id="{ADAC2B89-7E59-4527-8BDE-416D35D978E4}" type="slidenum">
              <a:rPr lang="en-US" smtClean="0"/>
              <a:t>11</a:t>
            </a:fld>
            <a:endParaRPr lang="en-US"/>
          </a:p>
        </p:txBody>
      </p:sp>
    </p:spTree>
    <p:extLst>
      <p:ext uri="{BB962C8B-B14F-4D97-AF65-F5344CB8AC3E}">
        <p14:creationId xmlns:p14="http://schemas.microsoft.com/office/powerpoint/2010/main" val="902661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Ethan</a:t>
            </a:r>
          </a:p>
        </p:txBody>
      </p:sp>
      <p:sp>
        <p:nvSpPr>
          <p:cNvPr id="4" name="Slide Number Placeholder 3"/>
          <p:cNvSpPr>
            <a:spLocks noGrp="1"/>
          </p:cNvSpPr>
          <p:nvPr>
            <p:ph type="sldNum" sz="quarter" idx="5"/>
          </p:nvPr>
        </p:nvSpPr>
        <p:spPr/>
        <p:txBody>
          <a:bodyPr/>
          <a:lstStyle/>
          <a:p>
            <a:fld id="{ADAC2B89-7E59-4527-8BDE-416D35D978E4}" type="slidenum">
              <a:rPr lang="en-US" smtClean="0"/>
              <a:t>12</a:t>
            </a:fld>
            <a:endParaRPr lang="en-US"/>
          </a:p>
        </p:txBody>
      </p:sp>
    </p:spTree>
    <p:extLst>
      <p:ext uri="{BB962C8B-B14F-4D97-AF65-F5344CB8AC3E}">
        <p14:creationId xmlns:p14="http://schemas.microsoft.com/office/powerpoint/2010/main" val="17646926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Ethan</a:t>
            </a:r>
          </a:p>
        </p:txBody>
      </p:sp>
      <p:sp>
        <p:nvSpPr>
          <p:cNvPr id="4" name="Slide Number Placeholder 3"/>
          <p:cNvSpPr>
            <a:spLocks noGrp="1"/>
          </p:cNvSpPr>
          <p:nvPr>
            <p:ph type="sldNum" sz="quarter" idx="5"/>
          </p:nvPr>
        </p:nvSpPr>
        <p:spPr/>
        <p:txBody>
          <a:bodyPr/>
          <a:lstStyle/>
          <a:p>
            <a:fld id="{ADAC2B89-7E59-4527-8BDE-416D35D978E4}" type="slidenum">
              <a:rPr lang="en-US" smtClean="0"/>
              <a:t>13</a:t>
            </a:fld>
            <a:endParaRPr lang="en-US"/>
          </a:p>
        </p:txBody>
      </p:sp>
    </p:spTree>
    <p:extLst>
      <p:ext uri="{BB962C8B-B14F-4D97-AF65-F5344CB8AC3E}">
        <p14:creationId xmlns:p14="http://schemas.microsoft.com/office/powerpoint/2010/main" val="2576655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Andrew</a:t>
            </a:r>
          </a:p>
        </p:txBody>
      </p:sp>
      <p:sp>
        <p:nvSpPr>
          <p:cNvPr id="4" name="Slide Number Placeholder 3"/>
          <p:cNvSpPr>
            <a:spLocks noGrp="1"/>
          </p:cNvSpPr>
          <p:nvPr>
            <p:ph type="sldNum" sz="quarter" idx="5"/>
          </p:nvPr>
        </p:nvSpPr>
        <p:spPr/>
        <p:txBody>
          <a:bodyPr/>
          <a:lstStyle/>
          <a:p>
            <a:fld id="{ADAC2B89-7E59-4527-8BDE-416D35D978E4}" type="slidenum">
              <a:rPr lang="en-US" smtClean="0"/>
              <a:t>14</a:t>
            </a:fld>
            <a:endParaRPr lang="en-US"/>
          </a:p>
        </p:txBody>
      </p:sp>
    </p:spTree>
    <p:extLst>
      <p:ext uri="{BB962C8B-B14F-4D97-AF65-F5344CB8AC3E}">
        <p14:creationId xmlns:p14="http://schemas.microsoft.com/office/powerpoint/2010/main" val="1617106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Andrew</a:t>
            </a:r>
          </a:p>
        </p:txBody>
      </p:sp>
      <p:sp>
        <p:nvSpPr>
          <p:cNvPr id="4" name="Slide Number Placeholder 3"/>
          <p:cNvSpPr>
            <a:spLocks noGrp="1"/>
          </p:cNvSpPr>
          <p:nvPr>
            <p:ph type="sldNum" sz="quarter" idx="5"/>
          </p:nvPr>
        </p:nvSpPr>
        <p:spPr/>
        <p:txBody>
          <a:bodyPr/>
          <a:lstStyle/>
          <a:p>
            <a:fld id="{ADAC2B89-7E59-4527-8BDE-416D35D978E4}" type="slidenum">
              <a:rPr lang="en-US" smtClean="0"/>
              <a:t>15</a:t>
            </a:fld>
            <a:endParaRPr lang="en-US"/>
          </a:p>
        </p:txBody>
      </p:sp>
    </p:spTree>
    <p:extLst>
      <p:ext uri="{BB962C8B-B14F-4D97-AF65-F5344CB8AC3E}">
        <p14:creationId xmlns:p14="http://schemas.microsoft.com/office/powerpoint/2010/main" val="1071138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Andrew</a:t>
            </a:r>
          </a:p>
        </p:txBody>
      </p:sp>
      <p:sp>
        <p:nvSpPr>
          <p:cNvPr id="4" name="Slide Number Placeholder 3"/>
          <p:cNvSpPr>
            <a:spLocks noGrp="1"/>
          </p:cNvSpPr>
          <p:nvPr>
            <p:ph type="sldNum" sz="quarter" idx="5"/>
          </p:nvPr>
        </p:nvSpPr>
        <p:spPr/>
        <p:txBody>
          <a:bodyPr/>
          <a:lstStyle/>
          <a:p>
            <a:fld id="{ADAC2B89-7E59-4527-8BDE-416D35D978E4}" type="slidenum">
              <a:rPr lang="en-US" smtClean="0"/>
              <a:t>16</a:t>
            </a:fld>
            <a:endParaRPr lang="en-US"/>
          </a:p>
        </p:txBody>
      </p:sp>
    </p:spTree>
    <p:extLst>
      <p:ext uri="{BB962C8B-B14F-4D97-AF65-F5344CB8AC3E}">
        <p14:creationId xmlns:p14="http://schemas.microsoft.com/office/powerpoint/2010/main" val="30212073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of us do our </a:t>
            </a:r>
            <a:r>
              <a:rPr lang="en-US"/>
              <a:t>respective country</a:t>
            </a:r>
            <a:endParaRPr lang="en-US" dirty="0"/>
          </a:p>
        </p:txBody>
      </p:sp>
      <p:sp>
        <p:nvSpPr>
          <p:cNvPr id="4" name="Slide Number Placeholder 3"/>
          <p:cNvSpPr>
            <a:spLocks noGrp="1"/>
          </p:cNvSpPr>
          <p:nvPr>
            <p:ph type="sldNum" sz="quarter" idx="5"/>
          </p:nvPr>
        </p:nvSpPr>
        <p:spPr/>
        <p:txBody>
          <a:bodyPr/>
          <a:lstStyle/>
          <a:p>
            <a:fld id="{ADAC2B89-7E59-4527-8BDE-416D35D978E4}" type="slidenum">
              <a:rPr lang="en-US" smtClean="0"/>
              <a:t>17</a:t>
            </a:fld>
            <a:endParaRPr lang="en-US"/>
          </a:p>
        </p:txBody>
      </p:sp>
    </p:spTree>
    <p:extLst>
      <p:ext uri="{BB962C8B-B14F-4D97-AF65-F5344CB8AC3E}">
        <p14:creationId xmlns:p14="http://schemas.microsoft.com/office/powerpoint/2010/main" val="15258254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of us do our respective country</a:t>
            </a:r>
          </a:p>
        </p:txBody>
      </p:sp>
      <p:sp>
        <p:nvSpPr>
          <p:cNvPr id="4" name="Slide Number Placeholder 3"/>
          <p:cNvSpPr>
            <a:spLocks noGrp="1"/>
          </p:cNvSpPr>
          <p:nvPr>
            <p:ph type="sldNum" sz="quarter" idx="5"/>
          </p:nvPr>
        </p:nvSpPr>
        <p:spPr/>
        <p:txBody>
          <a:bodyPr/>
          <a:lstStyle/>
          <a:p>
            <a:fld id="{ADAC2B89-7E59-4527-8BDE-416D35D978E4}" type="slidenum">
              <a:rPr lang="en-US" smtClean="0"/>
              <a:t>18</a:t>
            </a:fld>
            <a:endParaRPr lang="en-US"/>
          </a:p>
        </p:txBody>
      </p:sp>
    </p:spTree>
    <p:extLst>
      <p:ext uri="{BB962C8B-B14F-4D97-AF65-F5344CB8AC3E}">
        <p14:creationId xmlns:p14="http://schemas.microsoft.com/office/powerpoint/2010/main" val="12732888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Ethan</a:t>
            </a:r>
          </a:p>
        </p:txBody>
      </p:sp>
      <p:sp>
        <p:nvSpPr>
          <p:cNvPr id="4" name="Slide Number Placeholder 3"/>
          <p:cNvSpPr>
            <a:spLocks noGrp="1"/>
          </p:cNvSpPr>
          <p:nvPr>
            <p:ph type="sldNum" sz="quarter" idx="5"/>
          </p:nvPr>
        </p:nvSpPr>
        <p:spPr/>
        <p:txBody>
          <a:bodyPr/>
          <a:lstStyle/>
          <a:p>
            <a:fld id="{ADAC2B89-7E59-4527-8BDE-416D35D978E4}" type="slidenum">
              <a:rPr lang="en-US" smtClean="0"/>
              <a:t>19</a:t>
            </a:fld>
            <a:endParaRPr lang="en-US"/>
          </a:p>
        </p:txBody>
      </p:sp>
    </p:spTree>
    <p:extLst>
      <p:ext uri="{BB962C8B-B14F-4D97-AF65-F5344CB8AC3E}">
        <p14:creationId xmlns:p14="http://schemas.microsoft.com/office/powerpoint/2010/main" val="1311094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Ethan – Why we chose our hypothesis?</a:t>
            </a:r>
          </a:p>
        </p:txBody>
      </p:sp>
      <p:sp>
        <p:nvSpPr>
          <p:cNvPr id="4" name="Slide Number Placeholder 3"/>
          <p:cNvSpPr>
            <a:spLocks noGrp="1"/>
          </p:cNvSpPr>
          <p:nvPr>
            <p:ph type="sldNum" sz="quarter" idx="5"/>
          </p:nvPr>
        </p:nvSpPr>
        <p:spPr/>
        <p:txBody>
          <a:bodyPr/>
          <a:lstStyle/>
          <a:p>
            <a:fld id="{ADAC2B89-7E59-4527-8BDE-416D35D978E4}" type="slidenum">
              <a:rPr lang="en-US" smtClean="0"/>
              <a:t>2</a:t>
            </a:fld>
            <a:endParaRPr lang="en-US"/>
          </a:p>
        </p:txBody>
      </p:sp>
    </p:spTree>
    <p:extLst>
      <p:ext uri="{BB962C8B-B14F-4D97-AF65-F5344CB8AC3E}">
        <p14:creationId xmlns:p14="http://schemas.microsoft.com/office/powerpoint/2010/main" val="252494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Jacob</a:t>
            </a:r>
          </a:p>
        </p:txBody>
      </p:sp>
      <p:sp>
        <p:nvSpPr>
          <p:cNvPr id="4" name="Slide Number Placeholder 3"/>
          <p:cNvSpPr>
            <a:spLocks noGrp="1"/>
          </p:cNvSpPr>
          <p:nvPr>
            <p:ph type="sldNum" sz="quarter" idx="5"/>
          </p:nvPr>
        </p:nvSpPr>
        <p:spPr/>
        <p:txBody>
          <a:bodyPr/>
          <a:lstStyle/>
          <a:p>
            <a:fld id="{ADAC2B89-7E59-4527-8BDE-416D35D978E4}" type="slidenum">
              <a:rPr lang="en-US" smtClean="0"/>
              <a:t>3</a:t>
            </a:fld>
            <a:endParaRPr lang="en-US"/>
          </a:p>
        </p:txBody>
      </p:sp>
    </p:spTree>
    <p:extLst>
      <p:ext uri="{BB962C8B-B14F-4D97-AF65-F5344CB8AC3E}">
        <p14:creationId xmlns:p14="http://schemas.microsoft.com/office/powerpoint/2010/main" val="3334986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Population – Jacob</a:t>
            </a:r>
          </a:p>
          <a:p>
            <a:r>
              <a:rPr lang="en-US" dirty="0"/>
              <a:t>Waste – Andrew</a:t>
            </a:r>
          </a:p>
          <a:p>
            <a:r>
              <a:rPr lang="en-US" dirty="0"/>
              <a:t>Emissions - Nate</a:t>
            </a:r>
          </a:p>
        </p:txBody>
      </p:sp>
      <p:sp>
        <p:nvSpPr>
          <p:cNvPr id="4" name="Slide Number Placeholder 3"/>
          <p:cNvSpPr>
            <a:spLocks noGrp="1"/>
          </p:cNvSpPr>
          <p:nvPr>
            <p:ph type="sldNum" sz="quarter" idx="5"/>
          </p:nvPr>
        </p:nvSpPr>
        <p:spPr/>
        <p:txBody>
          <a:bodyPr/>
          <a:lstStyle/>
          <a:p>
            <a:fld id="{ADAC2B89-7E59-4527-8BDE-416D35D978E4}" type="slidenum">
              <a:rPr lang="en-US" smtClean="0"/>
              <a:t>4</a:t>
            </a:fld>
            <a:endParaRPr lang="en-US"/>
          </a:p>
        </p:txBody>
      </p:sp>
    </p:spTree>
    <p:extLst>
      <p:ext uri="{BB962C8B-B14F-4D97-AF65-F5344CB8AC3E}">
        <p14:creationId xmlns:p14="http://schemas.microsoft.com/office/powerpoint/2010/main" val="2041412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Jacob</a:t>
            </a:r>
          </a:p>
        </p:txBody>
      </p:sp>
      <p:sp>
        <p:nvSpPr>
          <p:cNvPr id="4" name="Slide Number Placeholder 3"/>
          <p:cNvSpPr>
            <a:spLocks noGrp="1"/>
          </p:cNvSpPr>
          <p:nvPr>
            <p:ph type="sldNum" sz="quarter" idx="5"/>
          </p:nvPr>
        </p:nvSpPr>
        <p:spPr/>
        <p:txBody>
          <a:bodyPr/>
          <a:lstStyle/>
          <a:p>
            <a:fld id="{ADAC2B89-7E59-4527-8BDE-416D35D978E4}" type="slidenum">
              <a:rPr lang="en-US" smtClean="0"/>
              <a:t>5</a:t>
            </a:fld>
            <a:endParaRPr lang="en-US"/>
          </a:p>
        </p:txBody>
      </p:sp>
    </p:spTree>
    <p:extLst>
      <p:ext uri="{BB962C8B-B14F-4D97-AF65-F5344CB8AC3E}">
        <p14:creationId xmlns:p14="http://schemas.microsoft.com/office/powerpoint/2010/main" val="3254988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Jacob</a:t>
            </a:r>
          </a:p>
        </p:txBody>
      </p:sp>
      <p:sp>
        <p:nvSpPr>
          <p:cNvPr id="4" name="Slide Number Placeholder 3"/>
          <p:cNvSpPr>
            <a:spLocks noGrp="1"/>
          </p:cNvSpPr>
          <p:nvPr>
            <p:ph type="sldNum" sz="quarter" idx="5"/>
          </p:nvPr>
        </p:nvSpPr>
        <p:spPr/>
        <p:txBody>
          <a:bodyPr/>
          <a:lstStyle/>
          <a:p>
            <a:fld id="{ADAC2B89-7E59-4527-8BDE-416D35D978E4}" type="slidenum">
              <a:rPr lang="en-US" smtClean="0"/>
              <a:t>6</a:t>
            </a:fld>
            <a:endParaRPr lang="en-US"/>
          </a:p>
        </p:txBody>
      </p:sp>
    </p:spTree>
    <p:extLst>
      <p:ext uri="{BB962C8B-B14F-4D97-AF65-F5344CB8AC3E}">
        <p14:creationId xmlns:p14="http://schemas.microsoft.com/office/powerpoint/2010/main" val="1340006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Jacob</a:t>
            </a:r>
          </a:p>
        </p:txBody>
      </p:sp>
      <p:sp>
        <p:nvSpPr>
          <p:cNvPr id="4" name="Slide Number Placeholder 3"/>
          <p:cNvSpPr>
            <a:spLocks noGrp="1"/>
          </p:cNvSpPr>
          <p:nvPr>
            <p:ph type="sldNum" sz="quarter" idx="5"/>
          </p:nvPr>
        </p:nvSpPr>
        <p:spPr/>
        <p:txBody>
          <a:bodyPr/>
          <a:lstStyle/>
          <a:p>
            <a:fld id="{ADAC2B89-7E59-4527-8BDE-416D35D978E4}" type="slidenum">
              <a:rPr lang="en-US" smtClean="0"/>
              <a:t>7</a:t>
            </a:fld>
            <a:endParaRPr lang="en-US"/>
          </a:p>
        </p:txBody>
      </p:sp>
    </p:spTree>
    <p:extLst>
      <p:ext uri="{BB962C8B-B14F-4D97-AF65-F5344CB8AC3E}">
        <p14:creationId xmlns:p14="http://schemas.microsoft.com/office/powerpoint/2010/main" val="2224065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Nate</a:t>
            </a:r>
          </a:p>
        </p:txBody>
      </p:sp>
      <p:sp>
        <p:nvSpPr>
          <p:cNvPr id="4" name="Slide Number Placeholder 3"/>
          <p:cNvSpPr>
            <a:spLocks noGrp="1"/>
          </p:cNvSpPr>
          <p:nvPr>
            <p:ph type="sldNum" sz="quarter" idx="5"/>
          </p:nvPr>
        </p:nvSpPr>
        <p:spPr/>
        <p:txBody>
          <a:bodyPr/>
          <a:lstStyle/>
          <a:p>
            <a:fld id="{ADAC2B89-7E59-4527-8BDE-416D35D978E4}" type="slidenum">
              <a:rPr lang="en-US" smtClean="0"/>
              <a:t>8</a:t>
            </a:fld>
            <a:endParaRPr lang="en-US"/>
          </a:p>
        </p:txBody>
      </p:sp>
    </p:spTree>
    <p:extLst>
      <p:ext uri="{BB962C8B-B14F-4D97-AF65-F5344CB8AC3E}">
        <p14:creationId xmlns:p14="http://schemas.microsoft.com/office/powerpoint/2010/main" val="3780986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Nate</a:t>
            </a:r>
          </a:p>
        </p:txBody>
      </p:sp>
      <p:sp>
        <p:nvSpPr>
          <p:cNvPr id="4" name="Slide Number Placeholder 3"/>
          <p:cNvSpPr>
            <a:spLocks noGrp="1"/>
          </p:cNvSpPr>
          <p:nvPr>
            <p:ph type="sldNum" sz="quarter" idx="5"/>
          </p:nvPr>
        </p:nvSpPr>
        <p:spPr/>
        <p:txBody>
          <a:bodyPr/>
          <a:lstStyle/>
          <a:p>
            <a:fld id="{ADAC2B89-7E59-4527-8BDE-416D35D978E4}" type="slidenum">
              <a:rPr lang="en-US" smtClean="0"/>
              <a:t>9</a:t>
            </a:fld>
            <a:endParaRPr lang="en-US"/>
          </a:p>
        </p:txBody>
      </p:sp>
    </p:spTree>
    <p:extLst>
      <p:ext uri="{BB962C8B-B14F-4D97-AF65-F5344CB8AC3E}">
        <p14:creationId xmlns:p14="http://schemas.microsoft.com/office/powerpoint/2010/main" val="3231154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12/4/2023</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624282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12/4/2023</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604408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12/4/2023</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781152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12/4/2023</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337799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12/4/2023</a:t>
            </a:fld>
            <a:endParaRPr lang="en-US"/>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218035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12/4/2023</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050933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12/4/2023</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507410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12/4/2023</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186074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12/4/2023</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102010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12/4/2023</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725009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12/4/2023</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234663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12/4/2023</a:t>
            </a:fld>
            <a:endParaRPr lang="en-US"/>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a:p>
        </p:txBody>
      </p:sp>
    </p:spTree>
    <p:extLst>
      <p:ext uri="{BB962C8B-B14F-4D97-AF65-F5344CB8AC3E}">
        <p14:creationId xmlns:p14="http://schemas.microsoft.com/office/powerpoint/2010/main" val="655325032"/>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hart" Target="../charts/char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Pink and blue acrylic paint">
            <a:extLst>
              <a:ext uri="{FF2B5EF4-FFF2-40B4-BE49-F238E27FC236}">
                <a16:creationId xmlns:a16="http://schemas.microsoft.com/office/drawing/2014/main" id="{036DE741-C6D8-85CE-7586-64794E9CC5D3}"/>
              </a:ext>
            </a:extLst>
          </p:cNvPr>
          <p:cNvPicPr>
            <a:picLocks noChangeAspect="1"/>
          </p:cNvPicPr>
          <p:nvPr/>
        </p:nvPicPr>
        <p:blipFill rotWithShape="1">
          <a:blip r:embed="rId3">
            <a:alphaModFix/>
            <a:extLst>
              <a:ext uri="{BEBA8EAE-BF5A-486C-A8C5-ECC9F3942E4B}">
                <a14:imgProps xmlns:a14="http://schemas.microsoft.com/office/drawing/2010/main">
                  <a14:imgLayer r:embed="rId4">
                    <a14:imgEffect>
                      <a14:artisticPaintBrush/>
                    </a14:imgEffect>
                    <a14:imgEffect>
                      <a14:sharpenSoften amount="50000"/>
                    </a14:imgEffect>
                  </a14:imgLayer>
                </a14:imgProps>
              </a:ext>
            </a:extLst>
          </a:blip>
          <a:srcRect t="4234" r="1" b="14544"/>
          <a:stretch/>
        </p:blipFill>
        <p:spPr>
          <a:xfrm>
            <a:off x="-1469" y="0"/>
            <a:ext cx="12192687" cy="6858000"/>
          </a:xfrm>
          <a:prstGeom prst="rect">
            <a:avLst/>
          </a:prstGeom>
          <a:ln w="34925">
            <a:solidFill>
              <a:srgbClr val="FFFFFF"/>
            </a:solidFill>
          </a:ln>
          <a:effectLst>
            <a:reflection blurRad="1117600" stA="45000" endPos="65000" dist="50800" dir="5400000" sy="-100000" algn="bl" rotWithShape="0"/>
          </a:effectLst>
        </p:spPr>
      </p:pic>
      <p:sp>
        <p:nvSpPr>
          <p:cNvPr id="2" name="Title 1">
            <a:extLst>
              <a:ext uri="{FF2B5EF4-FFF2-40B4-BE49-F238E27FC236}">
                <a16:creationId xmlns:a16="http://schemas.microsoft.com/office/drawing/2014/main" id="{9AF68D4A-A4CE-C142-724F-95E8B3F50E10}"/>
              </a:ext>
            </a:extLst>
          </p:cNvPr>
          <p:cNvSpPr>
            <a:spLocks noGrp="1"/>
          </p:cNvSpPr>
          <p:nvPr>
            <p:ph type="ctrTitle"/>
          </p:nvPr>
        </p:nvSpPr>
        <p:spPr>
          <a:xfrm>
            <a:off x="1487487" y="4327873"/>
            <a:ext cx="9217026" cy="1210396"/>
          </a:xfrm>
          <a:noFill/>
        </p:spPr>
        <p:txBody>
          <a:bodyPr>
            <a:normAutofit/>
          </a:bodyPr>
          <a:lstStyle/>
          <a:p>
            <a:pPr algn="ctr"/>
            <a:r>
              <a:rPr lang="en-US" sz="3800">
                <a:highlight>
                  <a:srgbClr val="000000"/>
                </a:highlight>
              </a:rPr>
              <a:t>Reducing Methane Emissions Through Municipal Waste Management</a:t>
            </a:r>
          </a:p>
        </p:txBody>
      </p:sp>
      <p:sp>
        <p:nvSpPr>
          <p:cNvPr id="3" name="Subtitle 2">
            <a:extLst>
              <a:ext uri="{FF2B5EF4-FFF2-40B4-BE49-F238E27FC236}">
                <a16:creationId xmlns:a16="http://schemas.microsoft.com/office/drawing/2014/main" id="{13343F59-8DE5-DE93-0AB0-CB4932500952}"/>
              </a:ext>
            </a:extLst>
          </p:cNvPr>
          <p:cNvSpPr>
            <a:spLocks noGrp="1"/>
          </p:cNvSpPr>
          <p:nvPr>
            <p:ph type="subTitle" idx="1"/>
          </p:nvPr>
        </p:nvSpPr>
        <p:spPr>
          <a:xfrm>
            <a:off x="1487488" y="5717657"/>
            <a:ext cx="9155112" cy="681725"/>
          </a:xfrm>
        </p:spPr>
        <p:txBody>
          <a:bodyPr>
            <a:normAutofit/>
          </a:bodyPr>
          <a:lstStyle/>
          <a:p>
            <a:pPr algn="ctr"/>
            <a:r>
              <a:rPr lang="en-US">
                <a:highlight>
                  <a:srgbClr val="000000"/>
                </a:highlight>
              </a:rPr>
              <a:t>By Andrew, Ethan, Jacob, Nate</a:t>
            </a:r>
          </a:p>
        </p:txBody>
      </p:sp>
    </p:spTree>
    <p:extLst>
      <p:ext uri="{BB962C8B-B14F-4D97-AF65-F5344CB8AC3E}">
        <p14:creationId xmlns:p14="http://schemas.microsoft.com/office/powerpoint/2010/main" val="1367837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C5765-E001-15EE-7836-26BE1141E10E}"/>
              </a:ext>
            </a:extLst>
          </p:cNvPr>
          <p:cNvSpPr>
            <a:spLocks noGrp="1"/>
          </p:cNvSpPr>
          <p:nvPr>
            <p:ph type="title"/>
          </p:nvPr>
        </p:nvSpPr>
        <p:spPr>
          <a:xfrm>
            <a:off x="1487424" y="0"/>
            <a:ext cx="9217152" cy="1014984"/>
          </a:xfrm>
        </p:spPr>
        <p:txBody>
          <a:bodyPr/>
          <a:lstStyle/>
          <a:p>
            <a:pPr algn="ctr"/>
            <a:r>
              <a:rPr lang="en-US"/>
              <a:t>Indonesia Emissions</a:t>
            </a:r>
          </a:p>
        </p:txBody>
      </p:sp>
      <p:sp>
        <p:nvSpPr>
          <p:cNvPr id="5" name="TextBox 4">
            <a:extLst>
              <a:ext uri="{FF2B5EF4-FFF2-40B4-BE49-F238E27FC236}">
                <a16:creationId xmlns:a16="http://schemas.microsoft.com/office/drawing/2014/main" id="{BBDA257D-78F5-9112-DED7-B293BE302C67}"/>
              </a:ext>
            </a:extLst>
          </p:cNvPr>
          <p:cNvSpPr txBox="1"/>
          <p:nvPr/>
        </p:nvSpPr>
        <p:spPr>
          <a:xfrm>
            <a:off x="670614" y="1490018"/>
            <a:ext cx="4912195" cy="4247317"/>
          </a:xfrm>
          <a:prstGeom prst="rect">
            <a:avLst/>
          </a:prstGeom>
          <a:noFill/>
        </p:spPr>
        <p:txBody>
          <a:bodyPr wrap="square" rtlCol="0" anchor="ctr">
            <a:spAutoFit/>
          </a:bodyPr>
          <a:lstStyle/>
          <a:p>
            <a:pPr marL="285750" indent="-285750">
              <a:buFont typeface="Arial" panose="020B0604020202020204" pitchFamily="34" charset="0"/>
              <a:buChar char="•"/>
            </a:pPr>
            <a:r>
              <a:rPr lang="en-US">
                <a:ea typeface="Calibri" panose="020F0502020204030204" pitchFamily="34" charset="0"/>
                <a:cs typeface="Calibri" panose="020F0502020204030204" pitchFamily="34" charset="0"/>
              </a:rPr>
              <a:t>Emissions hovered near the same values over the course of our investigated years</a:t>
            </a:r>
          </a:p>
          <a:p>
            <a:pPr marL="285750" indent="-285750">
              <a:buFont typeface="Arial" panose="020B0604020202020204" pitchFamily="34" charset="0"/>
              <a:buChar char="•"/>
            </a:pPr>
            <a:endParaRPr lang="en-US">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a:ea typeface="Calibri" panose="020F0502020204030204" pitchFamily="34" charset="0"/>
                <a:cs typeface="Calibri" panose="020F0502020204030204" pitchFamily="34" charset="0"/>
              </a:rPr>
              <a:t>Extremity in 1997 due to devastating Indonesia forest fires</a:t>
            </a:r>
          </a:p>
          <a:p>
            <a:pPr marL="285750" indent="-285750">
              <a:buFont typeface="Arial" panose="020B0604020202020204" pitchFamily="34" charset="0"/>
              <a:buChar char="•"/>
            </a:pPr>
            <a:endParaRPr lang="en-US">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a:ea typeface="Calibri" panose="020F0502020204030204" pitchFamily="34" charset="0"/>
                <a:cs typeface="Calibri" panose="020F0502020204030204" pitchFamily="34" charset="0"/>
              </a:rPr>
              <a:t>Resulted in highly elevated methane levels in the atmosphere</a:t>
            </a:r>
          </a:p>
          <a:p>
            <a:pPr lvl="1"/>
            <a:endParaRPr lang="en-US">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a:ea typeface="Calibri" panose="020F0502020204030204" pitchFamily="34" charset="0"/>
                <a:cs typeface="Calibri" panose="020F0502020204030204" pitchFamily="34" charset="0"/>
              </a:rPr>
              <a:t>As population and waste increased, Indonesia’s emissions did not experience a similar phase of growth.</a:t>
            </a:r>
          </a:p>
          <a:p>
            <a:pPr marL="285750" indent="-285750">
              <a:buFont typeface="Arial" panose="020B0604020202020204" pitchFamily="34" charset="0"/>
              <a:buChar char="•"/>
            </a:pPr>
            <a:endParaRPr lang="en-US">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a:ea typeface="Calibri" panose="020F0502020204030204" pitchFamily="34" charset="0"/>
                <a:cs typeface="Calibri" panose="020F0502020204030204" pitchFamily="34" charset="0"/>
              </a:rPr>
              <a:t>Most annual Indonesian emissions are due to land-use/forestry</a:t>
            </a:r>
          </a:p>
        </p:txBody>
      </p:sp>
      <p:graphicFrame>
        <p:nvGraphicFramePr>
          <p:cNvPr id="6" name="Chart 5">
            <a:extLst>
              <a:ext uri="{FF2B5EF4-FFF2-40B4-BE49-F238E27FC236}">
                <a16:creationId xmlns:a16="http://schemas.microsoft.com/office/drawing/2014/main" id="{42D950BD-F307-8538-08A4-54F86B066E74}"/>
              </a:ext>
            </a:extLst>
          </p:cNvPr>
          <p:cNvGraphicFramePr>
            <a:graphicFrameLocks/>
          </p:cNvGraphicFramePr>
          <p:nvPr>
            <p:extLst>
              <p:ext uri="{D42A27DB-BD31-4B8C-83A1-F6EECF244321}">
                <p14:modId xmlns:p14="http://schemas.microsoft.com/office/powerpoint/2010/main" val="2021152983"/>
              </p:ext>
            </p:extLst>
          </p:nvPr>
        </p:nvGraphicFramePr>
        <p:xfrm>
          <a:off x="6111240" y="1755648"/>
          <a:ext cx="6080760" cy="334670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41005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26D00-844B-610F-6741-9D598F3F55EA}"/>
              </a:ext>
            </a:extLst>
          </p:cNvPr>
          <p:cNvSpPr>
            <a:spLocks noGrp="1"/>
          </p:cNvSpPr>
          <p:nvPr>
            <p:ph type="title"/>
          </p:nvPr>
        </p:nvSpPr>
        <p:spPr>
          <a:xfrm>
            <a:off x="1487424" y="0"/>
            <a:ext cx="9217152" cy="1014984"/>
          </a:xfrm>
        </p:spPr>
        <p:txBody>
          <a:bodyPr/>
          <a:lstStyle/>
          <a:p>
            <a:pPr algn="ctr"/>
            <a:r>
              <a:rPr lang="en-US"/>
              <a:t>China Population</a:t>
            </a:r>
          </a:p>
        </p:txBody>
      </p:sp>
      <p:sp>
        <p:nvSpPr>
          <p:cNvPr id="3" name="TextBox 2">
            <a:extLst>
              <a:ext uri="{FF2B5EF4-FFF2-40B4-BE49-F238E27FC236}">
                <a16:creationId xmlns:a16="http://schemas.microsoft.com/office/drawing/2014/main" id="{67D7F64F-9430-2A79-0D14-71E26242174E}"/>
              </a:ext>
            </a:extLst>
          </p:cNvPr>
          <p:cNvSpPr txBox="1"/>
          <p:nvPr/>
        </p:nvSpPr>
        <p:spPr>
          <a:xfrm>
            <a:off x="670614" y="3290502"/>
            <a:ext cx="4912195" cy="646331"/>
          </a:xfrm>
          <a:prstGeom prst="rect">
            <a:avLst/>
          </a:prstGeom>
          <a:noFill/>
        </p:spPr>
        <p:txBody>
          <a:bodyPr wrap="square" rtlCol="0" anchor="ctr">
            <a:spAutoFit/>
          </a:bodyPr>
          <a:lstStyle/>
          <a:p>
            <a:pPr marL="285750" indent="-285750">
              <a:buFont typeface="Arial" panose="020B0604020202020204" pitchFamily="34" charset="0"/>
              <a:buChar char="•"/>
            </a:pPr>
            <a:r>
              <a:rPr lang="en-US" dirty="0">
                <a:ea typeface="Calibri" panose="020F0502020204030204" pitchFamily="34" charset="0"/>
                <a:cs typeface="Calibri" panose="020F0502020204030204" pitchFamily="34" charset="0"/>
              </a:rPr>
              <a:t>Positive linear growth of population over time.</a:t>
            </a:r>
          </a:p>
        </p:txBody>
      </p:sp>
      <p:graphicFrame>
        <p:nvGraphicFramePr>
          <p:cNvPr id="7" name="Chart 6">
            <a:extLst>
              <a:ext uri="{FF2B5EF4-FFF2-40B4-BE49-F238E27FC236}">
                <a16:creationId xmlns:a16="http://schemas.microsoft.com/office/drawing/2014/main" id="{7079E5FF-8A64-39C9-8527-AF55A1F8D790}"/>
              </a:ext>
            </a:extLst>
          </p:cNvPr>
          <p:cNvGraphicFramePr>
            <a:graphicFrameLocks/>
          </p:cNvGraphicFramePr>
          <p:nvPr>
            <p:extLst>
              <p:ext uri="{D42A27DB-BD31-4B8C-83A1-F6EECF244321}">
                <p14:modId xmlns:p14="http://schemas.microsoft.com/office/powerpoint/2010/main" val="3281300953"/>
              </p:ext>
            </p:extLst>
          </p:nvPr>
        </p:nvGraphicFramePr>
        <p:xfrm>
          <a:off x="6110171" y="1938942"/>
          <a:ext cx="6083320" cy="334944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82091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87883-4348-2A6F-8031-D19D062E613C}"/>
              </a:ext>
            </a:extLst>
          </p:cNvPr>
          <p:cNvSpPr>
            <a:spLocks noGrp="1"/>
          </p:cNvSpPr>
          <p:nvPr>
            <p:ph type="title"/>
          </p:nvPr>
        </p:nvSpPr>
        <p:spPr>
          <a:xfrm>
            <a:off x="545432" y="108200"/>
            <a:ext cx="11101135" cy="1053850"/>
          </a:xfrm>
        </p:spPr>
        <p:txBody>
          <a:bodyPr/>
          <a:lstStyle/>
          <a:p>
            <a:pPr algn="ctr"/>
            <a:r>
              <a:rPr lang="en-US"/>
              <a:t>China Waste</a:t>
            </a:r>
          </a:p>
        </p:txBody>
      </p:sp>
      <p:sp>
        <p:nvSpPr>
          <p:cNvPr id="4" name="TextBox 3">
            <a:extLst>
              <a:ext uri="{FF2B5EF4-FFF2-40B4-BE49-F238E27FC236}">
                <a16:creationId xmlns:a16="http://schemas.microsoft.com/office/drawing/2014/main" id="{102F1F76-34D3-1FDE-08EA-1C9D9FBCF56B}"/>
              </a:ext>
            </a:extLst>
          </p:cNvPr>
          <p:cNvSpPr txBox="1"/>
          <p:nvPr/>
        </p:nvSpPr>
        <p:spPr>
          <a:xfrm>
            <a:off x="744295" y="1443849"/>
            <a:ext cx="4912195" cy="3970318"/>
          </a:xfrm>
          <a:prstGeom prst="rect">
            <a:avLst/>
          </a:prstGeom>
          <a:noFill/>
        </p:spPr>
        <p:txBody>
          <a:bodyPr wrap="square" rtlCol="0" anchor="ctr" anchorCtr="0">
            <a:spAutoFit/>
          </a:bodyPr>
          <a:lstStyle/>
          <a:p>
            <a:pPr marL="285750" indent="-285750">
              <a:buFont typeface="Arial" panose="020B0604020202020204" pitchFamily="34" charset="0"/>
              <a:buChar char="•"/>
            </a:pPr>
            <a:r>
              <a:rPr lang="en-US" dirty="0">
                <a:ea typeface="Calibri" panose="020F0502020204030204" pitchFamily="34" charset="0"/>
                <a:cs typeface="Calibri" panose="020F0502020204030204" pitchFamily="34" charset="0"/>
              </a:rPr>
              <a:t>Relative maximum in 2005, followed by a decrease.</a:t>
            </a:r>
          </a:p>
          <a:p>
            <a:pPr marL="285750" indent="-285750">
              <a:buFont typeface="Arial" panose="020B0604020202020204" pitchFamily="34" charset="0"/>
              <a:buChar char="•"/>
            </a:pPr>
            <a:endParaRPr lang="en-US" dirty="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ea typeface="Calibri" panose="020F0502020204030204" pitchFamily="34" charset="0"/>
                <a:cs typeface="Calibri" panose="020F0502020204030204" pitchFamily="34" charset="0"/>
              </a:rPr>
              <a:t>Decrease due to China’s efforts to reduce its waste beginning in 2004 with improved landfill management and an increased budget for municipal waste management. </a:t>
            </a:r>
          </a:p>
          <a:p>
            <a:pPr marL="742950" lvl="1" indent="-285750">
              <a:buFont typeface="Arial" panose="020B0604020202020204" pitchFamily="34" charset="0"/>
              <a:buChar char="•"/>
            </a:pPr>
            <a:r>
              <a:rPr lang="en-US" dirty="0">
                <a:ea typeface="Calibri" panose="020F0502020204030204" pitchFamily="34" charset="0"/>
                <a:cs typeface="Calibri" panose="020F0502020204030204" pitchFamily="34" charset="0"/>
              </a:rPr>
              <a:t>Efforts had an impact, but the increase resumed in 2006 and continued until 2019. </a:t>
            </a:r>
          </a:p>
          <a:p>
            <a:endParaRPr lang="en-US" dirty="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ea typeface="Calibri" panose="020F0502020204030204" pitchFamily="34" charset="0"/>
                <a:cs typeface="Calibri" panose="020F0502020204030204" pitchFamily="34" charset="0"/>
              </a:rPr>
              <a:t>2019 decrease due to China’s compulsory waste sorting law, which eased burden on landfills. </a:t>
            </a:r>
          </a:p>
        </p:txBody>
      </p:sp>
      <p:graphicFrame>
        <p:nvGraphicFramePr>
          <p:cNvPr id="5" name="Chart 4">
            <a:extLst>
              <a:ext uri="{FF2B5EF4-FFF2-40B4-BE49-F238E27FC236}">
                <a16:creationId xmlns:a16="http://schemas.microsoft.com/office/drawing/2014/main" id="{C10E5ACF-20FA-DCC8-8E41-646420126907}"/>
              </a:ext>
            </a:extLst>
          </p:cNvPr>
          <p:cNvGraphicFramePr>
            <a:graphicFrameLocks/>
          </p:cNvGraphicFramePr>
          <p:nvPr>
            <p:extLst>
              <p:ext uri="{D42A27DB-BD31-4B8C-83A1-F6EECF244321}">
                <p14:modId xmlns:p14="http://schemas.microsoft.com/office/powerpoint/2010/main" val="3715530423"/>
              </p:ext>
            </p:extLst>
          </p:nvPr>
        </p:nvGraphicFramePr>
        <p:xfrm>
          <a:off x="6111240" y="1940314"/>
          <a:ext cx="6080760" cy="334670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15903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0EE6A-D455-2358-294E-DE207C751CD8}"/>
              </a:ext>
            </a:extLst>
          </p:cNvPr>
          <p:cNvSpPr>
            <a:spLocks noGrp="1"/>
          </p:cNvSpPr>
          <p:nvPr>
            <p:ph type="title"/>
          </p:nvPr>
        </p:nvSpPr>
        <p:spPr>
          <a:xfrm>
            <a:off x="1755394" y="0"/>
            <a:ext cx="9217152" cy="1014984"/>
          </a:xfrm>
        </p:spPr>
        <p:txBody>
          <a:bodyPr/>
          <a:lstStyle/>
          <a:p>
            <a:pPr algn="ctr"/>
            <a:r>
              <a:rPr lang="en-US"/>
              <a:t>China Emissions</a:t>
            </a:r>
          </a:p>
        </p:txBody>
      </p:sp>
      <p:sp>
        <p:nvSpPr>
          <p:cNvPr id="4" name="TextBox 3">
            <a:extLst>
              <a:ext uri="{FF2B5EF4-FFF2-40B4-BE49-F238E27FC236}">
                <a16:creationId xmlns:a16="http://schemas.microsoft.com/office/drawing/2014/main" id="{98C74861-952A-18CF-9C46-881B705C85EC}"/>
              </a:ext>
            </a:extLst>
          </p:cNvPr>
          <p:cNvSpPr txBox="1"/>
          <p:nvPr/>
        </p:nvSpPr>
        <p:spPr>
          <a:xfrm>
            <a:off x="670614" y="1351514"/>
            <a:ext cx="4912195" cy="4524315"/>
          </a:xfrm>
          <a:prstGeom prst="rect">
            <a:avLst/>
          </a:prstGeom>
          <a:noFill/>
        </p:spPr>
        <p:txBody>
          <a:bodyPr wrap="square" rtlCol="0" anchor="ctr">
            <a:spAutoFit/>
          </a:bodyPr>
          <a:lstStyle/>
          <a:p>
            <a:pPr marL="285750" indent="-285750">
              <a:buFont typeface="Arial" panose="020B0604020202020204" pitchFamily="34" charset="0"/>
              <a:buChar char="•"/>
            </a:pPr>
            <a:r>
              <a:rPr lang="en-US">
                <a:ea typeface="Calibri" panose="020F0502020204030204" pitchFamily="34" charset="0"/>
                <a:cs typeface="Calibri" panose="020F0502020204030204" pitchFamily="34" charset="0"/>
              </a:rPr>
              <a:t>Increasing emissions from 1990 to 2020.</a:t>
            </a:r>
          </a:p>
          <a:p>
            <a:pPr marL="285750" indent="-285750">
              <a:buFont typeface="Arial" panose="020B0604020202020204" pitchFamily="34" charset="0"/>
              <a:buChar char="•"/>
            </a:pPr>
            <a:endParaRPr lang="en-US">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a:ea typeface="Calibri" panose="020F0502020204030204" pitchFamily="34" charset="0"/>
                <a:cs typeface="Calibri" panose="020F0502020204030204" pitchFamily="34" charset="0"/>
              </a:rPr>
              <a:t>“Coal mining, rice cultivation, ruminant livestock, and waste management are thought to account for about 90% of the country's total methane emissions.” (Sheng et al., 2021)</a:t>
            </a:r>
          </a:p>
          <a:p>
            <a:pPr marL="742950" lvl="1" indent="-285750">
              <a:buFont typeface="Arial" panose="020B0604020202020204" pitchFamily="34" charset="0"/>
              <a:buChar char="•"/>
            </a:pPr>
            <a:r>
              <a:rPr lang="en-US">
                <a:ea typeface="Calibri" panose="020F0502020204030204" pitchFamily="34" charset="0"/>
                <a:cs typeface="Calibri" panose="020F0502020204030204" pitchFamily="34" charset="0"/>
              </a:rPr>
              <a:t>As previous graph demonstrates, waste is rising, so it makes sense that emissions would be rising also. </a:t>
            </a:r>
          </a:p>
          <a:p>
            <a:pPr marL="742950" lvl="1" indent="-285750">
              <a:buFont typeface="Arial" panose="020B0604020202020204" pitchFamily="34" charset="0"/>
              <a:buChar char="•"/>
            </a:pPr>
            <a:endParaRPr lang="en-US">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a:ea typeface="Calibri" panose="020F0502020204030204" pitchFamily="34" charset="0"/>
                <a:cs typeface="Calibri" panose="020F0502020204030204" pitchFamily="34" charset="0"/>
              </a:rPr>
              <a:t>There are also other factors influencing China’s methane emissions, but waste and population are significant contributors, as demonstrated by the positive correlation between these variables for most years. </a:t>
            </a:r>
          </a:p>
        </p:txBody>
      </p:sp>
      <p:graphicFrame>
        <p:nvGraphicFramePr>
          <p:cNvPr id="5" name="Chart 4">
            <a:extLst>
              <a:ext uri="{FF2B5EF4-FFF2-40B4-BE49-F238E27FC236}">
                <a16:creationId xmlns:a16="http://schemas.microsoft.com/office/drawing/2014/main" id="{42D950BD-F307-8538-08A4-54F86B066E74}"/>
              </a:ext>
            </a:extLst>
          </p:cNvPr>
          <p:cNvGraphicFramePr>
            <a:graphicFrameLocks/>
          </p:cNvGraphicFramePr>
          <p:nvPr>
            <p:extLst>
              <p:ext uri="{D42A27DB-BD31-4B8C-83A1-F6EECF244321}">
                <p14:modId xmlns:p14="http://schemas.microsoft.com/office/powerpoint/2010/main" val="4256207958"/>
              </p:ext>
            </p:extLst>
          </p:nvPr>
        </p:nvGraphicFramePr>
        <p:xfrm>
          <a:off x="6111240" y="1940314"/>
          <a:ext cx="6080760" cy="334670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60592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57998-0AA3-3B9C-4005-5FB25038EA6C}"/>
              </a:ext>
            </a:extLst>
          </p:cNvPr>
          <p:cNvSpPr>
            <a:spLocks noGrp="1"/>
          </p:cNvSpPr>
          <p:nvPr>
            <p:ph type="title"/>
          </p:nvPr>
        </p:nvSpPr>
        <p:spPr>
          <a:xfrm>
            <a:off x="1481992" y="16424"/>
            <a:ext cx="9217152" cy="1014984"/>
          </a:xfrm>
        </p:spPr>
        <p:txBody>
          <a:bodyPr/>
          <a:lstStyle/>
          <a:p>
            <a:pPr algn="ctr"/>
            <a:r>
              <a:rPr lang="en-US"/>
              <a:t>United States Population</a:t>
            </a:r>
          </a:p>
        </p:txBody>
      </p:sp>
      <p:sp>
        <p:nvSpPr>
          <p:cNvPr id="4" name="TextBox 3">
            <a:extLst>
              <a:ext uri="{FF2B5EF4-FFF2-40B4-BE49-F238E27FC236}">
                <a16:creationId xmlns:a16="http://schemas.microsoft.com/office/drawing/2014/main" id="{D1548F04-358C-E812-BB97-057FB212FB18}"/>
              </a:ext>
            </a:extLst>
          </p:cNvPr>
          <p:cNvSpPr txBox="1"/>
          <p:nvPr/>
        </p:nvSpPr>
        <p:spPr>
          <a:xfrm>
            <a:off x="670614" y="3152002"/>
            <a:ext cx="4912195" cy="923330"/>
          </a:xfrm>
          <a:prstGeom prst="rect">
            <a:avLst/>
          </a:prstGeom>
          <a:noFill/>
        </p:spPr>
        <p:txBody>
          <a:bodyPr wrap="square" rtlCol="0" anchor="ctr">
            <a:spAutoFit/>
          </a:bodyPr>
          <a:lstStyle/>
          <a:p>
            <a:pPr marL="285750" indent="-285750">
              <a:buFont typeface="Arial" panose="020B0604020202020204" pitchFamily="34" charset="0"/>
              <a:buChar char="•"/>
            </a:pPr>
            <a:r>
              <a:rPr lang="en-US" dirty="0">
                <a:ea typeface="Calibri" panose="020F0502020204030204" pitchFamily="34" charset="0"/>
                <a:cs typeface="Calibri" panose="020F0502020204030204" pitchFamily="34" charset="0"/>
              </a:rPr>
              <a:t>Population in the United States is increasing linearly.</a:t>
            </a:r>
          </a:p>
          <a:p>
            <a:pPr marL="285750" indent="-285750">
              <a:buFont typeface="Arial" panose="020B0604020202020204" pitchFamily="34" charset="0"/>
              <a:buChar char="•"/>
            </a:pPr>
            <a:endParaRPr lang="en-US" dirty="0">
              <a:ea typeface="Calibri" panose="020F0502020204030204" pitchFamily="34" charset="0"/>
              <a:cs typeface="Calibri" panose="020F0502020204030204" pitchFamily="34" charset="0"/>
            </a:endParaRPr>
          </a:p>
        </p:txBody>
      </p:sp>
      <p:graphicFrame>
        <p:nvGraphicFramePr>
          <p:cNvPr id="5" name="Chart 4">
            <a:extLst>
              <a:ext uri="{FF2B5EF4-FFF2-40B4-BE49-F238E27FC236}">
                <a16:creationId xmlns:a16="http://schemas.microsoft.com/office/drawing/2014/main" id="{E87DD9FE-7EDB-840B-8ED7-94722A0DE397}"/>
              </a:ext>
            </a:extLst>
          </p:cNvPr>
          <p:cNvGraphicFramePr>
            <a:graphicFrameLocks/>
          </p:cNvGraphicFramePr>
          <p:nvPr>
            <p:extLst>
              <p:ext uri="{D42A27DB-BD31-4B8C-83A1-F6EECF244321}">
                <p14:modId xmlns:p14="http://schemas.microsoft.com/office/powerpoint/2010/main" val="3262526137"/>
              </p:ext>
            </p:extLst>
          </p:nvPr>
        </p:nvGraphicFramePr>
        <p:xfrm>
          <a:off x="6111240" y="1755648"/>
          <a:ext cx="6080760" cy="334670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28608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0A7CF-74B3-E6D6-AD01-CA51C39F9B54}"/>
              </a:ext>
            </a:extLst>
          </p:cNvPr>
          <p:cNvSpPr>
            <a:spLocks noGrp="1"/>
          </p:cNvSpPr>
          <p:nvPr>
            <p:ph type="title"/>
          </p:nvPr>
        </p:nvSpPr>
        <p:spPr>
          <a:xfrm>
            <a:off x="1487424" y="0"/>
            <a:ext cx="9217152" cy="1014984"/>
          </a:xfrm>
        </p:spPr>
        <p:txBody>
          <a:bodyPr/>
          <a:lstStyle/>
          <a:p>
            <a:pPr algn="ctr"/>
            <a:r>
              <a:rPr lang="en-US"/>
              <a:t>United States Waste</a:t>
            </a:r>
          </a:p>
        </p:txBody>
      </p:sp>
      <p:graphicFrame>
        <p:nvGraphicFramePr>
          <p:cNvPr id="5" name="Chart 4">
            <a:extLst>
              <a:ext uri="{FF2B5EF4-FFF2-40B4-BE49-F238E27FC236}">
                <a16:creationId xmlns:a16="http://schemas.microsoft.com/office/drawing/2014/main" id="{C10E5ACF-20FA-DCC8-8E41-646420126907}"/>
              </a:ext>
            </a:extLst>
          </p:cNvPr>
          <p:cNvGraphicFramePr>
            <a:graphicFrameLocks/>
          </p:cNvGraphicFramePr>
          <p:nvPr>
            <p:extLst>
              <p:ext uri="{D42A27DB-BD31-4B8C-83A1-F6EECF244321}">
                <p14:modId xmlns:p14="http://schemas.microsoft.com/office/powerpoint/2010/main" val="3439684573"/>
              </p:ext>
            </p:extLst>
          </p:nvPr>
        </p:nvGraphicFramePr>
        <p:xfrm>
          <a:off x="6111240" y="1755648"/>
          <a:ext cx="6080760" cy="3346704"/>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B8648BF0-85A5-CA84-3D95-78AD2C51BB13}"/>
              </a:ext>
            </a:extLst>
          </p:cNvPr>
          <p:cNvSpPr txBox="1"/>
          <p:nvPr/>
        </p:nvSpPr>
        <p:spPr>
          <a:xfrm>
            <a:off x="595281" y="1491270"/>
            <a:ext cx="5515959" cy="3416320"/>
          </a:xfrm>
          <a:prstGeom prst="rect">
            <a:avLst/>
          </a:prstGeom>
          <a:noFill/>
        </p:spPr>
        <p:txBody>
          <a:bodyPr wrap="square" rtlCol="0">
            <a:spAutoFit/>
          </a:bodyPr>
          <a:lstStyle/>
          <a:p>
            <a:pPr marL="285750" indent="-285750">
              <a:buFont typeface="Arial" panose="020B0604020202020204" pitchFamily="34" charset="0"/>
              <a:buChar char="•"/>
            </a:pPr>
            <a:r>
              <a:rPr lang="en-US"/>
              <a:t>There is a trend of increase in waste from 1990 to 2016.</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As population increases, there are going to be more people producing waste, in turn, there is expected to be an increase in waste every year, which the graph reflects somewhat accurately.</a:t>
            </a:r>
          </a:p>
          <a:p>
            <a:endParaRPr lang="en-US"/>
          </a:p>
          <a:p>
            <a:pPr marL="285750" indent="-285750">
              <a:buFont typeface="Arial" panose="020B0604020202020204" pitchFamily="34" charset="0"/>
              <a:buChar char="•"/>
            </a:pPr>
            <a:r>
              <a:rPr lang="en-US"/>
              <a:t>Many policies have been put into place to limit the amount of waste generation, but the growth of the US population has mostly outpaced the effects of these policies.</a:t>
            </a:r>
          </a:p>
        </p:txBody>
      </p:sp>
    </p:spTree>
    <p:extLst>
      <p:ext uri="{BB962C8B-B14F-4D97-AF65-F5344CB8AC3E}">
        <p14:creationId xmlns:p14="http://schemas.microsoft.com/office/powerpoint/2010/main" val="1683909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0A4C3-2866-252D-53FA-BC938D224B31}"/>
              </a:ext>
            </a:extLst>
          </p:cNvPr>
          <p:cNvSpPr>
            <a:spLocks noGrp="1"/>
          </p:cNvSpPr>
          <p:nvPr>
            <p:ph type="title"/>
          </p:nvPr>
        </p:nvSpPr>
        <p:spPr>
          <a:xfrm>
            <a:off x="1487424" y="0"/>
            <a:ext cx="9217152" cy="1014984"/>
          </a:xfrm>
        </p:spPr>
        <p:txBody>
          <a:bodyPr/>
          <a:lstStyle/>
          <a:p>
            <a:pPr algn="ctr"/>
            <a:r>
              <a:rPr lang="en-US"/>
              <a:t>United States Emissions</a:t>
            </a:r>
          </a:p>
        </p:txBody>
      </p:sp>
      <p:graphicFrame>
        <p:nvGraphicFramePr>
          <p:cNvPr id="5" name="Chart 4">
            <a:extLst>
              <a:ext uri="{FF2B5EF4-FFF2-40B4-BE49-F238E27FC236}">
                <a16:creationId xmlns:a16="http://schemas.microsoft.com/office/drawing/2014/main" id="{42D950BD-F307-8538-08A4-54F86B066E74}"/>
              </a:ext>
            </a:extLst>
          </p:cNvPr>
          <p:cNvGraphicFramePr>
            <a:graphicFrameLocks/>
          </p:cNvGraphicFramePr>
          <p:nvPr>
            <p:extLst>
              <p:ext uri="{D42A27DB-BD31-4B8C-83A1-F6EECF244321}">
                <p14:modId xmlns:p14="http://schemas.microsoft.com/office/powerpoint/2010/main" val="2549175105"/>
              </p:ext>
            </p:extLst>
          </p:nvPr>
        </p:nvGraphicFramePr>
        <p:xfrm>
          <a:off x="6111240" y="1755648"/>
          <a:ext cx="6080760" cy="3346704"/>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CC53F28A-CBFC-1BDB-C2B1-7B3E57312292}"/>
              </a:ext>
            </a:extLst>
          </p:cNvPr>
          <p:cNvSpPr txBox="1"/>
          <p:nvPr/>
        </p:nvSpPr>
        <p:spPr>
          <a:xfrm>
            <a:off x="604588" y="1582342"/>
            <a:ext cx="5491412" cy="3693319"/>
          </a:xfrm>
          <a:prstGeom prst="rect">
            <a:avLst/>
          </a:prstGeom>
          <a:noFill/>
        </p:spPr>
        <p:txBody>
          <a:bodyPr wrap="square" rtlCol="0" anchor="ctr">
            <a:spAutoFit/>
          </a:bodyPr>
          <a:lstStyle/>
          <a:p>
            <a:pPr marL="285750" indent="-285750">
              <a:buFont typeface="Arial" panose="020B0604020202020204" pitchFamily="34" charset="0"/>
              <a:buChar char="•"/>
            </a:pPr>
            <a:r>
              <a:rPr lang="en-US" dirty="0"/>
              <a:t>During the Clinton administration (1993-2001), there were a lot of policies and standards put into play to lower emissions, reflected by the decrease over that time period in the graph.</a:t>
            </a:r>
          </a:p>
          <a:p>
            <a:pPr marL="742950" lvl="1" indent="-285750">
              <a:buFont typeface="Arial" panose="020B0604020202020204" pitchFamily="34" charset="0"/>
              <a:buChar char="•"/>
            </a:pPr>
            <a:r>
              <a:rPr lang="en-US" dirty="0"/>
              <a:t>Enforced tough standards on soot and smog</a:t>
            </a:r>
          </a:p>
          <a:p>
            <a:pPr lvl="1"/>
            <a:endParaRPr lang="en-US" dirty="0"/>
          </a:p>
          <a:p>
            <a:pPr marL="285750" indent="-285750">
              <a:buFont typeface="Arial" panose="020B0604020202020204" pitchFamily="34" charset="0"/>
              <a:buChar char="•"/>
            </a:pPr>
            <a:r>
              <a:rPr lang="en-US" dirty="0"/>
              <a:t>During the Bush administration (2001-2009), a more passive route to emission reduction was taken, resulting in the gradual increase in emissions following Bush’s tenure.</a:t>
            </a:r>
          </a:p>
          <a:p>
            <a:pPr marL="742950" lvl="1" indent="-285750">
              <a:buFont typeface="Arial" panose="020B0604020202020204" pitchFamily="34" charset="0"/>
              <a:buChar char="•"/>
            </a:pPr>
            <a:r>
              <a:rPr lang="en-US" dirty="0"/>
              <a:t>Bush had more relaxed environmental regulations.</a:t>
            </a:r>
          </a:p>
        </p:txBody>
      </p:sp>
    </p:spTree>
    <p:extLst>
      <p:ext uri="{BB962C8B-B14F-4D97-AF65-F5344CB8AC3E}">
        <p14:creationId xmlns:p14="http://schemas.microsoft.com/office/powerpoint/2010/main" val="1392203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A89EF-D1A6-A569-1319-8B60242C1637}"/>
              </a:ext>
            </a:extLst>
          </p:cNvPr>
          <p:cNvSpPr>
            <a:spLocks noGrp="1"/>
          </p:cNvSpPr>
          <p:nvPr>
            <p:ph type="title"/>
          </p:nvPr>
        </p:nvSpPr>
        <p:spPr/>
        <p:txBody>
          <a:bodyPr/>
          <a:lstStyle/>
          <a:p>
            <a:r>
              <a:rPr lang="en-US"/>
              <a:t>Predictions</a:t>
            </a:r>
          </a:p>
        </p:txBody>
      </p:sp>
      <p:sp>
        <p:nvSpPr>
          <p:cNvPr id="5" name="Content Placeholder 2">
            <a:extLst>
              <a:ext uri="{FF2B5EF4-FFF2-40B4-BE49-F238E27FC236}">
                <a16:creationId xmlns:a16="http://schemas.microsoft.com/office/drawing/2014/main" id="{CEE35BCD-5129-A315-E6CD-6C9DB29239E7}"/>
              </a:ext>
            </a:extLst>
          </p:cNvPr>
          <p:cNvSpPr>
            <a:spLocks noGrp="1"/>
          </p:cNvSpPr>
          <p:nvPr>
            <p:ph idx="1"/>
          </p:nvPr>
        </p:nvSpPr>
        <p:spPr>
          <a:xfrm>
            <a:off x="540000" y="1444752"/>
            <a:ext cx="11101136" cy="4864608"/>
          </a:xfrm>
        </p:spPr>
        <p:txBody>
          <a:bodyPr>
            <a:normAutofit/>
          </a:bodyPr>
          <a:lstStyle/>
          <a:p>
            <a:pPr marL="0" indent="0">
              <a:buNone/>
            </a:pPr>
            <a:r>
              <a:rPr lang="en-US" sz="1600" b="1"/>
              <a:t>Germany: </a:t>
            </a:r>
            <a:r>
              <a:rPr lang="en-US" sz="1600"/>
              <a:t>Greenhouse gas reduction plans put into national law will most likely result in a 12% decrease in emissions by 2030. After 2030, we predict that emissions will stay steady</a:t>
            </a:r>
          </a:p>
          <a:p>
            <a:pPr marL="0" indent="0">
              <a:buNone/>
            </a:pPr>
            <a:r>
              <a:rPr lang="en-US" sz="1600" b="1"/>
              <a:t>Indonesia: </a:t>
            </a:r>
            <a:r>
              <a:rPr lang="en-US" sz="1600"/>
              <a:t>The amount of waste should continue to increase due to the strong positive correlation with population; however, the emissions are expected to remain around roughly the same value due to no exact trend in the population/emissions data.</a:t>
            </a:r>
            <a:endParaRPr lang="en-US" sz="1600" b="1"/>
          </a:p>
          <a:p>
            <a:pPr marL="0" indent="0">
              <a:buNone/>
            </a:pPr>
            <a:r>
              <a:rPr lang="en-US" sz="1600" b="1"/>
              <a:t>China: </a:t>
            </a:r>
            <a:r>
              <a:rPr lang="en-US" sz="1600"/>
              <a:t>The positive correlation between population, waste, and methane emissions in China indicate that as China’s population and waste production increase, methane emissions are likely to continue their increase.  </a:t>
            </a:r>
            <a:endParaRPr lang="en-US" sz="1600" b="1"/>
          </a:p>
          <a:p>
            <a:pPr marL="0" indent="0">
              <a:buNone/>
            </a:pPr>
            <a:r>
              <a:rPr lang="en-US" sz="1600" b="1"/>
              <a:t>United States: </a:t>
            </a:r>
            <a:r>
              <a:rPr lang="en-US" sz="1600"/>
              <a:t>Since the population is still expected to grow, we would expect waste to continue to increase. With the lowering concerns of emissions with today’s current policies and increasing waste levels, we would expect emissions to continue to increase as time goes on.  </a:t>
            </a:r>
            <a:endParaRPr lang="en-US" sz="1600" b="1"/>
          </a:p>
          <a:p>
            <a:pPr marL="0" indent="0">
              <a:buNone/>
            </a:pPr>
            <a:endParaRPr lang="en-US" sz="1600" b="1"/>
          </a:p>
        </p:txBody>
      </p:sp>
    </p:spTree>
    <p:extLst>
      <p:ext uri="{BB962C8B-B14F-4D97-AF65-F5344CB8AC3E}">
        <p14:creationId xmlns:p14="http://schemas.microsoft.com/office/powerpoint/2010/main" val="1061437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31B2F-8161-1F94-C600-38B34FB21F63}"/>
              </a:ext>
            </a:extLst>
          </p:cNvPr>
          <p:cNvSpPr>
            <a:spLocks noGrp="1"/>
          </p:cNvSpPr>
          <p:nvPr>
            <p:ph type="title"/>
          </p:nvPr>
        </p:nvSpPr>
        <p:spPr/>
        <p:txBody>
          <a:bodyPr/>
          <a:lstStyle/>
          <a:p>
            <a:r>
              <a:rPr lang="en-US"/>
              <a:t>Prescriptions</a:t>
            </a:r>
          </a:p>
        </p:txBody>
      </p:sp>
      <p:sp>
        <p:nvSpPr>
          <p:cNvPr id="3" name="Content Placeholder 2">
            <a:extLst>
              <a:ext uri="{FF2B5EF4-FFF2-40B4-BE49-F238E27FC236}">
                <a16:creationId xmlns:a16="http://schemas.microsoft.com/office/drawing/2014/main" id="{E3A57798-3F69-9AE0-D7A0-25E88F8DB2FF}"/>
              </a:ext>
            </a:extLst>
          </p:cNvPr>
          <p:cNvSpPr>
            <a:spLocks noGrp="1"/>
          </p:cNvSpPr>
          <p:nvPr>
            <p:ph idx="1"/>
          </p:nvPr>
        </p:nvSpPr>
        <p:spPr>
          <a:xfrm>
            <a:off x="540000" y="1444752"/>
            <a:ext cx="11101136" cy="4864608"/>
          </a:xfrm>
        </p:spPr>
        <p:txBody>
          <a:bodyPr>
            <a:normAutofit/>
          </a:bodyPr>
          <a:lstStyle/>
          <a:p>
            <a:pPr marL="0" indent="0">
              <a:buNone/>
            </a:pPr>
            <a:r>
              <a:rPr lang="en-US" sz="1600" b="1"/>
              <a:t>Germany: </a:t>
            </a:r>
            <a:r>
              <a:rPr lang="en-US" sz="1600"/>
              <a:t>Germany should continue with their greenhouse gas reduction plans as they have already decreased over 50% in the past three decades. Germany’s waste production on the other hand has begun to increase, revisiting their strategy in the 2000s centered around recycling could begin to reduce their waste again.</a:t>
            </a:r>
          </a:p>
          <a:p>
            <a:pPr marL="0" indent="0">
              <a:buNone/>
            </a:pPr>
            <a:r>
              <a:rPr lang="en-US" sz="1600" b="1"/>
              <a:t>Indonesia: </a:t>
            </a:r>
            <a:r>
              <a:rPr lang="en-US" sz="1600"/>
              <a:t>Indonesia should continue with the changes brought by Law No 41 of 1999 and Law No 32 of 2009, which aim to increase the resilience of Indonesia’s forests to fires. This will assist in lowering Indonesia’s methane emissions by preventing future methane-releasing fires.</a:t>
            </a:r>
          </a:p>
          <a:p>
            <a:pPr marL="0" indent="0">
              <a:buNone/>
            </a:pPr>
            <a:r>
              <a:rPr lang="en-US" sz="1600" b="1"/>
              <a:t>China: </a:t>
            </a:r>
            <a:r>
              <a:rPr lang="en-US" sz="1600"/>
              <a:t>China has already made strides towards reducing the amount of municipal waste being directed towards landfills with required trash sorting. We believe additionally legislation enforcing this sorting will help to decrease methane emissions by reducing the amount of waste decomposing in landfills. </a:t>
            </a:r>
            <a:endParaRPr lang="en-US" sz="1600" b="1"/>
          </a:p>
          <a:p>
            <a:pPr marL="0" indent="0">
              <a:buNone/>
            </a:pPr>
            <a:r>
              <a:rPr lang="en-US" sz="1600" b="1"/>
              <a:t>United States: </a:t>
            </a:r>
            <a:r>
              <a:rPr lang="en-US" sz="1600"/>
              <a:t>One big stride the United States is making is the increase in more renewable energy sources and more effective use of energy. Programs like Energy Star and other federal and state initiatives have helped continue to lower the amount emissions produced, thus they should be continued. </a:t>
            </a:r>
          </a:p>
        </p:txBody>
      </p:sp>
    </p:spTree>
    <p:extLst>
      <p:ext uri="{BB962C8B-B14F-4D97-AF65-F5344CB8AC3E}">
        <p14:creationId xmlns:p14="http://schemas.microsoft.com/office/powerpoint/2010/main" val="3526592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3A630-FC90-E934-E835-5650DC432FC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008E19E-2255-A7F8-7A86-323DE8F71D3B}"/>
              </a:ext>
            </a:extLst>
          </p:cNvPr>
          <p:cNvSpPr>
            <a:spLocks noGrp="1"/>
          </p:cNvSpPr>
          <p:nvPr>
            <p:ph idx="1"/>
          </p:nvPr>
        </p:nvSpPr>
        <p:spPr>
          <a:xfrm>
            <a:off x="540000" y="1444752"/>
            <a:ext cx="11101136" cy="5413248"/>
          </a:xfrm>
        </p:spPr>
        <p:txBody>
          <a:bodyPr/>
          <a:lstStyle/>
          <a:p>
            <a:pPr marL="0" indent="0">
              <a:buNone/>
            </a:pPr>
            <a:r>
              <a:rPr lang="en-US" b="1" dirty="0"/>
              <a:t>Conclusion: </a:t>
            </a:r>
            <a:r>
              <a:rPr lang="en-US" dirty="0"/>
              <a:t>Methane emissions are sometimes influenced by waste and population, but more often, there exist extraneous variables that play a larger role in methane emissions than waste does. Methane emissions can be controlled through the regulation of those extraneous variables, as we defined in our prescriptions. Overall, methane is rarely correlated with just waste levels, and is more often influenced by not only waste but also government intervention, methane producing activities, and natural events. </a:t>
            </a:r>
            <a:endParaRPr lang="en-US" b="1" dirty="0"/>
          </a:p>
          <a:p>
            <a:pPr marL="0" indent="0">
              <a:buNone/>
            </a:pPr>
            <a:endParaRPr lang="en-US" b="1" dirty="0"/>
          </a:p>
          <a:p>
            <a:pPr marL="0" indent="0">
              <a:buNone/>
            </a:pPr>
            <a:r>
              <a:rPr lang="en-US" b="1" dirty="0"/>
              <a:t>Reflections : </a:t>
            </a:r>
            <a:r>
              <a:rPr lang="en-US" dirty="0"/>
              <a:t>We felt that our team worked efficiently together and performed quality data exploration over the course of this project. As a team, we also had to work through the challenge of sorting through incomplete datasets and discovering our hypothesis was mostly incorrect.  Given the opportunity to redo the project, we would dedicate more time to considering the effect of extraneous variables on methane emissions, as this was a consistent influencer of our results. </a:t>
            </a:r>
            <a:endParaRPr lang="en-US" b="1" dirty="0"/>
          </a:p>
        </p:txBody>
      </p:sp>
    </p:spTree>
    <p:extLst>
      <p:ext uri="{BB962C8B-B14F-4D97-AF65-F5344CB8AC3E}">
        <p14:creationId xmlns:p14="http://schemas.microsoft.com/office/powerpoint/2010/main" val="2245335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87B75-5937-C841-6997-649F74B56901}"/>
              </a:ext>
            </a:extLst>
          </p:cNvPr>
          <p:cNvSpPr>
            <a:spLocks noGrp="1"/>
          </p:cNvSpPr>
          <p:nvPr>
            <p:ph type="title"/>
          </p:nvPr>
        </p:nvSpPr>
        <p:spPr/>
        <p:txBody>
          <a:bodyPr/>
          <a:lstStyle/>
          <a:p>
            <a:r>
              <a:rPr lang="en-US"/>
              <a:t>Introduction</a:t>
            </a:r>
          </a:p>
        </p:txBody>
      </p:sp>
      <p:sp>
        <p:nvSpPr>
          <p:cNvPr id="11" name="Content Placeholder 10">
            <a:extLst>
              <a:ext uri="{FF2B5EF4-FFF2-40B4-BE49-F238E27FC236}">
                <a16:creationId xmlns:a16="http://schemas.microsoft.com/office/drawing/2014/main" id="{46AE068F-F66A-58B0-2F16-84252B026470}"/>
              </a:ext>
            </a:extLst>
          </p:cNvPr>
          <p:cNvSpPr>
            <a:spLocks noGrp="1"/>
          </p:cNvSpPr>
          <p:nvPr>
            <p:ph idx="1"/>
          </p:nvPr>
        </p:nvSpPr>
        <p:spPr>
          <a:xfrm>
            <a:off x="540000" y="1441451"/>
            <a:ext cx="11101136" cy="4867274"/>
          </a:xfrm>
        </p:spPr>
        <p:txBody>
          <a:bodyPr/>
          <a:lstStyle/>
          <a:p>
            <a:pPr marL="0" indent="0">
              <a:buNone/>
            </a:pPr>
            <a:endParaRPr lang="en-US"/>
          </a:p>
          <a:p>
            <a:pPr marL="0" indent="0">
              <a:buNone/>
            </a:pPr>
            <a:r>
              <a:rPr lang="en-US" sz="2400" b="1"/>
              <a:t>Goal:</a:t>
            </a:r>
            <a:r>
              <a:rPr lang="en-US" sz="2400"/>
              <a:t> Investigate the connection between methane emissions, municipal waste, and country population to predict future trends in methane emissions as the result of municipal waste. </a:t>
            </a:r>
          </a:p>
          <a:p>
            <a:pPr marL="0" indent="0">
              <a:buNone/>
            </a:pPr>
            <a:endParaRPr lang="en-US" sz="2400"/>
          </a:p>
          <a:p>
            <a:pPr marL="0" indent="0">
              <a:buNone/>
            </a:pPr>
            <a:r>
              <a:rPr lang="en-US" sz="2400" b="1"/>
              <a:t>Hypothesis: </a:t>
            </a:r>
            <a:r>
              <a:rPr lang="en-US" sz="2400"/>
              <a:t>There will be a positive correlation between methane emissions, waste, and population in each country. </a:t>
            </a:r>
          </a:p>
        </p:txBody>
      </p:sp>
    </p:spTree>
    <p:extLst>
      <p:ext uri="{BB962C8B-B14F-4D97-AF65-F5344CB8AC3E}">
        <p14:creationId xmlns:p14="http://schemas.microsoft.com/office/powerpoint/2010/main" val="1366430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CD10A-B560-D6ED-74BF-DF55734CDB4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C28BD1F-6E84-8126-6F2C-A7EDDB34BBBA}"/>
              </a:ext>
            </a:extLst>
          </p:cNvPr>
          <p:cNvSpPr>
            <a:spLocks noGrp="1"/>
          </p:cNvSpPr>
          <p:nvPr>
            <p:ph idx="1"/>
          </p:nvPr>
        </p:nvSpPr>
        <p:spPr>
          <a:xfrm>
            <a:off x="539999" y="1444750"/>
            <a:ext cx="11101136" cy="5413250"/>
          </a:xfrm>
        </p:spPr>
        <p:txBody>
          <a:bodyPr>
            <a:normAutofit lnSpcReduction="10000"/>
          </a:bodyPr>
          <a:lstStyle/>
          <a:p>
            <a:pPr marL="0" indent="0">
              <a:buNone/>
            </a:pPr>
            <a:r>
              <a:rPr lang="en-US" b="1" dirty="0"/>
              <a:t>Population Data: </a:t>
            </a:r>
            <a:r>
              <a:rPr lang="en-US" dirty="0"/>
              <a:t>https://data.worldbank.org/indicator/SP.POP.TOTL</a:t>
            </a:r>
          </a:p>
          <a:p>
            <a:pPr marL="0" indent="0">
              <a:buNone/>
            </a:pPr>
            <a:r>
              <a:rPr lang="en-US" b="1" dirty="0"/>
              <a:t>Waste Data: </a:t>
            </a:r>
            <a:r>
              <a:rPr lang="en-US" dirty="0"/>
              <a:t>https://data.un.org/Data.aspx?d=ENV&amp;f=variableID%3a1814</a:t>
            </a:r>
          </a:p>
          <a:p>
            <a:pPr marL="0" indent="0">
              <a:buNone/>
            </a:pPr>
            <a:r>
              <a:rPr lang="en-US" b="1" dirty="0"/>
              <a:t>Emissions Data: </a:t>
            </a:r>
            <a:r>
              <a:rPr lang="en-US" dirty="0"/>
              <a:t>https://www.climatewatchdata.org/ghg-emissions?end_year=2020&amp;gases=ch4&amp;sectors=waste&amp;start_year=1990</a:t>
            </a:r>
          </a:p>
          <a:p>
            <a:pPr marL="0" indent="0">
              <a:buNone/>
            </a:pPr>
            <a:r>
              <a:rPr lang="en-US" b="1" dirty="0"/>
              <a:t>Research Used in Slides:</a:t>
            </a:r>
          </a:p>
          <a:p>
            <a:pPr marL="0" indent="0">
              <a:buNone/>
            </a:pPr>
            <a:r>
              <a:rPr lang="en-US" dirty="0"/>
              <a:t>- Germany’s greenhouse gas emissions and climate targets</a:t>
            </a:r>
            <a:r>
              <a:rPr lang="en-US"/>
              <a:t>. https</a:t>
            </a:r>
            <a:r>
              <a:rPr lang="en-US" dirty="0"/>
              <a:t>://www.cleanenergywire.org/factsheets/germanys-greenhouse-gas-emissions-and-climate-targets</a:t>
            </a:r>
          </a:p>
          <a:p>
            <a:pPr marL="0" indent="0">
              <a:buNone/>
            </a:pPr>
            <a:r>
              <a:rPr lang="en-US" dirty="0"/>
              <a:t>- Forest Legality Initiative. https://forestlegality.org/risk-tool/country/indonesia </a:t>
            </a:r>
          </a:p>
          <a:p>
            <a:pPr marL="0" indent="0">
              <a:buNone/>
            </a:pPr>
            <a:r>
              <a:rPr lang="en-US" dirty="0"/>
              <a:t>- Sustained methane emissions from China after 2012 despite declining coal production and rice-cultivated area. https://doi.org/10.1088/1748-9326/ac24d1</a:t>
            </a:r>
          </a:p>
          <a:p>
            <a:pPr marL="0" indent="0">
              <a:buNone/>
            </a:pPr>
            <a:r>
              <a:rPr lang="en-US" dirty="0"/>
              <a:t>- The Clinton Presidency: Protecting Our Environment and Public Health. https://clintonwhitehouse5.archives.gov/WH/Accomplishments/eightyears-08.html#:~:text=The%20Clinton%20Administration%20accelerated%20the</a:t>
            </a:r>
          </a:p>
          <a:p>
            <a:pPr marL="0" indent="0">
              <a:buNone/>
            </a:pPr>
            <a:endParaRPr lang="en-US" dirty="0"/>
          </a:p>
        </p:txBody>
      </p:sp>
    </p:spTree>
    <p:extLst>
      <p:ext uri="{BB962C8B-B14F-4D97-AF65-F5344CB8AC3E}">
        <p14:creationId xmlns:p14="http://schemas.microsoft.com/office/powerpoint/2010/main" val="2407068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FFC62-8E6E-D59A-A5ED-6C62C8571377}"/>
              </a:ext>
            </a:extLst>
          </p:cNvPr>
          <p:cNvSpPr>
            <a:spLocks noGrp="1"/>
          </p:cNvSpPr>
          <p:nvPr>
            <p:ph type="title"/>
          </p:nvPr>
        </p:nvSpPr>
        <p:spPr/>
        <p:txBody>
          <a:bodyPr/>
          <a:lstStyle/>
          <a:p>
            <a:r>
              <a:rPr lang="en-US"/>
              <a:t>Methods</a:t>
            </a:r>
          </a:p>
        </p:txBody>
      </p:sp>
      <p:sp>
        <p:nvSpPr>
          <p:cNvPr id="3" name="Content Placeholder 2">
            <a:extLst>
              <a:ext uri="{FF2B5EF4-FFF2-40B4-BE49-F238E27FC236}">
                <a16:creationId xmlns:a16="http://schemas.microsoft.com/office/drawing/2014/main" id="{0C644A19-AE58-7B7D-22AA-FC3228B619B7}"/>
              </a:ext>
            </a:extLst>
          </p:cNvPr>
          <p:cNvSpPr>
            <a:spLocks noGrp="1"/>
          </p:cNvSpPr>
          <p:nvPr>
            <p:ph idx="1"/>
          </p:nvPr>
        </p:nvSpPr>
        <p:spPr>
          <a:xfrm>
            <a:off x="539999" y="1444750"/>
            <a:ext cx="11101136" cy="4864608"/>
          </a:xfrm>
        </p:spPr>
        <p:txBody>
          <a:bodyPr/>
          <a:lstStyle/>
          <a:p>
            <a:pPr marL="342900" indent="-342900">
              <a:buAutoNum type="arabicPeriod"/>
            </a:pPr>
            <a:endParaRPr lang="en-US"/>
          </a:p>
          <a:p>
            <a:pPr marL="342900" indent="-342900">
              <a:buAutoNum type="arabicPeriod"/>
            </a:pPr>
            <a:r>
              <a:rPr lang="en-US"/>
              <a:t>We began by collecting three datasets, one for each of our three variables: Population, Waste, and Emissions. The data was sourced from the World Bank, the United Nations, and Climate Watch respectively. </a:t>
            </a:r>
          </a:p>
          <a:p>
            <a:pPr marL="342900" indent="-342900">
              <a:buAutoNum type="arabicPeriod"/>
            </a:pPr>
            <a:r>
              <a:rPr lang="en-US"/>
              <a:t>We picked the top five countries by population that were contained in all our datasets, and then divided up the countries between team members. </a:t>
            </a:r>
          </a:p>
          <a:p>
            <a:pPr marL="342900" indent="-342900">
              <a:buAutoNum type="arabicPeriod"/>
            </a:pPr>
            <a:r>
              <a:rPr lang="en-US"/>
              <a:t>Each team member preformed research on the correlation of the three variables within their assigned country and created time-series visualizations for each of these variables. </a:t>
            </a:r>
          </a:p>
          <a:p>
            <a:pPr marL="342900" indent="-342900">
              <a:buAutoNum type="arabicPeriod"/>
            </a:pPr>
            <a:r>
              <a:rPr lang="en-US"/>
              <a:t>We complied our findings to produce predictions and prescriptions for methane emissions in each of our countries. </a:t>
            </a:r>
          </a:p>
        </p:txBody>
      </p:sp>
    </p:spTree>
    <p:extLst>
      <p:ext uri="{BB962C8B-B14F-4D97-AF65-F5344CB8AC3E}">
        <p14:creationId xmlns:p14="http://schemas.microsoft.com/office/powerpoint/2010/main" val="2622731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91FC-F999-441D-8D23-A694F1AF5249}"/>
              </a:ext>
            </a:extLst>
          </p:cNvPr>
          <p:cNvSpPr>
            <a:spLocks noGrp="1"/>
          </p:cNvSpPr>
          <p:nvPr>
            <p:ph type="title"/>
          </p:nvPr>
        </p:nvSpPr>
        <p:spPr/>
        <p:txBody>
          <a:bodyPr/>
          <a:lstStyle/>
          <a:p>
            <a:r>
              <a:rPr lang="en-US"/>
              <a:t>Overall Trends</a:t>
            </a:r>
          </a:p>
        </p:txBody>
      </p:sp>
      <p:sp>
        <p:nvSpPr>
          <p:cNvPr id="3" name="Content Placeholder 2">
            <a:extLst>
              <a:ext uri="{FF2B5EF4-FFF2-40B4-BE49-F238E27FC236}">
                <a16:creationId xmlns:a16="http://schemas.microsoft.com/office/drawing/2014/main" id="{D7008CB4-FEC2-0463-D2FE-C35242289102}"/>
              </a:ext>
            </a:extLst>
          </p:cNvPr>
          <p:cNvSpPr>
            <a:spLocks noGrp="1"/>
          </p:cNvSpPr>
          <p:nvPr>
            <p:ph idx="1"/>
          </p:nvPr>
        </p:nvSpPr>
        <p:spPr>
          <a:xfrm>
            <a:off x="540000" y="1444751"/>
            <a:ext cx="11101136" cy="5980177"/>
          </a:xfrm>
        </p:spPr>
        <p:txBody>
          <a:bodyPr>
            <a:normAutofit/>
          </a:bodyPr>
          <a:lstStyle/>
          <a:p>
            <a:pPr marL="0" indent="0">
              <a:buNone/>
            </a:pPr>
            <a:r>
              <a:rPr lang="en-US" b="1" dirty="0"/>
              <a:t>Population: </a:t>
            </a:r>
            <a:r>
              <a:rPr lang="en-US" dirty="0"/>
              <a:t>Population is the amount of people in the country.</a:t>
            </a:r>
          </a:p>
          <a:p>
            <a:pPr marL="0" indent="0">
              <a:buNone/>
            </a:pPr>
            <a:r>
              <a:rPr lang="en-US" b="1" dirty="0"/>
              <a:t>- </a:t>
            </a:r>
            <a:r>
              <a:rPr lang="en-US" dirty="0"/>
              <a:t>Trend: Population is generally positively correlated with waste, but not always with emissions. </a:t>
            </a:r>
          </a:p>
          <a:p>
            <a:pPr marL="0" indent="0">
              <a:buNone/>
            </a:pPr>
            <a:r>
              <a:rPr lang="en-US" b="1" dirty="0"/>
              <a:t>Waste: </a:t>
            </a:r>
            <a:r>
              <a:rPr lang="en-US" dirty="0"/>
              <a:t>Waste is the amount of Municipal Solid Waste (MSW) collected in a country and stored in landfills, measured in 1000’s of </a:t>
            </a:r>
            <a:r>
              <a:rPr lang="en-US" dirty="0" err="1"/>
              <a:t>tonnes</a:t>
            </a:r>
            <a:r>
              <a:rPr lang="en-US" dirty="0"/>
              <a:t>. </a:t>
            </a:r>
          </a:p>
          <a:p>
            <a:pPr marL="0" indent="0">
              <a:buNone/>
            </a:pPr>
            <a:r>
              <a:rPr lang="en-US" b="1" dirty="0"/>
              <a:t>- </a:t>
            </a:r>
            <a:r>
              <a:rPr lang="en-US" dirty="0"/>
              <a:t>Trend: It varies by country, but overall, waste has a generally positive correlation to population, and little correlation with emissions. This observation goes against our hypothesis, as we would expect more waste to result in more methane emissions. </a:t>
            </a:r>
            <a:endParaRPr lang="en-US" b="1" dirty="0"/>
          </a:p>
          <a:p>
            <a:pPr marL="0" indent="0">
              <a:buNone/>
            </a:pPr>
            <a:r>
              <a:rPr lang="en-US" b="1" dirty="0"/>
              <a:t>Emissions: </a:t>
            </a:r>
            <a:r>
              <a:rPr lang="en-US" dirty="0"/>
              <a:t>Emissions is the amount of methane produced in a country, measured in metric tons (</a:t>
            </a:r>
            <a:r>
              <a:rPr lang="en-US" dirty="0" err="1"/>
              <a:t>tonne</a:t>
            </a:r>
            <a:r>
              <a:rPr lang="en-US" dirty="0"/>
              <a:t>) of carbon dioxide equivalent (MtCO2e)</a:t>
            </a:r>
          </a:p>
          <a:p>
            <a:pPr marL="0" indent="0">
              <a:buNone/>
            </a:pPr>
            <a:r>
              <a:rPr lang="en-US" b="1" dirty="0"/>
              <a:t>- </a:t>
            </a:r>
            <a:r>
              <a:rPr lang="en-US" dirty="0"/>
              <a:t>Trend: Overall, methane emissions share little correlation with waste, and a sometimes negative correlation with population, depending on the country. This observation runs contrary to our hypothesis, as well. </a:t>
            </a:r>
            <a:endParaRPr lang="en-US" b="1" dirty="0"/>
          </a:p>
          <a:p>
            <a:pPr marL="0" indent="0">
              <a:buNone/>
            </a:pPr>
            <a:endParaRPr lang="en-US" b="1" dirty="0"/>
          </a:p>
          <a:p>
            <a:pPr marL="0" indent="0">
              <a:buNone/>
            </a:pPr>
            <a:r>
              <a:rPr lang="en-US" dirty="0"/>
              <a:t> </a:t>
            </a:r>
            <a:endParaRPr lang="en-US" b="1" dirty="0"/>
          </a:p>
        </p:txBody>
      </p:sp>
    </p:spTree>
    <p:extLst>
      <p:ext uri="{BB962C8B-B14F-4D97-AF65-F5344CB8AC3E}">
        <p14:creationId xmlns:p14="http://schemas.microsoft.com/office/powerpoint/2010/main" val="2401758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B5FD-4A3D-1D18-C24A-4FB142049903}"/>
              </a:ext>
            </a:extLst>
          </p:cNvPr>
          <p:cNvSpPr>
            <a:spLocks noGrp="1"/>
          </p:cNvSpPr>
          <p:nvPr>
            <p:ph type="title"/>
          </p:nvPr>
        </p:nvSpPr>
        <p:spPr>
          <a:xfrm>
            <a:off x="1779046" y="0"/>
            <a:ext cx="9217026" cy="1011309"/>
          </a:xfrm>
        </p:spPr>
        <p:txBody>
          <a:bodyPr>
            <a:normAutofit/>
          </a:bodyPr>
          <a:lstStyle/>
          <a:p>
            <a:pPr algn="ctr"/>
            <a:r>
              <a:rPr lang="en-US"/>
              <a:t>Germany Population</a:t>
            </a:r>
          </a:p>
        </p:txBody>
      </p:sp>
      <p:sp>
        <p:nvSpPr>
          <p:cNvPr id="3" name="TextBox 2">
            <a:extLst>
              <a:ext uri="{FF2B5EF4-FFF2-40B4-BE49-F238E27FC236}">
                <a16:creationId xmlns:a16="http://schemas.microsoft.com/office/drawing/2014/main" id="{AA13D153-F48B-2E6C-4EDE-1BADB5212D0E}"/>
              </a:ext>
            </a:extLst>
          </p:cNvPr>
          <p:cNvSpPr txBox="1"/>
          <p:nvPr/>
        </p:nvSpPr>
        <p:spPr>
          <a:xfrm>
            <a:off x="701909" y="2135583"/>
            <a:ext cx="4912195" cy="2862322"/>
          </a:xfrm>
          <a:prstGeom prst="rect">
            <a:avLst/>
          </a:prstGeom>
          <a:noFill/>
        </p:spPr>
        <p:txBody>
          <a:bodyPr wrap="square" rtlCol="0" anchor="ctr" anchorCtr="0">
            <a:spAutoFit/>
          </a:bodyPr>
          <a:lstStyle/>
          <a:p>
            <a:pPr marL="285750" indent="-285750">
              <a:buFont typeface="Arial" panose="020B0604020202020204" pitchFamily="34" charset="0"/>
              <a:buChar char="•"/>
            </a:pPr>
            <a:r>
              <a:rPr lang="en-US" dirty="0"/>
              <a:t>Trend line is unsteady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Drop of 1.5 million people around 2011/2012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Anomaly comes from census calculations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One of the “fastest aging countries” due to longer life expectancies and falling birthrates</a:t>
            </a:r>
          </a:p>
        </p:txBody>
      </p:sp>
      <p:graphicFrame>
        <p:nvGraphicFramePr>
          <p:cNvPr id="4" name="Chart 3">
            <a:extLst>
              <a:ext uri="{FF2B5EF4-FFF2-40B4-BE49-F238E27FC236}">
                <a16:creationId xmlns:a16="http://schemas.microsoft.com/office/drawing/2014/main" id="{61B9C98D-62A2-BBBC-8A83-B91841462B57}"/>
              </a:ext>
            </a:extLst>
          </p:cNvPr>
          <p:cNvGraphicFramePr>
            <a:graphicFrameLocks/>
          </p:cNvGraphicFramePr>
          <p:nvPr>
            <p:extLst>
              <p:ext uri="{D42A27DB-BD31-4B8C-83A1-F6EECF244321}">
                <p14:modId xmlns:p14="http://schemas.microsoft.com/office/powerpoint/2010/main" val="2844302606"/>
              </p:ext>
            </p:extLst>
          </p:nvPr>
        </p:nvGraphicFramePr>
        <p:xfrm>
          <a:off x="6083808" y="1893391"/>
          <a:ext cx="6108192" cy="334670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42400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9A9FC-7425-8F56-1A34-403316EBCEDB}"/>
              </a:ext>
            </a:extLst>
          </p:cNvPr>
          <p:cNvSpPr>
            <a:spLocks noGrp="1"/>
          </p:cNvSpPr>
          <p:nvPr>
            <p:ph type="title"/>
          </p:nvPr>
        </p:nvSpPr>
        <p:spPr>
          <a:xfrm>
            <a:off x="1481577" y="0"/>
            <a:ext cx="9217026" cy="1011309"/>
          </a:xfrm>
        </p:spPr>
        <p:txBody>
          <a:bodyPr vert="horz" lIns="91440" tIns="45720" rIns="91440" bIns="45720" rtlCol="0" anchor="b">
            <a:normAutofit/>
          </a:bodyPr>
          <a:lstStyle/>
          <a:p>
            <a:pPr algn="ctr"/>
            <a:r>
              <a:rPr lang="en-US"/>
              <a:t>Germany Waste</a:t>
            </a:r>
          </a:p>
        </p:txBody>
      </p:sp>
      <p:sp>
        <p:nvSpPr>
          <p:cNvPr id="7" name="TextBox 6">
            <a:extLst>
              <a:ext uri="{FF2B5EF4-FFF2-40B4-BE49-F238E27FC236}">
                <a16:creationId xmlns:a16="http://schemas.microsoft.com/office/drawing/2014/main" id="{F798BDD0-A3BD-656B-9C08-FECA223CB9D3}"/>
              </a:ext>
            </a:extLst>
          </p:cNvPr>
          <p:cNvSpPr txBox="1"/>
          <p:nvPr/>
        </p:nvSpPr>
        <p:spPr>
          <a:xfrm>
            <a:off x="688753" y="1361492"/>
            <a:ext cx="4912195" cy="4924425"/>
          </a:xfrm>
          <a:prstGeom prst="rect">
            <a:avLst/>
          </a:prstGeom>
          <a:noFill/>
        </p:spPr>
        <p:txBody>
          <a:bodyPr wrap="square" rtlCol="0" anchor="ctr" anchorCtr="0">
            <a:spAutoFit/>
          </a:bodyPr>
          <a:lstStyle/>
          <a:p>
            <a:pPr algn="ctr"/>
            <a:r>
              <a:rPr lang="en-US" sz="1600" b="1">
                <a:effectLst/>
                <a:ea typeface="Calibri" panose="020F0502020204030204" pitchFamily="34" charset="0"/>
                <a:cs typeface="Times New Roman" panose="02020603050405020304" pitchFamily="18" charset="0"/>
              </a:rPr>
              <a:t>Possible Reasons for Decrease in Early 2000s</a:t>
            </a:r>
          </a:p>
          <a:p>
            <a:pPr algn="ctr"/>
            <a:endParaRPr lang="en-US">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600">
                <a:effectLst/>
                <a:ea typeface="Calibri" panose="020F0502020204030204" pitchFamily="34" charset="0"/>
                <a:cs typeface="Times New Roman" panose="02020603050405020304" pitchFamily="18" charset="0"/>
              </a:rPr>
              <a:t>Germany increased their recycling rate from </a:t>
            </a:r>
            <a:r>
              <a:rPr lang="en-US" sz="1600">
                <a:effectLst/>
                <a:ea typeface="Calibri" panose="020F0502020204030204" pitchFamily="34" charset="0"/>
                <a:cs typeface="Calibri" panose="020F0502020204030204" pitchFamily="34" charset="0"/>
              </a:rPr>
              <a:t>48% in 2001 to 62% in 2010 </a:t>
            </a:r>
          </a:p>
          <a:p>
            <a:pPr marL="742950" lvl="1" indent="-285750">
              <a:buFont typeface="Arial" panose="020B0604020202020204" pitchFamily="34" charset="0"/>
              <a:buChar char="•"/>
            </a:pPr>
            <a:r>
              <a:rPr lang="en-US" sz="1600">
                <a:ea typeface="Calibri" panose="020F0502020204030204" pitchFamily="34" charset="0"/>
                <a:cs typeface="Calibri" panose="020F0502020204030204" pitchFamily="34" charset="0"/>
              </a:rPr>
              <a:t>Mandated by EU’s 2020 recycling target</a:t>
            </a:r>
          </a:p>
          <a:p>
            <a:pPr marL="742950" lvl="1" indent="-285750">
              <a:buFont typeface="Arial" panose="020B0604020202020204" pitchFamily="34" charset="0"/>
              <a:buChar char="•"/>
            </a:pPr>
            <a:endParaRPr lang="en-US" sz="1600">
              <a:effectLst/>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a:ea typeface="Calibri" panose="020F0502020204030204" pitchFamily="34" charset="0"/>
                <a:cs typeface="Calibri" panose="020F0502020204030204" pitchFamily="34" charset="0"/>
              </a:rPr>
              <a:t>Recycled MSW not tallied in data </a:t>
            </a:r>
          </a:p>
          <a:p>
            <a:endParaRPr lang="en-US">
              <a:ea typeface="Calibri" panose="020F0502020204030204" pitchFamily="34" charset="0"/>
              <a:cs typeface="Calibri" panose="020F0502020204030204" pitchFamily="34" charset="0"/>
            </a:endParaRPr>
          </a:p>
          <a:p>
            <a:pPr algn="ctr"/>
            <a:r>
              <a:rPr lang="en-US" sz="1600" b="1">
                <a:ea typeface="Calibri" panose="020F0502020204030204" pitchFamily="34" charset="0"/>
                <a:cs typeface="Calibri" panose="020F0502020204030204" pitchFamily="34" charset="0"/>
              </a:rPr>
              <a:t>Possible Reasons for Increase in Waste after 2006</a:t>
            </a:r>
          </a:p>
          <a:p>
            <a:pPr algn="ctr"/>
            <a:endParaRPr lang="en-US" b="1">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1600">
                <a:ea typeface="Calibri" panose="020F0502020204030204" pitchFamily="34" charset="0"/>
                <a:cs typeface="Calibri" panose="020F0502020204030204" pitchFamily="34" charset="0"/>
              </a:rPr>
              <a:t>Many possible reasons for increase in waste</a:t>
            </a:r>
          </a:p>
          <a:p>
            <a:pPr marL="342900" indent="-342900">
              <a:buFont typeface="Arial" panose="020B0604020202020204" pitchFamily="34" charset="0"/>
              <a:buChar char="•"/>
            </a:pPr>
            <a:endParaRPr lang="en-US" sz="160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1600">
                <a:ea typeface="Calibri" panose="020F0502020204030204" pitchFamily="34" charset="0"/>
                <a:cs typeface="Calibri" panose="020F0502020204030204" pitchFamily="34" charset="0"/>
              </a:rPr>
              <a:t>Total waste is dominated by building waste (54%) which is reflected by the increase in the German Construction Industry</a:t>
            </a:r>
          </a:p>
          <a:p>
            <a:pPr marL="342900" indent="-342900">
              <a:buFont typeface="Arial" panose="020B0604020202020204" pitchFamily="34" charset="0"/>
              <a:buChar char="•"/>
            </a:pPr>
            <a:endParaRPr lang="en-US" sz="160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1600">
                <a:ea typeface="Calibri" panose="020F0502020204030204" pitchFamily="34" charset="0"/>
                <a:cs typeface="Calibri" panose="020F0502020204030204" pitchFamily="34" charset="0"/>
              </a:rPr>
              <a:t>Also, huge increase in packaging waste post Covid-19</a:t>
            </a:r>
          </a:p>
        </p:txBody>
      </p:sp>
      <p:graphicFrame>
        <p:nvGraphicFramePr>
          <p:cNvPr id="3" name="Chart 2">
            <a:extLst>
              <a:ext uri="{FF2B5EF4-FFF2-40B4-BE49-F238E27FC236}">
                <a16:creationId xmlns:a16="http://schemas.microsoft.com/office/drawing/2014/main" id="{F78C7D96-7396-BF90-77BE-2B1EDCFA8C14}"/>
              </a:ext>
            </a:extLst>
          </p:cNvPr>
          <p:cNvGraphicFramePr>
            <a:graphicFrameLocks/>
          </p:cNvGraphicFramePr>
          <p:nvPr>
            <p:extLst>
              <p:ext uri="{D42A27DB-BD31-4B8C-83A1-F6EECF244321}">
                <p14:modId xmlns:p14="http://schemas.microsoft.com/office/powerpoint/2010/main" val="999622024"/>
              </p:ext>
            </p:extLst>
          </p:nvPr>
        </p:nvGraphicFramePr>
        <p:xfrm>
          <a:off x="6108680" y="1754276"/>
          <a:ext cx="6083320" cy="334944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35776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5901C-66E2-6495-EFDD-BAD14BDA02DD}"/>
              </a:ext>
            </a:extLst>
          </p:cNvPr>
          <p:cNvSpPr>
            <a:spLocks noGrp="1"/>
          </p:cNvSpPr>
          <p:nvPr>
            <p:ph type="title"/>
          </p:nvPr>
        </p:nvSpPr>
        <p:spPr>
          <a:xfrm>
            <a:off x="1481992" y="0"/>
            <a:ext cx="9217152" cy="1014984"/>
          </a:xfrm>
        </p:spPr>
        <p:txBody>
          <a:bodyPr/>
          <a:lstStyle/>
          <a:p>
            <a:pPr algn="ctr"/>
            <a:r>
              <a:rPr lang="en-US"/>
              <a:t>Germany Emissions</a:t>
            </a:r>
          </a:p>
        </p:txBody>
      </p:sp>
      <p:sp>
        <p:nvSpPr>
          <p:cNvPr id="4" name="TextBox 3">
            <a:extLst>
              <a:ext uri="{FF2B5EF4-FFF2-40B4-BE49-F238E27FC236}">
                <a16:creationId xmlns:a16="http://schemas.microsoft.com/office/drawing/2014/main" id="{73AD5E00-2C5D-C779-732A-DF00DE9F097D}"/>
              </a:ext>
            </a:extLst>
          </p:cNvPr>
          <p:cNvSpPr txBox="1"/>
          <p:nvPr/>
        </p:nvSpPr>
        <p:spPr>
          <a:xfrm>
            <a:off x="645901" y="2332967"/>
            <a:ext cx="4912195" cy="338554"/>
          </a:xfrm>
          <a:prstGeom prst="rect">
            <a:avLst/>
          </a:prstGeom>
        </p:spPr>
        <p:txBody>
          <a:bodyPr wrap="square" rtlCol="0" anchor="ctr" anchorCtr="0">
            <a:spAutoFit/>
          </a:bodyPr>
          <a:lstStyle/>
          <a:p>
            <a:pPr marL="285750" indent="-285750">
              <a:buFont typeface="Arial" panose="020B0604020202020204" pitchFamily="34" charset="0"/>
              <a:buChar char="•"/>
            </a:pPr>
            <a:endParaRPr lang="en-US" sz="1600">
              <a:ea typeface="Calibri" panose="020F0502020204030204" pitchFamily="34" charset="0"/>
              <a:cs typeface="Calibri" panose="020F0502020204030204" pitchFamily="34" charset="0"/>
            </a:endParaRPr>
          </a:p>
        </p:txBody>
      </p:sp>
      <p:graphicFrame>
        <p:nvGraphicFramePr>
          <p:cNvPr id="5" name="Chart 4">
            <a:extLst>
              <a:ext uri="{FF2B5EF4-FFF2-40B4-BE49-F238E27FC236}">
                <a16:creationId xmlns:a16="http://schemas.microsoft.com/office/drawing/2014/main" id="{42D950BD-F307-8538-08A4-54F86B066E74}"/>
              </a:ext>
            </a:extLst>
          </p:cNvPr>
          <p:cNvGraphicFramePr>
            <a:graphicFrameLocks/>
          </p:cNvGraphicFramePr>
          <p:nvPr>
            <p:extLst>
              <p:ext uri="{D42A27DB-BD31-4B8C-83A1-F6EECF244321}">
                <p14:modId xmlns:p14="http://schemas.microsoft.com/office/powerpoint/2010/main" val="1350248557"/>
              </p:ext>
            </p:extLst>
          </p:nvPr>
        </p:nvGraphicFramePr>
        <p:xfrm>
          <a:off x="6096000" y="1923553"/>
          <a:ext cx="6083320" cy="3349447"/>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F3AECD92-8612-FF3F-E38B-C92B3F50FA37}"/>
              </a:ext>
            </a:extLst>
          </p:cNvPr>
          <p:cNvSpPr txBox="1"/>
          <p:nvPr/>
        </p:nvSpPr>
        <p:spPr>
          <a:xfrm>
            <a:off x="1062681" y="2332967"/>
            <a:ext cx="4581912" cy="3416320"/>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ea typeface="Calibri" panose="020F0502020204030204" pitchFamily="34" charset="0"/>
                <a:cs typeface="Calibri" panose="020F0502020204030204" pitchFamily="34" charset="0"/>
              </a:rPr>
              <a:t>EU’s greenhouse gas emission reduction plan</a:t>
            </a:r>
            <a:r>
              <a:rPr lang="en-US" dirty="0">
                <a:effectLst/>
                <a:ea typeface="Calibri" panose="020F0502020204030204" pitchFamily="34" charset="0"/>
                <a:cs typeface="Calibri" panose="020F0502020204030204" pitchFamily="34" charset="0"/>
              </a:rPr>
              <a:t>s</a:t>
            </a:r>
          </a:p>
          <a:p>
            <a:pPr marL="285750" indent="-285750">
              <a:buFont typeface="Arial" panose="020B0604020202020204" pitchFamily="34" charset="0"/>
              <a:buChar char="•"/>
            </a:pPr>
            <a:endParaRPr lang="en-US" dirty="0">
              <a:cs typeface="Calibri" panose="020F0502020204030204" pitchFamily="34" charset="0"/>
            </a:endParaRPr>
          </a:p>
          <a:p>
            <a:pPr marL="285750" indent="-285750">
              <a:buFont typeface="Arial" panose="020B0604020202020204" pitchFamily="34" charset="0"/>
              <a:buChar char="•"/>
            </a:pPr>
            <a:r>
              <a:rPr lang="en-US" b="0" i="0" dirty="0">
                <a:effectLst/>
                <a:cs typeface="Calibri" panose="020F0502020204030204" pitchFamily="34" charset="0"/>
              </a:rPr>
              <a:t>National law plans to cut greenhouse gas pollution 65% from 1990 to the end of the decade (2030)</a:t>
            </a:r>
          </a:p>
          <a:p>
            <a:pPr marL="285750" indent="-285750">
              <a:buFont typeface="Arial" panose="020B0604020202020204" pitchFamily="34" charset="0"/>
              <a:buChar char="•"/>
            </a:pPr>
            <a:endParaRPr lang="en-US" dirty="0">
              <a:cs typeface="Calibri" panose="020F0502020204030204" pitchFamily="34" charset="0"/>
            </a:endParaRPr>
          </a:p>
          <a:p>
            <a:pPr marL="285750" indent="-285750">
              <a:buFont typeface="Arial" panose="020B0604020202020204" pitchFamily="34" charset="0"/>
              <a:buChar char="•"/>
            </a:pPr>
            <a:r>
              <a:rPr lang="en-US" dirty="0">
                <a:cs typeface="Calibri" panose="020F0502020204030204" pitchFamily="34" charset="0"/>
              </a:rPr>
              <a:t>53% decrease in methane emissions as of 2020</a:t>
            </a:r>
          </a:p>
          <a:p>
            <a:pPr marL="285750" indent="-285750">
              <a:buFont typeface="Arial" panose="020B0604020202020204" pitchFamily="34" charset="0"/>
              <a:buChar char="•"/>
            </a:pPr>
            <a:endParaRPr lang="en-US" dirty="0">
              <a:cs typeface="Calibri" panose="020F0502020204030204" pitchFamily="34" charset="0"/>
            </a:endParaRPr>
          </a:p>
          <a:p>
            <a:pPr marL="285750" indent="-285750">
              <a:buFont typeface="Arial" panose="020B0604020202020204" pitchFamily="34" charset="0"/>
              <a:buChar char="•"/>
            </a:pPr>
            <a:r>
              <a:rPr lang="en-US" dirty="0">
                <a:cs typeface="Calibri" panose="020F0502020204030204" pitchFamily="34" charset="0"/>
              </a:rPr>
              <a:t>Has a negative correlation with population</a:t>
            </a:r>
          </a:p>
        </p:txBody>
      </p:sp>
    </p:spTree>
    <p:extLst>
      <p:ext uri="{BB962C8B-B14F-4D97-AF65-F5344CB8AC3E}">
        <p14:creationId xmlns:p14="http://schemas.microsoft.com/office/powerpoint/2010/main" val="2032768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3048A-5CE8-A6FE-77B0-5DA70DB42678}"/>
              </a:ext>
            </a:extLst>
          </p:cNvPr>
          <p:cNvSpPr>
            <a:spLocks noGrp="1"/>
          </p:cNvSpPr>
          <p:nvPr>
            <p:ph type="title"/>
          </p:nvPr>
        </p:nvSpPr>
        <p:spPr>
          <a:xfrm>
            <a:off x="1487424" y="0"/>
            <a:ext cx="9217152" cy="1014984"/>
          </a:xfrm>
        </p:spPr>
        <p:txBody>
          <a:bodyPr vert="horz" lIns="91440" tIns="45720" rIns="91440" bIns="45720" rtlCol="0" anchor="b">
            <a:normAutofit/>
          </a:bodyPr>
          <a:lstStyle/>
          <a:p>
            <a:pPr algn="ctr"/>
            <a:r>
              <a:rPr lang="en-US"/>
              <a:t>Indonesia Population</a:t>
            </a:r>
          </a:p>
        </p:txBody>
      </p:sp>
      <p:sp>
        <p:nvSpPr>
          <p:cNvPr id="8" name="TextBox 7">
            <a:extLst>
              <a:ext uri="{FF2B5EF4-FFF2-40B4-BE49-F238E27FC236}">
                <a16:creationId xmlns:a16="http://schemas.microsoft.com/office/drawing/2014/main" id="{1A14027F-90C5-82B4-F8EA-ACA541E73291}"/>
              </a:ext>
            </a:extLst>
          </p:cNvPr>
          <p:cNvSpPr txBox="1"/>
          <p:nvPr/>
        </p:nvSpPr>
        <p:spPr>
          <a:xfrm>
            <a:off x="740859" y="2828836"/>
            <a:ext cx="4912195" cy="1200329"/>
          </a:xfrm>
          <a:prstGeom prst="rect">
            <a:avLst/>
          </a:prstGeom>
          <a:noFill/>
        </p:spPr>
        <p:txBody>
          <a:bodyPr wrap="square" rtlCol="0" anchor="ctr" anchorCtr="0">
            <a:spAutoFit/>
          </a:bodyPr>
          <a:lstStyle/>
          <a:p>
            <a:pPr marL="285750" indent="-285750">
              <a:buFont typeface="Arial" panose="020B0604020202020204" pitchFamily="34" charset="0"/>
              <a:buChar char="•"/>
            </a:pPr>
            <a:r>
              <a:rPr lang="en-US" dirty="0">
                <a:ea typeface="Calibri" panose="020F0502020204030204" pitchFamily="34" charset="0"/>
                <a:cs typeface="Calibri" panose="020F0502020204030204" pitchFamily="34" charset="0"/>
              </a:rPr>
              <a:t>The population uniformly increases at a nearly linear rate from 1990 – 2020.</a:t>
            </a:r>
          </a:p>
          <a:p>
            <a:endParaRPr lang="en-US" dirty="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ea typeface="Calibri" panose="020F0502020204030204" pitchFamily="34" charset="0"/>
                <a:cs typeface="Calibri" panose="020F0502020204030204" pitchFamily="34" charset="0"/>
              </a:rPr>
              <a:t>No strange outliers or unexpected trends</a:t>
            </a:r>
          </a:p>
        </p:txBody>
      </p:sp>
      <p:graphicFrame>
        <p:nvGraphicFramePr>
          <p:cNvPr id="10" name="Chart 9">
            <a:extLst>
              <a:ext uri="{FF2B5EF4-FFF2-40B4-BE49-F238E27FC236}">
                <a16:creationId xmlns:a16="http://schemas.microsoft.com/office/drawing/2014/main" id="{F957F556-C1EE-7BC1-BE93-8829DB190455}"/>
              </a:ext>
            </a:extLst>
          </p:cNvPr>
          <p:cNvGraphicFramePr>
            <a:graphicFrameLocks/>
          </p:cNvGraphicFramePr>
          <p:nvPr>
            <p:extLst>
              <p:ext uri="{D42A27DB-BD31-4B8C-83A1-F6EECF244321}">
                <p14:modId xmlns:p14="http://schemas.microsoft.com/office/powerpoint/2010/main" val="766715113"/>
              </p:ext>
            </p:extLst>
          </p:nvPr>
        </p:nvGraphicFramePr>
        <p:xfrm>
          <a:off x="6111240" y="1755648"/>
          <a:ext cx="6080760" cy="334670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66366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F92D1-37B4-554B-9195-25090AD3784B}"/>
              </a:ext>
            </a:extLst>
          </p:cNvPr>
          <p:cNvSpPr>
            <a:spLocks noGrp="1"/>
          </p:cNvSpPr>
          <p:nvPr>
            <p:ph type="title"/>
          </p:nvPr>
        </p:nvSpPr>
        <p:spPr>
          <a:xfrm>
            <a:off x="1487488" y="9364"/>
            <a:ext cx="9217026" cy="1011309"/>
          </a:xfrm>
        </p:spPr>
        <p:txBody>
          <a:bodyPr/>
          <a:lstStyle/>
          <a:p>
            <a:pPr algn="ctr"/>
            <a:r>
              <a:rPr lang="en-US"/>
              <a:t>Indonesia Waste</a:t>
            </a:r>
          </a:p>
        </p:txBody>
      </p:sp>
      <p:graphicFrame>
        <p:nvGraphicFramePr>
          <p:cNvPr id="9" name="Chart 8">
            <a:extLst>
              <a:ext uri="{FF2B5EF4-FFF2-40B4-BE49-F238E27FC236}">
                <a16:creationId xmlns:a16="http://schemas.microsoft.com/office/drawing/2014/main" id="{C10E5ACF-20FA-DCC8-8E41-646420126907}"/>
              </a:ext>
            </a:extLst>
          </p:cNvPr>
          <p:cNvGraphicFramePr>
            <a:graphicFrameLocks/>
          </p:cNvGraphicFramePr>
          <p:nvPr>
            <p:extLst>
              <p:ext uri="{D42A27DB-BD31-4B8C-83A1-F6EECF244321}">
                <p14:modId xmlns:p14="http://schemas.microsoft.com/office/powerpoint/2010/main" val="1963093322"/>
              </p:ext>
            </p:extLst>
          </p:nvPr>
        </p:nvGraphicFramePr>
        <p:xfrm>
          <a:off x="6609192" y="1205339"/>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C10E5ACF-20FA-DCC8-8E41-646420126907}"/>
              </a:ext>
            </a:extLst>
          </p:cNvPr>
          <p:cNvGraphicFramePr>
            <a:graphicFrameLocks/>
          </p:cNvGraphicFramePr>
          <p:nvPr>
            <p:extLst>
              <p:ext uri="{D42A27DB-BD31-4B8C-83A1-F6EECF244321}">
                <p14:modId xmlns:p14="http://schemas.microsoft.com/office/powerpoint/2010/main" val="4141598390"/>
              </p:ext>
            </p:extLst>
          </p:nvPr>
        </p:nvGraphicFramePr>
        <p:xfrm>
          <a:off x="6609192" y="3936613"/>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a:extLst>
              <a:ext uri="{FF2B5EF4-FFF2-40B4-BE49-F238E27FC236}">
                <a16:creationId xmlns:a16="http://schemas.microsoft.com/office/drawing/2014/main" id="{6CA93E22-EFF9-D2F1-50F0-21E697F8FD3C}"/>
              </a:ext>
            </a:extLst>
          </p:cNvPr>
          <p:cNvSpPr txBox="1"/>
          <p:nvPr/>
        </p:nvSpPr>
        <p:spPr>
          <a:xfrm rot="-2700000">
            <a:off x="5854908" y="2223504"/>
            <a:ext cx="851515" cy="369332"/>
          </a:xfrm>
          <a:prstGeom prst="rect">
            <a:avLst/>
          </a:prstGeom>
          <a:noFill/>
        </p:spPr>
        <p:txBody>
          <a:bodyPr wrap="none" rtlCol="0">
            <a:spAutoFit/>
          </a:bodyPr>
          <a:lstStyle/>
          <a:p>
            <a:r>
              <a:rPr lang="en-US"/>
              <a:t>Actual</a:t>
            </a:r>
          </a:p>
        </p:txBody>
      </p:sp>
      <p:sp>
        <p:nvSpPr>
          <p:cNvPr id="12" name="TextBox 11">
            <a:extLst>
              <a:ext uri="{FF2B5EF4-FFF2-40B4-BE49-F238E27FC236}">
                <a16:creationId xmlns:a16="http://schemas.microsoft.com/office/drawing/2014/main" id="{1EEED61E-A3C7-BA5E-DADF-66A557D2B32D}"/>
              </a:ext>
            </a:extLst>
          </p:cNvPr>
          <p:cNvSpPr txBox="1"/>
          <p:nvPr/>
        </p:nvSpPr>
        <p:spPr>
          <a:xfrm rot="-2700000">
            <a:off x="5831648" y="5123546"/>
            <a:ext cx="878767" cy="369332"/>
          </a:xfrm>
          <a:prstGeom prst="rect">
            <a:avLst/>
          </a:prstGeom>
          <a:noFill/>
        </p:spPr>
        <p:txBody>
          <a:bodyPr wrap="none" rtlCol="0">
            <a:spAutoFit/>
          </a:bodyPr>
          <a:lstStyle/>
          <a:p>
            <a:r>
              <a:rPr lang="en-US"/>
              <a:t>Edited</a:t>
            </a:r>
          </a:p>
        </p:txBody>
      </p:sp>
      <p:sp>
        <p:nvSpPr>
          <p:cNvPr id="7" name="TextBox 6">
            <a:extLst>
              <a:ext uri="{FF2B5EF4-FFF2-40B4-BE49-F238E27FC236}">
                <a16:creationId xmlns:a16="http://schemas.microsoft.com/office/drawing/2014/main" id="{CED9A66C-2E9A-4538-1FBB-C75F0C6A891C}"/>
              </a:ext>
            </a:extLst>
          </p:cNvPr>
          <p:cNvSpPr txBox="1"/>
          <p:nvPr/>
        </p:nvSpPr>
        <p:spPr>
          <a:xfrm>
            <a:off x="567559" y="1649977"/>
            <a:ext cx="4882121" cy="3693319"/>
          </a:xfrm>
          <a:prstGeom prst="rect">
            <a:avLst/>
          </a:prstGeom>
          <a:noFill/>
        </p:spPr>
        <p:txBody>
          <a:bodyPr wrap="square" rtlCol="0">
            <a:spAutoFit/>
          </a:bodyPr>
          <a:lstStyle/>
          <a:p>
            <a:pPr marL="285750" indent="-285750">
              <a:buFont typeface="Arial" panose="020B0604020202020204" pitchFamily="34" charset="0"/>
              <a:buChar char="•"/>
            </a:pPr>
            <a:r>
              <a:rPr lang="en-US" dirty="0"/>
              <a:t>Waste data increased overall during the 30-year span, but did not increase uniformly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Indonesian waste production, contrary to its greenhouse emissions, is extremely small, especially when considering its large overall population.</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Opposite of what we predicted: could be due to under-reporting, especially when considering the amount of missing data values</a:t>
            </a:r>
          </a:p>
        </p:txBody>
      </p:sp>
    </p:spTree>
    <p:extLst>
      <p:ext uri="{BB962C8B-B14F-4D97-AF65-F5344CB8AC3E}">
        <p14:creationId xmlns:p14="http://schemas.microsoft.com/office/powerpoint/2010/main" val="385021519"/>
      </p:ext>
    </p:extLst>
  </p:cSld>
  <p:clrMapOvr>
    <a:masterClrMapping/>
  </p:clrMapOvr>
</p:sld>
</file>

<file path=ppt/theme/theme1.xml><?xml version="1.0" encoding="utf-8"?>
<a:theme xmlns:a="http://schemas.openxmlformats.org/drawingml/2006/main" name="GlowVTI">
  <a:themeElements>
    <a:clrScheme name="AnalogousFromDarkSeedLeftStep">
      <a:dk1>
        <a:srgbClr val="000000"/>
      </a:dk1>
      <a:lt1>
        <a:srgbClr val="FFFFFF"/>
      </a:lt1>
      <a:dk2>
        <a:srgbClr val="311B26"/>
      </a:dk2>
      <a:lt2>
        <a:srgbClr val="F0F3F2"/>
      </a:lt2>
      <a:accent1>
        <a:srgbClr val="E42B83"/>
      </a:accent1>
      <a:accent2>
        <a:srgbClr val="D31ABE"/>
      </a:accent2>
      <a:accent3>
        <a:srgbClr val="AC2BE4"/>
      </a:accent3>
      <a:accent4>
        <a:srgbClr val="5829D5"/>
      </a:accent4>
      <a:accent5>
        <a:srgbClr val="2B45E4"/>
      </a:accent5>
      <a:accent6>
        <a:srgbClr val="1A81D3"/>
      </a:accent6>
      <a:hlink>
        <a:srgbClr val="433FBF"/>
      </a:hlink>
      <a:folHlink>
        <a:srgbClr val="7F7F7F"/>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39DC0134534AE44895F3E7E1ACAFE2A" ma:contentTypeVersion="8" ma:contentTypeDescription="Create a new document." ma:contentTypeScope="" ma:versionID="18038c36ca520f6cfbc8db02b797bcc4">
  <xsd:schema xmlns:xsd="http://www.w3.org/2001/XMLSchema" xmlns:xs="http://www.w3.org/2001/XMLSchema" xmlns:p="http://schemas.microsoft.com/office/2006/metadata/properties" xmlns:ns2="727055bb-e827-429f-9c18-8abb3a14cadc" targetNamespace="http://schemas.microsoft.com/office/2006/metadata/properties" ma:root="true" ma:fieldsID="da4afb4b8fba96e73b7b375ece756620" ns2:_="">
    <xsd:import namespace="727055bb-e827-429f-9c18-8abb3a14cadc"/>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Locatio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7055bb-e827-429f-9c18-8abb3a14ca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Location" ma:index="12" nillable="true" ma:displayName="Location" ma:indexed="true"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C25D19-12D1-4332-BFCB-2237646ED6D2}">
  <ds:schemaRefs>
    <ds:schemaRef ds:uri="http://schemas.openxmlformats.org/package/2006/metadata/core-properties"/>
    <ds:schemaRef ds:uri="http://schemas.microsoft.com/office/2006/documentManagement/types"/>
    <ds:schemaRef ds:uri="http://purl.org/dc/elements/1.1/"/>
    <ds:schemaRef ds:uri="http://schemas.microsoft.com/office/infopath/2007/PartnerControls"/>
    <ds:schemaRef ds:uri="http://schemas.microsoft.com/office/2006/metadata/properties"/>
    <ds:schemaRef ds:uri="http://purl.org/dc/terms/"/>
    <ds:schemaRef ds:uri="727055bb-e827-429f-9c18-8abb3a14cadc"/>
    <ds:schemaRef ds:uri="http://purl.org/dc/dcmitype/"/>
    <ds:schemaRef ds:uri="http://www.w3.org/XML/1998/namespace"/>
  </ds:schemaRefs>
</ds:datastoreItem>
</file>

<file path=customXml/itemProps2.xml><?xml version="1.0" encoding="utf-8"?>
<ds:datastoreItem xmlns:ds="http://schemas.openxmlformats.org/officeDocument/2006/customXml" ds:itemID="{C4122D91-DDF8-4B27-9591-DDD5FC2B0B19}">
  <ds:schemaRefs>
    <ds:schemaRef ds:uri="http://schemas.microsoft.com/sharepoint/v3/contenttype/forms"/>
  </ds:schemaRefs>
</ds:datastoreItem>
</file>

<file path=customXml/itemProps3.xml><?xml version="1.0" encoding="utf-8"?>
<ds:datastoreItem xmlns:ds="http://schemas.openxmlformats.org/officeDocument/2006/customXml" ds:itemID="{0BAD9611-E077-4861-B872-7E2B79AA79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7055bb-e827-429f-9c18-8abb3a14ca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9c742c4-e61c-4fa5-be89-a3cb566a80d1}" enabled="0" method="" siteId="{79c742c4-e61c-4fa5-be89-a3cb566a80d1}" removed="1"/>
</clbl:labelList>
</file>

<file path=docProps/app.xml><?xml version="1.0" encoding="utf-8"?>
<Properties xmlns="http://schemas.openxmlformats.org/officeDocument/2006/extended-properties" xmlns:vt="http://schemas.openxmlformats.org/officeDocument/2006/docPropsVTypes">
  <Template/>
  <TotalTime>134</TotalTime>
  <Words>1858</Words>
  <Application>Microsoft Office PowerPoint</Application>
  <PresentationFormat>Widescreen</PresentationFormat>
  <Paragraphs>207</Paragraphs>
  <Slides>20</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Avenir Next LT Pro</vt:lpstr>
      <vt:lpstr>Bell MT</vt:lpstr>
      <vt:lpstr>Calibri</vt:lpstr>
      <vt:lpstr>GlowVTI</vt:lpstr>
      <vt:lpstr>Reducing Methane Emissions Through Municipal Waste Management</vt:lpstr>
      <vt:lpstr>Introduction</vt:lpstr>
      <vt:lpstr>Methods</vt:lpstr>
      <vt:lpstr>Overall Trends</vt:lpstr>
      <vt:lpstr>Germany Population</vt:lpstr>
      <vt:lpstr>Germany Waste</vt:lpstr>
      <vt:lpstr>Germany Emissions</vt:lpstr>
      <vt:lpstr>Indonesia Population</vt:lpstr>
      <vt:lpstr>Indonesia Waste</vt:lpstr>
      <vt:lpstr>Indonesia Emissions</vt:lpstr>
      <vt:lpstr>China Population</vt:lpstr>
      <vt:lpstr>China Waste</vt:lpstr>
      <vt:lpstr>China Emissions</vt:lpstr>
      <vt:lpstr>United States Population</vt:lpstr>
      <vt:lpstr>United States Waste</vt:lpstr>
      <vt:lpstr>United States Emissions</vt:lpstr>
      <vt:lpstr>Predictions</vt:lpstr>
      <vt:lpstr>Prescriptions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Mendez</dc:creator>
  <cp:lastModifiedBy>Ethan Ericson</cp:lastModifiedBy>
  <cp:revision>1</cp:revision>
  <dcterms:created xsi:type="dcterms:W3CDTF">2023-10-11T04:02:51Z</dcterms:created>
  <dcterms:modified xsi:type="dcterms:W3CDTF">2023-12-04T19:34:45Z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0x010100239DC0134534AE44895F3E7E1ACAFE2A</vt:lpwstr>
  </property>
</Properties>
</file>