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0" r:id="rId4"/>
    <p:sldId id="258" r:id="rId5"/>
    <p:sldId id="25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6327"/>
  </p:normalViewPr>
  <p:slideViewPr>
    <p:cSldViewPr snapToGrid="0">
      <p:cViewPr varScale="1">
        <p:scale>
          <a:sx n="128" d="100"/>
          <a:sy n="128" d="100"/>
        </p:scale>
        <p:origin x="8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rkan/huffman-coding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568B8-B8B9-B4D2-A51C-BF3628CA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HUFFMAN KODLAMASI VE UYGULAMALARI</a:t>
            </a:r>
            <a:endParaRPr lang="en-TR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CA57-C37D-46D3-DA46-32527BB5E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rgbClr val="FFFFFF"/>
                </a:solidFill>
                <a:latin typeface="Aptos" panose="020B0004020202020204" pitchFamily="34" charset="0"/>
              </a:rPr>
              <a:t>ALGORİTMA TASARIMI VE ANALİZİ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E</a:t>
            </a:r>
            <a:r>
              <a:rPr lang="en-TR" dirty="0">
                <a:solidFill>
                  <a:srgbClr val="FFFFFF"/>
                </a:solidFill>
                <a:latin typeface="Aptos" panose="020B0004020202020204" pitchFamily="34" charset="0"/>
              </a:rPr>
              <a:t>mre erkan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3" descr="logo, simge, sembol, yazı tipi, ticari marka içeren bir resim&#10;&#10;Açıklama otomatik olarak oluşturuldu">
            <a:extLst>
              <a:ext uri="{FF2B5EF4-FFF2-40B4-BE49-F238E27FC236}">
                <a16:creationId xmlns:a16="http://schemas.microsoft.com/office/drawing/2014/main" id="{8912EE67-47A7-8BD5-B301-BA7671AE5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39" y="3338168"/>
            <a:ext cx="1470958" cy="14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3921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 ADIMLARI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	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öncelik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sırasına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eklenir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fazla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kaldığı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sürece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adımlar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döngü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halinde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a. 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Sıradan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yüksek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önceliğe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değerine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sahip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alınır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sıklığına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	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sahip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olduğu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unutulmamalıdır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	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(internal node)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toplamı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değeri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	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	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eklenir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Döngü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erdiğinde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kaldıysa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2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0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ÖRNEK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örnekte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tablosu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tablodan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çıkartmamız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gereken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önemli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nokta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Elimizdeki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"a"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50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"b"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35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geçmektedir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Amacımız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dizileriyle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kodlanacağını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bulmaktır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E038-DDD8-2888-AC04-2E436EA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20207"/>
            <a:ext cx="7772400" cy="18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	İlk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Ağacı"ndaki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yaprakları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oluşturacak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frekanslarına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küçükten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büyüğe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doğru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DC0F6E-8DC3-C61B-A16D-106E880B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914650"/>
            <a:ext cx="6019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sahip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toplanarak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diğer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varolan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uygun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yere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frekanslarına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küçüklük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büyüklüğe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"d"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toplanarak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"12"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ğd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"12"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ğd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"m"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"k"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yerleştirilirken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"d"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şeklinde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dizimiz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D7A6EC-C3E1-D125-784C-0AE26BC0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7143"/>
            <a:ext cx="50292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	2.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adımdaki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tekrarlanarak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22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olduğu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"k"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"b"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dizimiz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94874A-595B-8870-8F7A-8813775A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656313"/>
            <a:ext cx="4038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	2.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adımdaki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tekrarlanarak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42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olduğu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"b"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"a"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dizimiz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ucunda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bulunmaktadır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Dalların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ucundaki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özel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(leaf)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denilmektedir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Sona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yaklaştıkça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bilgisayar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bilimlerinde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önemli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Tree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ağaç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yapısına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yaklaştığımızı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görüyoruz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136F35-C391-5EE1-F58E-90E59EC4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05" y="3120450"/>
            <a:ext cx="2234856" cy="32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	2.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adımdaki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tekrarlanarak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küçük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77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olduğu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"a"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dizimiz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sol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düğümlerinin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frekanslarının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toplamına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eşittir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durum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geçerlidir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B5C007-2906-FF89-F99C-C7A445F4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94" y="2853634"/>
            <a:ext cx="2333211" cy="36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	2.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adımdaki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tepede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kalana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kadar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(root node)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adlandırılır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127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Böylece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aşağıdaki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6E4A0A3-4827-D828-DAEB-8E1C85A0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39" y="2476666"/>
            <a:ext cx="2283522" cy="42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5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	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halini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oluşturduktan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kodunu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oluşturmaya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geçebiliriz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kodlarını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oluştururken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tepesindeki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başlarız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sol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dallarına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yollara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sırasıyla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"0"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"1"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tamamen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tercihe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bağlı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olabilir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seçtiğiniz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sırayı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devamında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korumanız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önemlidir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durumda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"a"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"0", 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bkmğd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düğümüne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"1"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seçilir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işlem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ağaçtaki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dallar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tekrarlanır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211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Dalların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kodlarla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işaretlenmiş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hali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aşağıdaki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gibi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olacaktır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C3917B8-4209-BBF2-E82D-90A07844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71" y="1884280"/>
            <a:ext cx="2441923" cy="46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023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KODLAMASI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DC29E-C524-2797-C5F9-6C46DCD797F4}"/>
              </a:ext>
            </a:extLst>
          </p:cNvPr>
          <p:cNvSpPr txBox="1"/>
          <p:nvPr/>
        </p:nvSpPr>
        <p:spPr>
          <a:xfrm>
            <a:off x="923635" y="1339273"/>
            <a:ext cx="10851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Günümüzde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sayısal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haberleşme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teknolojilerinin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yaygınlaşmasıyla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birlikte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sayısal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iletilmesi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depolanması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büyük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kazanmıştır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Sayısal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iletişim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kuramında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çeşitli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yöntemlerle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mümkündür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tanınmış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David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tarafından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geliştirilen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8.	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Sıra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her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sembolün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hangi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dizisiyle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kodlanacağını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bulmaya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geldi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Her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dalların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ucunda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bulunduğu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ilgili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yaprağa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gelene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kadar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dallardaki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birleştirilir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sembollerin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oluşturulur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Örneğin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"a"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gelene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kadar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yalnızca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"0"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dizisiyle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karşılaşırız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"b"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gelene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kadar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ise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önce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"1"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dizisine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sonra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da "0"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dizisine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ulaşırız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Dolayısıyla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, "b"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karakterinin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yeni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kodu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"10"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olacaktır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Bu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şekilde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bütün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karakterlerin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çıkarılır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Karakterlerin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aşağıdaki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tabloda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gösterilmiştir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:</a:t>
            </a:r>
          </a:p>
          <a:p>
            <a:endParaRPr lang="en-US" b="0" i="0" dirty="0">
              <a:solidFill>
                <a:srgbClr val="5B5B5B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b="0" i="0" dirty="0">
              <a:solidFill>
                <a:srgbClr val="5B5B5B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b="0" i="0" dirty="0">
              <a:solidFill>
                <a:srgbClr val="5B5B5B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b="0" i="0" dirty="0">
              <a:solidFill>
                <a:srgbClr val="5B5B5B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b="0" i="0" dirty="0">
              <a:solidFill>
                <a:srgbClr val="5B5B5B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dirty="0">
              <a:solidFill>
                <a:srgbClr val="5B5B5B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Sıkıştırılmış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veride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artık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ASCII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yerine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Huffman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kodları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kullanılacaktır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</a:t>
            </a:r>
          </a:p>
          <a:p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0BD36-1F54-824B-0037-B2532295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33" y="3647597"/>
            <a:ext cx="7772400" cy="18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ÇÖZÜM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Şimdi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örneğimizdeki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gibi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frekans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tablosuna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sahip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metnin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Huffman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algoritması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ile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ne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oranda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sıkışacağını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bulalım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:</a:t>
            </a:r>
            <a:br>
              <a:rPr lang="en-US" dirty="0">
                <a:latin typeface="Aptos" panose="020B0004020202020204" pitchFamily="34" charset="0"/>
              </a:rPr>
            </a:b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Sıkıştırma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öncesi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gereken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sayısını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bulacak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olursak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: Her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eşit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uzunlukta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yani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8 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ile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temsil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edildiğinden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toplam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sayısı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(50+35+20+10+8+4) = 127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ile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8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sayısını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çarpmamız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lazım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Orjinal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veriyi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sıkıştırmadan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saklarsak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r>
              <a:rPr lang="en-US" b="1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127*8 = 1016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gerekmektedir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</a:t>
            </a:r>
            <a:br>
              <a:rPr lang="en-US" dirty="0">
                <a:latin typeface="Aptos" panose="020B0004020202020204" pitchFamily="34" charset="0"/>
              </a:rPr>
            </a:b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Huffman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algoritmasını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kullanarak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sıkıştırma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yaparsak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kaç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bitlik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bilgiye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ihtiyaç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duyacağımızı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hesaplayalım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: 50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adet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"a"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50 bit, 35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adet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"b"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70 bit, 20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adet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"k"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60 bit....4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adet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"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ğ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"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karakteri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20 bite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ihtiyaç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duyarız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(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yukarıdaki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tabloya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bakınız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.)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Sonuç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olarak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gereken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toplam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sayısı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= 50*1 + 35*2 + 20*3 + 10*4 + 8*5 + 4*5 = 50 + 70 + 60 + 40 + 40 + 20 = 280 bit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olacaktır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3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483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SONUÇ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1016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bitlik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ihtiyacımızı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280 bite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indirdik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Yani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yaklaşık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olarak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%72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gibi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sıkıştırma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gerçekleştirmiş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olduk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Gerçek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sistemde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sembol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frekanslarınıda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saklamak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gerektiği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sıkıştırma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oranı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%72ten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biraz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daha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az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olacaktır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Bu fark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genelde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sıkıştırılan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veriye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göre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çok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çok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küçük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olduğu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için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ihmal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b="0" i="0" dirty="0" err="1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edilebilir</a:t>
            </a:r>
            <a:r>
              <a:rPr lang="en-US" b="0" i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7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685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ÖRNEK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PAPAĞAN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kelimesini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Huffman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kodlaması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kullanarak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sıkıştırmak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istersek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7880000-A159-8CF8-55A6-A6A823C9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2095500"/>
            <a:ext cx="3797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685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ÖRNEK 2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3C37347-8C1F-62BD-3AB9-F85A7CDE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48" y="1343992"/>
            <a:ext cx="381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115CE26-F263-4A4B-484D-213E41E0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91" y="1547192"/>
            <a:ext cx="37973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3BE1DE56-8C80-2745-090B-FBCA87B1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24958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9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529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KODLARI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92532-21C7-94C0-8A48-A8BFE70F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62" y="-512958"/>
            <a:ext cx="3802110" cy="75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22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ANALİZİ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2DA75-20E2-A683-4679-67CC14667555}"/>
              </a:ext>
            </a:extLst>
          </p:cNvPr>
          <p:cNvSpPr txBox="1"/>
          <p:nvPr/>
        </p:nvSpPr>
        <p:spPr>
          <a:xfrm>
            <a:off x="923635" y="1339273"/>
            <a:ext cx="1085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kötü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durumu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edeceğimiz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text=”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abcdef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…”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hepsinin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olma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durumunu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incelemeliyiz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40348-169F-71DB-AFBF-8129BFF7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939437"/>
            <a:ext cx="75819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98A6C-0BB8-52DE-539C-4470EAB347B0}"/>
              </a:ext>
            </a:extLst>
          </p:cNvPr>
          <p:cNvSpPr txBox="1"/>
          <p:nvPr/>
        </p:nvSpPr>
        <p:spPr>
          <a:xfrm>
            <a:off x="8293525" y="404679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7087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22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ANALİZİ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E7182-EEC2-B91C-3077-A7EFA0ED2755}"/>
              </a:ext>
            </a:extLst>
          </p:cNvPr>
          <p:cNvSpPr txBox="1"/>
          <p:nvPr/>
        </p:nvSpPr>
        <p:spPr>
          <a:xfrm>
            <a:off x="6096000" y="1529203"/>
            <a:ext cx="31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  <a:effectLst/>
              </a:rPr>
              <a:t>heapq.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heapify</a:t>
            </a:r>
            <a:r>
              <a:rPr lang="en-US" sz="1200" dirty="0">
                <a:solidFill>
                  <a:schemeClr val="bg1"/>
                </a:solidFill>
                <a:effectLst/>
              </a:rPr>
              <a:t>(</a:t>
            </a:r>
            <a:r>
              <a:rPr lang="en-US" sz="12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chemeClr val="bg1"/>
                </a:solidFill>
                <a:effectLst/>
              </a:rPr>
              <a:t>)Transform list </a:t>
            </a:r>
            <a:r>
              <a:rPr lang="en-US" sz="1200" i="1" dirty="0">
                <a:solidFill>
                  <a:schemeClr val="bg1"/>
                </a:solidFill>
                <a:effectLst/>
              </a:rPr>
              <a:t>x</a:t>
            </a:r>
            <a:r>
              <a:rPr lang="en-US" sz="1200" dirty="0">
                <a:solidFill>
                  <a:schemeClr val="bg1"/>
                </a:solidFill>
                <a:effectLst/>
              </a:rPr>
              <a:t> into a heap, in-place, in linear time.</a:t>
            </a:r>
          </a:p>
        </p:txBody>
      </p:sp>
      <p:pic>
        <p:nvPicPr>
          <p:cNvPr id="20484" name="Picture 4" descr="Data Structures &amp; Algorithms in Kotlin, Chapter 12: The Heap Data Structure  | Kodeco">
            <a:extLst>
              <a:ext uri="{FF2B5EF4-FFF2-40B4-BE49-F238E27FC236}">
                <a16:creationId xmlns:a16="http://schemas.microsoft.com/office/drawing/2014/main" id="{9900B7D7-B67F-A5FD-A77B-C1E571CD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26" y="1990868"/>
            <a:ext cx="4917998" cy="33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1FF3B7-0D00-2C96-C9CF-CF2CDF80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0" y="1107996"/>
            <a:ext cx="5987240" cy="5631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7C0FE-7B9F-1D06-C3A1-0C440AF271FE}"/>
              </a:ext>
            </a:extLst>
          </p:cNvPr>
          <p:cNvSpPr txBox="1"/>
          <p:nvPr/>
        </p:nvSpPr>
        <p:spPr>
          <a:xfrm>
            <a:off x="5006450" y="269859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D12AC-C6ED-ED99-036D-B793A9A34A47}"/>
              </a:ext>
            </a:extLst>
          </p:cNvPr>
          <p:cNvSpPr txBox="1"/>
          <p:nvPr/>
        </p:nvSpPr>
        <p:spPr>
          <a:xfrm>
            <a:off x="5006450" y="365771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91C63-A4F0-8433-ECD2-9033F6D96C2B}"/>
              </a:ext>
            </a:extLst>
          </p:cNvPr>
          <p:cNvSpPr txBox="1"/>
          <p:nvPr/>
        </p:nvSpPr>
        <p:spPr>
          <a:xfrm>
            <a:off x="5003244" y="445672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8C8C2-87C0-6B6C-D958-C5B3A610586A}"/>
              </a:ext>
            </a:extLst>
          </p:cNvPr>
          <p:cNvSpPr txBox="1"/>
          <p:nvPr/>
        </p:nvSpPr>
        <p:spPr>
          <a:xfrm>
            <a:off x="4984384" y="4786623"/>
            <a:ext cx="4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8170C-E023-2388-59C4-F7EAAAFB59F9}"/>
              </a:ext>
            </a:extLst>
          </p:cNvPr>
          <p:cNvSpPr txBox="1"/>
          <p:nvPr/>
        </p:nvSpPr>
        <p:spPr>
          <a:xfrm>
            <a:off x="5003244" y="4948389"/>
            <a:ext cx="4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n</a:t>
            </a:r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3743-E2F4-F57E-39FB-36E85747ECAB}"/>
              </a:ext>
            </a:extLst>
          </p:cNvPr>
          <p:cNvSpPr txBox="1"/>
          <p:nvPr/>
        </p:nvSpPr>
        <p:spPr>
          <a:xfrm>
            <a:off x="4771487" y="5153761"/>
            <a:ext cx="70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O(</a:t>
            </a:r>
            <a:r>
              <a:rPr lang="tr-TR" sz="1200" dirty="0" err="1">
                <a:solidFill>
                  <a:schemeClr val="bg1"/>
                </a:solidFill>
                <a:latin typeface="Aptos" panose="020B0004020202020204" pitchFamily="34" charset="0"/>
              </a:rPr>
              <a:t>log</a:t>
            </a:r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 n)</a:t>
            </a:r>
            <a:endParaRPr lang="en-TR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EDA2B-B63D-F0A7-3B80-B30270DF9720}"/>
              </a:ext>
            </a:extLst>
          </p:cNvPr>
          <p:cNvSpPr txBox="1"/>
          <p:nvPr/>
        </p:nvSpPr>
        <p:spPr>
          <a:xfrm>
            <a:off x="4775129" y="5338243"/>
            <a:ext cx="70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O(</a:t>
            </a:r>
            <a:r>
              <a:rPr lang="tr-TR" sz="1200" dirty="0" err="1">
                <a:solidFill>
                  <a:schemeClr val="bg1"/>
                </a:solidFill>
                <a:latin typeface="Aptos" panose="020B0004020202020204" pitchFamily="34" charset="0"/>
              </a:rPr>
              <a:t>log</a:t>
            </a:r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 n)</a:t>
            </a:r>
            <a:endParaRPr lang="en-TR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01536-ABF5-99C8-AA6D-AEDFA9021215}"/>
              </a:ext>
            </a:extLst>
          </p:cNvPr>
          <p:cNvSpPr txBox="1"/>
          <p:nvPr/>
        </p:nvSpPr>
        <p:spPr>
          <a:xfrm>
            <a:off x="4832164" y="5687420"/>
            <a:ext cx="70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O(</a:t>
            </a:r>
            <a:r>
              <a:rPr lang="tr-TR" sz="1200" dirty="0" err="1">
                <a:solidFill>
                  <a:schemeClr val="bg1"/>
                </a:solidFill>
                <a:latin typeface="Aptos" panose="020B0004020202020204" pitchFamily="34" charset="0"/>
              </a:rPr>
              <a:t>log</a:t>
            </a:r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 n)</a:t>
            </a:r>
            <a:endParaRPr lang="en-TR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07FD5-97E5-6104-B90D-E0F8AB13C98E}"/>
              </a:ext>
            </a:extLst>
          </p:cNvPr>
          <p:cNvSpPr txBox="1"/>
          <p:nvPr/>
        </p:nvSpPr>
        <p:spPr>
          <a:xfrm>
            <a:off x="4868506" y="5497632"/>
            <a:ext cx="70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O(1)</a:t>
            </a:r>
            <a:endParaRPr lang="en-TR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C955F5-11E9-B06B-19AE-A4D000E010AA}"/>
              </a:ext>
            </a:extLst>
          </p:cNvPr>
          <p:cNvSpPr txBox="1"/>
          <p:nvPr/>
        </p:nvSpPr>
        <p:spPr>
          <a:xfrm>
            <a:off x="6308585" y="5309872"/>
            <a:ext cx="5013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400" dirty="0">
                <a:solidFill>
                  <a:schemeClr val="bg1"/>
                </a:solidFill>
                <a:latin typeface="Aptos" panose="020B0004020202020204" pitchFamily="34" charset="0"/>
              </a:rPr>
              <a:t>O(n)+O(n)+O(n)+(n-1)*(O(logn)+O(logn)+O(1)+O(logn)+O(logn))</a:t>
            </a:r>
          </a:p>
          <a:p>
            <a:r>
              <a:rPr lang="en-TR" sz="1400" dirty="0">
                <a:solidFill>
                  <a:schemeClr val="bg1"/>
                </a:solidFill>
                <a:latin typeface="Aptos" panose="020B0004020202020204" pitchFamily="34" charset="0"/>
              </a:rPr>
              <a:t>=3*O(n)+(n-1)*(O(1)+4*O(logn))</a:t>
            </a:r>
            <a:br>
              <a:rPr lang="en-TR" sz="14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TR" sz="1400" dirty="0">
                <a:solidFill>
                  <a:schemeClr val="bg1"/>
                </a:solidFill>
                <a:latin typeface="Aptos" panose="020B0004020202020204" pitchFamily="34" charset="0"/>
              </a:rPr>
              <a:t>=3*O(n)+n*O(1)-O(1)+4*n*O(logn)-4*O(logn)</a:t>
            </a:r>
          </a:p>
          <a:p>
            <a:r>
              <a:rPr lang="en-TR" sz="1400" dirty="0">
                <a:solidFill>
                  <a:schemeClr val="bg1"/>
                </a:solidFill>
                <a:latin typeface="Aptos" panose="020B0004020202020204" pitchFamily="34" charset="0"/>
              </a:rPr>
              <a:t>=O(nlog(n))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D5028-5D51-746B-165C-274A05AE79F0}"/>
              </a:ext>
            </a:extLst>
          </p:cNvPr>
          <p:cNvSpPr txBox="1"/>
          <p:nvPr/>
        </p:nvSpPr>
        <p:spPr>
          <a:xfrm>
            <a:off x="5003244" y="4638138"/>
            <a:ext cx="4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200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4480D-30D7-5E02-AFE3-D8573D1E6339}"/>
              </a:ext>
            </a:extLst>
          </p:cNvPr>
          <p:cNvSpPr txBox="1"/>
          <p:nvPr/>
        </p:nvSpPr>
        <p:spPr>
          <a:xfrm>
            <a:off x="4832164" y="5841503"/>
            <a:ext cx="70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O(</a:t>
            </a:r>
            <a:r>
              <a:rPr lang="tr-TR" sz="1200" dirty="0" err="1">
                <a:solidFill>
                  <a:schemeClr val="bg1"/>
                </a:solidFill>
                <a:latin typeface="Aptos" panose="020B0004020202020204" pitchFamily="34" charset="0"/>
              </a:rPr>
              <a:t>log</a:t>
            </a:r>
            <a:r>
              <a:rPr lang="tr-TR" sz="1200" dirty="0">
                <a:solidFill>
                  <a:schemeClr val="bg1"/>
                </a:solidFill>
                <a:latin typeface="Aptos" panose="020B0004020202020204" pitchFamily="34" charset="0"/>
              </a:rPr>
              <a:t> n)</a:t>
            </a:r>
            <a:endParaRPr lang="en-TR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22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ANALİZİ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40348-169F-71DB-AFBF-8129BFF7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939437"/>
            <a:ext cx="75819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98A6C-0BB8-52DE-539C-4470EAB347B0}"/>
              </a:ext>
            </a:extLst>
          </p:cNvPr>
          <p:cNvSpPr txBox="1"/>
          <p:nvPr/>
        </p:nvSpPr>
        <p:spPr>
          <a:xfrm>
            <a:off x="8293525" y="404679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BB2C-C0FC-21FD-F4A0-212EA3647949}"/>
              </a:ext>
            </a:extLst>
          </p:cNvPr>
          <p:cNvSpPr txBox="1"/>
          <p:nvPr/>
        </p:nvSpPr>
        <p:spPr>
          <a:xfrm>
            <a:off x="8081126" y="344663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O(nlogn)</a:t>
            </a:r>
          </a:p>
        </p:txBody>
      </p:sp>
    </p:spTree>
    <p:extLst>
      <p:ext uri="{BB962C8B-B14F-4D97-AF65-F5344CB8AC3E}">
        <p14:creationId xmlns:p14="http://schemas.microsoft.com/office/powerpoint/2010/main" val="344741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22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ANALİZİ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C158-F56B-BA34-09F6-9703BEBA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4" y="1074388"/>
            <a:ext cx="5484183" cy="5084802"/>
          </a:xfrm>
          <a:prstGeom prst="rect">
            <a:avLst/>
          </a:prstGeom>
        </p:spPr>
      </p:pic>
      <p:pic>
        <p:nvPicPr>
          <p:cNvPr id="22532" name="Picture 4" descr="PPT - Compression techniques. PowerPoint Presentation, free download -  ID:5470846">
            <a:extLst>
              <a:ext uri="{FF2B5EF4-FFF2-40B4-BE49-F238E27FC236}">
                <a16:creationId xmlns:a16="http://schemas.microsoft.com/office/drawing/2014/main" id="{005A6047-422B-24B5-A2C7-75E71565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80" y="2575235"/>
            <a:ext cx="3363130" cy="448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09250-16BE-2DE1-4972-9DC57919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27" y="235140"/>
            <a:ext cx="5690795" cy="2107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45B18-16CE-ECC6-5773-2EEFBD7CBB29}"/>
              </a:ext>
            </a:extLst>
          </p:cNvPr>
          <p:cNvSpPr txBox="1"/>
          <p:nvPr/>
        </p:nvSpPr>
        <p:spPr>
          <a:xfrm>
            <a:off x="9225110" y="3021980"/>
            <a:ext cx="2798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DFS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için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kötü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durumda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d=log2(n)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b=2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O(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b^d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)=O(n)</a:t>
            </a:r>
          </a:p>
          <a:p>
            <a:endParaRPr lang="en-TR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22C9B-58AF-8B9A-D100-8A80E870A6E7}"/>
              </a:ext>
            </a:extLst>
          </p:cNvPr>
          <p:cNvSpPr txBox="1"/>
          <p:nvPr/>
        </p:nvSpPr>
        <p:spPr>
          <a:xfrm>
            <a:off x="4464351" y="197350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8555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549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DAVID HUFFMAN KİMDİR?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DC29E-C524-2797-C5F9-6C46DCD797F4}"/>
              </a:ext>
            </a:extLst>
          </p:cNvPr>
          <p:cNvSpPr txBox="1"/>
          <p:nvPr/>
        </p:nvSpPr>
        <p:spPr>
          <a:xfrm>
            <a:off x="923635" y="1339273"/>
            <a:ext cx="1085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1952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yılında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MIT'de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Robert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Fano'nun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öğrenci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David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tarafından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geliştirilmiştir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bilgisayar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bilimleri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bilişim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teorisi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alanında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dönüm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noktasıdır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97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422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ALGORİTMANIN ANALİZİ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40348-169F-71DB-AFBF-8129BFF7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939437"/>
            <a:ext cx="75819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98A6C-0BB8-52DE-539C-4470EAB347B0}"/>
              </a:ext>
            </a:extLst>
          </p:cNvPr>
          <p:cNvSpPr txBox="1"/>
          <p:nvPr/>
        </p:nvSpPr>
        <p:spPr>
          <a:xfrm>
            <a:off x="8293525" y="404679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BB2C-C0FC-21FD-F4A0-212EA3647949}"/>
              </a:ext>
            </a:extLst>
          </p:cNvPr>
          <p:cNvSpPr txBox="1"/>
          <p:nvPr/>
        </p:nvSpPr>
        <p:spPr>
          <a:xfrm>
            <a:off x="8079098" y="340577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O(nlogn)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53259-4E50-6314-C45B-9391ECD266DB}"/>
              </a:ext>
            </a:extLst>
          </p:cNvPr>
          <p:cNvSpPr txBox="1"/>
          <p:nvPr/>
        </p:nvSpPr>
        <p:spPr>
          <a:xfrm>
            <a:off x="8291497" y="36746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548D4-B49A-5BF0-7385-8A1C6AE5B515}"/>
              </a:ext>
            </a:extLst>
          </p:cNvPr>
          <p:cNvSpPr txBox="1"/>
          <p:nvPr/>
        </p:nvSpPr>
        <p:spPr>
          <a:xfrm>
            <a:off x="8079097" y="310203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  <a:latin typeface="Aptos" panose="020B0004020202020204" pitchFamily="34" charset="0"/>
              </a:rPr>
              <a:t>O(nlogn)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0A243-AA47-AED0-4B48-321ED3775469}"/>
              </a:ext>
            </a:extLst>
          </p:cNvPr>
          <p:cNvSpPr txBox="1"/>
          <p:nvPr/>
        </p:nvSpPr>
        <p:spPr>
          <a:xfrm>
            <a:off x="923635" y="1339273"/>
            <a:ext cx="1085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kodlamasında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kötü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durumda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nlogn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kern="100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çalışır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0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0081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1590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KODLAR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E9DD-867E-1F65-956E-F59CC0BFFF8B}"/>
              </a:ext>
            </a:extLst>
          </p:cNvPr>
          <p:cNvSpPr txBox="1"/>
          <p:nvPr/>
        </p:nvSpPr>
        <p:spPr>
          <a:xfrm>
            <a:off x="923635" y="1339273"/>
            <a:ext cx="1085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eerkan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huffman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-coding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6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568B8-B8B9-B4D2-A51C-BF3628CA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 anchor="ctr">
            <a:normAutofit/>
          </a:bodyPr>
          <a:lstStyle/>
          <a:p>
            <a:pPr algn="ctr"/>
            <a:r>
              <a:rPr lang="en-TR" dirty="0">
                <a:solidFill>
                  <a:srgbClr val="FFFFFF"/>
                </a:solidFill>
                <a:latin typeface="Aptos" panose="020B0004020202020204" pitchFamily="34" charset="0"/>
              </a:rPr>
              <a:t>TEŞEKKÜRLER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3" descr="logo, simge, sembol, yazı tipi, ticari marka içeren bir resim&#10;&#10;Açıklama otomatik olarak oluşturuldu">
            <a:extLst>
              <a:ext uri="{FF2B5EF4-FFF2-40B4-BE49-F238E27FC236}">
                <a16:creationId xmlns:a16="http://schemas.microsoft.com/office/drawing/2014/main" id="{8912EE67-47A7-8BD5-B301-BA7671AE5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39" y="3338168"/>
            <a:ext cx="1470958" cy="14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4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5913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KODLAMASININ ÖNEMİ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DC29E-C524-2797-C5F9-6C46DCD797F4}"/>
              </a:ext>
            </a:extLst>
          </p:cNvPr>
          <p:cNvSpPr txBox="1"/>
          <p:nvPr/>
        </p:nvSpPr>
        <p:spPr>
          <a:xfrm>
            <a:off x="923635" y="1339273"/>
            <a:ext cx="10851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olasılık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kümesi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uygun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kodunu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nedenle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bilgisayar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biliminde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entropi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Huffman'ın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özel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üretir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4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5794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KODLAMASININ YAPISI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algoritmasının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ikilik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sistemdeki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0'ların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oluşturduğu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haritası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şeklindedir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Bir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diğer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önemli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özelliği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içerisinde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uzun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çok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kısa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üretmesidir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tekniği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günümüzde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başına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kullanılmaz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Genellikle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LZW, RLE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yöntemlerle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birlikte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etkili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sağlanır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4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7085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ALGORİTMASININ TEMEL FİKRİ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kodlanması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sabit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uzunluk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sayıda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bit)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kullanmak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gerekli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Değilse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uzunluklarda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kodlanan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nasıl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ayırt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edebiliriz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7795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DEĞİŞKEN UZUNLUKLU KODLAMANIN ÖNEMİ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resimlerin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(JPEG)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dosyalarının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(MP3)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genellikle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kategori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incelenir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kayıpsız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orijinal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kurtarılamazken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kayıpsız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algoritmalarıyla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orijinal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edilebilir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tekniklerine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verilebilecek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iyi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örnekler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MPEG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JPEG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gibi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standartlarda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sıkıştırmalardır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tekniklerde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arttıkça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orijinal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bozulmalar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kayıplar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meydana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JPEG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formatında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sıkıştırılmış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dosyalarının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kalitesinin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belirlenmesinde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katsayısı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büyük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oynar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benzer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disk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kaplayan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genellikle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daha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düşük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kalitede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olacaktır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Kayıpsız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durum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oldukça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tekniklerde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temel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amaç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orijinal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sıkıştırılmış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veriden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edilebilmesidir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Kayıpsız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yöntemleri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genellikle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tabanlı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sıkıştırılmasında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tercih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edilir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Bir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dosyasını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sıkıştırdıktan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metindeki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belirli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cümlelerin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kaybolmasını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istemezsiniz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nedenle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sıkıştırmasında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tür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yöntemler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1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90583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KODLAMASI İLE VERİ SIKIŞTIRMA YÖNTEMİ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Sıkıştırma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tekniğinde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tablosunu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etmek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dinamik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yaklaşımlar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seçildiğinde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yaklaşım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Birinci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yaklaşım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dosyasının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önünde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bulundurularak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sabit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tablosu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kullanmaktır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Diğer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tarayarak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bulmaktır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yöntemin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dezavantajı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sıkıştırılan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verilerde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geçen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sembollerin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frekansının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şekilde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saklanması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gerekliliğidir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10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65CC5-D949-B178-B4E3-9C8F2A22062B}"/>
              </a:ext>
            </a:extLst>
          </p:cNvPr>
          <p:cNvSpPr txBox="1"/>
          <p:nvPr/>
        </p:nvSpPr>
        <p:spPr>
          <a:xfrm>
            <a:off x="544945" y="609600"/>
            <a:ext cx="6711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solidFill>
                  <a:schemeClr val="bg1"/>
                </a:solidFill>
                <a:latin typeface="Aptos" panose="020B0004020202020204" pitchFamily="34" charset="0"/>
              </a:rPr>
              <a:t>HUFFMAN AĞACININ OLUŞTURULMASI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16EA6-CD1D-BC1D-79AF-75F2BC234EAD}"/>
              </a:ext>
            </a:extLst>
          </p:cNvPr>
          <p:cNvSpPr txBox="1"/>
          <p:nvPr/>
        </p:nvSpPr>
        <p:spPr>
          <a:xfrm>
            <a:off x="923635" y="1339273"/>
            <a:ext cx="10851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dosyasını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tarayarak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ettiğimiz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frekans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tablosunu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kullandıktan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Ağacı'nı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oluşturmak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gereklidir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Huffman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bitlerle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temsil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edileceğini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kodlanacağını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belirlememize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yardımcı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Ağacı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oluşturmanın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çeşitli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algoritmaları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vardır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ancak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basiti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öncelik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sırası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(priority queue)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kullanmaktır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Bu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sıra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düşük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olasılığa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sahip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düğümü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(node)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yüksek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önceliğe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geriye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yerleştirir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90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2147</TotalTime>
  <Words>1798</Words>
  <Application>Microsoft Macintosh PowerPoint</Application>
  <PresentationFormat>Widescreen</PresentationFormat>
  <Paragraphs>150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Menlo</vt:lpstr>
      <vt:lpstr>Celestial</vt:lpstr>
      <vt:lpstr>HUFFMAN KODLAMASI VE UYGULAMALARI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POOL &amp; OBSERVER DESIGN PATTERN</dc:title>
  <dc:creator>EMRE ERKAN</dc:creator>
  <cp:lastModifiedBy>Emre Erkan</cp:lastModifiedBy>
  <cp:revision>141</cp:revision>
  <dcterms:created xsi:type="dcterms:W3CDTF">2023-11-12T16:48:37Z</dcterms:created>
  <dcterms:modified xsi:type="dcterms:W3CDTF">2024-05-15T23:22:57Z</dcterms:modified>
</cp:coreProperties>
</file>