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0" r:id="rId4"/>
    <p:sldId id="261" r:id="rId5"/>
    <p:sldId id="259" r:id="rId6"/>
    <p:sldId id="258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24347009255422"/>
          <c:y val="0.1880349125493895"/>
          <c:w val="0.51653521204586272"/>
          <c:h val="0.70001195142867501"/>
        </c:manualLayout>
      </c:layout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Sheet1!$B$5:$B$11</c:f>
              <c:strCache>
                <c:ptCount val="7"/>
                <c:pt idx="0">
                  <c:v>vaatimukset</c:v>
                </c:pt>
                <c:pt idx="1">
                  <c:v>määrittely</c:v>
                </c:pt>
                <c:pt idx="2">
                  <c:v>suunnittelu</c:v>
                </c:pt>
                <c:pt idx="3">
                  <c:v>koodaus</c:v>
                </c:pt>
                <c:pt idx="4">
                  <c:v>integrointi</c:v>
                </c:pt>
                <c:pt idx="5">
                  <c:v>testaus</c:v>
                </c:pt>
                <c:pt idx="6">
                  <c:v>ylläpito</c:v>
                </c:pt>
              </c:strCache>
            </c:strRef>
          </c:cat>
          <c:val>
            <c:numRef>
              <c:f>Sheet1!$C$5:$C$11</c:f>
              <c:numCache>
                <c:formatCode>0%</c:formatCode>
                <c:ptCount val="7"/>
                <c:pt idx="0">
                  <c:v>0.02</c:v>
                </c:pt>
                <c:pt idx="1">
                  <c:v>0.05</c:v>
                </c:pt>
                <c:pt idx="2">
                  <c:v>0.06</c:v>
                </c:pt>
                <c:pt idx="3">
                  <c:v>0.05</c:v>
                </c:pt>
                <c:pt idx="4">
                  <c:v>7.0000000000000007E-2</c:v>
                </c:pt>
                <c:pt idx="5">
                  <c:v>0.08</c:v>
                </c:pt>
                <c:pt idx="6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ED-4F63-BDC6-6C5CDA8D0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0.11042</cdr:x>
      <cdr:y>0.0434</cdr:y>
    </cdr:from>
    <cdr:to>
      <cdr:x>0.72708</cdr:x>
      <cdr:y>0.16146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04825" y="119063"/>
          <a:ext cx="281940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i-FI" sz="1400"/>
            <a:t>Ohjelmiston kustannusten jakautuminen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F664C-8FD4-4A40-9DB3-3C131BF45A17}" type="datetimeFigureOut">
              <a:rPr lang="fi-FI" smtClean="0"/>
              <a:t>17.3.2024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78AE1-948E-44CF-BD29-A98C6A59435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27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i-FI"/>
              <a:t>17.3.2024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6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178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3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503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11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423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993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704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340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491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2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17.3.2024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fi-FI"/>
              <a:t>Testauksesta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9DDF21-AC82-4743-BE7C-CEBF0F8E2EE6}" type="slidenum">
              <a:rPr lang="fi-FI" smtClean="0"/>
              <a:t>‹#›</a:t>
            </a:fld>
            <a:endParaRPr lang="fi-FI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9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tes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B695-2449-E58C-9DDC-4D956B2CA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Testauksesta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AA203-C232-7858-BF06-918ECFA83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Johdatus systeemityöhön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23374-7C9B-B6F2-62EE-5E6C02C8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1D17-045B-E52A-BECD-76EC8946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F602F-8428-1DF8-EE1F-28E6D27D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443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06A8-A039-3FFD-8FBC-CC2189C7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Testaus ohjelmistoprojeksissa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239F-4119-BC28-8CC0-21104E61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Testaus kulkee koko ohjelmistotuotantoprosessin läpi</a:t>
            </a:r>
          </a:p>
          <a:p>
            <a:r>
              <a:rPr lang="fi-FI" dirty="0"/>
              <a:t>Suunnitellaan testausta</a:t>
            </a:r>
          </a:p>
          <a:p>
            <a:r>
              <a:rPr lang="fi-FI" dirty="0"/>
              <a:t>Toteutetaan testausta koodissa</a:t>
            </a:r>
          </a:p>
          <a:p>
            <a:r>
              <a:rPr lang="fi-FI" dirty="0"/>
              <a:t>Toteutetaan testausta osien integroinnissa</a:t>
            </a:r>
          </a:p>
          <a:p>
            <a:r>
              <a:rPr lang="fi-FI" dirty="0"/>
              <a:t>Toteutetaan koko järjestelmän testausta</a:t>
            </a:r>
          </a:p>
          <a:p>
            <a:r>
              <a:rPr lang="fi-FI" dirty="0"/>
              <a:t>Loppukäyttäjien hyväksymistestaus</a:t>
            </a:r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38FA-A0BD-BDFA-157B-DCD6B80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890B-7D28-F464-ECBD-A971F76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EAA0-477A-B2F6-7266-5443B38A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37D9-D6F5-A9FD-1732-0825D26F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Testaus projektissa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F3DD7-535A-AA7F-7DDD-AF084D4A7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86"/>
          <a:stretch/>
        </p:blipFill>
        <p:spPr bwMode="auto">
          <a:xfrm>
            <a:off x="1692639" y="1440282"/>
            <a:ext cx="8039099" cy="465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5276F9-1954-1551-2602-8281A713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4FFDBA-BCF8-5E2C-5974-87549E69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6124AF-B8A7-68FE-1BFC-D4A5F477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92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C8F4-8D72-D7D3-E88E-44B4061E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Testauksen kohde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D7A8-DDE0-1377-3A0E-280FD632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/>
              <a:t>Yksikkötestaus</a:t>
            </a:r>
          </a:p>
          <a:p>
            <a:pPr lvl="1"/>
            <a:r>
              <a:rPr lang="fi-FI"/>
              <a:t>Testin tekijänä kehittäjä (white box)</a:t>
            </a:r>
          </a:p>
          <a:p>
            <a:pPr lvl="2"/>
            <a:r>
              <a:rPr lang="fi-FI"/>
              <a:t>Testaa koodin toiminnallisuutta, yleensä yhden funktion tasolla</a:t>
            </a:r>
          </a:p>
          <a:p>
            <a:pPr lvl="2"/>
            <a:r>
              <a:rPr lang="fi-FI"/>
              <a:t>Yhdellä funktiolla voi olla useita testejä</a:t>
            </a:r>
          </a:p>
          <a:p>
            <a:pPr lvl="1"/>
            <a:r>
              <a:rPr lang="fi-FI"/>
              <a:t>Ei kerro toimiiko ohjelman osa vaan ovatko rakennuspalikat kunnossa</a:t>
            </a:r>
          </a:p>
          <a:p>
            <a:r>
              <a:rPr lang="fi-FI"/>
              <a:t>Integraatiotestaus</a:t>
            </a:r>
          </a:p>
          <a:p>
            <a:pPr lvl="1"/>
            <a:r>
              <a:rPr lang="fi-FI"/>
              <a:t>Testataan ohjelmiston osia keskenään, verrataan alkuperäiseen suunnitelmaan</a:t>
            </a:r>
          </a:p>
          <a:p>
            <a:r>
              <a:rPr lang="fi-FI"/>
              <a:t>Järjestelmätestaus</a:t>
            </a:r>
          </a:p>
          <a:p>
            <a:pPr lvl="1"/>
            <a:r>
              <a:rPr lang="fi-FI"/>
              <a:t>Testataan vastaako järjestelmä alkuperäisiä vaatimuksia</a:t>
            </a:r>
          </a:p>
          <a:p>
            <a:pPr lvl="1"/>
            <a:r>
              <a:rPr lang="fi-FI"/>
              <a:t>Esimerkiksi graafisen käyttöliittymän testaamista</a:t>
            </a:r>
          </a:p>
          <a:p>
            <a:pPr lvl="2"/>
            <a:r>
              <a:rPr lang="fi-FI"/>
              <a:t>Käytettävyystestaus</a:t>
            </a:r>
          </a:p>
          <a:p>
            <a:pPr lvl="2"/>
            <a:r>
              <a:rPr lang="fi-FI"/>
              <a:t>Suorituskykytestaus</a:t>
            </a:r>
          </a:p>
          <a:p>
            <a:pPr lvl="2"/>
            <a:r>
              <a:rPr lang="fi-FI"/>
              <a:t>Kuormituksen testaus</a:t>
            </a:r>
          </a:p>
          <a:p>
            <a:r>
              <a:rPr lang="fi-FI"/>
              <a:t>Käytettävyystestaus</a:t>
            </a:r>
          </a:p>
          <a:p>
            <a:pPr lvl="1"/>
            <a:r>
              <a:rPr lang="fi-FI"/>
              <a:t>Testataan käytettävyyttä esimerkiksi loppukäyttäjien toimesta</a:t>
            </a:r>
          </a:p>
          <a:p>
            <a:pPr marL="457200" lvl="1" indent="0">
              <a:buNone/>
            </a:pPr>
            <a:endParaRPr lang="fi-FI"/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AD10-E6A7-CFBE-DB71-8CB5B51B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5E51-2BDB-A5E3-B19E-8D736D10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640B-DCF4-0C10-F504-BCF6F182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53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DE9-61DA-BB63-6E8F-2DB310F1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Ohjelmiston testauksen periaate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F802-8A1F-6038-3D23-B34B10AB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Suoritetaan ohjelma tarkoituksena löytää ohjelman sisältämiä bugeja (virheitä tai vikoja)</a:t>
            </a:r>
          </a:p>
          <a:p>
            <a:r>
              <a:rPr lang="fi-FI" dirty="0"/>
              <a:t>Ohjelman toimintaa verrataan odotettuun toimintaan</a:t>
            </a:r>
          </a:p>
          <a:p>
            <a:pPr lvl="1"/>
            <a:r>
              <a:rPr lang="fi-FI" dirty="0"/>
              <a:t>Kirjataan mitkä asiat tapahtuivat odotetulla tavalla ja mitkä poikkesivat tästä</a:t>
            </a:r>
          </a:p>
          <a:p>
            <a:r>
              <a:rPr lang="fi-FI" dirty="0"/>
              <a:t>Validointia (kelpoistamista) ja verifiointia (todentamista)</a:t>
            </a:r>
          </a:p>
          <a:p>
            <a:pPr lvl="1"/>
            <a:r>
              <a:rPr lang="fi-FI" dirty="0"/>
              <a:t>Täyttääkö ohjelma suunnitellut vaatimukset</a:t>
            </a:r>
          </a:p>
          <a:p>
            <a:pPr lvl="1"/>
            <a:r>
              <a:rPr lang="fi-FI" dirty="0"/>
              <a:t>Toimiiko ohjelma odotetusti</a:t>
            </a:r>
          </a:p>
          <a:p>
            <a:r>
              <a:rPr lang="fi-FI" dirty="0"/>
              <a:t>Todentaminen (verification)</a:t>
            </a:r>
          </a:p>
          <a:p>
            <a:pPr lvl="1"/>
            <a:r>
              <a:rPr lang="fi-FI" dirty="0"/>
              <a:t>Vastaako tuote vaatimuksia - are we doing things right</a:t>
            </a:r>
          </a:p>
          <a:p>
            <a:r>
              <a:rPr lang="fi-FI" dirty="0"/>
              <a:t>ja kelpoistaminen (validation)</a:t>
            </a:r>
          </a:p>
          <a:p>
            <a:pPr lvl="1"/>
            <a:r>
              <a:rPr lang="fi-FI" dirty="0"/>
              <a:t>Ollaanko oikeastaan tekemässä sitä mitä pitäisi (käyttötarkoitus!) - are we doing the right thing</a:t>
            </a:r>
          </a:p>
          <a:p>
            <a:endParaRPr lang="fi-FI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A6CE3F-C05F-4138-B0C9-1639FF3D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99C343-D631-B713-4468-8D5D0700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6AEBC-0B55-307C-E17B-BFEE0582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67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315F5-0C1A-8523-54E3-F3C3592F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Kustannuksista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B20F4-7CDC-0939-DAEF-6A2BA037BF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Parempi tehdä nöyrästi kunnolla</a:t>
            </a:r>
          </a:p>
          <a:p>
            <a:pPr lvl="1"/>
            <a:r>
              <a:rPr lang="fi-FI" dirty="0"/>
              <a:t>päivittäessä vaikealukuinen koodi vie miestyötunteja</a:t>
            </a:r>
          </a:p>
          <a:p>
            <a:r>
              <a:rPr lang="fi-FI" dirty="0"/>
              <a:t>Virheet</a:t>
            </a:r>
          </a:p>
          <a:p>
            <a:pPr lvl="1"/>
            <a:r>
              <a:rPr lang="fi-FI" dirty="0"/>
              <a:t>Kun virheet havaitaan, tunnistetaan ja korjataan ajoissa säästytään myöhemmiltä ongelmilta (= kustannuksilta)</a:t>
            </a:r>
          </a:p>
          <a:p>
            <a:r>
              <a:rPr lang="fi-FI" dirty="0"/>
              <a:t>Laatujärjestelmä toiminnan taustalla</a:t>
            </a:r>
          </a:p>
          <a:p>
            <a:pPr lvl="1"/>
            <a:r>
              <a:rPr lang="fi-FI" dirty="0"/>
              <a:t>Tapa toimia, käytännöt</a:t>
            </a:r>
          </a:p>
          <a:p>
            <a:pPr lvl="1"/>
            <a:r>
              <a:rPr lang="fi-FI" dirty="0"/>
              <a:t>Esimerkiksi ohjelmoijan suorittamat yksikkötestit</a:t>
            </a:r>
          </a:p>
          <a:p>
            <a:endParaRPr lang="fi-FI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2DBEB63-A479-B7A6-5055-B9122F69F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661034"/>
              </p:ext>
            </p:extLst>
          </p:nvPr>
        </p:nvGraphicFramePr>
        <p:xfrm>
          <a:off x="6025845" y="2286000"/>
          <a:ext cx="4524375" cy="3338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9E9C64-F890-AAC2-71B1-A11DEF23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E5CB4C9-8E74-B3F2-9846-A2F5DD2C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D8B45D-569B-97B7-4C48-9C67441F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62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32EB-45C4-7BD5-7BA8-E9534E47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White-box / Black-box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667B-FD76-47D2-B0CC-F27866F3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Testausta voidaan jakaa sen mukaan testataanko ohjelman sisäistä toimintaa (White box) vaiko ulkoista toiminnallisuutta (Black box)</a:t>
            </a:r>
          </a:p>
          <a:p>
            <a:r>
              <a:rPr lang="fi-FI" dirty="0"/>
              <a:t>Black box</a:t>
            </a:r>
          </a:p>
          <a:p>
            <a:pPr lvl="1"/>
            <a:r>
              <a:rPr lang="fi-FI" dirty="0"/>
              <a:t>Testataan mitä sovelluksen on tarkoitus tehdä (toiminnallisuus)</a:t>
            </a:r>
          </a:p>
          <a:p>
            <a:pPr lvl="1"/>
            <a:r>
              <a:rPr lang="fi-FI" dirty="0"/>
              <a:t>Testaajalla ei ole sidettä ohjelmakoodiin, ei tietoa miten ohjelma on rakennettu – väärien johtopäätösten tekeminen</a:t>
            </a:r>
          </a:p>
          <a:p>
            <a:pPr lvl="2"/>
            <a:r>
              <a:rPr lang="fi-FI" dirty="0"/>
              <a:t>Useita testitapauksia asiasta johon riittäisi yksi</a:t>
            </a:r>
          </a:p>
          <a:p>
            <a:pPr lvl="2"/>
            <a:r>
              <a:rPr lang="fi-FI" dirty="0"/>
              <a:t>Epätavallisia tilanteita ei osata testata lainkaan</a:t>
            </a:r>
          </a:p>
          <a:p>
            <a:pPr lvl="1"/>
            <a:r>
              <a:rPr lang="fi-FI" dirty="0"/>
              <a:t>Yksikkö-, integraatio-, järjestelmä- ja hyväksymistestit</a:t>
            </a:r>
          </a:p>
          <a:p>
            <a:pPr lvl="1"/>
            <a:r>
              <a:rPr lang="fi-FI" dirty="0"/>
              <a:t>Yksi esimerkki hakkerointi</a:t>
            </a:r>
          </a:p>
          <a:p>
            <a:r>
              <a:rPr lang="fi-FI" dirty="0"/>
              <a:t>White box</a:t>
            </a:r>
          </a:p>
          <a:p>
            <a:pPr lvl="1"/>
            <a:r>
              <a:rPr lang="fi-FI" dirty="0"/>
              <a:t>Yksikkötestit,  osittain integraatiotestit ja järjestelmätestit</a:t>
            </a:r>
          </a:p>
          <a:p>
            <a:r>
              <a:rPr lang="fi-FI" dirty="0"/>
              <a:t>Lähde: </a:t>
            </a:r>
            <a:r>
              <a:rPr lang="fi-FI" dirty="0">
                <a:hlinkClick r:id="rId2"/>
              </a:rPr>
              <a:t>Software testing (Wikipedia)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DE92C-2244-D346-5107-1D2B3CB2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5205-B5FE-3970-EBF3-123A570B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E2BD-0B25-F033-F10F-EA884C9E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00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7E32-06A2-3E3C-4F1C-E326ABB6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Millainen on hyvä testitapaus?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FCB5-2E12-CAD6-B8B0-BAABE915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Jokaisen testitapauksen tulisi määritellä odotustulos annetulla syötteellä</a:t>
            </a:r>
          </a:p>
          <a:p>
            <a:r>
              <a:rPr lang="fi-FI" dirty="0"/>
              <a:t>Jokainen vaatimus tulisi testata vähintäänkin ääriarvoillaan (pienin, suurin)</a:t>
            </a:r>
          </a:p>
          <a:p>
            <a:r>
              <a:rPr lang="fi-FI" dirty="0"/>
              <a:t>Testitapauksen suorittaminen tapahtuu parhaiten sellaisen henkilön toimesta joka ei ole toteuttanut kyseistä ohjelman moduulia</a:t>
            </a:r>
          </a:p>
          <a:p>
            <a:r>
              <a:rPr lang="fi-FI" dirty="0"/>
              <a:t>Pienessä yrityksessä testauksen jakaminen</a:t>
            </a:r>
          </a:p>
          <a:p>
            <a:r>
              <a:rPr lang="fi-FI" dirty="0"/>
              <a:t>Toinen henkilö toimii aina testaajana toisen tekemälle koodille</a:t>
            </a:r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9DB2-48D9-771D-3CBB-06ECB560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17.3.2024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E760-594E-6A45-9688-47A335B0A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Testauksesta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DD87-BD73-620B-51D9-E1FC70FD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DF21-AC82-4743-BE7C-CEBF0F8E2EE6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0136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368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Tw Cen MT</vt:lpstr>
      <vt:lpstr>Tw Cen MT Condensed</vt:lpstr>
      <vt:lpstr>Wingdings 3</vt:lpstr>
      <vt:lpstr>Integral</vt:lpstr>
      <vt:lpstr>Testauksesta</vt:lpstr>
      <vt:lpstr>Testaus ohjelmistoprojeksissa</vt:lpstr>
      <vt:lpstr>Testaus projektissa</vt:lpstr>
      <vt:lpstr>Testauksen kohde</vt:lpstr>
      <vt:lpstr>Ohjelmiston testauksen periaate</vt:lpstr>
      <vt:lpstr>Kustannuksista</vt:lpstr>
      <vt:lpstr>White-box / Black-box</vt:lpstr>
      <vt:lpstr>Millainen on hyvä testitapaus?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Testauksesta</dc:title>
  <dc:creator>Eerikki Maula</dc:creator>
  <cp:lastModifiedBy>Eerikki Maula</cp:lastModifiedBy>
  <cp:revision>3</cp:revision>
  <dcterms:created xsi:type="dcterms:W3CDTF">2024-03-17T09:55:05Z</dcterms:created>
  <dcterms:modified xsi:type="dcterms:W3CDTF">2024-03-17T10:18:58Z</dcterms:modified>
</cp:coreProperties>
</file>