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6"/>
  </p:notesMasterIdLst>
  <p:sldIdLst>
    <p:sldId id="256" r:id="rId6"/>
    <p:sldId id="257" r:id="rId7"/>
    <p:sldId id="281" r:id="rId8"/>
    <p:sldId id="282" r:id="rId9"/>
    <p:sldId id="287" r:id="rId10"/>
    <p:sldId id="299" r:id="rId11"/>
    <p:sldId id="300" r:id="rId12"/>
    <p:sldId id="301" r:id="rId13"/>
    <p:sldId id="302" r:id="rId14"/>
    <p:sldId id="303" r:id="rId15"/>
    <p:sldId id="284" r:id="rId16"/>
    <p:sldId id="289" r:id="rId17"/>
    <p:sldId id="291" r:id="rId18"/>
    <p:sldId id="292" r:id="rId19"/>
    <p:sldId id="290" r:id="rId20"/>
    <p:sldId id="294" r:id="rId21"/>
    <p:sldId id="296" r:id="rId22"/>
    <p:sldId id="295" r:id="rId23"/>
    <p:sldId id="297" r:id="rId24"/>
    <p:sldId id="264" r:id="rId25"/>
    <p:sldId id="283" r:id="rId26"/>
    <p:sldId id="298" r:id="rId27"/>
    <p:sldId id="305" r:id="rId28"/>
    <p:sldId id="306" r:id="rId29"/>
    <p:sldId id="307" r:id="rId30"/>
    <p:sldId id="308" r:id="rId31"/>
    <p:sldId id="309" r:id="rId32"/>
    <p:sldId id="288" r:id="rId33"/>
    <p:sldId id="259" r:id="rId34"/>
    <p:sldId id="304" r:id="rId35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648"/>
    <a:srgbClr val="5C0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15" autoAdjust="0"/>
    <p:restoredTop sz="86445" autoAdjust="0"/>
  </p:normalViewPr>
  <p:slideViewPr>
    <p:cSldViewPr>
      <p:cViewPr>
        <p:scale>
          <a:sx n="80" d="100"/>
          <a:sy n="80" d="100"/>
        </p:scale>
        <p:origin x="-5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CC52C33-68C8-4115-ABAD-874913ABB822}" type="datetimeFigureOut">
              <a:rPr lang="fi-FI"/>
              <a:pPr>
                <a:defRPr/>
              </a:pPr>
              <a:t>28.10.2014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  <a:endParaRPr lang="fi-FI" noProof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CDE711-FCF7-4057-92BA-DD75F659F5A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833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kaikki_kirjelomakeet vedos_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" b="87547"/>
          <a:stretch>
            <a:fillRect/>
          </a:stretch>
        </p:blipFill>
        <p:spPr bwMode="auto">
          <a:xfrm>
            <a:off x="0" y="428625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8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rgbClr val="5C0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dirty="0">
              <a:latin typeface="Gill Sans MT" pitchFamily="34" charset="0"/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smtClean="0"/>
              <a:t>Muokkaa alaotsikon perustyyliä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6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F5323-6D75-45F6-A5B5-454F7875B492}" type="datetimeFigureOut">
              <a:rPr lang="fi-FI"/>
              <a:pPr>
                <a:defRPr/>
              </a:pPr>
              <a:t>28.10.2014</a:t>
            </a:fld>
            <a:endParaRPr lang="fi-FI"/>
          </a:p>
        </p:txBody>
      </p:sp>
      <p:sp>
        <p:nvSpPr>
          <p:cNvPr id="7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6C57F-C6EC-499D-92F4-BE3063CCA29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451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362CB-D401-4A57-BE09-FCA78DD81A4A}" type="datetimeFigureOut">
              <a:rPr lang="fi-FI"/>
              <a:pPr>
                <a:defRPr/>
              </a:pPr>
              <a:t>28.10.2014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816EB-E02E-4653-B2C0-DEFF650B94F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21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5B44B-E737-4551-BF3C-052C85DE592D}" type="datetimeFigureOut">
              <a:rPr lang="fi-FI"/>
              <a:pPr>
                <a:defRPr/>
              </a:pPr>
              <a:t>28.10.2014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6FA35-3331-4B1B-829A-BEC26A81CDE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839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ln>
            <a:solidFill>
              <a:srgbClr val="9A0648"/>
            </a:solidFill>
          </a:ln>
        </p:spPr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5206B-87F5-4008-93AA-C1374EECB457}" type="datetimeFigureOut">
              <a:rPr lang="fi-FI"/>
              <a:pPr>
                <a:defRPr/>
              </a:pPr>
              <a:t>28.10.2014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A1D9-0B51-4454-AF62-741465E7904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604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279E1-189F-422C-9590-BF441D5B76EE}" type="datetimeFigureOut">
              <a:rPr lang="fi-FI"/>
              <a:pPr>
                <a:defRPr/>
              </a:pPr>
              <a:t>28.10.2014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7062C-825A-4971-883B-8F10A1D52BB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04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5AEB2-7AC1-4C96-A252-C3A6F07CD576}" type="datetimeFigureOut">
              <a:rPr lang="fi-FI"/>
              <a:pPr>
                <a:defRPr/>
              </a:pPr>
              <a:t>28.10.2014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89573-99EE-4CAB-A693-A2C91E54664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228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826E4-1774-47CC-999E-060D4A94E75E}" type="datetimeFigureOut">
              <a:rPr lang="fi-FI"/>
              <a:pPr>
                <a:defRPr/>
              </a:pPr>
              <a:t>28.10.2014</a:t>
            </a:fld>
            <a:endParaRPr lang="fi-FI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FE9E5-85BC-4A4D-A7B3-CA5C2185BAF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887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92BB9-515A-4BC7-9321-D6DECCB3CB54}" type="datetimeFigureOut">
              <a:rPr lang="fi-FI"/>
              <a:pPr>
                <a:defRPr/>
              </a:pPr>
              <a:t>28.10.2014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EFA35-BA08-452A-8C02-3D2A1D64EC2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861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5B816-6BA0-4B53-B4F6-D1D29D95CC1E}" type="datetimeFigureOut">
              <a:rPr lang="fi-FI"/>
              <a:pPr>
                <a:defRPr/>
              </a:pPr>
              <a:t>28.10.2014</a:t>
            </a:fld>
            <a:endParaRPr lang="fi-FI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62912-F0D8-4E97-9B47-2FF8ADF101B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566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0C020-F9D7-460A-952E-E76D347151C7}" type="datetimeFigureOut">
              <a:rPr lang="fi-FI"/>
              <a:pPr>
                <a:defRPr/>
              </a:pPr>
              <a:t>28.10.2014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CEAFF-7A84-4C48-8929-2A57E98F968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288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1E3B8-8C2C-4D8B-9CFE-772EADF47A3E}" type="datetimeFigureOut">
              <a:rPr lang="fi-FI"/>
              <a:pPr>
                <a:defRPr/>
              </a:pPr>
              <a:t>28.10.2014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05DD5-A309-493D-8BD1-195D402BBED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826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Muokkaa perustyyl. napsautt.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CD067C5-3CDD-4EB4-9EE8-A148417C9592}" type="datetimeFigureOut">
              <a:rPr lang="fi-FI"/>
              <a:pPr>
                <a:defRPr/>
              </a:pPr>
              <a:t>28.10.2014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EB9794-28D5-462E-AFAD-D53EB3A89FA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7" name="Suorakulmio 6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rgbClr val="5C0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 err="1">
                <a:latin typeface="Gill Sans MT" pitchFamily="34" charset="0"/>
              </a:rPr>
              <a:t>www.timali.fi</a:t>
            </a:r>
            <a:endParaRPr lang="fi-FI" dirty="0"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Tietoturvariskien </a:t>
            </a:r>
            <a:r>
              <a:rPr lang="fi-FI" dirty="0"/>
              <a:t>tunnistamisen ja hallinnan välineet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r>
              <a:rPr lang="fi-FI" dirty="0" smtClean="0"/>
              <a:t>Esa </a:t>
            </a:r>
            <a:r>
              <a:rPr lang="fi-FI" dirty="0" err="1" smtClean="0"/>
              <a:t>Arvas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8697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Tietoturvariskien hallinnan tavoitteet ja hyödyt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fi-FI" dirty="0" smtClean="0"/>
              <a:t>Tietojen saaminen tietoturvan kehittämissuunnitelmaan</a:t>
            </a:r>
          </a:p>
          <a:p>
            <a:pPr marL="914400" lvl="1" indent="-514350"/>
            <a:r>
              <a:rPr lang="fi-FI" dirty="0" smtClean="0"/>
              <a:t>Riskienhallintaryhmältä saadaan kerättyä painopisteitä organisaation tietoturvan kehittämissuunnitelmaan.</a:t>
            </a:r>
          </a:p>
          <a:p>
            <a:pPr marL="914400" lvl="1" indent="-514350"/>
            <a:r>
              <a:rPr lang="fi-FI" dirty="0" smtClean="0"/>
              <a:t>Eri osastojen edustajilta voidaan saada myös tietoa sellaisista hankkeista (esimerkiksi henkilöstöhallinnon tai kiinteistöosaston alueilla), joihin tietoturvaa voidaan liittää mukaan. </a:t>
            </a:r>
          </a:p>
        </p:txBody>
      </p:sp>
    </p:spTree>
    <p:extLst>
      <p:ext uri="{BB962C8B-B14F-4D97-AF65-F5344CB8AC3E}">
        <p14:creationId xmlns:p14="http://schemas.microsoft.com/office/powerpoint/2010/main" val="4038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Riskien hallinnan prosessi</a:t>
            </a:r>
            <a:endParaRPr lang="fi-FI" dirty="0"/>
          </a:p>
        </p:txBody>
      </p:sp>
      <p:grpSp>
        <p:nvGrpSpPr>
          <p:cNvPr id="7" name="Ryhmä 6"/>
          <p:cNvGrpSpPr/>
          <p:nvPr/>
        </p:nvGrpSpPr>
        <p:grpSpPr>
          <a:xfrm>
            <a:off x="363066" y="2002587"/>
            <a:ext cx="2493952" cy="1174968"/>
            <a:chOff x="-141605" y="869109"/>
            <a:chExt cx="2937420" cy="117496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Lovettu nuolenkärki 7"/>
            <p:cNvSpPr/>
            <p:nvPr/>
          </p:nvSpPr>
          <p:spPr>
            <a:xfrm>
              <a:off x="-141605" y="869109"/>
              <a:ext cx="2937420" cy="1174968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Lovettu nuolenkärki 4"/>
            <p:cNvSpPr/>
            <p:nvPr/>
          </p:nvSpPr>
          <p:spPr>
            <a:xfrm>
              <a:off x="445879" y="869109"/>
              <a:ext cx="1762452" cy="11749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53340" rIns="53340" bIns="5334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1600" kern="1200" dirty="0" smtClean="0"/>
                <a:t>Riskien hallinnan kohteen valinta</a:t>
              </a:r>
              <a:endParaRPr lang="fi-FI" sz="1600" kern="1200" dirty="0"/>
            </a:p>
          </p:txBody>
        </p:sp>
      </p:grpSp>
      <p:grpSp>
        <p:nvGrpSpPr>
          <p:cNvPr id="10" name="Ryhmä 9"/>
          <p:cNvGrpSpPr/>
          <p:nvPr/>
        </p:nvGrpSpPr>
        <p:grpSpPr>
          <a:xfrm>
            <a:off x="6373255" y="1994917"/>
            <a:ext cx="2493952" cy="1184121"/>
            <a:chOff x="-141605" y="869109"/>
            <a:chExt cx="2937420" cy="118412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" name="Lovettu nuolenkärki 10"/>
            <p:cNvSpPr/>
            <p:nvPr/>
          </p:nvSpPr>
          <p:spPr>
            <a:xfrm>
              <a:off x="-141605" y="869109"/>
              <a:ext cx="2937420" cy="1174968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Lovettu nuolenkärki 4"/>
            <p:cNvSpPr/>
            <p:nvPr/>
          </p:nvSpPr>
          <p:spPr>
            <a:xfrm>
              <a:off x="445879" y="878262"/>
              <a:ext cx="1762452" cy="11749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53340" rIns="53340" bIns="5334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1600" kern="1200" dirty="0" smtClean="0"/>
                <a:t>Kohteen </a:t>
              </a:r>
              <a:r>
                <a:rPr lang="fi-FI" sz="1600" kern="1200" dirty="0" err="1" smtClean="0"/>
                <a:t>tietoturvavaati-musten</a:t>
              </a:r>
              <a:r>
                <a:rPr lang="fi-FI" sz="1600" kern="1200" dirty="0" smtClean="0"/>
                <a:t> hankinta ja selkiyttäminen</a:t>
              </a:r>
              <a:endParaRPr lang="fi-FI" sz="1600" kern="1200" dirty="0"/>
            </a:p>
          </p:txBody>
        </p:sp>
      </p:grpSp>
      <p:grpSp>
        <p:nvGrpSpPr>
          <p:cNvPr id="13" name="Ryhmä 12"/>
          <p:cNvGrpSpPr/>
          <p:nvPr/>
        </p:nvGrpSpPr>
        <p:grpSpPr>
          <a:xfrm>
            <a:off x="2358228" y="1994917"/>
            <a:ext cx="2493952" cy="1174968"/>
            <a:chOff x="-141605" y="869109"/>
            <a:chExt cx="2937420" cy="117496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Lovettu nuolenkärki 13"/>
            <p:cNvSpPr/>
            <p:nvPr/>
          </p:nvSpPr>
          <p:spPr>
            <a:xfrm>
              <a:off x="-141605" y="869109"/>
              <a:ext cx="2937420" cy="1174968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Lovettu nuolenkärki 4"/>
            <p:cNvSpPr/>
            <p:nvPr/>
          </p:nvSpPr>
          <p:spPr>
            <a:xfrm>
              <a:off x="445879" y="869109"/>
              <a:ext cx="1762452" cy="11749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53340" rIns="53340" bIns="5334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1600" kern="1200" dirty="0" smtClean="0"/>
                <a:t>Riskien hallinnassa tarvittavien henkilöiden listaaminen</a:t>
              </a:r>
              <a:endParaRPr lang="fi-FI" sz="1600" kern="1200" dirty="0"/>
            </a:p>
          </p:txBody>
        </p:sp>
      </p:grpSp>
      <p:grpSp>
        <p:nvGrpSpPr>
          <p:cNvPr id="16" name="Ryhmä 15"/>
          <p:cNvGrpSpPr/>
          <p:nvPr/>
        </p:nvGrpSpPr>
        <p:grpSpPr>
          <a:xfrm>
            <a:off x="4366709" y="1993434"/>
            <a:ext cx="2493952" cy="1184121"/>
            <a:chOff x="-141605" y="869109"/>
            <a:chExt cx="2937420" cy="118412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7" name="Lovettu nuolenkärki 16"/>
            <p:cNvSpPr/>
            <p:nvPr/>
          </p:nvSpPr>
          <p:spPr>
            <a:xfrm>
              <a:off x="-141605" y="869109"/>
              <a:ext cx="2937420" cy="1174968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Lovettu nuolenkärki 4"/>
            <p:cNvSpPr/>
            <p:nvPr/>
          </p:nvSpPr>
          <p:spPr>
            <a:xfrm>
              <a:off x="445879" y="878262"/>
              <a:ext cx="1762452" cy="11749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53340" rIns="53340" bIns="5334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1600" kern="1200" dirty="0" smtClean="0"/>
                <a:t>Kohteen suojattavien kohteiden löytäminen</a:t>
              </a:r>
              <a:endParaRPr lang="fi-FI" sz="1600" kern="1200" dirty="0"/>
            </a:p>
          </p:txBody>
        </p:sp>
      </p:grpSp>
      <p:grpSp>
        <p:nvGrpSpPr>
          <p:cNvPr id="19" name="Ryhmä 18"/>
          <p:cNvGrpSpPr/>
          <p:nvPr/>
        </p:nvGrpSpPr>
        <p:grpSpPr>
          <a:xfrm>
            <a:off x="416599" y="3442747"/>
            <a:ext cx="2493952" cy="1184121"/>
            <a:chOff x="-141605" y="869109"/>
            <a:chExt cx="2937420" cy="118412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Lovettu nuolenkärki 19"/>
            <p:cNvSpPr/>
            <p:nvPr/>
          </p:nvSpPr>
          <p:spPr>
            <a:xfrm>
              <a:off x="-141605" y="869109"/>
              <a:ext cx="2937420" cy="1174968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Lovettu nuolenkärki 4"/>
            <p:cNvSpPr/>
            <p:nvPr/>
          </p:nvSpPr>
          <p:spPr>
            <a:xfrm>
              <a:off x="445879" y="878262"/>
              <a:ext cx="1762452" cy="11749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53340" rIns="53340" bIns="5334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1600" kern="1200" dirty="0" smtClean="0"/>
                <a:t>Suojattavan kohteen riskien </a:t>
              </a:r>
              <a:r>
                <a:rPr lang="fi-FI" sz="1600" kern="1200" dirty="0" err="1" smtClean="0"/>
                <a:t>kartoittami-nen</a:t>
              </a:r>
              <a:endParaRPr lang="fi-FI" sz="1600" kern="1200" dirty="0"/>
            </a:p>
          </p:txBody>
        </p:sp>
      </p:grpSp>
      <p:grpSp>
        <p:nvGrpSpPr>
          <p:cNvPr id="22" name="Ryhmä 21"/>
          <p:cNvGrpSpPr/>
          <p:nvPr/>
        </p:nvGrpSpPr>
        <p:grpSpPr>
          <a:xfrm>
            <a:off x="4390695" y="3419847"/>
            <a:ext cx="2493952" cy="1184121"/>
            <a:chOff x="-141605" y="869109"/>
            <a:chExt cx="2937420" cy="118412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3" name="Lovettu nuolenkärki 22"/>
            <p:cNvSpPr/>
            <p:nvPr/>
          </p:nvSpPr>
          <p:spPr>
            <a:xfrm>
              <a:off x="-141605" y="869109"/>
              <a:ext cx="2937420" cy="1174968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Lovettu nuolenkärki 4"/>
            <p:cNvSpPr/>
            <p:nvPr/>
          </p:nvSpPr>
          <p:spPr>
            <a:xfrm>
              <a:off x="445879" y="878262"/>
              <a:ext cx="1762452" cy="11749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53340" rIns="53340" bIns="5334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1600" kern="1200" dirty="0" err="1" smtClean="0"/>
                <a:t>Suojausmeka-nismien</a:t>
              </a:r>
              <a:r>
                <a:rPr lang="fi-FI" sz="1600" kern="1200" dirty="0" smtClean="0"/>
                <a:t> kartoittaminen ja ehdottaminen</a:t>
              </a:r>
              <a:endParaRPr lang="fi-FI" sz="1600" kern="1200" dirty="0"/>
            </a:p>
          </p:txBody>
        </p:sp>
      </p:grpSp>
      <p:grpSp>
        <p:nvGrpSpPr>
          <p:cNvPr id="25" name="Ryhmä 24"/>
          <p:cNvGrpSpPr/>
          <p:nvPr/>
        </p:nvGrpSpPr>
        <p:grpSpPr>
          <a:xfrm>
            <a:off x="2411760" y="3429000"/>
            <a:ext cx="2493952" cy="1184121"/>
            <a:chOff x="-141605" y="869109"/>
            <a:chExt cx="2937420" cy="118412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6" name="Lovettu nuolenkärki 25"/>
            <p:cNvSpPr/>
            <p:nvPr/>
          </p:nvSpPr>
          <p:spPr>
            <a:xfrm>
              <a:off x="-141605" y="869109"/>
              <a:ext cx="2937420" cy="1174968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Lovettu nuolenkärki 4"/>
            <p:cNvSpPr/>
            <p:nvPr/>
          </p:nvSpPr>
          <p:spPr>
            <a:xfrm>
              <a:off x="445879" y="878262"/>
              <a:ext cx="1762452" cy="11749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53340" rIns="53340" bIns="5334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1600" kern="1200" dirty="0" smtClean="0"/>
                <a:t>Riskien suuruuden arviointi</a:t>
              </a:r>
              <a:endParaRPr lang="fi-FI" sz="1600" kern="1200" dirty="0"/>
            </a:p>
          </p:txBody>
        </p:sp>
      </p:grpSp>
      <p:grpSp>
        <p:nvGrpSpPr>
          <p:cNvPr id="28" name="Ryhmä 27"/>
          <p:cNvGrpSpPr/>
          <p:nvPr/>
        </p:nvGrpSpPr>
        <p:grpSpPr>
          <a:xfrm>
            <a:off x="6416316" y="3419847"/>
            <a:ext cx="2493952" cy="1184121"/>
            <a:chOff x="-141605" y="869109"/>
            <a:chExt cx="2937420" cy="118412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9" name="Lovettu nuolenkärki 28"/>
            <p:cNvSpPr/>
            <p:nvPr/>
          </p:nvSpPr>
          <p:spPr>
            <a:xfrm>
              <a:off x="-141605" y="869109"/>
              <a:ext cx="2937420" cy="1174968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Lovettu nuolenkärki 4"/>
            <p:cNvSpPr/>
            <p:nvPr/>
          </p:nvSpPr>
          <p:spPr>
            <a:xfrm>
              <a:off x="445879" y="878262"/>
              <a:ext cx="1904924" cy="11749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53340" rIns="53340" bIns="5334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1600" kern="1200" dirty="0" smtClean="0"/>
                <a:t>Riskien kommunikointi ja jäännösriskin hyväksyttäminen</a:t>
              </a:r>
              <a:endParaRPr lang="fi-FI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4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3960439"/>
          </a:xfrm>
        </p:spPr>
        <p:txBody>
          <a:bodyPr>
            <a:normAutofit fontScale="77500" lnSpcReduction="20000"/>
          </a:bodyPr>
          <a:lstStyle/>
          <a:p>
            <a:r>
              <a:rPr lang="fi-FI" dirty="0" smtClean="0"/>
              <a:t>Koko organisaation olennaiset tietoturvariskit on saatava hallintaan, mutta:</a:t>
            </a:r>
          </a:p>
          <a:p>
            <a:pPr lvl="1"/>
            <a:r>
              <a:rPr lang="fi-FI" dirty="0" smtClean="0"/>
              <a:t>Kaiken kattava organisaation riskien hallinta on usein liian vaativa hanke kerralla toteutettavaksi:</a:t>
            </a:r>
          </a:p>
          <a:p>
            <a:pPr lvl="2"/>
            <a:r>
              <a:rPr lang="fi-FI" dirty="0" smtClean="0"/>
              <a:t>Hanke vie liikaa henkilöresursseja.</a:t>
            </a:r>
          </a:p>
          <a:p>
            <a:pPr lvl="2"/>
            <a:r>
              <a:rPr lang="fi-FI" dirty="0" smtClean="0"/>
              <a:t>Riskienhallintataulukot kasvavat vaikeasti hallittaviksi.</a:t>
            </a:r>
          </a:p>
          <a:p>
            <a:pPr lvl="2"/>
            <a:r>
              <a:rPr lang="fi-FI" dirty="0" smtClean="0"/>
              <a:t>Riskien hallinasta vastaava ja hänen ryhmänsä uupuvat kesken hankkeen.</a:t>
            </a:r>
          </a:p>
          <a:p>
            <a:pPr lvl="2"/>
            <a:r>
              <a:rPr lang="fi-FI" dirty="0" smtClean="0"/>
              <a:t>Tulosten saaminen kestää ja voi olla, että kriittisten riskien hallintaan saanti viivästyy.</a:t>
            </a:r>
          </a:p>
          <a:p>
            <a:r>
              <a:rPr lang="fi-FI" dirty="0" smtClean="0"/>
              <a:t>Määritä kaikkein kriittisimmät kohteet yhdessä tietojen ja prosessien omistajien kanssa ja aloita riskien hallinta niistä esimerkiksi yhdellä pilottihankkeella.</a:t>
            </a:r>
            <a:endParaRPr lang="fi-FI" dirty="0"/>
          </a:p>
        </p:txBody>
      </p:sp>
      <p:grpSp>
        <p:nvGrpSpPr>
          <p:cNvPr id="7" name="Ryhmä 6"/>
          <p:cNvGrpSpPr/>
          <p:nvPr/>
        </p:nvGrpSpPr>
        <p:grpSpPr>
          <a:xfrm>
            <a:off x="467544" y="116632"/>
            <a:ext cx="8208912" cy="1174968"/>
            <a:chOff x="-141605" y="869109"/>
            <a:chExt cx="2937420" cy="117496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Lovettu nuolenkärki 7"/>
            <p:cNvSpPr/>
            <p:nvPr/>
          </p:nvSpPr>
          <p:spPr>
            <a:xfrm>
              <a:off x="-141605" y="869109"/>
              <a:ext cx="2937420" cy="1174968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Lovettu nuolenkärki 4"/>
            <p:cNvSpPr/>
            <p:nvPr/>
          </p:nvSpPr>
          <p:spPr>
            <a:xfrm>
              <a:off x="307647" y="869109"/>
              <a:ext cx="1900684" cy="11749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53340" rIns="53340" bIns="5334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2800" kern="1200" dirty="0" smtClean="0"/>
                <a:t>Riskien hallinnan kohteen valinta</a:t>
              </a:r>
              <a:endParaRPr lang="fi-FI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Riskien hallintaa vetävän henkilön lisäksi riskien hallinnassa tarvitaan usein muiden henkilöiden tukea ja läsnäoloa. Näitä voivat olla:</a:t>
            </a:r>
          </a:p>
          <a:p>
            <a:pPr lvl="1"/>
            <a:r>
              <a:rPr lang="fi-FI" dirty="0" smtClean="0"/>
              <a:t>Prosessin ja tietojen omistajat ja </a:t>
            </a:r>
            <a:r>
              <a:rPr lang="fi-FI" smtClean="0"/>
              <a:t>muiden sidosryhmien edustajat.</a:t>
            </a:r>
            <a:endParaRPr lang="fi-FI" dirty="0" smtClean="0"/>
          </a:p>
          <a:p>
            <a:pPr lvl="1"/>
            <a:r>
              <a:rPr lang="fi-FI" dirty="0" smtClean="0"/>
              <a:t>Tietoturvaryhmän jäsenet.</a:t>
            </a:r>
          </a:p>
          <a:p>
            <a:pPr lvl="1"/>
            <a:r>
              <a:rPr lang="fi-FI" dirty="0" smtClean="0"/>
              <a:t>Järjestelmän tai palvelun toimittajan edustajat.</a:t>
            </a:r>
          </a:p>
          <a:p>
            <a:pPr lvl="1"/>
            <a:r>
              <a:rPr lang="fi-FI" dirty="0" smtClean="0"/>
              <a:t>IT-henkilöstö.</a:t>
            </a:r>
          </a:p>
          <a:p>
            <a:endParaRPr lang="fi-FI" dirty="0"/>
          </a:p>
        </p:txBody>
      </p:sp>
      <p:grpSp>
        <p:nvGrpSpPr>
          <p:cNvPr id="4" name="Ryhmä 3"/>
          <p:cNvGrpSpPr/>
          <p:nvPr/>
        </p:nvGrpSpPr>
        <p:grpSpPr>
          <a:xfrm>
            <a:off x="467544" y="188640"/>
            <a:ext cx="8208912" cy="1174968"/>
            <a:chOff x="-141605" y="869109"/>
            <a:chExt cx="2937420" cy="117496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Lovettu nuolenkärki 4"/>
            <p:cNvSpPr/>
            <p:nvPr/>
          </p:nvSpPr>
          <p:spPr>
            <a:xfrm>
              <a:off x="-141605" y="869109"/>
              <a:ext cx="2937420" cy="1174968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Lovettu nuolenkärki 4"/>
            <p:cNvSpPr/>
            <p:nvPr/>
          </p:nvSpPr>
          <p:spPr>
            <a:xfrm>
              <a:off x="342205" y="869109"/>
              <a:ext cx="2108031" cy="11749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53340" rIns="53340" bIns="5334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2800" kern="1200" dirty="0" smtClean="0"/>
                <a:t>Riskien hallinnassa tarvittavien henkilöiden listaaminen</a:t>
              </a:r>
              <a:endParaRPr lang="fi-FI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34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Riskien hallinnan kannalta on olennaista, että tarkasteltavan kohteen kaikki suojattavat kohteet ovat tiedossa:</a:t>
            </a:r>
          </a:p>
          <a:p>
            <a:pPr lvl="1"/>
            <a:r>
              <a:rPr lang="fi-FI" dirty="0" smtClean="0"/>
              <a:t>Mitä softaa, rautaa, palvelua, ylläpitoa, tietoliikennettä, käyttöä, osaamista, jne. kohde sisältää.</a:t>
            </a:r>
          </a:p>
          <a:p>
            <a:pPr lvl="1"/>
            <a:r>
              <a:rPr lang="fi-FI" dirty="0" smtClean="0"/>
              <a:t>Piirrä tai hanki itsellesi kuvaus kohteesta ja sen komponenteista.</a:t>
            </a:r>
          </a:p>
          <a:p>
            <a:pPr lvl="1"/>
            <a:r>
              <a:rPr lang="fi-FI" dirty="0" smtClean="0"/>
              <a:t>Kohde saattaa ulottua organisaation osastorajojen tai jopa organisaatioiden rajojen ylitse.</a:t>
            </a:r>
            <a:endParaRPr lang="fi-FI" dirty="0"/>
          </a:p>
        </p:txBody>
      </p:sp>
      <p:grpSp>
        <p:nvGrpSpPr>
          <p:cNvPr id="4" name="Ryhmä 3"/>
          <p:cNvGrpSpPr/>
          <p:nvPr/>
        </p:nvGrpSpPr>
        <p:grpSpPr>
          <a:xfrm>
            <a:off x="467544" y="260648"/>
            <a:ext cx="8208912" cy="1184121"/>
            <a:chOff x="-141605" y="869109"/>
            <a:chExt cx="2937420" cy="118412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Lovettu nuolenkärki 4"/>
            <p:cNvSpPr/>
            <p:nvPr/>
          </p:nvSpPr>
          <p:spPr>
            <a:xfrm>
              <a:off x="-141605" y="869109"/>
              <a:ext cx="2937420" cy="1174968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Lovettu nuolenkärki 4"/>
            <p:cNvSpPr/>
            <p:nvPr/>
          </p:nvSpPr>
          <p:spPr>
            <a:xfrm>
              <a:off x="296431" y="878262"/>
              <a:ext cx="1911899" cy="11749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53340" rIns="53340" bIns="5334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2800" kern="1200" dirty="0" smtClean="0"/>
                <a:t>Kohteen suojattavien kohteiden löytäminen</a:t>
              </a:r>
              <a:endParaRPr lang="fi-FI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2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 smtClean="0"/>
              <a:t>Millaiset vaatimukset esimerkiksi luottamuksellisuuteen, eheyteen ja käytettävyyteen kohdistuvat valitussa kohteessa?</a:t>
            </a:r>
          </a:p>
          <a:p>
            <a:r>
              <a:rPr lang="fi-FI" dirty="0" smtClean="0"/>
              <a:t>Mistä vaatimukset tulevat?</a:t>
            </a:r>
          </a:p>
          <a:p>
            <a:r>
              <a:rPr lang="fi-FI" dirty="0" smtClean="0"/>
              <a:t>Joskus kohteen tietoturvavaatimukset ovat selvillä jo riskienhallintahankkeen alussa.</a:t>
            </a:r>
          </a:p>
          <a:p>
            <a:r>
              <a:rPr lang="fi-FI" dirty="0" smtClean="0"/>
              <a:t>Erittäin usein kohteen tietoturvavaatimukset joudutaan selvittämään erikseen mm. tietojen ja prosessien omistajia haastattelemalla.</a:t>
            </a:r>
          </a:p>
          <a:p>
            <a:r>
              <a:rPr lang="fi-FI" dirty="0" smtClean="0"/>
              <a:t>Yksi taho – edes prosessin omistaja – ei aina tunne suojattavan kohteen kaikkia tietoturvavaatimuksia.</a:t>
            </a:r>
          </a:p>
          <a:p>
            <a:pPr lvl="1"/>
            <a:r>
              <a:rPr lang="fi-FI" dirty="0" smtClean="0"/>
              <a:t>Mitä esimerkiksi laki sanoo suojattavasta kohteesta.</a:t>
            </a:r>
          </a:p>
          <a:p>
            <a:pPr lvl="1"/>
            <a:r>
              <a:rPr lang="fi-FI" dirty="0" smtClean="0"/>
              <a:t>Millaiset käytettävyys- ja elpymisvaatimukset kohteeseen liittyvät.</a:t>
            </a:r>
          </a:p>
          <a:p>
            <a:r>
              <a:rPr lang="fi-FI" dirty="0" smtClean="0"/>
              <a:t>Lista suojattavaan kohteeseen kohdistuvat vaatimukset. Käy lista läpi prosessin tai tietojen omistajien kanssa katveiden havaitsemiseksi.</a:t>
            </a:r>
          </a:p>
          <a:p>
            <a:endParaRPr lang="fi-FI" dirty="0"/>
          </a:p>
        </p:txBody>
      </p:sp>
      <p:grpSp>
        <p:nvGrpSpPr>
          <p:cNvPr id="7" name="Ryhmä 6"/>
          <p:cNvGrpSpPr/>
          <p:nvPr/>
        </p:nvGrpSpPr>
        <p:grpSpPr>
          <a:xfrm>
            <a:off x="474410" y="217682"/>
            <a:ext cx="8202046" cy="1184121"/>
            <a:chOff x="-141605" y="869109"/>
            <a:chExt cx="2937420" cy="118412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Lovettu nuolenkärki 7"/>
            <p:cNvSpPr/>
            <p:nvPr/>
          </p:nvSpPr>
          <p:spPr>
            <a:xfrm>
              <a:off x="-141605" y="869109"/>
              <a:ext cx="2937420" cy="1174968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Lovettu nuolenkärki 4"/>
            <p:cNvSpPr/>
            <p:nvPr/>
          </p:nvSpPr>
          <p:spPr>
            <a:xfrm>
              <a:off x="297320" y="878262"/>
              <a:ext cx="2127096" cy="11749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53340" rIns="53340" bIns="5334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2800" kern="1200" dirty="0" smtClean="0"/>
                <a:t>Kohteen tietoturvavaatimusten hankinta ja selkiyttäminen</a:t>
              </a:r>
              <a:endParaRPr lang="fi-FI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64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r>
              <a:rPr lang="fi-FI" dirty="0" smtClean="0"/>
              <a:t>Listataan kohteen suojattaviin kohteisiin kohdistuvat riskit.</a:t>
            </a:r>
          </a:p>
          <a:p>
            <a:pPr lvl="1"/>
            <a:r>
              <a:rPr lang="fi-FI" dirty="0" smtClean="0"/>
              <a:t>Yhteen suojattavaan kohteeseen voi kohdistua useita riskejä. </a:t>
            </a:r>
          </a:p>
          <a:p>
            <a:pPr lvl="1"/>
            <a:r>
              <a:rPr lang="fi-FI" dirty="0" smtClean="0"/>
              <a:t>Riskit voidaan tunnistaa riskienkartoitusistunnossa esimerkiksi osallistujien ammattitaidon ja kokemukset tai tarkistuslistojen avulla.</a:t>
            </a:r>
          </a:p>
          <a:p>
            <a:pPr lvl="1"/>
            <a:r>
              <a:rPr lang="fi-FI" dirty="0" smtClean="0"/>
              <a:t>Testaaminen antaa tietoa esimerkiksi sovelluksiin kohdistuvista tietoturvariskeistä.</a:t>
            </a:r>
            <a:endParaRPr lang="fi-FI" dirty="0"/>
          </a:p>
        </p:txBody>
      </p:sp>
      <p:grpSp>
        <p:nvGrpSpPr>
          <p:cNvPr id="4" name="Ryhmä 3"/>
          <p:cNvGrpSpPr/>
          <p:nvPr/>
        </p:nvGrpSpPr>
        <p:grpSpPr>
          <a:xfrm>
            <a:off x="467544" y="260648"/>
            <a:ext cx="8136904" cy="1184121"/>
            <a:chOff x="-141605" y="869109"/>
            <a:chExt cx="2937420" cy="118412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Lovettu nuolenkärki 4"/>
            <p:cNvSpPr/>
            <p:nvPr/>
          </p:nvSpPr>
          <p:spPr>
            <a:xfrm>
              <a:off x="-141605" y="869109"/>
              <a:ext cx="2937420" cy="1174968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Lovettu nuolenkärki 4"/>
            <p:cNvSpPr/>
            <p:nvPr/>
          </p:nvSpPr>
          <p:spPr>
            <a:xfrm>
              <a:off x="445879" y="878262"/>
              <a:ext cx="1762452" cy="11749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53340" rIns="53340" bIns="5334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2800" dirty="0" smtClean="0"/>
                <a:t>Kohteen</a:t>
              </a:r>
              <a:r>
                <a:rPr lang="fi-FI" sz="2800" kern="1200" dirty="0" smtClean="0"/>
                <a:t> riskien kartoittaminen</a:t>
              </a:r>
              <a:endParaRPr lang="fi-FI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28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Kaikkia riskejä ei useinkaan voida poistaa kerralla. Mm. tästä syystä riskejä on hyvä pyrkiä priorisoimaan. </a:t>
            </a:r>
          </a:p>
          <a:p>
            <a:r>
              <a:rPr lang="fi-FI" dirty="0" smtClean="0"/>
              <a:t>Riskien priorisointi ei ole ”tarkkaa tiedettä”. Tulokseksi saadaan numeroita, mutta ne ovat usein vain suuntaa antavia ja numerointi on virhealtista.</a:t>
            </a:r>
          </a:p>
          <a:p>
            <a:r>
              <a:rPr lang="fi-FI" dirty="0" smtClean="0"/>
              <a:t>Usein käytetty laskentakaava on riskin todennäköisyys * riskin vakavuus.</a:t>
            </a:r>
            <a:endParaRPr lang="fi-FI" dirty="0"/>
          </a:p>
        </p:txBody>
      </p:sp>
      <p:grpSp>
        <p:nvGrpSpPr>
          <p:cNvPr id="4" name="Ryhmä 3"/>
          <p:cNvGrpSpPr/>
          <p:nvPr/>
        </p:nvGrpSpPr>
        <p:grpSpPr>
          <a:xfrm>
            <a:off x="467544" y="260648"/>
            <a:ext cx="8208912" cy="1184121"/>
            <a:chOff x="-141605" y="869109"/>
            <a:chExt cx="2937420" cy="118412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Lovettu nuolenkärki 4"/>
            <p:cNvSpPr/>
            <p:nvPr/>
          </p:nvSpPr>
          <p:spPr>
            <a:xfrm>
              <a:off x="-141605" y="869109"/>
              <a:ext cx="2937420" cy="1174968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Lovettu nuolenkärki 4"/>
            <p:cNvSpPr/>
            <p:nvPr/>
          </p:nvSpPr>
          <p:spPr>
            <a:xfrm>
              <a:off x="445879" y="878262"/>
              <a:ext cx="1762452" cy="11749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53340" rIns="53340" bIns="5334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2800" kern="1200" dirty="0" smtClean="0"/>
                <a:t>Riskien suuruuden arviointi</a:t>
              </a:r>
              <a:endParaRPr lang="fi-FI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07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smtClean="0"/>
              <a:t>Kun riskit on havaittu, niitä vastaan on mietittävä suojausmekanismeja. </a:t>
            </a:r>
          </a:p>
          <a:p>
            <a:r>
              <a:rPr lang="fi-FI" dirty="0" smtClean="0"/>
              <a:t>Osa suojausmekanismeista on teknisiä, osa hallinnollisia ja menettelytapojen kehittämiseen liittyviä.</a:t>
            </a:r>
          </a:p>
          <a:p>
            <a:r>
              <a:rPr lang="fi-FI" dirty="0" smtClean="0"/>
              <a:t>Yhtä riskiä voidaan usein rajoittaa sekä hallinnollisella että teknisellä suojausmekanismilla tai niiden yhdistelmällä.</a:t>
            </a:r>
          </a:p>
          <a:p>
            <a:r>
              <a:rPr lang="fi-FI" dirty="0" smtClean="0"/>
              <a:t>Tekniset suojausmekanismit vaativat tuekseen ja varmistuksekseen prosesseja.</a:t>
            </a:r>
            <a:endParaRPr lang="fi-FI" dirty="0"/>
          </a:p>
        </p:txBody>
      </p:sp>
      <p:grpSp>
        <p:nvGrpSpPr>
          <p:cNvPr id="4" name="Ryhmä 3"/>
          <p:cNvGrpSpPr/>
          <p:nvPr/>
        </p:nvGrpSpPr>
        <p:grpSpPr>
          <a:xfrm>
            <a:off x="466132" y="260648"/>
            <a:ext cx="8210323" cy="1184121"/>
            <a:chOff x="-141605" y="869109"/>
            <a:chExt cx="2937420" cy="118412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Lovettu nuolenkärki 4"/>
            <p:cNvSpPr/>
            <p:nvPr/>
          </p:nvSpPr>
          <p:spPr>
            <a:xfrm>
              <a:off x="-141605" y="869109"/>
              <a:ext cx="2937420" cy="1174968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Lovettu nuolenkärki 4"/>
            <p:cNvSpPr/>
            <p:nvPr/>
          </p:nvSpPr>
          <p:spPr>
            <a:xfrm>
              <a:off x="445879" y="878262"/>
              <a:ext cx="1762452" cy="11749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53340" rIns="53340" bIns="5334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2800" kern="1200" dirty="0" smtClean="0"/>
                <a:t>Suojausmekanismien kartoittaminen ja ehdottaminen</a:t>
              </a:r>
              <a:endParaRPr lang="fi-FI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223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fi-FI" dirty="0" smtClean="0"/>
              <a:t>Kaikkia riskejä ei aina voida poistaa. </a:t>
            </a:r>
          </a:p>
          <a:p>
            <a:r>
              <a:rPr lang="fi-FI" dirty="0" smtClean="0"/>
              <a:t>Joitakin riskejä voidaan vain pienentää.</a:t>
            </a:r>
          </a:p>
          <a:p>
            <a:r>
              <a:rPr lang="fi-FI" dirty="0" smtClean="0"/>
              <a:t>Osa riskeistä voidaan todeta mahdollisilta seurauksiltaan suuriksi, mutta epätodennäköisiksi.</a:t>
            </a:r>
          </a:p>
          <a:p>
            <a:r>
              <a:rPr lang="fi-FI" dirty="0" smtClean="0"/>
              <a:t>On olennaista, että riskien käsittely tehdään tietoisesti.</a:t>
            </a:r>
          </a:p>
          <a:p>
            <a:r>
              <a:rPr lang="fi-FI" dirty="0" smtClean="0"/>
              <a:t>Riskien hallintaa vetävän henkilön on kommunikoitava riskit, niiden suuruudet ja niiden rajoittamismenetelmät tietojen ja prosessien omistajille siten, että:</a:t>
            </a:r>
          </a:p>
          <a:p>
            <a:pPr lvl="2"/>
            <a:r>
              <a:rPr lang="fi-FI" dirty="0"/>
              <a:t>organisaatiossa ymmärretään, mistä riskeissä on kysymys,</a:t>
            </a:r>
          </a:p>
          <a:p>
            <a:pPr lvl="2"/>
            <a:r>
              <a:rPr lang="fi-FI" dirty="0"/>
              <a:t>organisaatiossa ymmärretään, mitä riskien toteutumisesta voi seurata organisaation ydintoiminnoille ja</a:t>
            </a:r>
          </a:p>
          <a:p>
            <a:pPr lvl="2"/>
            <a:r>
              <a:rPr lang="fi-FI" dirty="0"/>
              <a:t>organisaatiossa ymmärretään, mitä riskien toteutumisen torjumiseksi on tehtävä ja miten.</a:t>
            </a:r>
          </a:p>
          <a:p>
            <a:r>
              <a:rPr lang="fi-FI" dirty="0" smtClean="0"/>
              <a:t>Jäännösriski </a:t>
            </a:r>
            <a:r>
              <a:rPr lang="fi-FI" dirty="0"/>
              <a:t>on se riski, joka jää jäljelle ehdotettujen suojausmekanismien käyttöön ottamisen jälkeen.</a:t>
            </a:r>
          </a:p>
          <a:p>
            <a:r>
              <a:rPr lang="fi-FI" dirty="0" smtClean="0"/>
              <a:t>Prosessin ja tietojen omistajat tai organisaation johto päättävät mahdollisen jäännösriskin hyväksymisestä. </a:t>
            </a:r>
            <a:endParaRPr lang="fi-FI" dirty="0"/>
          </a:p>
        </p:txBody>
      </p:sp>
      <p:grpSp>
        <p:nvGrpSpPr>
          <p:cNvPr id="4" name="Ryhmä 3"/>
          <p:cNvGrpSpPr/>
          <p:nvPr/>
        </p:nvGrpSpPr>
        <p:grpSpPr>
          <a:xfrm>
            <a:off x="467544" y="260648"/>
            <a:ext cx="8208912" cy="1184121"/>
            <a:chOff x="-141605" y="869109"/>
            <a:chExt cx="2937420" cy="118412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Lovettu nuolenkärki 4"/>
            <p:cNvSpPr/>
            <p:nvPr/>
          </p:nvSpPr>
          <p:spPr>
            <a:xfrm>
              <a:off x="-141605" y="869109"/>
              <a:ext cx="2937420" cy="1174968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Lovettu nuolenkärki 4"/>
            <p:cNvSpPr/>
            <p:nvPr/>
          </p:nvSpPr>
          <p:spPr>
            <a:xfrm>
              <a:off x="445879" y="878262"/>
              <a:ext cx="1762452" cy="11749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53340" rIns="53340" bIns="5334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2800" kern="1200" dirty="0" smtClean="0"/>
                <a:t>Riskien kommunikointi ja jäännösriskin hyväksyttäminen</a:t>
              </a:r>
              <a:endParaRPr lang="fi-FI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000" dirty="0" smtClean="0"/>
              <a:t>Tietoturvariskien tunnistamisen ja hallinnan välineet</a:t>
            </a:r>
            <a:endParaRPr lang="fi-FI" sz="40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 fontScale="85000" lnSpcReduction="20000"/>
          </a:bodyPr>
          <a:lstStyle/>
          <a:p>
            <a:r>
              <a:rPr lang="fi-FI" dirty="0" smtClean="0"/>
              <a:t>Tietoturvariskien luokittelua mm. </a:t>
            </a:r>
            <a:r>
              <a:rPr lang="fi-FI" dirty="0" err="1" smtClean="0"/>
              <a:t>VAHTI-aineiston</a:t>
            </a:r>
            <a:r>
              <a:rPr lang="fi-FI" dirty="0" smtClean="0"/>
              <a:t> näkökulmasta.</a:t>
            </a:r>
            <a:endParaRPr lang="fi-FI" dirty="0"/>
          </a:p>
          <a:p>
            <a:pPr lvl="0"/>
            <a:r>
              <a:rPr lang="fi-FI" dirty="0" smtClean="0"/>
              <a:t>Tietoturvavaatimusten </a:t>
            </a:r>
            <a:r>
              <a:rPr lang="fi-FI" dirty="0"/>
              <a:t>tunnistaminen.</a:t>
            </a:r>
          </a:p>
          <a:p>
            <a:pPr lvl="0"/>
            <a:r>
              <a:rPr lang="fi-FI" dirty="0"/>
              <a:t>Suojattavien kohteiden tunnistaminen.</a:t>
            </a:r>
          </a:p>
          <a:p>
            <a:pPr lvl="0"/>
            <a:r>
              <a:rPr lang="fi-FI" dirty="0" smtClean="0"/>
              <a:t>Riskien tunnistaminen ja hallinta.</a:t>
            </a:r>
          </a:p>
          <a:p>
            <a:r>
              <a:rPr lang="fi-FI" dirty="0"/>
              <a:t>Organisaation </a:t>
            </a:r>
            <a:r>
              <a:rPr lang="fi-FI" dirty="0" smtClean="0"/>
              <a:t>erikoistiedot.</a:t>
            </a:r>
          </a:p>
          <a:p>
            <a:pPr lvl="0"/>
            <a:r>
              <a:rPr lang="fi-FI" dirty="0" smtClean="0"/>
              <a:t>Tarkastuslistatyökalut.</a:t>
            </a:r>
            <a:endParaRPr lang="fi-FI" dirty="0"/>
          </a:p>
          <a:p>
            <a:r>
              <a:rPr lang="fi-FI" dirty="0" smtClean="0"/>
              <a:t>FMEA</a:t>
            </a:r>
            <a:r>
              <a:rPr lang="fi-FI" dirty="0"/>
              <a:t>. </a:t>
            </a:r>
          </a:p>
          <a:p>
            <a:pPr lvl="0"/>
            <a:r>
              <a:rPr lang="fi-FI" dirty="0"/>
              <a:t>Tietoturvan tarkastaminen ja testaaminen</a:t>
            </a:r>
            <a:r>
              <a:rPr lang="fi-FI" dirty="0" smtClean="0"/>
              <a:t>.</a:t>
            </a:r>
          </a:p>
          <a:p>
            <a:pPr lvl="1"/>
            <a:r>
              <a:rPr lang="fi-FI" dirty="0" smtClean="0"/>
              <a:t>Tietoturva tarkastus- ja testaustapaustietokanta.</a:t>
            </a:r>
          </a:p>
          <a:p>
            <a:pPr lvl="0"/>
            <a:r>
              <a:rPr lang="fi-FI" dirty="0" smtClean="0"/>
              <a:t>Tietoturvasuunnitelman tekeminen kohteelle.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014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 smtClean="0"/>
              <a:t>Riskien hallinnan riskit ja kriittiset menestystekijät</a:t>
            </a:r>
            <a:endParaRPr lang="fi-FI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08512"/>
          </a:xfrm>
        </p:spPr>
        <p:txBody>
          <a:bodyPr>
            <a:normAutofit fontScale="70000" lnSpcReduction="20000"/>
          </a:bodyPr>
          <a:lstStyle/>
          <a:p>
            <a:r>
              <a:rPr lang="fi-FI" dirty="0" smtClean="0"/>
              <a:t>Riskit</a:t>
            </a:r>
          </a:p>
          <a:p>
            <a:pPr lvl="1"/>
            <a:r>
              <a:rPr lang="fi-FI" dirty="0" smtClean="0"/>
              <a:t>Riskien hallinnan kohteena olevaa prosessia, järjestelmää tai palvelua ei tunneta riittävän hyvin, eikä sitä pystyä jakamaan riittävästi suojattaviin kohteisiin.</a:t>
            </a:r>
          </a:p>
          <a:p>
            <a:pPr lvl="1"/>
            <a:r>
              <a:rPr lang="fi-FI" dirty="0" smtClean="0"/>
              <a:t>Kohteen tietoturvavaatimuksista ei saada riittävän kattavasti tietoa.</a:t>
            </a:r>
          </a:p>
          <a:p>
            <a:pPr lvl="1"/>
            <a:r>
              <a:rPr lang="fi-FI" dirty="0" smtClean="0"/>
              <a:t>Riskien hallinnan vetäjä ei pysty kommunikoimaan riskejä riittävästi tietojen ja prosessien omistajille tai ei saa näitä tekemään päätöksiä jäännösriskeistä.</a:t>
            </a:r>
          </a:p>
          <a:p>
            <a:pPr marL="514350" indent="-457200"/>
            <a:r>
              <a:rPr lang="fi-FI" dirty="0" smtClean="0"/>
              <a:t>Kriittiset menestystekijät</a:t>
            </a:r>
          </a:p>
          <a:p>
            <a:pPr marL="914400" lvl="1" indent="-457200"/>
            <a:r>
              <a:rPr lang="fi-FI" dirty="0" smtClean="0"/>
              <a:t>Aloita riittävän selkeällä ja pienellä kohteella.</a:t>
            </a:r>
          </a:p>
          <a:p>
            <a:pPr marL="914400" lvl="1" indent="-457200"/>
            <a:r>
              <a:rPr lang="fi-FI" dirty="0" smtClean="0"/>
              <a:t>Hanki mukaan oikeat henkilöt.</a:t>
            </a:r>
          </a:p>
          <a:p>
            <a:pPr marL="914400" lvl="1" indent="-457200"/>
            <a:r>
              <a:rPr lang="fi-FI" dirty="0" smtClean="0"/>
              <a:t>Hanki riittävät tiedot kohteesta ja sen tietoturvavaatimuksista.</a:t>
            </a:r>
          </a:p>
          <a:p>
            <a:pPr marL="914400" lvl="1" indent="-457200"/>
            <a:r>
              <a:rPr lang="fi-FI" dirty="0" smtClean="0"/>
              <a:t>Kommunikoi tietojen ja prosessien omistajien kanssa oikealla tavalla:</a:t>
            </a:r>
          </a:p>
          <a:p>
            <a:pPr marL="1314450" lvl="2" indent="-457200"/>
            <a:r>
              <a:rPr lang="fi-FI" dirty="0" smtClean="0"/>
              <a:t>Puhu riskien toteutumisen seurauksista siten, että sidosryhmät ymmärtävät puheesi.</a:t>
            </a:r>
          </a:p>
          <a:p>
            <a:pPr marL="914400" lvl="1" indent="-457200"/>
            <a:r>
              <a:rPr lang="fi-FI" dirty="0" smtClean="0"/>
              <a:t>Ole sitkeä jäännösriskin hyväksyttämisen kanssa. </a:t>
            </a:r>
          </a:p>
          <a:p>
            <a:pPr marL="514350" indent="-45720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9735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Riskien hallinnan menetelmiä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3744416"/>
          </a:xfrm>
        </p:spPr>
        <p:txBody>
          <a:bodyPr/>
          <a:lstStyle/>
          <a:p>
            <a:r>
              <a:rPr lang="fi-FI" dirty="0" smtClean="0"/>
              <a:t>Käydään läpi kolme eri menetelmää tietoturvariskien hallinnalle:</a:t>
            </a:r>
          </a:p>
          <a:p>
            <a:pPr marL="914400" lvl="1" indent="-514350">
              <a:buFont typeface="+mj-lt"/>
              <a:buAutoNum type="arabicPeriod"/>
            </a:pPr>
            <a:r>
              <a:rPr lang="fi-FI" dirty="0" smtClean="0"/>
              <a:t>”Tietoturvaryhmän” aivoriihi- ja tarralappu-tyyppinen lähestymistapa.</a:t>
            </a:r>
          </a:p>
          <a:p>
            <a:pPr marL="914400" lvl="1" indent="-514350">
              <a:buFont typeface="+mj-lt"/>
              <a:buAutoNum type="arabicPeriod"/>
            </a:pPr>
            <a:r>
              <a:rPr lang="fi-FI" dirty="0" smtClean="0"/>
              <a:t>Tarkastuslistaan perustuva systemaattinen riskienhallintamenettely.</a:t>
            </a:r>
          </a:p>
          <a:p>
            <a:pPr marL="914400" lvl="1" indent="-514350">
              <a:buFont typeface="+mj-lt"/>
              <a:buAutoNum type="arabicPeriod"/>
            </a:pPr>
            <a:r>
              <a:rPr lang="fi-FI" dirty="0" smtClean="0"/>
              <a:t>Prosessin tietoturvariskien hallinta </a:t>
            </a:r>
            <a:r>
              <a:rPr lang="fi-FI" dirty="0" err="1" smtClean="0"/>
              <a:t>FMEA:lla</a:t>
            </a:r>
            <a:r>
              <a:rPr lang="fi-FI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534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/>
              <a:t>1. </a:t>
            </a:r>
            <a:r>
              <a:rPr lang="fi-FI" dirty="0" smtClean="0"/>
              <a:t>”</a:t>
            </a:r>
            <a:r>
              <a:rPr lang="fi-FI" sz="3600" dirty="0" smtClean="0"/>
              <a:t>Tietoturvaryhmän</a:t>
            </a:r>
            <a:r>
              <a:rPr lang="fi-FI" sz="3600" dirty="0"/>
              <a:t>” aivoriihi- ja tarralappu-tyyppinen </a:t>
            </a:r>
            <a:r>
              <a:rPr lang="fi-FI" sz="3600" dirty="0" smtClean="0"/>
              <a:t>lähestymistapa</a:t>
            </a:r>
            <a:endParaRPr lang="fi-FI" sz="36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 smtClean="0"/>
              <a:t>Soveltuu hyvin esimerkiksi organisaation tietoturvaryhmälle – vakituiselle tai vain silloin tällöin kokoontuvalle - , jossa on edustajia eri osastoilta tai eri liiketoimintayksiköistä.</a:t>
            </a:r>
          </a:p>
          <a:p>
            <a:r>
              <a:rPr lang="fi-FI" dirty="0" smtClean="0"/>
              <a:t>Tuottaa laajasti käyttäjä- ja prosessin omistajalähtöistä tietoa organisaation tietoturvavaatimuksista.</a:t>
            </a:r>
          </a:p>
          <a:p>
            <a:r>
              <a:rPr lang="fi-FI" dirty="0" smtClean="0"/>
              <a:t>Ei tuota yksityiskohtaista riskienhallintatietoa.</a:t>
            </a:r>
          </a:p>
          <a:p>
            <a:r>
              <a:rPr lang="fi-FI" dirty="0" smtClean="0"/>
              <a:t>Tuottaa esim. organisaation tietoturvan kehittämissuunnitelman tietoa.</a:t>
            </a:r>
          </a:p>
          <a:p>
            <a:r>
              <a:rPr lang="fi-FI" dirty="0" smtClean="0"/>
              <a:t>Sitouttaa jäseniä tietoturvaan.</a:t>
            </a:r>
          </a:p>
          <a:p>
            <a:r>
              <a:rPr lang="fi-FI" dirty="0" smtClean="0"/>
              <a:t>Vaatii osallistujien </a:t>
            </a:r>
            <a:r>
              <a:rPr lang="fi-FI" dirty="0" err="1" smtClean="0"/>
              <a:t>briiffaamisen</a:t>
            </a:r>
            <a:r>
              <a:rPr lang="fi-FI" dirty="0" smtClean="0"/>
              <a:t> tietoturvaan ennen varsinaista </a:t>
            </a:r>
            <a:r>
              <a:rPr lang="fi-FI" dirty="0" err="1" smtClean="0"/>
              <a:t>aivoriiheä</a:t>
            </a:r>
            <a:r>
              <a:rPr lang="fi-FI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60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/>
              <a:t>1</a:t>
            </a:r>
            <a:r>
              <a:rPr lang="fi-FI" sz="3600" dirty="0" smtClean="0"/>
              <a:t>. ”</a:t>
            </a:r>
            <a:r>
              <a:rPr lang="fi-FI" sz="3600" dirty="0"/>
              <a:t>Tietoturvaryhmän” aivoriihi- ja tarralappu-tyyppinen </a:t>
            </a:r>
            <a:r>
              <a:rPr lang="fi-FI" sz="3600" dirty="0" smtClean="0"/>
              <a:t>lähestymistapa</a:t>
            </a:r>
            <a:endParaRPr lang="fi-FI" sz="36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92488"/>
          </a:xfrm>
        </p:spPr>
        <p:txBody>
          <a:bodyPr>
            <a:normAutofit fontScale="70000" lnSpcReduction="20000"/>
          </a:bodyPr>
          <a:lstStyle/>
          <a:p>
            <a:r>
              <a:rPr lang="fi-FI" dirty="0" smtClean="0"/>
              <a:t>Istunnon kulku:</a:t>
            </a:r>
          </a:p>
          <a:p>
            <a:pPr marL="914400" lvl="1" indent="-514350">
              <a:buFont typeface="+mj-lt"/>
              <a:buAutoNum type="arabicPeriod"/>
            </a:pPr>
            <a:r>
              <a:rPr lang="fi-FI" dirty="0" smtClean="0"/>
              <a:t>Istunnon vetäjä alustaa tietoturvan yleisperiaatteista, tavoitteista ja riskeistä (esimerkki alustusaineistosta </a:t>
            </a:r>
            <a:r>
              <a:rPr lang="fi-FI" dirty="0"/>
              <a:t>portaalissa nimellä Aivoriihen </a:t>
            </a:r>
            <a:r>
              <a:rPr lang="fi-FI" dirty="0" err="1"/>
              <a:t>alustus.pptx</a:t>
            </a:r>
            <a:r>
              <a:rPr lang="fi-FI" dirty="0"/>
              <a:t>). </a:t>
            </a:r>
            <a:endParaRPr lang="fi-FI" dirty="0" smtClean="0"/>
          </a:p>
          <a:p>
            <a:pPr marL="914400" lvl="1" indent="-514350">
              <a:buFont typeface="+mj-lt"/>
              <a:buAutoNum type="arabicPeriod"/>
            </a:pPr>
            <a:r>
              <a:rPr lang="fi-FI" dirty="0" smtClean="0"/>
              <a:t>Osallistujille jaetaan puolen tusinaa tarralappua per osallistuja ja pyydetään kirjaamaan omalla toimialueella ilmeneviä tietoturvariskejä yksi per lappu. Aikaa annetaan esim. 10 minuuttia.</a:t>
            </a:r>
            <a:endParaRPr lang="fi-FI" dirty="0"/>
          </a:p>
          <a:p>
            <a:pPr marL="914400" lvl="1" indent="-514350">
              <a:buFont typeface="+mj-lt"/>
              <a:buAutoNum type="arabicPeriod"/>
            </a:pPr>
            <a:r>
              <a:rPr lang="fi-FI" dirty="0" smtClean="0"/>
              <a:t>Vetäjä kerää laput ja esittelee esimerkiksi Vahdin tietoturvaluokittelun mukaisen tietoturvan jaottelun (</a:t>
            </a:r>
            <a:r>
              <a:rPr lang="fi-FI" dirty="0"/>
              <a:t>esimerkki </a:t>
            </a:r>
            <a:r>
              <a:rPr lang="fi-FI" dirty="0" smtClean="0"/>
              <a:t>aineistosta portaalissa nimellä Aivoriihen </a:t>
            </a:r>
            <a:r>
              <a:rPr lang="fi-FI" dirty="0" err="1" smtClean="0"/>
              <a:t>jäsennys.pptx</a:t>
            </a:r>
            <a:r>
              <a:rPr lang="fi-FI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fi-FI" dirty="0" smtClean="0"/>
              <a:t>Tarralapuilla olevat havainnot sijoitetaan yhdessä taululle kohdan 4. luokittelun mukaisiin kategorioihin.</a:t>
            </a:r>
          </a:p>
          <a:p>
            <a:pPr marL="400050" lvl="1" indent="0">
              <a:buNone/>
            </a:pPr>
            <a:endParaRPr lang="fi-FI" dirty="0" smtClean="0"/>
          </a:p>
          <a:p>
            <a:r>
              <a:rPr lang="fi-FI" dirty="0" smtClean="0"/>
              <a:t>Organisaation tietoturvan kehittämissuunnitelmassa voidaan käyttää tällä tavalla tutuksi käynyttä kehityskohteiden jaottelua.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400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fi-FI" sz="3200" dirty="0" smtClean="0"/>
              <a:t>2. Tarkastuslistaan </a:t>
            </a:r>
            <a:r>
              <a:rPr lang="fi-FI" sz="3200" dirty="0"/>
              <a:t>perustuva systemaattinen riskienhallintamenettely</a:t>
            </a:r>
            <a:r>
              <a:rPr lang="fi-FI" sz="3200" dirty="0" smtClean="0"/>
              <a:t>.</a:t>
            </a:r>
            <a:endParaRPr lang="fi-FI" sz="32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/>
          </a:bodyPr>
          <a:lstStyle/>
          <a:p>
            <a:r>
              <a:rPr lang="fi-FI" dirty="0" smtClean="0"/>
              <a:t>Tuottaa yksityiskohtaista tietoa kohteen riskeistä.</a:t>
            </a:r>
          </a:p>
          <a:p>
            <a:r>
              <a:rPr lang="fi-FI" dirty="0" smtClean="0"/>
              <a:t>Vaatii tietoteknistä osaamista.</a:t>
            </a:r>
          </a:p>
          <a:p>
            <a:r>
              <a:rPr lang="fi-FI" dirty="0" smtClean="0"/>
              <a:t>Voi käyttää hyväkseen erillistä tietoturvariskien tarkastuslistaa (esimerkki tarkistuslistasta </a:t>
            </a:r>
            <a:r>
              <a:rPr lang="fi-FI" dirty="0"/>
              <a:t>portaalissa nimellä Tietoturvariskien </a:t>
            </a:r>
            <a:r>
              <a:rPr lang="fi-FI" dirty="0" err="1" smtClean="0"/>
              <a:t>tarkastuslista.xlsx</a:t>
            </a:r>
            <a:r>
              <a:rPr lang="fi-FI" dirty="0" smtClean="0"/>
              <a:t>)</a:t>
            </a:r>
          </a:p>
          <a:p>
            <a:r>
              <a:rPr lang="fi-FI" dirty="0" smtClean="0"/>
              <a:t>Sisältää riskien suuruuden arvioinnin, suojausmekanismin valinnan ja riskien käsittelystä päättämisen.</a:t>
            </a:r>
          </a:p>
        </p:txBody>
      </p:sp>
    </p:spTree>
    <p:extLst>
      <p:ext uri="{BB962C8B-B14F-4D97-AF65-F5344CB8AC3E}">
        <p14:creationId xmlns:p14="http://schemas.microsoft.com/office/powerpoint/2010/main" val="27887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fi-FI" sz="3200" dirty="0" smtClean="0"/>
              <a:t>2. Tarkastuslistaan </a:t>
            </a:r>
            <a:r>
              <a:rPr lang="fi-FI" sz="3200" dirty="0"/>
              <a:t>perustuva systemaattinen riskienhallintamenettely</a:t>
            </a:r>
            <a:r>
              <a:rPr lang="fi-FI" sz="3200" dirty="0" smtClean="0"/>
              <a:t>.</a:t>
            </a:r>
            <a:endParaRPr lang="fi-FI" sz="32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fi-FI" dirty="0" smtClean="0"/>
              <a:t>Istunnon kulku:</a:t>
            </a:r>
          </a:p>
          <a:p>
            <a:pPr marL="914400" lvl="1" indent="-514350">
              <a:buFont typeface="+mj-lt"/>
              <a:buAutoNum type="arabicPeriod"/>
            </a:pPr>
            <a:r>
              <a:rPr lang="fi-FI" dirty="0" smtClean="0"/>
              <a:t>Kohteen suojattava kohteet sijoitetaan riskienhallintataulukkoon (taulukko portaalissa </a:t>
            </a:r>
            <a:r>
              <a:rPr lang="fi-FI" dirty="0"/>
              <a:t>nimellä Riskienkartoitustaulukko esimerkki </a:t>
            </a:r>
            <a:r>
              <a:rPr lang="fi-FI" dirty="0" smtClean="0"/>
              <a:t>2014.xls</a:t>
            </a:r>
            <a:r>
              <a:rPr lang="fi-FI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fi-FI" dirty="0" smtClean="0"/>
              <a:t>Kohteiden mahdolliset riskit listataan.</a:t>
            </a:r>
          </a:p>
          <a:p>
            <a:pPr marL="914400" lvl="1" indent="-514350">
              <a:buFont typeface="+mj-lt"/>
              <a:buAutoNum type="arabicPeriod"/>
            </a:pPr>
            <a:r>
              <a:rPr lang="fi-FI" dirty="0" smtClean="0"/>
              <a:t>Riskien suuruus arvioidaan nykyisellä suojausmekanismilla.</a:t>
            </a:r>
          </a:p>
          <a:p>
            <a:pPr marL="914400" lvl="1" indent="-514350">
              <a:buFont typeface="+mj-lt"/>
              <a:buAutoNum type="arabicPeriod"/>
            </a:pPr>
            <a:r>
              <a:rPr lang="fi-FI" dirty="0" smtClean="0"/>
              <a:t>Jäännösriskin käsittelystä tehdään päätös.</a:t>
            </a:r>
          </a:p>
        </p:txBody>
      </p:sp>
    </p:spTree>
    <p:extLst>
      <p:ext uri="{BB962C8B-B14F-4D97-AF65-F5344CB8AC3E}">
        <p14:creationId xmlns:p14="http://schemas.microsoft.com/office/powerpoint/2010/main" val="18970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fi-FI" sz="4000" dirty="0" smtClean="0"/>
              <a:t>3. Prosessin </a:t>
            </a:r>
            <a:r>
              <a:rPr lang="fi-FI" sz="4000" dirty="0"/>
              <a:t>tietoturvariskien hallinta </a:t>
            </a:r>
            <a:r>
              <a:rPr lang="fi-FI" sz="4000" dirty="0" err="1" smtClean="0"/>
              <a:t>FMEA:lla</a:t>
            </a:r>
            <a:endParaRPr lang="fi-FI" sz="40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lang="fi-FI" dirty="0" smtClean="0"/>
              <a:t>Tarkoitettu prosessien riskien havaitsemiseen ja hallintaan.</a:t>
            </a:r>
          </a:p>
          <a:p>
            <a:r>
              <a:rPr lang="fi-FI" dirty="0" smtClean="0"/>
              <a:t>Kiinnittää huomiota virhetilanteen havaitsemisen tärkeyteen prosessin toiminnan jatkuvuuden turvaamisessa.</a:t>
            </a:r>
          </a:p>
          <a:p>
            <a:r>
              <a:rPr lang="fi-FI" dirty="0" smtClean="0"/>
              <a:t>Esimerkki prosessista: </a:t>
            </a:r>
            <a:r>
              <a:rPr lang="fi-FI" dirty="0" err="1" smtClean="0"/>
              <a:t>webbilomakkeen</a:t>
            </a:r>
            <a:r>
              <a:rPr lang="fi-FI" dirty="0" smtClean="0"/>
              <a:t> kautta syötetyn luottamuksellisen tiedon kulku organisaation järjestelmiin, tiedon käsittely, säilyttäminen ja poistaminen.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16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fi-FI" sz="4000" dirty="0" smtClean="0"/>
              <a:t>3. Prosessin </a:t>
            </a:r>
            <a:r>
              <a:rPr lang="fi-FI" sz="4000" dirty="0"/>
              <a:t>tietoturvariskien hallinta </a:t>
            </a:r>
            <a:r>
              <a:rPr lang="fi-FI" sz="4000" dirty="0" err="1" smtClean="0"/>
              <a:t>FMEA:lla</a:t>
            </a:r>
            <a:endParaRPr lang="fi-FI" sz="40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 fontScale="92500" lnSpcReduction="20000"/>
          </a:bodyPr>
          <a:lstStyle/>
          <a:p>
            <a:r>
              <a:rPr lang="fi-FI" dirty="0" smtClean="0"/>
              <a:t>Istunnon kulku</a:t>
            </a:r>
          </a:p>
          <a:p>
            <a:pPr marL="914400" lvl="1" indent="-514350">
              <a:buFont typeface="+mj-lt"/>
              <a:buAutoNum type="arabicPeriod"/>
            </a:pPr>
            <a:r>
              <a:rPr lang="fi-FI" dirty="0" smtClean="0"/>
              <a:t>Prosessi paloitellaan osiin ja sijoitetaan </a:t>
            </a:r>
            <a:r>
              <a:rPr lang="fi-FI" dirty="0" err="1" smtClean="0"/>
              <a:t>FMEA-taulukkoon</a:t>
            </a:r>
            <a:r>
              <a:rPr lang="fi-FI" dirty="0" smtClean="0"/>
              <a:t> (taulukko portaalissa </a:t>
            </a:r>
            <a:r>
              <a:rPr lang="fi-FI" dirty="0"/>
              <a:t>nimellä Vika- ja vaikutusanalyysi FMEA esimerkki </a:t>
            </a:r>
            <a:r>
              <a:rPr lang="fi-FI" dirty="0" smtClean="0"/>
              <a:t>2014.xls</a:t>
            </a:r>
            <a:r>
              <a:rPr lang="fi-FI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fi-FI" dirty="0" smtClean="0"/>
              <a:t>Kullekin prosessin osalle mietitään mahdollinen tai mahdolliset vikatilanteet. Yhdellä prosessin osalla voi olla useampia vikatilanteita.</a:t>
            </a:r>
          </a:p>
          <a:p>
            <a:pPr marL="914400" lvl="1" indent="-514350">
              <a:buFont typeface="+mj-lt"/>
              <a:buAutoNum type="arabicPeriod"/>
            </a:pPr>
            <a:r>
              <a:rPr lang="fi-FI" dirty="0" smtClean="0"/>
              <a:t>Vikatilanteen seurauksen vakavuus, vikatilanteen todennäköisyys sekä vikatilanteen havaitsemisen todennäköisyys analysoidaan.</a:t>
            </a:r>
          </a:p>
          <a:p>
            <a:pPr marL="914400" lvl="1" indent="-514350">
              <a:buFont typeface="+mj-lt"/>
              <a:buAutoNum type="arabicPeriod"/>
            </a:pPr>
            <a:r>
              <a:rPr lang="fi-FI" dirty="0" smtClean="0"/>
              <a:t>Vikatilanteen sattuessa tehtävät toimenpiteen kirjataan.</a:t>
            </a:r>
          </a:p>
          <a:p>
            <a:pPr marL="914400" lvl="1" indent="-514350">
              <a:buFont typeface="+mj-lt"/>
              <a:buAutoNum type="arabicPeriod"/>
            </a:pPr>
            <a:endParaRPr lang="fi-FI" dirty="0" smtClean="0"/>
          </a:p>
          <a:p>
            <a:pPr marL="914400" lvl="1" indent="-514350">
              <a:buFont typeface="+mj-lt"/>
              <a:buAutoNum type="arabicPeriod"/>
            </a:pP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4022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Jatkuvuusriskien hallinta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608512"/>
          </a:xfrm>
        </p:spPr>
        <p:txBody>
          <a:bodyPr>
            <a:normAutofit fontScale="92500" lnSpcReduction="10000"/>
          </a:bodyPr>
          <a:lstStyle/>
          <a:p>
            <a:r>
              <a:rPr lang="fi-FI" dirty="0" smtClean="0"/>
              <a:t>Jatkuvuussuunnitelma tähtää tietojen ja tietoteknisten palveluiden vaatimusten mukaisen</a:t>
            </a:r>
            <a:endParaRPr lang="fi-FI" dirty="0"/>
          </a:p>
          <a:p>
            <a:pPr lvl="1"/>
            <a:r>
              <a:rPr lang="fi-FI" dirty="0"/>
              <a:t>k</a:t>
            </a:r>
            <a:r>
              <a:rPr lang="fi-FI" dirty="0" smtClean="0"/>
              <a:t>äytettävissä olon ja</a:t>
            </a:r>
          </a:p>
          <a:p>
            <a:pPr lvl="1"/>
            <a:r>
              <a:rPr lang="fi-FI" dirty="0" smtClean="0"/>
              <a:t>käyttökatkoista toimintaan palauttamisen turvaamiseen.</a:t>
            </a:r>
          </a:p>
          <a:p>
            <a:r>
              <a:rPr lang="fi-FI" dirty="0" smtClean="0"/>
              <a:t>Tee erillinen riskienhallintataulukko kohteen jatkuvuusriskeille ja niihin kohdistetuille suojausmekanismeille.</a:t>
            </a:r>
          </a:p>
          <a:p>
            <a:r>
              <a:rPr lang="fi-FI" dirty="0" smtClean="0"/>
              <a:t>Taulukko toimii myös jatkuvuussuunnitelman edellyttämien resurssien inventaariona.</a:t>
            </a:r>
          </a:p>
        </p:txBody>
      </p:sp>
    </p:spTree>
    <p:extLst>
      <p:ext uri="{BB962C8B-B14F-4D97-AF65-F5344CB8AC3E}">
        <p14:creationId xmlns:p14="http://schemas.microsoft.com/office/powerpoint/2010/main" val="1392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Riskienhallintajärjestelmän tarkastaminen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i-FI" dirty="0" smtClean="0"/>
              <a:t>Ovatko tarvittavat sidosryhmät mukana riskien kartoittamisessa?</a:t>
            </a:r>
          </a:p>
          <a:p>
            <a:pPr lvl="1"/>
            <a:r>
              <a:rPr lang="fi-FI" dirty="0" smtClean="0"/>
              <a:t>Ovatko kohteiden tietoturvavaatimukset selvillä?</a:t>
            </a:r>
          </a:p>
          <a:p>
            <a:pPr lvl="1"/>
            <a:r>
              <a:rPr lang="fi-FI" dirty="0" smtClean="0"/>
              <a:t>Ovatko kohteiden suojattavat kohteet ja prosessit selvillä?</a:t>
            </a:r>
          </a:p>
          <a:p>
            <a:pPr lvl="1"/>
            <a:r>
              <a:rPr lang="fi-FI" dirty="0" smtClean="0"/>
              <a:t>Onko riskienhallintanäkökulma riittävän laaja?</a:t>
            </a:r>
          </a:p>
          <a:p>
            <a:pPr lvl="1"/>
            <a:r>
              <a:rPr lang="fi-FI" dirty="0" smtClean="0"/>
              <a:t>Kommunikoidaanko riskit riittävän tehokkaasti sidosryhmille?</a:t>
            </a:r>
          </a:p>
          <a:p>
            <a:pPr lvl="1"/>
            <a:r>
              <a:rPr lang="fi-FI" dirty="0" smtClean="0"/>
              <a:t>Käsitteleekö prosessin tai tietojen omistaja jäännösriskin?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884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000" dirty="0" smtClean="0"/>
              <a:t>Tietoturvan tavoitteet, organisaation tavoitteet ja riskien hallinta</a:t>
            </a:r>
            <a:endParaRPr lang="fi-FI" sz="40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0000" lnSpcReduction="20000"/>
          </a:bodyPr>
          <a:lstStyle/>
          <a:p>
            <a:r>
              <a:rPr lang="fi-FI" dirty="0" smtClean="0"/>
              <a:t>Kertaus: Mitä ne tietoturvan tavoitteet olivatkaan:</a:t>
            </a:r>
          </a:p>
          <a:p>
            <a:pPr lvl="1"/>
            <a:r>
              <a:rPr lang="fi-FI" dirty="0" smtClean="0"/>
              <a:t>Tietojen luottamuksellisuus</a:t>
            </a:r>
          </a:p>
          <a:p>
            <a:pPr lvl="1"/>
            <a:r>
              <a:rPr lang="fi-FI" dirty="0" smtClean="0"/>
              <a:t>Tietojen eheys</a:t>
            </a:r>
          </a:p>
          <a:p>
            <a:pPr lvl="1"/>
            <a:r>
              <a:rPr lang="fi-FI" dirty="0" smtClean="0"/>
              <a:t>Tietojen ja tietoteknisten palveluiden käytettävyys ja jatkuvuus.</a:t>
            </a:r>
          </a:p>
          <a:p>
            <a:r>
              <a:rPr lang="fi-FI" dirty="0" smtClean="0"/>
              <a:t>Organisaation tavoitteet määräävät sen, miten tietoturvan tavoitteita sovelletaan organisaation tietoihin ja tietoteknisiin palveluihin.</a:t>
            </a:r>
          </a:p>
          <a:p>
            <a:r>
              <a:rPr lang="fi-FI" dirty="0" smtClean="0"/>
              <a:t>Organisaation tietoturvaan liittyvät tavoitteet tulevat osin organisaation ulkopuolelta (valtio, asiakkaat, muut sidosryhmä) ja osittain organisaation sisältä (omat toiminta-/liiketoimintatavoitteet).</a:t>
            </a:r>
            <a:endParaRPr lang="fi-FI" dirty="0"/>
          </a:p>
          <a:p>
            <a:r>
              <a:rPr lang="fi-FI" dirty="0" smtClean="0"/>
              <a:t>Tietoturvatavoitteiden täyttymättä jääminen voi haitata, vaarantaa tai estää organisaation tavoitteiden täyttymisen, eli aiheuttaa riskejä organisaation tavoitteiden täyttymiselle.</a:t>
            </a:r>
          </a:p>
          <a:p>
            <a:r>
              <a:rPr lang="fi-FI" dirty="0" smtClean="0"/>
              <a:t>Riskien hallinta on linkki tietoturvan yleisten tavoitteiden ja organisaation tavoitteiden välillä.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651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kstiruutu 3"/>
          <p:cNvSpPr txBox="1">
            <a:spLocks noChangeArrowheads="1"/>
          </p:cNvSpPr>
          <p:nvPr/>
        </p:nvSpPr>
        <p:spPr bwMode="auto">
          <a:xfrm>
            <a:off x="1547813" y="2349500"/>
            <a:ext cx="64801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i-FI" sz="4000"/>
              <a:t>Timalin tietoturvapalvelut – me puhumme tietoturvasta ymmärrettävällä kielellä!</a:t>
            </a:r>
          </a:p>
        </p:txBody>
      </p:sp>
    </p:spTree>
    <p:extLst>
      <p:ext uri="{BB962C8B-B14F-4D97-AF65-F5344CB8AC3E}">
        <p14:creationId xmlns:p14="http://schemas.microsoft.com/office/powerpoint/2010/main" val="19820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Riskien hallinnan määritelmä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 smtClean="0"/>
              <a:t>Riskien hallinta tarkoittaa systemaattista otetta seuraaviin asioihin:</a:t>
            </a:r>
          </a:p>
          <a:p>
            <a:pPr lvl="1"/>
            <a:r>
              <a:rPr lang="fi-FI" dirty="0" smtClean="0"/>
              <a:t>Riskien havaitseminen</a:t>
            </a:r>
          </a:p>
          <a:p>
            <a:pPr lvl="2"/>
            <a:r>
              <a:rPr lang="fi-FI" dirty="0" smtClean="0"/>
              <a:t>Mitkä riskit uhkaavat organisaation tai sen osan suojattavia kohteita?</a:t>
            </a:r>
          </a:p>
          <a:p>
            <a:pPr lvl="1"/>
            <a:r>
              <a:rPr lang="fi-FI" dirty="0" smtClean="0"/>
              <a:t>Riskien analysointi</a:t>
            </a:r>
          </a:p>
          <a:p>
            <a:pPr lvl="2"/>
            <a:r>
              <a:rPr lang="fi-FI" dirty="0" smtClean="0"/>
              <a:t>Millainen on toteutuneen riskin vaikutus organisaation tietoturvatavoitteisiin nähden?</a:t>
            </a:r>
          </a:p>
          <a:p>
            <a:pPr lvl="1"/>
            <a:r>
              <a:rPr lang="fi-FI" dirty="0" smtClean="0"/>
              <a:t>Riskien käytännön hallinta </a:t>
            </a:r>
          </a:p>
          <a:p>
            <a:pPr lvl="2"/>
            <a:r>
              <a:rPr lang="fi-FI" dirty="0" smtClean="0"/>
              <a:t>Miten riskin toteutumisen todennäköisyyttä voidaan pienentää, eli mitä suojausmekanismeja on käytettävissä riskin toteutumisen estämiseksi tai vähentämiseksi?</a:t>
            </a:r>
          </a:p>
          <a:p>
            <a:pPr lvl="2"/>
            <a:r>
              <a:rPr lang="fi-FI" dirty="0" smtClean="0"/>
              <a:t>Mitkä käytettävistä suojausmekanismeista valitaan käyttöön ja missä laajuudessaan?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246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 smtClean="0"/>
              <a:t>Riskien toteutumista voidaan estää ja niiden toteutumiseen voidaan varautua</a:t>
            </a:r>
            <a:endParaRPr lang="fi-FI" sz="36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fi-FI" dirty="0" smtClean="0"/>
              <a:t>Kahtalaiset keinot:</a:t>
            </a:r>
          </a:p>
          <a:p>
            <a:pPr lvl="1"/>
            <a:r>
              <a:rPr lang="fi-FI" dirty="0" smtClean="0"/>
              <a:t>Riskien toteutumisen syihin vaikuttaminen, eli ns. </a:t>
            </a:r>
            <a:r>
              <a:rPr lang="fi-FI" dirty="0" err="1" smtClean="0"/>
              <a:t>proaktiivinen</a:t>
            </a:r>
            <a:r>
              <a:rPr lang="fi-FI" dirty="0" smtClean="0"/>
              <a:t> riskien hallinta.</a:t>
            </a:r>
          </a:p>
          <a:p>
            <a:pPr lvl="2"/>
            <a:r>
              <a:rPr lang="fi-FI" dirty="0" smtClean="0"/>
              <a:t>Mitä tehdään, jotta riski ei toteutuisi?</a:t>
            </a:r>
          </a:p>
          <a:p>
            <a:pPr lvl="2"/>
            <a:r>
              <a:rPr lang="fi-FI" dirty="0" smtClean="0"/>
              <a:t>Mitä suojausmekanismeja käytetään, jotta riski ei toteutuisi?</a:t>
            </a:r>
          </a:p>
          <a:p>
            <a:pPr lvl="1"/>
            <a:r>
              <a:rPr lang="fi-FI" dirty="0" smtClean="0"/>
              <a:t>Riskin toteutumiseen reagoiminen</a:t>
            </a:r>
          </a:p>
          <a:p>
            <a:pPr lvl="2"/>
            <a:r>
              <a:rPr lang="fi-FI" dirty="0" smtClean="0"/>
              <a:t>Mitä tehdään, jos riski kuitenkin toteutuu?</a:t>
            </a:r>
          </a:p>
          <a:p>
            <a:pPr lvl="2"/>
            <a:r>
              <a:rPr lang="fi-FI" dirty="0" smtClean="0"/>
              <a:t>Miten riskin toteutuminen havaitaan?</a:t>
            </a:r>
          </a:p>
          <a:p>
            <a:pPr lvl="2"/>
            <a:r>
              <a:rPr lang="fi-FI" dirty="0" smtClean="0"/>
              <a:t>Esim. jatkuvuussuunnitelma on osaltaan riskin toteutumiseen reagoimista.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705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Tietoturvariskien hallinnan tavoitteet ja hyödyt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dirty="0" smtClean="0"/>
              <a:t>Riskien havaitseminen</a:t>
            </a:r>
          </a:p>
          <a:p>
            <a:pPr lvl="1"/>
            <a:r>
              <a:rPr lang="fi-FI" dirty="0" smtClean="0"/>
              <a:t>Havaitsematon riski on aina hallitsematon riski.</a:t>
            </a:r>
          </a:p>
          <a:p>
            <a:pPr lvl="1"/>
            <a:r>
              <a:rPr lang="fi-FI" dirty="0" smtClean="0"/>
              <a:t>Systemaattinen riskien kartoittaminen auttaa havaitsemaan suojattavaa kohdetta uhkaavat riskit.</a:t>
            </a:r>
          </a:p>
          <a:p>
            <a:pPr lvl="1"/>
            <a:r>
              <a:rPr lang="fi-FI" dirty="0" smtClean="0"/>
              <a:t>Riskienhallinnan sivutuotteena syntyy lista organisaation suojattavista kohteista ja prosesseista sekä mm. siitä, missä organisaation kannalta tärkeät tiedot sijaitsevat.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619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Tietoturvariskien hallinnan tavoitteet ja hyödyt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fi-FI" dirty="0" smtClean="0"/>
              <a:t>Riskien hallitseminen</a:t>
            </a:r>
          </a:p>
          <a:p>
            <a:pPr marL="857250" lvl="1" indent="-457200"/>
            <a:r>
              <a:rPr lang="fi-FI" dirty="0" smtClean="0"/>
              <a:t>= Sopivien suojausmekanismien valinta havaittujen riskien hallitsemiseksi riskien hallinnassa tehtyjen tietoisten päätösten mukaisesti.</a:t>
            </a:r>
          </a:p>
          <a:p>
            <a:pPr marL="857250" lvl="1" indent="-457200"/>
            <a:r>
              <a:rPr lang="fi-FI" dirty="0" smtClean="0"/>
              <a:t>Eri suojausmekanismien harkitseminen ja vertaileminen suojaustavoitteen aikaan saamiseksi.</a:t>
            </a:r>
          </a:p>
          <a:p>
            <a:pPr marL="857250" lvl="1" indent="-457200"/>
            <a:r>
              <a:rPr lang="fi-FI" dirty="0" smtClean="0"/>
              <a:t>Huomion kiinnittäminen siihen, että tietoturva koostuu monista eri tasoista ja komponenteista sekä teknisellä että </a:t>
            </a:r>
            <a:r>
              <a:rPr lang="fi-FI" smtClean="0"/>
              <a:t>hallinnollisella puolella.</a:t>
            </a:r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579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Tietoturvariskien hallinnan tavoitteet ja hyödyt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i-FI" dirty="0" smtClean="0"/>
              <a:t>Tietoturvasta tiedottaminen</a:t>
            </a:r>
          </a:p>
          <a:p>
            <a:pPr lvl="1"/>
            <a:r>
              <a:rPr lang="fi-FI" dirty="0" smtClean="0"/>
              <a:t>Ihmisten – sekä käyttäjien että ylläpitäjien - tietoisuuden, asenteiden ja toimintatapojen kehittäminen on erittäin tärkeää tietoturvan kannalta.</a:t>
            </a:r>
          </a:p>
          <a:p>
            <a:pPr lvl="1"/>
            <a:r>
              <a:rPr lang="fi-FI" dirty="0" smtClean="0"/>
              <a:t>Kaikki mahdollisuudet ”tietoturvapropagandan” harjoittamiseen kannattaa käyttää hyväksi.</a:t>
            </a:r>
          </a:p>
          <a:p>
            <a:pPr lvl="1"/>
            <a:r>
              <a:rPr lang="fi-FI" dirty="0" smtClean="0"/>
              <a:t>Riskien kartoittamiseen ja muuhun riskienhallintatyöhön osallistuvat valistuvat ”automaattisesti” tietoturvan tavoitteista ja problematiikasta.</a:t>
            </a:r>
          </a:p>
        </p:txBody>
      </p:sp>
    </p:spTree>
    <p:extLst>
      <p:ext uri="{BB962C8B-B14F-4D97-AF65-F5344CB8AC3E}">
        <p14:creationId xmlns:p14="http://schemas.microsoft.com/office/powerpoint/2010/main" val="6515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Tietoturvariskien hallinnan tavoitteet ja hyödyt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fi-FI" dirty="0" smtClean="0"/>
              <a:t>Tietoturvaan sitouttaminen</a:t>
            </a:r>
          </a:p>
          <a:p>
            <a:pPr lvl="1"/>
            <a:r>
              <a:rPr lang="fi-FI" dirty="0" smtClean="0"/>
              <a:t>Itse tietoturvatyössä mukana olevat henkilöt sitoutuvat paremmin tietoturvaan kuin muut henkilöt.</a:t>
            </a:r>
          </a:p>
          <a:p>
            <a:pPr lvl="1"/>
            <a:r>
              <a:rPr lang="fi-FI" dirty="0"/>
              <a:t>Riskienhallintatyössä mukana oleminen vaikuttaa ihmisten tietoturvakäyttäytymiseen edistävästi</a:t>
            </a:r>
            <a:r>
              <a:rPr lang="fi-FI" dirty="0" smtClean="0"/>
              <a:t>.</a:t>
            </a:r>
          </a:p>
          <a:p>
            <a:pPr lvl="1"/>
            <a:r>
              <a:rPr lang="fi-FI" dirty="0" smtClean="0"/>
              <a:t>Riskienhallintatyöhön kannattaa luoda edes väliaikainen, organisaation laajuinen ryhmä sekä tietojen saamisen että sitouttamisen näkökulmasta.</a:t>
            </a:r>
          </a:p>
        </p:txBody>
      </p:sp>
    </p:spTree>
    <p:extLst>
      <p:ext uri="{BB962C8B-B14F-4D97-AF65-F5344CB8AC3E}">
        <p14:creationId xmlns:p14="http://schemas.microsoft.com/office/powerpoint/2010/main" val="33773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199EC99A34824CBDC09D1AF008A449" ma:contentTypeVersion="0" ma:contentTypeDescription="Create a new document." ma:contentTypeScope="" ma:versionID="5e37e664de0e75206a7cfd1db168b8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E23B10-4441-469C-BC9C-2F31F47C5080}"/>
</file>

<file path=customXml/itemProps2.xml><?xml version="1.0" encoding="utf-8"?>
<ds:datastoreItem xmlns:ds="http://schemas.openxmlformats.org/officeDocument/2006/customXml" ds:itemID="{F9E7595A-5379-4EC6-8F89-1678A0AC8E1D}"/>
</file>

<file path=customXml/itemProps3.xml><?xml version="1.0" encoding="utf-8"?>
<ds:datastoreItem xmlns:ds="http://schemas.openxmlformats.org/officeDocument/2006/customXml" ds:itemID="{35D881B9-C3D0-4396-9D8D-AE16E85818B4}"/>
</file>

<file path=customXml/itemProps4.xml><?xml version="1.0" encoding="utf-8"?>
<ds:datastoreItem xmlns:ds="http://schemas.openxmlformats.org/officeDocument/2006/customXml" ds:itemID="{8C46242E-8D1C-41DA-BEC5-86B4E52F4DA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1648</Words>
  <Application>Microsoft Office PowerPoint</Application>
  <PresentationFormat>Näytössä katseltava diaesitys (4:3)</PresentationFormat>
  <Paragraphs>194</Paragraphs>
  <Slides>30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30</vt:i4>
      </vt:variant>
    </vt:vector>
  </HeadingPairs>
  <TitlesOfParts>
    <vt:vector size="31" baseType="lpstr">
      <vt:lpstr>Office-teema</vt:lpstr>
      <vt:lpstr>Tietoturvariskien tunnistamisen ja hallinnan välineet</vt:lpstr>
      <vt:lpstr>Tietoturvariskien tunnistamisen ja hallinnan välineet</vt:lpstr>
      <vt:lpstr>Tietoturvan tavoitteet, organisaation tavoitteet ja riskien hallinta</vt:lpstr>
      <vt:lpstr>Riskien hallinnan määritelmä</vt:lpstr>
      <vt:lpstr>Riskien toteutumista voidaan estää ja niiden toteutumiseen voidaan varautua</vt:lpstr>
      <vt:lpstr>Tietoturvariskien hallinnan tavoitteet ja hyödyt</vt:lpstr>
      <vt:lpstr>Tietoturvariskien hallinnan tavoitteet ja hyödyt</vt:lpstr>
      <vt:lpstr>Tietoturvariskien hallinnan tavoitteet ja hyödyt</vt:lpstr>
      <vt:lpstr>Tietoturvariskien hallinnan tavoitteet ja hyödyt</vt:lpstr>
      <vt:lpstr>Tietoturvariskien hallinnan tavoitteet ja hyödyt</vt:lpstr>
      <vt:lpstr>Riskien hallinnan prosessi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Riskien hallinnan riskit ja kriittiset menestystekijät</vt:lpstr>
      <vt:lpstr>Riskien hallinnan menetelmiä</vt:lpstr>
      <vt:lpstr>1. ”Tietoturvaryhmän” aivoriihi- ja tarralappu-tyyppinen lähestymistapa</vt:lpstr>
      <vt:lpstr>1. ”Tietoturvaryhmän” aivoriihi- ja tarralappu-tyyppinen lähestymistapa</vt:lpstr>
      <vt:lpstr>2. Tarkastuslistaan perustuva systemaattinen riskienhallintamenettely.</vt:lpstr>
      <vt:lpstr>2. Tarkastuslistaan perustuva systemaattinen riskienhallintamenettely.</vt:lpstr>
      <vt:lpstr>3. Prosessin tietoturvariskien hallinta FMEA:lla</vt:lpstr>
      <vt:lpstr>3. Prosessin tietoturvariskien hallinta FMEA:lla</vt:lpstr>
      <vt:lpstr>Jatkuvuusriskien hallinta</vt:lpstr>
      <vt:lpstr>Riskienhallintajärjestelmän tarkastaminen</vt:lpstr>
      <vt:lpstr>PowerPoint-esitys</vt:lpstr>
    </vt:vector>
  </TitlesOfParts>
  <Company>Raision AKK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pajujut</dc:creator>
  <cp:lastModifiedBy>home</cp:lastModifiedBy>
  <cp:revision>109</cp:revision>
  <dcterms:created xsi:type="dcterms:W3CDTF">2010-02-03T07:27:57Z</dcterms:created>
  <dcterms:modified xsi:type="dcterms:W3CDTF">2014-10-28T18:35:09Z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0x01010058199EC99A34824CBDC09D1AF008A449</vt:lpwstr>
  </property>
  <property fmtid="{D5CDD505-2E9C-101B-9397-08002B2CF9AE}" pid="3" name="_dlc_DocIdItemGuid">
    <vt:lpwstr>6b003ea4-d583-4390-acfc-bf69c4548c50</vt:lpwstr>
  </property>
  <property fmtid="{D5CDD505-2E9C-101B-9397-08002B2CF9AE}" pid="4" name="_dlc_DocId">
    <vt:lpwstr>4AARR7ENSMFJ-143-155</vt:lpwstr>
  </property>
  <property fmtid="{D5CDD505-2E9C-101B-9397-08002B2CF9AE}" pid="5" name="_dlc_DocIdUrl">
    <vt:lpwstr>http://intranet.raseko.fi/timali/_layouts/DocIdRedir.aspx?ID=4AARR7ENSMFJ-143-155, 4AARR7ENSMFJ-143-155</vt:lpwstr>
  </property>
</Properties>
</file>