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sldIdLst>
    <p:sldId id="256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84" r:id="rId15"/>
    <p:sldId id="264" r:id="rId16"/>
    <p:sldId id="281" r:id="rId17"/>
    <p:sldId id="282" r:id="rId18"/>
    <p:sldId id="283" r:id="rId19"/>
    <p:sldId id="286" r:id="rId20"/>
    <p:sldId id="280" r:id="rId21"/>
    <p:sldId id="260" r:id="rId22"/>
    <p:sldId id="272" r:id="rId23"/>
    <p:sldId id="274" r:id="rId24"/>
    <p:sldId id="275" r:id="rId25"/>
    <p:sldId id="276" r:id="rId26"/>
    <p:sldId id="277" r:id="rId27"/>
    <p:sldId id="278" r:id="rId28"/>
    <p:sldId id="263" r:id="rId29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648"/>
    <a:srgbClr val="5C0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3" autoAdjust="0"/>
    <p:restoredTop sz="86445" autoAdjust="0"/>
  </p:normalViewPr>
  <p:slideViewPr>
    <p:cSldViewPr>
      <p:cViewPr>
        <p:scale>
          <a:sx n="70" d="100"/>
          <a:sy n="70" d="100"/>
        </p:scale>
        <p:origin x="-99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C52C33-68C8-4115-ABAD-874913ABB822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CDE711-FCF7-4057-92BA-DD75F659F5A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83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DE711-FCF7-4057-92BA-DD75F659F5AE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173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kaikki_kirjelomakeet vedos_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" b="87547"/>
          <a:stretch>
            <a:fillRect/>
          </a:stretch>
        </p:blipFill>
        <p:spPr bwMode="auto">
          <a:xfrm>
            <a:off x="0" y="428625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8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dirty="0">
              <a:latin typeface="Gill Sans MT" pitchFamily="34" charset="0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6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5323-6D75-45F6-A5B5-454F7875B492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6C57F-C6EC-499D-92F4-BE3063CCA29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45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62CB-D401-4A57-BE09-FCA78DD81A4A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16EB-E02E-4653-B2C0-DEFF650B94F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1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5B44B-E737-4551-BF3C-052C85DE592D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FA35-3331-4B1B-829A-BEC26A81CDE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83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ln>
            <a:solidFill>
              <a:srgbClr val="9A0648"/>
            </a:solidFill>
          </a:ln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206B-87F5-4008-93AA-C1374EECB457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A1D9-0B51-4454-AF62-741465E7904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60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279E1-189F-422C-9590-BF441D5B76EE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7062C-825A-4971-883B-8F10A1D52BB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4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AEB2-7AC1-4C96-A252-C3A6F07CD576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9573-99EE-4CAB-A693-A2C91E54664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228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826E4-1774-47CC-999E-060D4A94E75E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E9E5-85BC-4A4D-A7B3-CA5C2185BAF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88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2BB9-515A-4BC7-9321-D6DECCB3CB54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FA35-BA08-452A-8C02-3D2A1D64EC2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86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5B816-6BA0-4B53-B4F6-D1D29D95CC1E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2912-F0D8-4E97-9B47-2FF8ADF101B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6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0C020-F9D7-460A-952E-E76D347151C7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EAFF-7A84-4C48-8929-2A57E98F968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288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E3B8-8C2C-4D8B-9CFE-772EADF47A3E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05DD5-A309-493D-8BD1-195D402BBED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82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D067C5-3CDD-4EB4-9EE8-A148417C9592}" type="datetimeFigureOut">
              <a:rPr lang="fi-FI"/>
              <a:pPr>
                <a:defRPr/>
              </a:pPr>
              <a:t>20.8.2013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EB9794-28D5-462E-AFAD-D53EB3A89FA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7" name="Suorakulmio 6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 err="1">
                <a:latin typeface="Gill Sans MT" pitchFamily="34" charset="0"/>
              </a:rPr>
              <a:t>www.timali.fi</a:t>
            </a:r>
            <a:endParaRPr lang="fi-FI" dirty="0"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htiohje.fi/web/guest/562;jsessionid=646304727A9583CDE97F21805960086F3699E44BE669588613E73526B93FE4ECAAD64FD5BB470171AFCF6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3200" dirty="0" smtClean="0"/>
              <a:t>Tietoturvastandardit </a:t>
            </a:r>
            <a:r>
              <a:rPr lang="fi-FI" sz="3200" dirty="0"/>
              <a:t>ja muut vaatimuskokoelmat ja niiden soveltaminen organisaatiossa 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752600"/>
          </a:xfrm>
        </p:spPr>
        <p:txBody>
          <a:bodyPr/>
          <a:lstStyle/>
          <a:p>
            <a:r>
              <a:rPr lang="fi-FI" dirty="0" smtClean="0"/>
              <a:t>Esa </a:t>
            </a:r>
            <a:r>
              <a:rPr lang="fi-FI" dirty="0" err="1" smtClean="0"/>
              <a:t>Arvas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50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PCI DSS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fi-FI" dirty="0" smtClean="0"/>
              <a:t>Luottokorttiteollisuuden tietoturvastandardi.</a:t>
            </a:r>
          </a:p>
          <a:p>
            <a:r>
              <a:rPr lang="fi-FI" dirty="0" smtClean="0"/>
              <a:t>Soveltamisen ankaruus vaihtelee luottokorttimaksujen vastaanottajan koon (mitattuna korttimaksujen vuotuisella määrällä) ja korttitietojen käsittelytavan mukaan.</a:t>
            </a:r>
          </a:p>
          <a:p>
            <a:r>
              <a:rPr lang="fi-FI" dirty="0" smtClean="0"/>
              <a:t>Edellyttää ankarimmillaan suurille maksujen vastaanottajille (yli miljoona korttimaksua vuodessa)  erityisjärjestelyitä korttitietojen suojaamiseksi ja suojausjärjestelmien neljännesvuosittaisia tietoturvatarkastuksia.</a:t>
            </a:r>
          </a:p>
          <a:p>
            <a:r>
              <a:rPr lang="fi-FI" dirty="0" smtClean="0"/>
              <a:t>Jos mitään syytä luottokorttitietojen säilyttämiseen maksujen vastaanottajien omissa järjestelmissä ei ole, kannattaa maksujen vastaan ottaminen ulkoistaa esimerkiksi Luottokunnalle (</a:t>
            </a:r>
            <a:r>
              <a:rPr lang="fi-FI" dirty="0" err="1" smtClean="0"/>
              <a:t>eMaksupalvelu</a:t>
            </a:r>
            <a:r>
              <a:rPr lang="fi-FI" dirty="0" smtClean="0"/>
              <a:t>). Näin mitään luottokorttitietoja ei tallenneta maksujen vastaanottajan järjestelmiin esimerkiksi verkkokauppapaikassa.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54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ISO 27001-tietoturvastandardi(t)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104456"/>
          </a:xfrm>
        </p:spPr>
        <p:txBody>
          <a:bodyPr>
            <a:normAutofit fontScale="70000" lnSpcReduction="20000"/>
          </a:bodyPr>
          <a:lstStyle/>
          <a:p>
            <a:r>
              <a:rPr lang="fi-FI" dirty="0" smtClean="0"/>
              <a:t>Rakkaalla standardilla on ollut useita nimiä: BS7799, ISO 17799.</a:t>
            </a:r>
          </a:p>
          <a:p>
            <a:r>
              <a:rPr lang="fi-FI" b="1" dirty="0" smtClean="0"/>
              <a:t>ISO 27001</a:t>
            </a:r>
          </a:p>
          <a:p>
            <a:pPr lvl="1"/>
            <a:r>
              <a:rPr lang="fi-FI" dirty="0" smtClean="0"/>
              <a:t>Velvoittava osa. Kuvaa tietoturvan hallintajärjestelmän vaatimukset.</a:t>
            </a:r>
          </a:p>
          <a:p>
            <a:pPr lvl="1"/>
            <a:r>
              <a:rPr lang="fi-FI" dirty="0" smtClean="0"/>
              <a:t>Jos järjestelmän, palvelun tms. tietoturvan halutaan sanoa olevan ISO 27001-tietoturvastandardin mukainen tai mikäli järjestelmä, palvelu tms. halutaan sertifioida ISO 27001-standardin mukaiseksi, on velvoittavan osan vaatimukset täytettävä.</a:t>
            </a:r>
          </a:p>
          <a:p>
            <a:r>
              <a:rPr lang="fi-FI" b="1" dirty="0" smtClean="0"/>
              <a:t>ISO 27002</a:t>
            </a:r>
          </a:p>
          <a:p>
            <a:pPr lvl="1"/>
            <a:r>
              <a:rPr lang="fi-FI" dirty="0" smtClean="0"/>
              <a:t>Entinen ISO 17799.</a:t>
            </a:r>
          </a:p>
          <a:p>
            <a:pPr lvl="1"/>
            <a:r>
              <a:rPr lang="fi-FI" dirty="0" smtClean="0"/>
              <a:t>Sisältää ne turvamekanismit, joita voidaan käyttää </a:t>
            </a:r>
            <a:r>
              <a:rPr lang="fi-FI" dirty="0" smtClean="0"/>
              <a:t>organisaation </a:t>
            </a:r>
            <a:r>
              <a:rPr lang="fi-FI" dirty="0" smtClean="0"/>
              <a:t>tietoturvavaatimusten mukaisten tietoturvatavoitteiden toteuttamiseen.</a:t>
            </a:r>
          </a:p>
          <a:p>
            <a:pPr lvl="1"/>
            <a:r>
              <a:rPr lang="fi-FI" dirty="0" smtClean="0"/>
              <a:t>Käytettävät turvamekanismit voidaan valita ISO 27002:sta tai muualta. Valinnat ja valitsematta jättämiset on perusteltava.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2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fi-FI" sz="3600" dirty="0" smtClean="0"/>
              <a:t>ISO 27001-standardin mukaisen tietoturvan luomisen minimivaatimukset</a:t>
            </a:r>
            <a:endParaRPr lang="fi-FI" sz="36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On luotava standardin mukainen tietoturvan hallintajärjestelmä standardin velvoittavan osan mukaisesti.</a:t>
            </a:r>
          </a:p>
          <a:p>
            <a:pPr marL="400050" lvl="1" indent="0">
              <a:buNone/>
            </a:pPr>
            <a:r>
              <a:rPr lang="fi-FI" sz="3200" b="1" dirty="0" smtClean="0"/>
              <a:t>JA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On valittava riskienhallinnan päätösten mukaiset suojamekanismit käyttöön standardin ohjeellisesta osasta tai muualta.</a:t>
            </a:r>
          </a:p>
          <a:p>
            <a:pPr marL="400050" lvl="1" indent="0">
              <a:buNone/>
            </a:pPr>
            <a:r>
              <a:rPr lang="fi-FI" sz="3600" b="1" dirty="0" smtClean="0"/>
              <a:t>=</a:t>
            </a:r>
            <a:r>
              <a:rPr lang="fi-FI" dirty="0" smtClean="0"/>
              <a:t> </a:t>
            </a:r>
            <a:r>
              <a:rPr lang="fi-FI" sz="3200" dirty="0" smtClean="0"/>
              <a:t>ISO 27001-standardin mukainen tietotuvan toteutus ja hallinta.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0047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Tietoturvan hallintajärjestelmä ISO 27001-standardin mukaan.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fi-FI" dirty="0" smtClean="0"/>
              <a:t>Organisaatiolla tulee olla tietoturvan hallintajärjestelmä.</a:t>
            </a:r>
          </a:p>
          <a:p>
            <a:r>
              <a:rPr lang="fi-FI" dirty="0" smtClean="0"/>
              <a:t>Hallintajärjestelmä tulee luoda seuraavien periaatteiden mukaisesti: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Tietoturvan hallintajärjestelmän kattavuus ja rajat tulee määritellä.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Tietoturvapolitiikka tulee määritellä.</a:t>
            </a:r>
          </a:p>
          <a:p>
            <a:pPr marL="1371600" lvl="2" indent="-514350"/>
            <a:r>
              <a:rPr lang="fi-FI" dirty="0" smtClean="0"/>
              <a:t>Tietoturvan yleiset suuntaviivat, tavoitteet ja organisointi.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Riskien arvioinnin toimintatapa tulee määritellä.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Suojattavat kohteet ja riskit tulee tunnistaa.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Riskien vaikutukset tulee analysoida.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Riskien käsittelyn vaihtoehdot tulee tunnistaa ja arvioida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Valvontatavoitteet ja turvamekanismit riskien käsittelyyn tulee valita.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Ehdotetuille jäännösriskeille tulee hankkia johdon hyväksyntä.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Tietoturvan hallintajärjestelmän käyttöönotolle ja käytölle tulee hankkia johdon hyväksyntä.</a:t>
            </a:r>
          </a:p>
          <a:p>
            <a:pPr marL="914400" lvl="1" indent="-514350">
              <a:buFont typeface="+mj-lt"/>
              <a:buAutoNum type="alphaLcParenR"/>
            </a:pPr>
            <a:r>
              <a:rPr lang="fi-FI" dirty="0" smtClean="0"/>
              <a:t>Soveltamissuunnitelma tulee valmistaa.</a:t>
            </a:r>
          </a:p>
          <a:p>
            <a:r>
              <a:rPr lang="fi-FI" dirty="0" smtClean="0"/>
              <a:t>Riskienhallinta, turvamekanismien käyttö, tietoisuusohjelma ja tietoturvan hallintajärjestelmän johtaminen tulee toteuttaa.</a:t>
            </a:r>
          </a:p>
          <a:p>
            <a:r>
              <a:rPr lang="fi-FI" dirty="0" smtClean="0"/>
              <a:t>Tietoturvan hallintajärjestelmän dokumenteista tulee huolehtia.</a:t>
            </a:r>
          </a:p>
          <a:p>
            <a:r>
              <a:rPr lang="fi-FI" dirty="0" smtClean="0"/>
              <a:t>Tietoturvan hallintajärjestelmää tulee katselmoida ja tarvittaessa kehittää.</a:t>
            </a:r>
          </a:p>
          <a:p>
            <a:pPr marL="400050" lvl="1" indent="0">
              <a:buNone/>
            </a:pPr>
            <a:endParaRPr lang="fi-FI" dirty="0" smtClean="0"/>
          </a:p>
          <a:p>
            <a:pPr marL="514350" indent="-514350">
              <a:buFont typeface="+mj-lt"/>
              <a:buAutoNum type="alphaLcParenR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04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ISO 27001-standardin soveltaminen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Standardin velvoittavat osat on täytettävä.</a:t>
            </a:r>
          </a:p>
          <a:p>
            <a:r>
              <a:rPr lang="fi-FI" dirty="0" smtClean="0"/>
              <a:t>Standardin turvamekanismiosasta on valittava riittävät ja asianmukaiset turvamekanismit –  </a:t>
            </a:r>
            <a:r>
              <a:rPr lang="fi-FI" dirty="0" err="1" smtClean="0"/>
              <a:t>turvamekanismit</a:t>
            </a:r>
            <a:r>
              <a:rPr lang="fi-FI" dirty="0" smtClean="0"/>
              <a:t> saavat olla muitakin.</a:t>
            </a:r>
          </a:p>
          <a:p>
            <a:r>
              <a:rPr lang="fi-FI" dirty="0" smtClean="0"/>
              <a:t>Turvamekanismien mahdollinen pois jättäminen on perusteltava.</a:t>
            </a:r>
          </a:p>
          <a:p>
            <a:r>
              <a:rPr lang="fi-FI" dirty="0" smtClean="0"/>
              <a:t>Usein asiaa lähestytään erityisen tarkastuslistan avulla ja käydään ISO 27002 kohta kohdalta </a:t>
            </a:r>
            <a:r>
              <a:rPr lang="fi-FI" smtClean="0"/>
              <a:t>läpi tarkastellen kukin turvamekanismi </a:t>
            </a:r>
            <a:r>
              <a:rPr lang="fi-FI" dirty="0" smtClean="0"/>
              <a:t>ja sen käyttöön ottaminen / pois jättäminen perusteluineen.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0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ISO 27001 – mistä sen saa?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/>
          <a:lstStyle/>
          <a:p>
            <a:r>
              <a:rPr lang="fi-FI" dirty="0" err="1" smtClean="0"/>
              <a:t>ISO-standardit</a:t>
            </a:r>
            <a:r>
              <a:rPr lang="fi-FI" dirty="0" smtClean="0"/>
              <a:t> ovat tekijänoikeuksien alaista materiaalia. </a:t>
            </a:r>
            <a:endParaRPr lang="fi-FI" dirty="0"/>
          </a:p>
          <a:p>
            <a:r>
              <a:rPr lang="fi-FI" dirty="0" err="1" smtClean="0"/>
              <a:t>ISO-standardeja</a:t>
            </a:r>
            <a:r>
              <a:rPr lang="fi-FI" dirty="0" smtClean="0"/>
              <a:t> myy Suomessa Suomen Standardisoimisliitto eli SFS (</a:t>
            </a:r>
            <a:r>
              <a:rPr lang="fi-FI" dirty="0" err="1" smtClean="0"/>
              <a:t>www.sfs.fi</a:t>
            </a:r>
            <a:r>
              <a:rPr lang="fi-FI" dirty="0" smtClean="0"/>
              <a:t>).</a:t>
            </a:r>
          </a:p>
          <a:p>
            <a:r>
              <a:rPr lang="fi-FI" dirty="0" smtClean="0"/>
              <a:t>ISO 27001 ja ISO 27002 maksavat </a:t>
            </a:r>
            <a:r>
              <a:rPr lang="fi-FI" dirty="0" err="1" smtClean="0"/>
              <a:t>PDF-tiedostoina</a:t>
            </a:r>
            <a:r>
              <a:rPr lang="fi-FI" dirty="0" smtClean="0"/>
              <a:t> SFS:n verkkokaupassa yhteensä noin 370 euroa.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174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ISO 27002-turvamekanismikokoelma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ISO 27001 toteaa:</a:t>
            </a:r>
          </a:p>
          <a:p>
            <a:pPr lvl="1"/>
            <a:r>
              <a:rPr lang="fi-FI" dirty="0"/>
              <a:t>Tietoturvallisuuden hallintajärjestelmä luodaan takaamaan riittävien ja asianmukaisesti mitoitettujen turvamekanismien valinta</a:t>
            </a:r>
            <a:r>
              <a:rPr lang="fi-FI" dirty="0" smtClean="0"/>
              <a:t>.</a:t>
            </a:r>
          </a:p>
          <a:p>
            <a:r>
              <a:rPr lang="fi-FI" dirty="0" smtClean="0"/>
              <a:t>Riittävyys ja asianmukaisuus selvitetään riskienhallinnan avulla ja sitten valitaan standardin ISO 27002 mukaiset – tai jotkin muut – turvamekanismit toteuttamaan asetettuja turvaamistavoitteita. Turvamekanismin käyttämättä jättäminen on perusteltava.</a:t>
            </a:r>
          </a:p>
          <a:p>
            <a:r>
              <a:rPr lang="fi-FI" dirty="0" smtClean="0"/>
              <a:t>Portaali: ISO 27002 (ent. ISO 17799) –tarkistuslista </a:t>
            </a:r>
            <a:r>
              <a:rPr lang="fi-FI" dirty="0"/>
              <a:t>ja turvamekanismiluettelo: </a:t>
            </a:r>
            <a:r>
              <a:rPr lang="fi-FI" dirty="0" smtClean="0"/>
              <a:t>ISO_17799_checklist.pdf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ISO 27001-standardin mukainen tietoturvasuunnitelma kohteelle</a:t>
            </a:r>
            <a:endParaRPr lang="fi-FI" sz="48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85000" lnSpcReduction="20000"/>
          </a:bodyPr>
          <a:lstStyle/>
          <a:p>
            <a:r>
              <a:rPr lang="fi-FI" dirty="0" err="1" smtClean="0"/>
              <a:t>Esimerkkicase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Asiakas tai muu sidosryhmä edellyttää ISO 27001-standardin mukaisen tietoturvan rakentamista uudelle tietojärjestelmälle tai palvelulle tai jo olemassa olevan järjestelmän tai palvelun tietoturvan kehittämistä ISO 27001-suuntaan.</a:t>
            </a:r>
          </a:p>
          <a:p>
            <a:pPr lvl="1"/>
            <a:r>
              <a:rPr lang="fi-FI" dirty="0" smtClean="0"/>
              <a:t>Hanke edellyttää tietoturvan hallintajärjestelmään panostamista ja mm. suojattavien kohteiden ja riskien tunnistamista.</a:t>
            </a:r>
          </a:p>
          <a:p>
            <a:pPr lvl="1"/>
            <a:r>
              <a:rPr lang="fi-FI" dirty="0" smtClean="0"/>
              <a:t>Kohdejärjestelmälle kannattaa luoda tietoturvasuunnitelma, jossa asioita mietitään keskitetysti.</a:t>
            </a:r>
          </a:p>
          <a:p>
            <a:pPr lvl="1"/>
            <a:r>
              <a:rPr lang="fi-FI" dirty="0" smtClean="0"/>
              <a:t>Portaali: ISO </a:t>
            </a:r>
            <a:r>
              <a:rPr lang="fi-FI" dirty="0"/>
              <a:t>27001-yhteensopiva tietoturvasuunnitelmapohja: ISO 27001 </a:t>
            </a:r>
            <a:r>
              <a:rPr lang="fi-FI" dirty="0" err="1"/>
              <a:t>Tietoturvasuunnitelmapohja.docx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Tietoturvallisuustasot valtion hallinnossa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fi-FI" dirty="0"/>
              <a:t>Tietoturvatasot ovat Valtiovarainministeriön Vahti </a:t>
            </a:r>
            <a:r>
              <a:rPr lang="fi-FI" dirty="0" smtClean="0"/>
              <a:t>2/2010-julkaisussa </a:t>
            </a:r>
            <a:r>
              <a:rPr lang="fi-FI" dirty="0"/>
              <a:t>(Ohje tietoturvallisuudesta valtionhallinnossa annetun asetuksen täytäntöön panosta) määriteltyjä organisaation tietoturvallisuuden kyvykkyystasoja.</a:t>
            </a:r>
          </a:p>
          <a:p>
            <a:pPr eaLnBrk="1" hangingPunct="1"/>
            <a:r>
              <a:rPr lang="fi-FI" dirty="0" smtClean="0"/>
              <a:t>Tietoturvatasot </a:t>
            </a:r>
            <a:r>
              <a:rPr lang="fi-FI" dirty="0"/>
              <a:t>ovat perus, </a:t>
            </a:r>
            <a:r>
              <a:rPr lang="fi-FI" dirty="0" smtClean="0"/>
              <a:t> korotettu ja korkea </a:t>
            </a:r>
            <a:r>
              <a:rPr lang="fi-FI" dirty="0"/>
              <a:t>taso.</a:t>
            </a:r>
          </a:p>
          <a:p>
            <a:pPr eaLnBrk="1" hangingPunct="1"/>
            <a:r>
              <a:rPr lang="fi-FI" dirty="0"/>
              <a:t>Kullekin </a:t>
            </a:r>
            <a:r>
              <a:rPr lang="fi-FI" dirty="0" smtClean="0"/>
              <a:t>tasolle </a:t>
            </a:r>
            <a:r>
              <a:rPr lang="fi-FI" dirty="0"/>
              <a:t>on määritelty omat kriteerinsä eri tarkasteltavien tietoturvan osa-alueiden </a:t>
            </a:r>
            <a:r>
              <a:rPr lang="fi-FI" dirty="0" smtClean="0"/>
              <a:t>suhteen hallinnollisen ja teknisen tietoturvan alueella.</a:t>
            </a:r>
          </a:p>
          <a:p>
            <a:r>
              <a:rPr lang="fi-FI" dirty="0" smtClean="0"/>
              <a:t>Velvoittavuus: Valtioneuvoston asetus tietoturvallisuudesta valtionhallinnossa (681/2010):</a:t>
            </a:r>
          </a:p>
          <a:p>
            <a:pPr lvl="1"/>
            <a:r>
              <a:rPr lang="fi-FI" dirty="0" smtClean="0"/>
              <a:t>Annettu </a:t>
            </a:r>
            <a:r>
              <a:rPr lang="fi-FI" dirty="0"/>
              <a:t>Helsingissä 1 päivänä heinäkuuta </a:t>
            </a:r>
            <a:r>
              <a:rPr lang="fi-FI" dirty="0" smtClean="0"/>
              <a:t>2010.</a:t>
            </a:r>
          </a:p>
          <a:p>
            <a:pPr lvl="1"/>
            <a:r>
              <a:rPr lang="fi-FI" dirty="0" smtClean="0"/>
              <a:t>Asetus edellyttää valtion virastoilta  </a:t>
            </a:r>
            <a:r>
              <a:rPr lang="fi-FI" dirty="0"/>
              <a:t>tietoturvallisuuden perustason </a:t>
            </a:r>
            <a:r>
              <a:rPr lang="fi-FI" dirty="0" smtClean="0"/>
              <a:t>saavuttamisen </a:t>
            </a:r>
            <a:r>
              <a:rPr lang="fi-FI" dirty="0"/>
              <a:t>syyskuuhun 2013 mennessä.</a:t>
            </a:r>
          </a:p>
          <a:p>
            <a:endParaRPr lang="fi-FI" dirty="0"/>
          </a:p>
          <a:p>
            <a:pPr eaLnBrk="1" hangingPunct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52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Tietoturvallisuustasot</a:t>
            </a:r>
            <a:br>
              <a:rPr lang="fi-FI" dirty="0" smtClean="0"/>
            </a:br>
            <a:r>
              <a:rPr lang="fi-FI" dirty="0" smtClean="0"/>
              <a:t>Esimerkkejä 1</a:t>
            </a:r>
            <a:endParaRPr lang="fi-FI" dirty="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27210"/>
              </p:ext>
            </p:extLst>
          </p:nvPr>
        </p:nvGraphicFramePr>
        <p:xfrm>
          <a:off x="395536" y="1916832"/>
          <a:ext cx="8424936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Osa-alueen</a:t>
                      </a:r>
                      <a:r>
                        <a:rPr lang="fi-FI" sz="1050" baseline="0" dirty="0" smtClean="0"/>
                        <a:t> nimi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1.1.1</a:t>
                      </a:r>
                      <a:r>
                        <a:rPr lang="fi-FI" sz="1050" baseline="0" dirty="0" smtClean="0"/>
                        <a:t> Strateginen ohjaus</a:t>
                      </a:r>
                      <a:endParaRPr lang="fi-FI" sz="105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Tavoitteet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Organisaatio on tunnistanut ydintoimintoihinsa liittyvät jatkuvuuden ja erityistilanteiden hallintaa sekä tiedon turvaamista ohjaavat tekijät ja velvoitteet. Toiminnan jatkuvuuden hallinnan ja tiedon</a:t>
                      </a:r>
                    </a:p>
                    <a:p>
                      <a:r>
                        <a:rPr lang="fi-FI" sz="1050" dirty="0" smtClean="0"/>
                        <a:t>turvaamisen toimenpiteet tukevat organisaation ydintoiminnan tavoitteita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Perustason</a:t>
                      </a:r>
                      <a:r>
                        <a:rPr lang="fi-FI" sz="1050" baseline="0" dirty="0" smtClean="0"/>
                        <a:t> 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Organisaation toimintaa koskevan lainsäädännön asettamien vaatimusten tunnistaminen ja niistä henkilöstölle tiedottaminen on organisoitu ja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vastuutettu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Organisaation ydintoiminnot ja -prosessit on tunnistettu sekä organisoitu ja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vastuutettu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Organisaatiolla on kirjallinen johdon hyväksymä tietoturvapolitiikka.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Korotetun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Organisaatiolla on strategiatason kirjallinen suunnitelma, josta mm. käy ilmi, miten tietoturvatyö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vastuutetaan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 organisoidaan ydintavoitteiden saavuttamiseksi.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Korkean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Organisaatiolla on vuosittainen tietoturvallisuuden kehittämissuunnitelma.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Tulosohjauksessa käytetään myös tietoturvallisuuteen liittyviä osuuksia.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5400" dirty="0" smtClean="0"/>
              <a:t>Päivän aiheita</a:t>
            </a:r>
            <a:endParaRPr lang="fi-FI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Keskeiset standardit ja vaatimuskokoelmat</a:t>
            </a:r>
          </a:p>
          <a:p>
            <a:pPr lvl="1"/>
            <a:r>
              <a:rPr lang="fi-FI" dirty="0" smtClean="0"/>
              <a:t>Tarkemman tarkastelun alla ISO 27001-tietoturvastandardi ja valtion hallinnon </a:t>
            </a:r>
            <a:r>
              <a:rPr lang="fi-FI" dirty="0" smtClean="0"/>
              <a:t>tietoturvallisuustasot.</a:t>
            </a:r>
            <a:endParaRPr lang="fi-FI" dirty="0" smtClean="0"/>
          </a:p>
          <a:p>
            <a:r>
              <a:rPr lang="fi-FI" dirty="0" smtClean="0"/>
              <a:t>Tietoturvastandardin </a:t>
            </a:r>
            <a:r>
              <a:rPr lang="fi-FI" dirty="0"/>
              <a:t>soveltaminen </a:t>
            </a:r>
            <a:r>
              <a:rPr lang="fi-FI" dirty="0" smtClean="0"/>
              <a:t>organisaatiossa</a:t>
            </a:r>
          </a:p>
          <a:p>
            <a:pPr lvl="1"/>
            <a:r>
              <a:rPr lang="fi-FI" dirty="0" smtClean="0"/>
              <a:t>Riskienhallintalähtöinen </a:t>
            </a:r>
            <a:r>
              <a:rPr lang="fi-FI" dirty="0"/>
              <a:t>lähestymistapa ja standardin </a:t>
            </a:r>
            <a:r>
              <a:rPr lang="fi-FI" dirty="0" smtClean="0"/>
              <a:t>soveltamissuunnitelma.</a:t>
            </a:r>
            <a:endParaRPr lang="fi-FI" dirty="0"/>
          </a:p>
          <a:p>
            <a:r>
              <a:rPr lang="fi-FI" dirty="0"/>
              <a:t>Tietoturvan hallintajärjestelmän rakentaminen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Tietoturvasuunnitelma.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4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Tietoturvallisuustasot</a:t>
            </a:r>
            <a:br>
              <a:rPr lang="fi-FI" dirty="0" smtClean="0"/>
            </a:br>
            <a:r>
              <a:rPr lang="fi-FI" dirty="0" smtClean="0"/>
              <a:t>Esimerkkejä 2</a:t>
            </a:r>
            <a:endParaRPr lang="fi-FI" dirty="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5493"/>
              </p:ext>
            </p:extLst>
          </p:nvPr>
        </p:nvGraphicFramePr>
        <p:xfrm>
          <a:off x="395536" y="1916832"/>
          <a:ext cx="8424936" cy="270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Osa-alueen</a:t>
                      </a:r>
                      <a:r>
                        <a:rPr lang="fi-FI" sz="1050" baseline="0" dirty="0" smtClean="0"/>
                        <a:t> nimi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1.1.2 Resursointi ja organisointi</a:t>
                      </a:r>
                      <a:endParaRPr lang="fi-FI" sz="105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Tavoitteet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Jatkuvuuden hallinnalle ja tiedon turvaamiselle on asetettu tavoitteisiin nähden riittävät resurssit.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Perustason</a:t>
                      </a:r>
                      <a:r>
                        <a:rPr lang="fi-FI" sz="1050" baseline="0" dirty="0" smtClean="0"/>
                        <a:t> 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Organisaatioon on nimitetty tietoturvavastaava, jonka työnkuvassa on mainittu tietoturvavastuut.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Tietoturvavastaavalla on aikaa tietoturvavastuidensa suorittamiseen.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Korotetun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Kaikkien tietoturvavastuita omaavien työnkuvissa vastuu on mainittu.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Organisaatiossa on sen kokoon ja tavoitteisiin nähden riittävästi tietoturvahenkilöstöä.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Tietoturvallisuuden resursointi on huomioitu organisaation toiminta- ja taloussuunnittelussa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 budjetissa ja toteutumista seurataan.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Korkean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Tietoturvavastaava on päätoiminen.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Tietoturvallisuustasot</a:t>
            </a:r>
            <a:br>
              <a:rPr lang="fi-FI" dirty="0" smtClean="0"/>
            </a:br>
            <a:r>
              <a:rPr lang="fi-FI" dirty="0" smtClean="0"/>
              <a:t>Esimerkkejä 3</a:t>
            </a:r>
            <a:endParaRPr lang="fi-FI" dirty="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90431"/>
              </p:ext>
            </p:extLst>
          </p:nvPr>
        </p:nvGraphicFramePr>
        <p:xfrm>
          <a:off x="395536" y="1916832"/>
          <a:ext cx="8424936" cy="302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Osa-alueen</a:t>
                      </a:r>
                      <a:r>
                        <a:rPr lang="fi-FI" sz="1050" baseline="0" dirty="0" smtClean="0"/>
                        <a:t> nimi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1.1.5 Johtaminen erityistilanteessa</a:t>
                      </a:r>
                      <a:endParaRPr lang="fi-FI" sz="105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Tavoitteet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Erityistilanteiden hallinta on organisoitu ja huomioitu toimintamalleissa.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Perustason</a:t>
                      </a:r>
                      <a:r>
                        <a:rPr lang="fi-FI" sz="1050" baseline="0" dirty="0" smtClean="0"/>
                        <a:t> 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Tietoturvapoikkeamien käsittely on organisoitu ja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vastuutettu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Vakavista tietoturvapoikkeamista kerrotaan johdolle viivytyksettä ja niistä pidetään kirjaa.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Korotetun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Organisaatiossa on kirjallinen malli tietoturvapoikkeamien käsittelyyn. Ohjeessa on määritelty roolitasolla kuka selvittää tapahtunutta kenen määräyksestä ja kuka päättää viranomaiskontakteista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(esim. esitutkintapyynnön teosta) ja tiedottamisesta.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Tietoturvapoikkeamista tehdään jälkikäteisanalyysi ja käynnistetään tarvittavat korjaavat toimenpiteet tapahtuman uusiutumisen ehkäisemiseksi.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Korkean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Havaituista tietoturvapoikkeamista tehdään vuosittain yhteenveto.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Tietoturvapoikkeamista vaihdetaan tietoja kumppanien kanssa ja kumppanien kokemuksia käytetään hyväksi.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4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Tietoturvallisuustasot</a:t>
            </a:r>
            <a:br>
              <a:rPr lang="fi-FI" dirty="0" smtClean="0"/>
            </a:br>
            <a:r>
              <a:rPr lang="fi-FI" dirty="0" smtClean="0"/>
              <a:t>Esimerkkejä 4</a:t>
            </a:r>
            <a:endParaRPr lang="fi-FI" dirty="0"/>
          </a:p>
        </p:txBody>
      </p:sp>
      <p:graphicFrame>
        <p:nvGraphicFramePr>
          <p:cNvPr id="7" name="Taulukk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1649"/>
              </p:ext>
            </p:extLst>
          </p:nvPr>
        </p:nvGraphicFramePr>
        <p:xfrm>
          <a:off x="395536" y="1916832"/>
          <a:ext cx="8424936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Osa-alueen</a:t>
                      </a:r>
                      <a:r>
                        <a:rPr lang="fi-FI" sz="1050" baseline="0" dirty="0" smtClean="0"/>
                        <a:t> nimi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2.3 Tietojenkäsittely-ympäristöjen käyttöönotto ja poisto</a:t>
                      </a:r>
                      <a:endParaRPr lang="fi-FI" sz="105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Tavoitteet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Tietojenkäsittely-ympäristöt, lähinnä tietojärjestelmät ja työasemat otetaan käyttöön ja poistetaan käytöstä turvallisesti elinkaarenhallintaprosessin mukaisesti.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Perustason</a:t>
                      </a:r>
                      <a:r>
                        <a:rPr lang="fi-FI" sz="1050" baseline="0" dirty="0" smtClean="0"/>
                        <a:t> 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Tietojärjestelmän ja työasemien käyttöönottoasennuksessa ja käytöstä poistamisessa otetaan huomioon järjestelmän tietosisällön tietoturvavaatimukset.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Tietojärjestelmien ja työasemien käyttöönottoon ja käytöstä poistamiseen liittyvät toimenpiteet on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vastuutettu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 organisoitu.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Korotetun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Tietojärjestelmien ja työasemien ensiasennuksesta ja käytöstä poistosta on kirjallinen ohjeisto, jossa kerrotaan mm. eri turvatasoilla käytettävät tietoturva-asetukset sekä laitteiden käsittelyn ja massamuistien tyhjennyksen menettelyt silloin kun ne siirtyvät ympäristöstä toiseen tai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kun ne poistuvat organisaation hallinnasta.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Ohjeiden päivitys on </a:t>
                      </a:r>
                      <a:r>
                        <a:rPr lang="fi-FI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vastuutettu</a:t>
                      </a:r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 organisoitu.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Korkean tason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lisävaatimukset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Korkean tietoturvallisuustason tietojärjestelmät ja työasemat kovennetaan.</a:t>
                      </a:r>
                    </a:p>
                    <a:p>
                      <a:r>
                        <a:rPr lang="fi-FI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Tietojärjestelmät ja työasemat huolletaan niin, että massamuisteilla olevat tiedot eivät joudu ulkopuolisten haltuun.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Tietoturvallisuustasot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i-FI" dirty="0" smtClean="0"/>
              <a:t>Tietoturvallisuustasojen </a:t>
            </a:r>
            <a:r>
              <a:rPr lang="fi-FI" dirty="0"/>
              <a:t>yksityiskohtaiset </a:t>
            </a:r>
            <a:r>
              <a:rPr lang="fi-FI" dirty="0" smtClean="0"/>
              <a:t>vaatimukset löytyvät </a:t>
            </a:r>
            <a:r>
              <a:rPr lang="fi-FI" dirty="0" smtClean="0">
                <a:hlinkClick r:id="rId2"/>
              </a:rPr>
              <a:t>Valtiovarainministeriön sivuilta. 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4925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kstiruutu 3"/>
          <p:cNvSpPr txBox="1">
            <a:spLocks noChangeArrowheads="1"/>
          </p:cNvSpPr>
          <p:nvPr/>
        </p:nvSpPr>
        <p:spPr bwMode="auto">
          <a:xfrm>
            <a:off x="1547813" y="2349500"/>
            <a:ext cx="6480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i-FI" sz="4000"/>
              <a:t>Timalin tietoturvapalvelut – me puhumme tietoturvasta ymmärrettävällä kielellä!</a:t>
            </a:r>
          </a:p>
        </p:txBody>
      </p:sp>
    </p:spTree>
    <p:extLst>
      <p:ext uri="{BB962C8B-B14F-4D97-AF65-F5344CB8AC3E}">
        <p14:creationId xmlns:p14="http://schemas.microsoft.com/office/powerpoint/2010/main" val="20195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Tietoturvan standardit, vaatimuskokoelmat ja parhaat käytännöt 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Useita eri lähteistä ja eri liiketoiminnan ja julkisen vallan tahoille.</a:t>
            </a:r>
          </a:p>
          <a:p>
            <a:r>
              <a:rPr lang="fi-FI" dirty="0" smtClean="0"/>
              <a:t>Esimerkkejä:</a:t>
            </a:r>
          </a:p>
          <a:p>
            <a:pPr lvl="1"/>
            <a:r>
              <a:rPr lang="fi-FI" dirty="0" smtClean="0"/>
              <a:t>ISO 27001</a:t>
            </a:r>
          </a:p>
          <a:p>
            <a:pPr lvl="2"/>
            <a:r>
              <a:rPr lang="fi-FI" dirty="0" smtClean="0"/>
              <a:t> Kansainvälinen, sertifioitavissa oleva tietoturvastandardi.</a:t>
            </a:r>
          </a:p>
          <a:p>
            <a:pPr lvl="1"/>
            <a:r>
              <a:rPr lang="fi-FI" dirty="0" smtClean="0"/>
              <a:t>Vahti-tietoturva-aineistot ja -luokitukset</a:t>
            </a:r>
          </a:p>
          <a:p>
            <a:pPr lvl="2"/>
            <a:r>
              <a:rPr lang="fi-FI" dirty="0" smtClean="0"/>
              <a:t>Valtiovarainministeriön </a:t>
            </a:r>
            <a:r>
              <a:rPr lang="fi-FI" dirty="0" smtClean="0"/>
              <a:t>ohje- ja vaatimustasoisia </a:t>
            </a:r>
            <a:r>
              <a:rPr lang="fi-FI" dirty="0" smtClean="0"/>
              <a:t>tietoturvan parhaita käytäntöjä julkiselle vallalle.</a:t>
            </a:r>
          </a:p>
          <a:p>
            <a:pPr lvl="1"/>
            <a:r>
              <a:rPr lang="fi-FI" dirty="0" smtClean="0"/>
              <a:t>Rata 4.4b-standardi</a:t>
            </a:r>
          </a:p>
          <a:p>
            <a:pPr lvl="2"/>
            <a:r>
              <a:rPr lang="fi-FI" dirty="0" smtClean="0"/>
              <a:t>Finanssitarkastuksen standardi, joka sisältää pankki- ja vakuutussalaisuuden alaisten tietojen käsittelyä koskevia tietoturvavaatimuksia.</a:t>
            </a:r>
          </a:p>
          <a:p>
            <a:pPr marL="457200" lvl="1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10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Tietoturvan standardit, vaatimuskokoelmat ja parhaat käytännöt II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lvl="1"/>
            <a:r>
              <a:rPr lang="fi-FI" dirty="0"/>
              <a:t>Tietoturvallisuustasot</a:t>
            </a:r>
            <a:endParaRPr lang="fi-FI" dirty="0" smtClean="0"/>
          </a:p>
          <a:p>
            <a:pPr lvl="2" eaLnBrk="1" hangingPunct="1"/>
            <a:r>
              <a:rPr lang="fi-FI" dirty="0"/>
              <a:t>Tietoturvatasot ovat Valtiovarainministeriön Vahti 2/2010-julkaisussa (Ohje tietoturvallisuudesta valtionhallinnossa annetun asetuksen täytäntöön panosta) määriteltyjä organisaation tietoturvallisuuden kyvykkyystasoja.</a:t>
            </a:r>
          </a:p>
          <a:p>
            <a:pPr lvl="2" eaLnBrk="1" hangingPunct="1"/>
            <a:r>
              <a:rPr lang="fi-FI" dirty="0"/>
              <a:t>Tietoturvatasot ovat perus,  korotettu ja korkea taso.</a:t>
            </a:r>
          </a:p>
          <a:p>
            <a:pPr lvl="2" eaLnBrk="1" hangingPunct="1"/>
            <a:r>
              <a:rPr lang="fi-FI" dirty="0"/>
              <a:t>Kullekin tasolle on määritelty omat kriteerinsä eri tarkasteltavien tietoturvan osa-alueiden suhteen hallinnollisen ja teknisen tietoturvan alueella.</a:t>
            </a:r>
          </a:p>
          <a:p>
            <a:pPr lvl="2" eaLnBrk="1" hangingPunct="1"/>
            <a:r>
              <a:rPr lang="fi-FI" dirty="0"/>
              <a:t>Tavoitteena on, että valtionhallinnon organisaatiot täyttävät perustason vaatimukset vuoteen 2013 mennessä.</a:t>
            </a:r>
          </a:p>
          <a:p>
            <a:pPr marL="457200" lvl="1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smtClean="0"/>
              <a:t>Tietoturvan standardit, vaatimuskokoelmat ja parhaat käytännöt III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fi-FI" dirty="0"/>
              <a:t>Kansalliset </a:t>
            </a:r>
            <a:r>
              <a:rPr lang="fi-FI" dirty="0" smtClean="0"/>
              <a:t>auditointivaatimukset</a:t>
            </a:r>
          </a:p>
          <a:p>
            <a:pPr lvl="2"/>
            <a:r>
              <a:rPr lang="fi-FI" dirty="0" smtClean="0"/>
              <a:t>Kelan asetukset mm. </a:t>
            </a:r>
            <a:r>
              <a:rPr lang="fi-FI" dirty="0" err="1" smtClean="0"/>
              <a:t>eReseptin</a:t>
            </a:r>
            <a:r>
              <a:rPr lang="fi-FI" dirty="0" smtClean="0"/>
              <a:t> tietoturvatoteutuksista ja niiden </a:t>
            </a:r>
            <a:r>
              <a:rPr lang="fi-FI" dirty="0" err="1" smtClean="0"/>
              <a:t>auditoimisesta</a:t>
            </a:r>
            <a:r>
              <a:rPr lang="fi-FI" dirty="0" smtClean="0"/>
              <a:t>.</a:t>
            </a:r>
          </a:p>
          <a:p>
            <a:pPr lvl="2"/>
            <a:r>
              <a:rPr lang="fi-FI" dirty="0" err="1" smtClean="0"/>
              <a:t>www.kanta.fi</a:t>
            </a:r>
            <a:endParaRPr lang="fi-FI" dirty="0" smtClean="0"/>
          </a:p>
          <a:p>
            <a:pPr lvl="1"/>
            <a:r>
              <a:rPr lang="fi-FI" dirty="0" err="1" smtClean="0"/>
              <a:t>Katakri</a:t>
            </a:r>
            <a:endParaRPr lang="fi-FI" dirty="0" smtClean="0"/>
          </a:p>
          <a:p>
            <a:pPr lvl="2"/>
            <a:r>
              <a:rPr lang="fi-FI" dirty="0" err="1"/>
              <a:t>Elinkekeinoelämän</a:t>
            </a:r>
            <a:r>
              <a:rPr lang="fi-FI" dirty="0"/>
              <a:t> keskusliiton, Sisäasiainministeriön ja Puolustusministeriön KATAKRI – kansallinen </a:t>
            </a:r>
            <a:r>
              <a:rPr lang="fi-FI" dirty="0" err="1"/>
              <a:t>turvallisuusauditointikriteeristö</a:t>
            </a:r>
            <a:r>
              <a:rPr lang="fi-FI" dirty="0"/>
              <a:t>.  </a:t>
            </a:r>
            <a:endParaRPr lang="fi-FI" dirty="0" smtClean="0"/>
          </a:p>
          <a:p>
            <a:pPr lvl="2"/>
            <a:r>
              <a:rPr lang="fi-FI" dirty="0" smtClean="0"/>
              <a:t>Tarkoitettu viranomaistahon suomalaiseen yritykseen kohdistamaan </a:t>
            </a:r>
            <a:r>
              <a:rPr lang="fi-FI" dirty="0" err="1" smtClean="0"/>
              <a:t>turvallisuusauditointiin</a:t>
            </a:r>
            <a:r>
              <a:rPr lang="fi-FI" dirty="0" smtClean="0"/>
              <a:t>.</a:t>
            </a:r>
          </a:p>
          <a:p>
            <a:pPr lvl="2"/>
            <a:r>
              <a:rPr lang="fi-FI" dirty="0" smtClean="0"/>
              <a:t>Osa </a:t>
            </a:r>
            <a:r>
              <a:rPr lang="fi-FI" dirty="0" err="1"/>
              <a:t>KATAKRI:sta</a:t>
            </a:r>
            <a:r>
              <a:rPr lang="fi-FI" dirty="0"/>
              <a:t> käsittelee </a:t>
            </a:r>
            <a:r>
              <a:rPr lang="fi-FI" dirty="0" smtClean="0"/>
              <a:t>tietoturvaa.</a:t>
            </a:r>
          </a:p>
          <a:p>
            <a:pPr lvl="1"/>
            <a:r>
              <a:rPr lang="fi-FI" dirty="0" smtClean="0"/>
              <a:t>PCI DSS – </a:t>
            </a:r>
            <a:r>
              <a:rPr lang="fi-FI" dirty="0" err="1" smtClean="0"/>
              <a:t>Payment</a:t>
            </a:r>
            <a:r>
              <a:rPr lang="fi-FI" dirty="0" smtClean="0"/>
              <a:t> </a:t>
            </a:r>
            <a:r>
              <a:rPr lang="fi-FI" dirty="0" err="1" smtClean="0"/>
              <a:t>Card</a:t>
            </a:r>
            <a:r>
              <a:rPr lang="fi-FI" dirty="0" smtClean="0"/>
              <a:t> Industry Data Security Standard</a:t>
            </a:r>
          </a:p>
          <a:p>
            <a:pPr lvl="2"/>
            <a:r>
              <a:rPr lang="fi-FI" dirty="0"/>
              <a:t>PCI DSS on </a:t>
            </a:r>
            <a:r>
              <a:rPr lang="fi-FI" dirty="0" smtClean="0"/>
              <a:t>luottokorttivarmennuksia </a:t>
            </a:r>
            <a:r>
              <a:rPr lang="fi-FI" dirty="0"/>
              <a:t>ja tapahtumia käsittelevien tietojärjestelmien ja prosessien tietoturvastandardi. </a:t>
            </a:r>
            <a:endParaRPr lang="fi-FI" dirty="0" smtClean="0"/>
          </a:p>
          <a:p>
            <a:pPr lvl="2"/>
            <a:r>
              <a:rPr lang="fi-FI" dirty="0" smtClean="0"/>
              <a:t>Standardi </a:t>
            </a:r>
            <a:r>
              <a:rPr lang="fi-FI" dirty="0"/>
              <a:t>sisältää tekniset ja hallinnolliset vaatimukset minimitoteutuksesta kauppiaan tai palveluntarjoajan korttitietoja käsittelevässä ympäristössä.</a:t>
            </a:r>
          </a:p>
          <a:p>
            <a:pPr lvl="1"/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72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2800" dirty="0" smtClean="0"/>
              <a:t>Mitä vaatimuskokoelmaa milloinkin käytetään ja mistä vaatimukset tietoturvalle ja sen tasolle tulevat?</a:t>
            </a:r>
            <a:endParaRPr lang="fi-FI" sz="28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Laki asettaa vaatimuksia kaikille toimijoille.</a:t>
            </a:r>
          </a:p>
          <a:p>
            <a:r>
              <a:rPr lang="fi-FI" dirty="0" smtClean="0"/>
              <a:t>Toimijoilla on sisäisiä tietoturvavaatimuksia ja periaatteita.</a:t>
            </a:r>
          </a:p>
          <a:p>
            <a:r>
              <a:rPr lang="fi-FI" dirty="0" smtClean="0"/>
              <a:t>Asiakkaat vaativat omien tietojensa käsittelyä tiettyjen tietoturvaperiaatteiden mukaisesti.</a:t>
            </a:r>
          </a:p>
          <a:p>
            <a:r>
              <a:rPr lang="fi-FI" dirty="0" smtClean="0"/>
              <a:t>Käsitellyn tiedon luonne asettaa tiedon käsittelylle ja sen elinkaaren hallinnalle tiettyjä vaatimuksia.</a:t>
            </a:r>
          </a:p>
          <a:p>
            <a:r>
              <a:rPr lang="fi-FI" dirty="0" smtClean="0"/>
              <a:t>Isot organisaatiot, kuten luottokorttiteollisuus, eli PCI, asettavat omien tuotteidensa ja palveluidensa käytölle tietoturvavaatimuksia omien riskiensä pienentämiseksi.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0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Tietoturvastandardin käyttämisen hyödyt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Standardien hyvien sisältöjen käyttö tietoturvan kehittämisen ohjenuorana ja tietoturvan tarkastamisen ja testaamisen tarkistuslistana ilman sertifiointiaietta.</a:t>
            </a:r>
          </a:p>
          <a:p>
            <a:r>
              <a:rPr lang="fi-FI" dirty="0" smtClean="0"/>
              <a:t>Organisaation tietoturvan sertifiointi standardin mukaiseksi.</a:t>
            </a:r>
          </a:p>
          <a:p>
            <a:pPr lvl="1"/>
            <a:r>
              <a:rPr lang="fi-FI" dirty="0" smtClean="0"/>
              <a:t>Joiltain toimijoilta edellytetään ISO 27001-sertifikaattia tai sertifikaatista on selvää kilpailuetua.</a:t>
            </a:r>
          </a:p>
          <a:p>
            <a:r>
              <a:rPr lang="fi-FI" dirty="0" smtClean="0"/>
              <a:t>Standardin mukainen toiminta tuo vertailtavuutta eri toimijoiden tietoturvaan.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87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Tietoturvastandardin tai muun vaatimuskokoelman soveltaminen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Tietoturvastandardit ja monet vaatimuskokoelmat ja parhaat käytännöt ovat todella suuria.</a:t>
            </a:r>
          </a:p>
          <a:p>
            <a:r>
              <a:rPr lang="fi-FI" dirty="0" smtClean="0"/>
              <a:t>Niitä on osattava soveltaa käytännön tilainteisiin.</a:t>
            </a:r>
          </a:p>
          <a:p>
            <a:r>
              <a:rPr lang="fi-FI" dirty="0" smtClean="0"/>
              <a:t>On tyypillistä, että standardi sisältää kaikkia kuviteltavissa olevia tilanteita koskevia sääntöjä. Näistä säännöistä on osattava poimia kutakin hanketta koskevat, vaatimuksiin perustuvat ja riskienhallinnassa hyväksytyt osat käyttöön.</a:t>
            </a:r>
          </a:p>
          <a:p>
            <a:r>
              <a:rPr lang="fi-FI" dirty="0" smtClean="0"/>
              <a:t>Valitsematta jäävien osien pois jättäminen on perusteltava.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05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noudattaa standardia tai vaatimuskokoelmaa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Niissä on hyviä ajatuksia.</a:t>
            </a:r>
          </a:p>
          <a:p>
            <a:r>
              <a:rPr lang="fi-FI" dirty="0" smtClean="0"/>
              <a:t>Se taho, jolle organisaatio tarjoaa palveluita noudattaa standardia ja edellyttää myös alihankkijoidensa noudattavan sitä.</a:t>
            </a:r>
          </a:p>
          <a:p>
            <a:r>
              <a:rPr lang="fi-FI" dirty="0" smtClean="0"/>
              <a:t>Standardi toiminta on yhteismitallista:</a:t>
            </a:r>
          </a:p>
          <a:p>
            <a:pPr lvl="1"/>
            <a:r>
              <a:rPr lang="fi-FI" dirty="0" smtClean="0"/>
              <a:t>Organisaatiot erityisesti julkisen vallan puolella haluavat tietää, mitä muissa vastaavissa organisaatioissa tehdään ja mihin suuntaan tietoturvaa tulisi kehittää.</a:t>
            </a:r>
          </a:p>
          <a:p>
            <a:r>
              <a:rPr lang="fi-FI" dirty="0" smtClean="0"/>
              <a:t>Laki vaatii tietyn toimintatavan noudattamista</a:t>
            </a:r>
          </a:p>
          <a:p>
            <a:pPr lvl="1"/>
            <a:r>
              <a:rPr lang="fi-FI" dirty="0" smtClean="0"/>
              <a:t> Valtio ja tietoturvallisuustasot 2013.</a:t>
            </a:r>
          </a:p>
          <a:p>
            <a:r>
              <a:rPr lang="fi-FI" dirty="0" smtClean="0"/>
              <a:t>Standardin noudattaminen tai </a:t>
            </a:r>
            <a:r>
              <a:rPr lang="fi-FI" dirty="0" err="1" smtClean="0"/>
              <a:t>sertifioituminen</a:t>
            </a:r>
            <a:r>
              <a:rPr lang="fi-FI" dirty="0" smtClean="0"/>
              <a:t> voi antaa yritykselle kilpailuetua.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16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F879C2EFECC4CB7183430C8AFFC87" ma:contentTypeVersion="0" ma:contentTypeDescription="Create a new document." ma:contentTypeScope="" ma:versionID="2b949c908e32555e9cb150ffe60ad5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6242E-8D1C-41DA-BEC5-86B4E52F4DAD}"/>
</file>

<file path=customXml/itemProps2.xml><?xml version="1.0" encoding="utf-8"?>
<ds:datastoreItem xmlns:ds="http://schemas.openxmlformats.org/officeDocument/2006/customXml" ds:itemID="{F9E7595A-5379-4EC6-8F89-1678A0AC8E1D}"/>
</file>

<file path=customXml/itemProps3.xml><?xml version="1.0" encoding="utf-8"?>
<ds:datastoreItem xmlns:ds="http://schemas.openxmlformats.org/officeDocument/2006/customXml" ds:itemID="{79E23B10-4441-469C-BC9C-2F31F47C5080}"/>
</file>

<file path=customXml/itemProps4.xml><?xml version="1.0" encoding="utf-8"?>
<ds:datastoreItem xmlns:ds="http://schemas.openxmlformats.org/officeDocument/2006/customXml" ds:itemID="{1AB85427-54E2-4C96-9A58-22AAF8D11A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1593</Words>
  <Application>Microsoft Office PowerPoint</Application>
  <PresentationFormat>Näytössä katseltava diaesitys (4:3)</PresentationFormat>
  <Paragraphs>195</Paragraphs>
  <Slides>24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24</vt:i4>
      </vt:variant>
    </vt:vector>
  </HeadingPairs>
  <TitlesOfParts>
    <vt:vector size="25" baseType="lpstr">
      <vt:lpstr>Office-teema</vt:lpstr>
      <vt:lpstr>Tietoturvastandardit ja muut vaatimuskokoelmat ja niiden soveltaminen organisaatiossa </vt:lpstr>
      <vt:lpstr>Päivän aiheita</vt:lpstr>
      <vt:lpstr>Tietoturvan standardit, vaatimuskokoelmat ja parhaat käytännöt I</vt:lpstr>
      <vt:lpstr>Tietoturvan standardit, vaatimuskokoelmat ja parhaat käytännöt II</vt:lpstr>
      <vt:lpstr>Tietoturvan standardit, vaatimuskokoelmat ja parhaat käytännöt III</vt:lpstr>
      <vt:lpstr>Mitä vaatimuskokoelmaa milloinkin käytetään ja mistä vaatimukset tietoturvalle ja sen tasolle tulevat?</vt:lpstr>
      <vt:lpstr>Tietoturvastandardin käyttämisen hyödyt</vt:lpstr>
      <vt:lpstr>Tietoturvastandardin tai muun vaatimuskokoelman soveltaminen</vt:lpstr>
      <vt:lpstr>Miksi noudattaa standardia tai vaatimuskokoelmaa</vt:lpstr>
      <vt:lpstr>PCI DSS</vt:lpstr>
      <vt:lpstr>ISO 27001-tietoturvastandardi(t)</vt:lpstr>
      <vt:lpstr>ISO 27001-standardin mukaisen tietoturvan luomisen minimivaatimukset</vt:lpstr>
      <vt:lpstr>Tietoturvan hallintajärjestelmä ISO 27001-standardin mukaan.</vt:lpstr>
      <vt:lpstr>ISO 27001-standardin soveltaminen</vt:lpstr>
      <vt:lpstr>ISO 27001 – mistä sen saa?</vt:lpstr>
      <vt:lpstr>ISO 27002-turvamekanismikokoelma</vt:lpstr>
      <vt:lpstr>ISO 27001-standardin mukainen tietoturvasuunnitelma kohteelle</vt:lpstr>
      <vt:lpstr>Tietoturvallisuustasot valtion hallinnossa</vt:lpstr>
      <vt:lpstr>Tietoturvallisuustasot Esimerkkejä 1</vt:lpstr>
      <vt:lpstr>Tietoturvallisuustasot Esimerkkejä 2</vt:lpstr>
      <vt:lpstr>Tietoturvallisuustasot Esimerkkejä 3</vt:lpstr>
      <vt:lpstr>Tietoturvallisuustasot Esimerkkejä 4</vt:lpstr>
      <vt:lpstr>Tietoturvallisuustasot</vt:lpstr>
      <vt:lpstr>PowerPoint-esitys</vt:lpstr>
    </vt:vector>
  </TitlesOfParts>
  <Company>Raision AKK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pajujut</dc:creator>
  <cp:lastModifiedBy>home</cp:lastModifiedBy>
  <cp:revision>73</cp:revision>
  <dcterms:created xsi:type="dcterms:W3CDTF">2010-02-03T07:27:57Z</dcterms:created>
  <dcterms:modified xsi:type="dcterms:W3CDTF">2013-08-20T14:07:20Z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0x010100B25F879C2EFECC4CB7183430C8AFFC87</vt:lpwstr>
  </property>
  <property fmtid="{D5CDD505-2E9C-101B-9397-08002B2CF9AE}" pid="3" name="_dlc_DocIdItemGuid">
    <vt:lpwstr>6b003ea4-d583-4390-acfc-bf69c4548c50</vt:lpwstr>
  </property>
  <property fmtid="{D5CDD505-2E9C-101B-9397-08002B2CF9AE}" pid="4" name="_dlc_DocId">
    <vt:lpwstr>4AARR7ENSMFJ-143-155</vt:lpwstr>
  </property>
  <property fmtid="{D5CDD505-2E9C-101B-9397-08002B2CF9AE}" pid="5" name="_dlc_DocIdUrl">
    <vt:lpwstr>http://intranet.raseko.fi/timali/_layouts/DocIdRedir.aspx?ID=4AARR7ENSMFJ-143-155, 4AARR7ENSMFJ-143-155</vt:lpwstr>
  </property>
</Properties>
</file>