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88" r:id="rId21"/>
    <p:sldId id="287" r:id="rId22"/>
    <p:sldId id="289" r:id="rId23"/>
    <p:sldId id="290" r:id="rId24"/>
    <p:sldId id="291" r:id="rId25"/>
    <p:sldId id="279" r:id="rId26"/>
    <p:sldId id="292" r:id="rId27"/>
    <p:sldId id="293" r:id="rId28"/>
    <p:sldId id="273" r:id="rId29"/>
    <p:sldId id="282" r:id="rId30"/>
    <p:sldId id="283" r:id="rId31"/>
    <p:sldId id="281" r:id="rId32"/>
    <p:sldId id="284" r:id="rId33"/>
    <p:sldId id="285" r:id="rId34"/>
    <p:sldId id="286" r:id="rId35"/>
    <p:sldId id="280" r:id="rId36"/>
    <p:sldId id="295" r:id="rId37"/>
    <p:sldId id="294" r:id="rId38"/>
    <p:sldId id="299" r:id="rId39"/>
    <p:sldId id="300" r:id="rId40"/>
    <p:sldId id="301" r:id="rId41"/>
    <p:sldId id="302" r:id="rId42"/>
    <p:sldId id="272" r:id="rId43"/>
    <p:sldId id="296" r:id="rId44"/>
    <p:sldId id="298" r:id="rId45"/>
    <p:sldId id="297" r:id="rId46"/>
    <p:sldId id="303" r:id="rId47"/>
    <p:sldId id="304" r:id="rId48"/>
    <p:sldId id="306" r:id="rId49"/>
    <p:sldId id="278" r:id="rId50"/>
    <p:sldId id="305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72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" TargetMode="External"/><Relationship Id="rId2" Type="http://schemas.openxmlformats.org/officeDocument/2006/relationships/hyperlink" Target="http://www.w3school.com.cn/js/index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risLi17/EESAST_404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/" TargetMode="External"/><Relationship Id="rId2" Type="http://schemas.openxmlformats.org/officeDocument/2006/relationships/hyperlink" Target="https://developer.mozilla.org/en-US/docs/Learn/JavaScript/First_step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EESAST</a:t>
            </a:r>
            <a:r>
              <a:rPr lang="zh-CN" altLang="en-US" dirty="0" smtClean="0"/>
              <a:t>暑期培训</a:t>
            </a:r>
            <a:r>
              <a:rPr lang="en-US" altLang="zh-CN" dirty="0" smtClean="0"/>
              <a:t>——JavaScript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部 李云飞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4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</a:p>
          <a:p>
            <a:pPr lvl="1"/>
            <a:r>
              <a:rPr lang="en-US" altLang="zh-CN" dirty="0" smtClean="0"/>
              <a:t>Variables</a:t>
            </a:r>
          </a:p>
          <a:p>
            <a:pPr lvl="1"/>
            <a:r>
              <a:rPr lang="en-US" altLang="zh-CN" dirty="0" smtClean="0"/>
              <a:t>Dynamic typing</a:t>
            </a:r>
          </a:p>
          <a:p>
            <a:pPr lvl="1"/>
            <a:r>
              <a:rPr lang="en-US" altLang="zh-CN" dirty="0" smtClean="0"/>
              <a:t>Operations</a:t>
            </a:r>
          </a:p>
          <a:p>
            <a:pPr lvl="1"/>
            <a:r>
              <a:rPr lang="en-US" altLang="zh-CN" dirty="0" smtClean="0"/>
              <a:t>Strings</a:t>
            </a:r>
          </a:p>
          <a:p>
            <a:pPr lvl="1"/>
            <a:r>
              <a:rPr lang="en-US" altLang="zh-CN" dirty="0" smtClean="0"/>
              <a:t>Arrays</a:t>
            </a:r>
          </a:p>
          <a:p>
            <a:r>
              <a:rPr lang="zh-CN" altLang="en-US" dirty="0" smtClean="0"/>
              <a:t>深入学习、实际开发中遇到问题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教程文档：</a:t>
            </a:r>
            <a:r>
              <a:rPr lang="en-US" altLang="zh-CN" dirty="0" smtClean="0">
                <a:hlinkClick r:id="rId2"/>
              </a:rPr>
              <a:t>W3C</a:t>
            </a:r>
            <a:r>
              <a:rPr lang="zh-CN" altLang="en-US" dirty="0" smtClean="0"/>
              <a:t>，</a:t>
            </a:r>
            <a:r>
              <a:rPr lang="en-US" altLang="zh-CN" dirty="0" smtClean="0">
                <a:hlinkClick r:id="rId3"/>
              </a:rPr>
              <a:t>MDN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</a:t>
            </a:r>
          </a:p>
          <a:p>
            <a:pPr lvl="1"/>
            <a:r>
              <a:rPr lang="en-US" altLang="zh-CN" dirty="0" err="1" smtClean="0"/>
              <a:t>stackoverflow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3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程序结构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</a:p>
          <a:p>
            <a:pPr lvl="1"/>
            <a:r>
              <a:rPr lang="en-US" altLang="zh-CN" dirty="0" smtClean="0"/>
              <a:t>Conditional: make decisions</a:t>
            </a:r>
          </a:p>
          <a:p>
            <a:pPr lvl="1"/>
            <a:r>
              <a:rPr lang="en-US" altLang="zh-CN" dirty="0" smtClean="0"/>
              <a:t>Loop</a:t>
            </a:r>
          </a:p>
          <a:p>
            <a:pPr lvl="1"/>
            <a:r>
              <a:rPr lang="en-US" altLang="zh-CN" dirty="0" smtClean="0"/>
              <a:t>Function: reusable code blocks</a:t>
            </a:r>
          </a:p>
          <a:p>
            <a:pPr lvl="1"/>
            <a:r>
              <a:rPr lang="en-US" altLang="zh-CN" dirty="0" smtClean="0"/>
              <a:t>Event: make interactions</a:t>
            </a:r>
          </a:p>
        </p:txBody>
      </p:sp>
    </p:spTree>
    <p:extLst>
      <p:ext uri="{BB962C8B-B14F-4D97-AF65-F5344CB8AC3E}">
        <p14:creationId xmlns:p14="http://schemas.microsoft.com/office/powerpoint/2010/main" val="423460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程序结构</a:t>
            </a:r>
            <a:r>
              <a:rPr lang="en-US" altLang="zh-CN" dirty="0" smtClean="0"/>
              <a:t>——Conditional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 ... else</a:t>
            </a:r>
          </a:p>
          <a:p>
            <a:pPr lvl="1"/>
            <a:r>
              <a:rPr lang="en-US" altLang="zh-CN" dirty="0" smtClean="0"/>
              <a:t>if (condition1) {</a:t>
            </a:r>
          </a:p>
          <a:p>
            <a:pPr lvl="2"/>
            <a:r>
              <a:rPr lang="en-US" altLang="zh-CN" dirty="0" smtClean="0"/>
              <a:t>// do something</a:t>
            </a:r>
          </a:p>
          <a:p>
            <a:pPr lvl="1"/>
            <a:r>
              <a:rPr lang="en-US" altLang="zh-CN" dirty="0" smtClean="0"/>
              <a:t>} else if (condition2) {</a:t>
            </a:r>
          </a:p>
          <a:p>
            <a:pPr lvl="2"/>
            <a:r>
              <a:rPr lang="en-US" altLang="zh-CN" dirty="0" smtClean="0"/>
              <a:t>// do something</a:t>
            </a:r>
          </a:p>
          <a:p>
            <a:pPr lvl="1"/>
            <a:r>
              <a:rPr lang="en-US" altLang="zh-CN" dirty="0" smtClean="0"/>
              <a:t>} else {</a:t>
            </a:r>
          </a:p>
          <a:p>
            <a:pPr lvl="2"/>
            <a:r>
              <a:rPr lang="en-US" altLang="zh-CN" dirty="0" smtClean="0"/>
              <a:t>//otherwise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多重条件：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与，</a:t>
            </a:r>
            <a:r>
              <a:rPr lang="en-US" altLang="zh-CN" dirty="0" smtClean="0"/>
              <a:t>||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zh-CN" altLang="en-US" dirty="0"/>
              <a:t>对于不是</a:t>
            </a:r>
            <a:r>
              <a:rPr lang="sv-SE" altLang="zh-CN" dirty="0"/>
              <a:t>false, undefined, null, 0, NaN,</a:t>
            </a:r>
            <a:r>
              <a:rPr lang="zh-CN" altLang="en-US" dirty="0"/>
              <a:t>或者空字符串的变量</a:t>
            </a:r>
            <a:r>
              <a:rPr lang="zh-CN" altLang="en-US" dirty="0" smtClean="0"/>
              <a:t>，对应逻辑是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1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程序结构</a:t>
            </a:r>
            <a:r>
              <a:rPr lang="en-US" altLang="zh-CN" dirty="0" smtClean="0"/>
              <a:t>——Conditional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2792" cy="4937760"/>
          </a:xfrm>
        </p:spPr>
        <p:txBody>
          <a:bodyPr/>
          <a:lstStyle/>
          <a:p>
            <a:r>
              <a:rPr lang="en-US" altLang="zh-CN" dirty="0" smtClean="0"/>
              <a:t>Switch</a:t>
            </a:r>
          </a:p>
          <a:p>
            <a:pPr lvl="1"/>
            <a:r>
              <a:rPr lang="en-US" altLang="zh-CN" dirty="0" smtClean="0"/>
              <a:t>switch (expression) {</a:t>
            </a:r>
          </a:p>
          <a:p>
            <a:pPr lvl="2"/>
            <a:r>
              <a:rPr lang="en-US" altLang="zh-CN" dirty="0" smtClean="0"/>
              <a:t>case choice1: </a:t>
            </a:r>
          </a:p>
          <a:p>
            <a:pPr lvl="3"/>
            <a:r>
              <a:rPr lang="en-US" altLang="zh-CN" dirty="0" smtClean="0"/>
              <a:t>//do something</a:t>
            </a:r>
          </a:p>
          <a:p>
            <a:pPr lvl="3"/>
            <a:r>
              <a:rPr lang="en-US" altLang="zh-CN" dirty="0" smtClean="0"/>
              <a:t>break;</a:t>
            </a:r>
          </a:p>
          <a:p>
            <a:pPr lvl="2"/>
            <a:r>
              <a:rPr lang="en-US" altLang="zh-CN" dirty="0" smtClean="0"/>
              <a:t>case choice 2:</a:t>
            </a:r>
          </a:p>
          <a:p>
            <a:pPr lvl="3"/>
            <a:r>
              <a:rPr lang="en-US" altLang="zh-CN" dirty="0" smtClean="0"/>
              <a:t>//do something</a:t>
            </a:r>
          </a:p>
          <a:p>
            <a:pPr lvl="3"/>
            <a:r>
              <a:rPr lang="en-US" altLang="zh-CN" dirty="0" smtClean="0"/>
              <a:t>break;</a:t>
            </a:r>
          </a:p>
          <a:p>
            <a:pPr lvl="2"/>
            <a:r>
              <a:rPr lang="en-US" altLang="zh-CN" dirty="0" smtClean="0"/>
              <a:t>default:</a:t>
            </a:r>
          </a:p>
          <a:p>
            <a:pPr lvl="3"/>
            <a:r>
              <a:rPr lang="en-US" altLang="zh-CN" dirty="0" smtClean="0"/>
              <a:t>// do something</a:t>
            </a:r>
          </a:p>
          <a:p>
            <a:pPr lvl="1"/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93477" y="1227544"/>
            <a:ext cx="4042792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三目</a:t>
            </a:r>
            <a:r>
              <a:rPr lang="zh-CN" altLang="en-US" dirty="0" smtClean="0"/>
              <a:t>运算</a:t>
            </a:r>
            <a:endParaRPr lang="en-US" altLang="zh-CN" dirty="0"/>
          </a:p>
          <a:p>
            <a:pPr lvl="1"/>
            <a:r>
              <a:rPr lang="en-US" altLang="zh-CN" dirty="0" smtClean="0"/>
              <a:t>(condition)?(do A):(do B)</a:t>
            </a:r>
          </a:p>
        </p:txBody>
      </p:sp>
    </p:spTree>
    <p:extLst>
      <p:ext uri="{BB962C8B-B14F-4D97-AF65-F5344CB8AC3E}">
        <p14:creationId xmlns:p14="http://schemas.microsoft.com/office/powerpoint/2010/main" val="22970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程序结构</a:t>
            </a:r>
            <a:r>
              <a:rPr lang="en-US" altLang="zh-CN" dirty="0" smtClean="0"/>
              <a:t>——Loop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for-loop</a:t>
            </a:r>
          </a:p>
          <a:p>
            <a:pPr lvl="1"/>
            <a:r>
              <a:rPr lang="en-US" altLang="zh-CN" dirty="0" smtClean="0"/>
              <a:t>for( initializer; stop condition; final expression) {</a:t>
            </a:r>
          </a:p>
          <a:p>
            <a:pPr lvl="2"/>
            <a:r>
              <a:rPr lang="en-US" altLang="zh-CN" dirty="0" smtClean="0"/>
              <a:t>// loop  body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的用法和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语言中一样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do...while</a:t>
            </a:r>
          </a:p>
          <a:p>
            <a:pPr lvl="1"/>
            <a:r>
              <a:rPr lang="en-US" altLang="zh-CN" dirty="0" smtClean="0"/>
              <a:t>while ( exit condition ) {</a:t>
            </a:r>
          </a:p>
          <a:p>
            <a:pPr lvl="2"/>
            <a:r>
              <a:rPr lang="en-US" altLang="zh-CN" dirty="0" smtClean="0"/>
              <a:t>// loop body</a:t>
            </a:r>
          </a:p>
          <a:p>
            <a:pPr lvl="2"/>
            <a:r>
              <a:rPr lang="en-US" altLang="zh-CN" dirty="0" smtClean="0"/>
              <a:t>final expression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3811250"/>
            <a:ext cx="3744416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274320">
              <a:spcBef>
                <a:spcPts val="500"/>
              </a:spcBef>
              <a:buClr>
                <a:srgbClr val="9FB8CD"/>
              </a:buClr>
              <a:buSzPct val="76000"/>
              <a:buFont typeface="Wingdings 3"/>
              <a:buChar char=""/>
            </a:pPr>
            <a:r>
              <a:rPr lang="en-US" altLang="zh-CN" sz="2300" dirty="0" smtClean="0">
                <a:solidFill>
                  <a:srgbClr val="464653"/>
                </a:solidFill>
              </a:rPr>
              <a:t>do {</a:t>
            </a:r>
            <a:endParaRPr lang="en-US" altLang="zh-CN" sz="2300" dirty="0">
              <a:solidFill>
                <a:srgbClr val="464653"/>
              </a:solidFill>
            </a:endParaRPr>
          </a:p>
          <a:p>
            <a:pPr marL="365760" lvl="1" indent="-228600"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  <a:buFont typeface="Wingdings 3"/>
              <a:buChar char=""/>
            </a:pPr>
            <a:r>
              <a:rPr lang="en-US" altLang="zh-CN" sz="2000" dirty="0">
                <a:solidFill>
                  <a:prstClr val="black"/>
                </a:solidFill>
              </a:rPr>
              <a:t>// loop body</a:t>
            </a:r>
          </a:p>
          <a:p>
            <a:pPr marL="365760" lvl="1" indent="-228600"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  <a:buFont typeface="Wingdings 3"/>
              <a:buChar char=""/>
            </a:pPr>
            <a:r>
              <a:rPr lang="en-US" altLang="zh-CN" sz="2000" dirty="0" smtClean="0">
                <a:solidFill>
                  <a:prstClr val="black"/>
                </a:solidFill>
              </a:rPr>
              <a:t>final expression</a:t>
            </a:r>
          </a:p>
          <a:p>
            <a:pPr indent="-320040"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  <a:buFont typeface="Wingdings 3"/>
              <a:buChar char=""/>
            </a:pPr>
            <a:r>
              <a:rPr lang="en-US" altLang="zh-CN" sz="2000" dirty="0" smtClean="0">
                <a:solidFill>
                  <a:prstClr val="black"/>
                </a:solidFill>
              </a:rPr>
              <a:t>} while ( exit condition )</a:t>
            </a:r>
          </a:p>
        </p:txBody>
      </p:sp>
    </p:spTree>
    <p:extLst>
      <p:ext uri="{BB962C8B-B14F-4D97-AF65-F5344CB8AC3E}">
        <p14:creationId xmlns:p14="http://schemas.microsoft.com/office/powerpoint/2010/main" val="31434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程序结构</a:t>
            </a:r>
            <a:r>
              <a:rPr lang="en-US" altLang="zh-CN" dirty="0" smtClean="0"/>
              <a:t>——functions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自定义你的函数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function </a:t>
            </a:r>
            <a:r>
              <a:rPr lang="en-US" altLang="zh-CN" dirty="0" err="1" smtClean="0"/>
              <a:t>showGreeting</a:t>
            </a:r>
            <a:r>
              <a:rPr lang="en-US" altLang="zh-CN" dirty="0" smtClean="0"/>
              <a:t>(name) {</a:t>
            </a:r>
          </a:p>
          <a:p>
            <a:pPr lvl="2"/>
            <a:r>
              <a:rPr lang="en-US" altLang="zh-CN" dirty="0" smtClean="0"/>
              <a:t>console.log(“Hello, ” + name)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函数定义的位置不一定在全局，这和</a:t>
            </a:r>
            <a:r>
              <a:rPr lang="en-US" altLang="zh-CN" dirty="0" smtClean="0"/>
              <a:t>C</a:t>
            </a:r>
            <a:r>
              <a:rPr lang="zh-CN" altLang="en-US" smtClean="0"/>
              <a:t>不一样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showGreeting</a:t>
            </a:r>
            <a:r>
              <a:rPr lang="en-US" altLang="zh-CN" dirty="0" smtClean="0"/>
              <a:t>(“EESAST”)</a:t>
            </a:r>
          </a:p>
          <a:p>
            <a:r>
              <a:rPr lang="zh-CN" altLang="en-US" dirty="0" smtClean="0"/>
              <a:t>不过为了实现用户交互，后面常用的代码长这样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 = </a:t>
            </a:r>
            <a:r>
              <a:rPr lang="en-US" altLang="zh-CN" dirty="0"/>
              <a:t>document. </a:t>
            </a:r>
            <a:r>
              <a:rPr lang="en-US" altLang="zh-CN" dirty="0" err="1" smtClean="0"/>
              <a:t>getElementById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greetButton</a:t>
            </a:r>
            <a:r>
              <a:rPr lang="en-US" altLang="zh-CN" dirty="0" smtClean="0"/>
              <a:t>”);</a:t>
            </a:r>
          </a:p>
          <a:p>
            <a:pPr lvl="1"/>
            <a:r>
              <a:rPr lang="en-US" altLang="zh-CN" dirty="0" err="1" smtClean="0"/>
              <a:t>btn.addEventListener</a:t>
            </a:r>
            <a:r>
              <a:rPr lang="en-US" altLang="zh-CN" dirty="0" smtClean="0"/>
              <a:t>(“click”, function(){</a:t>
            </a:r>
          </a:p>
          <a:p>
            <a:pPr lvl="2"/>
            <a:r>
              <a:rPr lang="en-US" altLang="zh-CN" dirty="0" err="1" smtClean="0"/>
              <a:t>showGreeting</a:t>
            </a:r>
            <a:r>
              <a:rPr lang="en-US" altLang="zh-CN" dirty="0" smtClean="0"/>
              <a:t>(“EESAST”)</a:t>
            </a:r>
          </a:p>
          <a:p>
            <a:pPr lvl="1"/>
            <a:r>
              <a:rPr lang="en-US" altLang="zh-CN" dirty="0" smtClean="0"/>
              <a:t>})</a:t>
            </a:r>
          </a:p>
          <a:p>
            <a:r>
              <a:rPr lang="zh-CN" altLang="en-US" dirty="0" smtClean="0"/>
              <a:t>我们将插入讲一段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操作，稍后继续讲函数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8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API——DOM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DOM = Document Object Model</a:t>
            </a:r>
          </a:p>
          <a:p>
            <a:r>
              <a:rPr lang="en-US" altLang="zh-CN" dirty="0" smtClean="0"/>
              <a:t>DOM APIs</a:t>
            </a:r>
            <a:r>
              <a:rPr lang="zh-CN" altLang="en-US" dirty="0" smtClean="0"/>
              <a:t>是用于操作文档对象</a:t>
            </a:r>
            <a:r>
              <a:rPr lang="en-US" altLang="zh-CN" dirty="0" smtClean="0"/>
              <a:t>(document)</a:t>
            </a:r>
            <a:r>
              <a:rPr lang="zh-CN" altLang="en-US" dirty="0" smtClean="0"/>
              <a:t>的，它们是众多</a:t>
            </a:r>
            <a:r>
              <a:rPr lang="en-US" altLang="zh-CN" dirty="0" smtClean="0"/>
              <a:t>browser APIs</a:t>
            </a:r>
            <a:r>
              <a:rPr lang="zh-CN" altLang="en-US" dirty="0" smtClean="0"/>
              <a:t>中的一类，为浏览器内置</a:t>
            </a:r>
            <a:endParaRPr lang="en-US" altLang="zh-CN" dirty="0" smtClean="0"/>
          </a:p>
          <a:p>
            <a:r>
              <a:rPr lang="zh-CN" altLang="en-US" dirty="0"/>
              <a:t>想</a:t>
            </a:r>
            <a:r>
              <a:rPr lang="zh-CN" altLang="en-US" dirty="0" smtClean="0"/>
              <a:t>要给网页上的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加动作？想根据用户的行为改变某个元素样式？都可以借助</a:t>
            </a:r>
            <a:r>
              <a:rPr lang="en-US" altLang="zh-CN" dirty="0" smtClean="0"/>
              <a:t>DOM API + JavaScript</a:t>
            </a:r>
            <a:r>
              <a:rPr lang="zh-CN" altLang="en-US" dirty="0" smtClean="0"/>
              <a:t>实现！</a:t>
            </a:r>
            <a:endParaRPr lang="en-US" altLang="zh-CN" dirty="0" smtClean="0"/>
          </a:p>
          <a:p>
            <a:r>
              <a:rPr lang="zh-CN" altLang="en-US" dirty="0" smtClean="0"/>
              <a:t>一些术语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tree-like structure</a:t>
            </a:r>
          </a:p>
          <a:p>
            <a:pPr lvl="1"/>
            <a:r>
              <a:rPr lang="en-US" altLang="zh-CN" dirty="0" smtClean="0"/>
              <a:t>element node</a:t>
            </a:r>
          </a:p>
          <a:p>
            <a:pPr lvl="1"/>
            <a:r>
              <a:rPr lang="en-US" altLang="zh-CN" dirty="0" smtClean="0"/>
              <a:t>root node</a:t>
            </a:r>
          </a:p>
          <a:p>
            <a:pPr lvl="1"/>
            <a:r>
              <a:rPr lang="en-US" altLang="zh-CN" dirty="0" smtClean="0"/>
              <a:t>parent node, child node, descendant node, sibling 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5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API</a:t>
            </a:r>
            <a:r>
              <a:rPr lang="en-US" altLang="zh-CN" dirty="0" smtClean="0"/>
              <a:t>——DOM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引用</a:t>
            </a:r>
            <a:r>
              <a:rPr lang="en-US" altLang="zh-CN" dirty="0" smtClean="0"/>
              <a:t>node(s)</a:t>
            </a:r>
            <a:r>
              <a:rPr lang="zh-CN" altLang="en-US" dirty="0" smtClean="0"/>
              <a:t>（记得复习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属性，唯一的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document.getElementsByClassName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class</a:t>
            </a:r>
            <a:r>
              <a:rPr lang="zh-CN" altLang="en-US" dirty="0"/>
              <a:t>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document.getElementsByName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document.getElementsByTagName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html tag</a:t>
            </a:r>
          </a:p>
          <a:p>
            <a:pPr lvl="1"/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选择器</a:t>
            </a:r>
            <a:r>
              <a:rPr lang="en-US" altLang="zh-CN" dirty="0" smtClean="0"/>
              <a:t>”) //</a:t>
            </a:r>
            <a:r>
              <a:rPr lang="zh-CN" altLang="en-US" dirty="0" smtClean="0"/>
              <a:t>匹配第一个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document.querySelectorAll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选择器</a:t>
            </a:r>
            <a:r>
              <a:rPr lang="en-US" altLang="zh-CN" dirty="0" smtClean="0"/>
              <a:t>”) //</a:t>
            </a:r>
            <a:r>
              <a:rPr lang="zh-CN" altLang="en-US" dirty="0" smtClean="0"/>
              <a:t>返回元素列表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属性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93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API</a:t>
            </a:r>
            <a:r>
              <a:rPr lang="en-US" altLang="zh-CN" dirty="0" smtClean="0"/>
              <a:t>——DOM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node</a:t>
            </a:r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的属性，如：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element.style.left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yourValue</a:t>
            </a:r>
            <a:endParaRPr lang="en-US" altLang="zh-CN" dirty="0"/>
          </a:p>
          <a:p>
            <a:pPr lvl="2"/>
            <a:r>
              <a:rPr lang="en-US" altLang="zh-CN" dirty="0" smtClean="0"/>
              <a:t>//left</a:t>
            </a:r>
            <a:r>
              <a:rPr lang="zh-CN" altLang="en-US" dirty="0" smtClean="0"/>
              <a:t>可以</a:t>
            </a:r>
            <a:r>
              <a:rPr lang="zh-CN" altLang="en-US" dirty="0"/>
              <a:t>换成</a:t>
            </a:r>
            <a:r>
              <a:rPr lang="en-US" altLang="zh-CN" dirty="0" err="1"/>
              <a:t>css</a:t>
            </a:r>
            <a:r>
              <a:rPr lang="zh-CN" altLang="en-US" dirty="0"/>
              <a:t>中需要的属性</a:t>
            </a:r>
            <a:endParaRPr lang="en-US" altLang="zh-CN" dirty="0"/>
          </a:p>
          <a:p>
            <a:pPr lvl="1"/>
            <a:r>
              <a:rPr lang="en-US" altLang="zh-CN" dirty="0" err="1"/>
              <a:t>element.getAttribute</a:t>
            </a:r>
            <a:r>
              <a:rPr lang="en-US" altLang="zh-CN" dirty="0"/>
              <a:t>(name)</a:t>
            </a:r>
          </a:p>
          <a:p>
            <a:pPr lvl="1"/>
            <a:r>
              <a:rPr lang="en-US" altLang="zh-CN" dirty="0" err="1"/>
              <a:t>element.setAttribute</a:t>
            </a:r>
            <a:r>
              <a:rPr lang="en-US" altLang="zh-CN" dirty="0"/>
              <a:t>(</a:t>
            </a:r>
            <a:r>
              <a:rPr lang="en-US" altLang="zh-CN" dirty="0" err="1"/>
              <a:t>name,value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var</a:t>
            </a:r>
            <a:r>
              <a:rPr lang="en-US" altLang="zh-CN" dirty="0" smtClean="0"/>
              <a:t> p = </a:t>
            </a:r>
            <a:r>
              <a:rPr lang="en-US" altLang="zh-CN" dirty="0" err="1" smtClean="0"/>
              <a:t>document.getElementsByTagName</a:t>
            </a:r>
            <a:r>
              <a:rPr lang="en-US" altLang="zh-CN" dirty="0" smtClean="0"/>
              <a:t>(‘p’)[0]</a:t>
            </a:r>
          </a:p>
          <a:p>
            <a:pPr lvl="2"/>
            <a:r>
              <a:rPr lang="en-US" altLang="zh-CN" dirty="0" err="1" smtClean="0"/>
              <a:t>p.innerText</a:t>
            </a:r>
            <a:r>
              <a:rPr lang="en-US" altLang="zh-CN" dirty="0" smtClean="0"/>
              <a:t> = “new paragraph”</a:t>
            </a:r>
          </a:p>
          <a:p>
            <a:pPr lvl="2"/>
            <a:r>
              <a:rPr lang="en-US" altLang="zh-CN" dirty="0" err="1" smtClean="0"/>
              <a:t>p.style.color</a:t>
            </a:r>
            <a:r>
              <a:rPr lang="en-US" altLang="zh-CN" dirty="0" smtClean="0"/>
              <a:t> = “#ff0000”</a:t>
            </a:r>
          </a:p>
          <a:p>
            <a:pPr lvl="2"/>
            <a:r>
              <a:rPr lang="zh-CN" altLang="en-US" dirty="0" smtClean="0"/>
              <a:t>更多属性可以根据需要查文档</a:t>
            </a:r>
            <a:r>
              <a:rPr lang="en-US" altLang="zh-CN" dirty="0" smtClean="0"/>
              <a:t>~       </a:t>
            </a:r>
          </a:p>
          <a:p>
            <a:pPr lvl="1"/>
            <a:r>
              <a:rPr lang="zh-CN" altLang="en-US" dirty="0" smtClean="0"/>
              <a:t>添加事件监听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事件部分讲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62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继续：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中，每个函数都是函数对象</a:t>
            </a:r>
            <a:r>
              <a:rPr lang="en-US" altLang="zh-CN" dirty="0" smtClean="0"/>
              <a:t>(Function Object)</a:t>
            </a:r>
            <a:r>
              <a:rPr lang="zh-CN" altLang="en-US" dirty="0" smtClean="0"/>
              <a:t>。和普通对象的不同之处在于函数可以被调用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function [name]([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[,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[,...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]]]) {</a:t>
            </a:r>
          </a:p>
          <a:p>
            <a:pPr lvl="2"/>
            <a:r>
              <a:rPr lang="en-US" altLang="zh-CN" dirty="0" smtClean="0"/>
              <a:t>statements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参数传递：参数传的是值</a:t>
            </a:r>
            <a:r>
              <a:rPr lang="en-US" altLang="zh-CN" dirty="0" smtClean="0"/>
              <a:t>(value)</a:t>
            </a:r>
            <a:r>
              <a:rPr lang="zh-CN" altLang="en-US" dirty="0" smtClean="0"/>
              <a:t>，也就是在函数体中做的修改在全局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或者主调函数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中是不可见的</a:t>
            </a:r>
            <a:endParaRPr lang="en-US" altLang="zh-CN" dirty="0" smtClean="0"/>
          </a:p>
          <a:p>
            <a:r>
              <a:rPr lang="en-US" altLang="zh-CN" dirty="0" smtClean="0"/>
              <a:t>Note: </a:t>
            </a:r>
            <a:r>
              <a:rPr lang="zh-CN" altLang="en-US" dirty="0" smtClean="0"/>
              <a:t>然而当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r>
              <a:rPr lang="zh-CN" altLang="en-US" dirty="0" smtClean="0"/>
              <a:t>作为函数参数时，对该对象所做的修改在函数体外是</a:t>
            </a:r>
            <a:r>
              <a:rPr lang="zh-CN" altLang="en-US" dirty="0" smtClean="0">
                <a:solidFill>
                  <a:srgbClr val="C00000"/>
                </a:solidFill>
              </a:rPr>
              <a:t>可见</a:t>
            </a:r>
            <a:r>
              <a:rPr lang="zh-CN" altLang="en-US" dirty="0" smtClean="0"/>
              <a:t>的！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23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JavaScript?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HTML: Structuring your web</a:t>
            </a:r>
          </a:p>
          <a:p>
            <a:r>
              <a:rPr lang="en-US" altLang="zh-CN" dirty="0" smtClean="0"/>
              <a:t>CSS: Styling your page</a:t>
            </a:r>
          </a:p>
          <a:p>
            <a:r>
              <a:rPr lang="en-US" altLang="zh-CN" dirty="0" smtClean="0"/>
              <a:t>JavaScript: </a:t>
            </a:r>
            <a:r>
              <a:rPr lang="en-US" altLang="zh-CN" dirty="0" smtClean="0">
                <a:solidFill>
                  <a:srgbClr val="C00000"/>
                </a:solidFill>
              </a:rPr>
              <a:t>Dynamic content on Client-side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3815451" cy="370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参数传递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160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example1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88258"/>
            <a:ext cx="2520280" cy="180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18764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39552" y="3497168"/>
            <a:ext cx="8229600" cy="4816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example2</a:t>
            </a:r>
          </a:p>
          <a:p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352" y="4077072"/>
            <a:ext cx="19335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78776"/>
            <a:ext cx="3273946" cy="283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5010599"/>
            <a:ext cx="43204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事实上，对象作为参数时是将</a:t>
            </a:r>
            <a:r>
              <a:rPr lang="zh-CN" altLang="en-US" sz="2600" dirty="0" smtClean="0">
                <a:solidFill>
                  <a:srgbClr val="C00000"/>
                </a:solidFill>
              </a:rPr>
              <a:t>对象</a:t>
            </a:r>
            <a:r>
              <a:rPr lang="zh-CN" altLang="en-US" sz="2600" dirty="0">
                <a:solidFill>
                  <a:srgbClr val="C00000"/>
                </a:solidFill>
              </a:rPr>
              <a:t>的</a:t>
            </a:r>
            <a:r>
              <a:rPr lang="zh-CN" altLang="en-US" sz="2600" dirty="0" smtClean="0">
                <a:solidFill>
                  <a:srgbClr val="C00000"/>
                </a:solidFill>
              </a:rPr>
              <a:t>引用</a:t>
            </a:r>
            <a:r>
              <a:rPr lang="zh-CN" altLang="en-US" sz="2600" dirty="0" smtClean="0"/>
              <a:t>传入的。对象引用</a:t>
            </a:r>
            <a:r>
              <a:rPr lang="zh-CN" altLang="en-US" sz="2600" dirty="0" smtClean="0">
                <a:solidFill>
                  <a:prstClr val="black"/>
                </a:solidFill>
              </a:rPr>
              <a:t>也</a:t>
            </a:r>
            <a:r>
              <a:rPr lang="zh-CN" altLang="en-US" sz="2600" dirty="0">
                <a:solidFill>
                  <a:prstClr val="black"/>
                </a:solidFill>
              </a:rPr>
              <a:t>是</a:t>
            </a:r>
            <a:r>
              <a:rPr lang="en-US" altLang="zh-CN" sz="2600" dirty="0">
                <a:solidFill>
                  <a:prstClr val="black"/>
                </a:solidFill>
              </a:rPr>
              <a:t>value</a:t>
            </a:r>
            <a:r>
              <a:rPr lang="zh-CN" altLang="en-US" sz="2600" dirty="0" smtClean="0">
                <a:solidFill>
                  <a:prstClr val="black"/>
                </a:solidFill>
              </a:rPr>
              <a:t>，这就与上面统一起来了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5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匿名</a:t>
            </a:r>
            <a:r>
              <a:rPr lang="zh-CN" altLang="en-US" dirty="0" smtClean="0"/>
              <a:t>函数：省略</a:t>
            </a:r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myAnonymous</a:t>
            </a:r>
            <a:r>
              <a:rPr lang="en-US" altLang="zh-CN" dirty="0" smtClean="0"/>
              <a:t> = function () {</a:t>
            </a:r>
          </a:p>
          <a:p>
            <a:pPr lvl="2"/>
            <a:r>
              <a:rPr lang="en-US" altLang="zh-CN" dirty="0" smtClean="0"/>
              <a:t>statements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zh-CN" altLang="en-US" dirty="0"/>
              <a:t>箭头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[,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[,...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]]) =&gt; {</a:t>
            </a:r>
          </a:p>
          <a:p>
            <a:pPr lvl="2"/>
            <a:r>
              <a:rPr lang="en-US" altLang="zh-CN" dirty="0" smtClean="0"/>
              <a:t>statements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引入箭头函数的动机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写法更简洁</a:t>
            </a:r>
            <a:endParaRPr lang="en-US" altLang="zh-CN" dirty="0" smtClean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重要的是箭头函数</a:t>
            </a:r>
            <a:r>
              <a:rPr lang="zh-CN" altLang="en-US" dirty="0" smtClean="0">
                <a:solidFill>
                  <a:srgbClr val="C00000"/>
                </a:solidFill>
              </a:rPr>
              <a:t>没有</a:t>
            </a:r>
            <a:r>
              <a:rPr lang="zh-CN" altLang="en-US" dirty="0" smtClean="0"/>
              <a:t>自动绑定的</a:t>
            </a:r>
            <a:r>
              <a:rPr lang="en-US" altLang="zh-CN" dirty="0" smtClean="0">
                <a:solidFill>
                  <a:srgbClr val="C00000"/>
                </a:solidFill>
              </a:rPr>
              <a:t>this</a:t>
            </a:r>
            <a:r>
              <a:rPr lang="zh-CN" altLang="en-US" dirty="0" smtClean="0"/>
              <a:t>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8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箭头函数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在引入箭头函数之前，每一个函数都自动绑定了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属性。坏消息是，每一个被调函数自带的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和主调函数的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不一致，使得面向对象的设计非常僵硬</a:t>
            </a:r>
            <a:endParaRPr lang="en-US" altLang="zh-CN" dirty="0" smtClean="0"/>
          </a:p>
          <a:p>
            <a:r>
              <a:rPr lang="zh-CN" altLang="en-US" dirty="0" smtClean="0"/>
              <a:t>类比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function Person() {</a:t>
            </a:r>
          </a:p>
          <a:p>
            <a:pPr lvl="2"/>
            <a:r>
              <a:rPr lang="en-US" altLang="zh-CN" dirty="0" err="1" smtClean="0"/>
              <a:t>this.age</a:t>
            </a:r>
            <a:r>
              <a:rPr lang="en-US" altLang="zh-CN" dirty="0" smtClean="0"/>
              <a:t> = 0;</a:t>
            </a:r>
          </a:p>
          <a:p>
            <a:pPr lvl="2"/>
            <a:r>
              <a:rPr lang="en-US" altLang="zh-CN" dirty="0" err="1" smtClean="0"/>
              <a:t>setInterval</a:t>
            </a:r>
            <a:r>
              <a:rPr lang="en-US" altLang="zh-CN" dirty="0" smtClean="0"/>
              <a:t>( function Grow() {</a:t>
            </a:r>
          </a:p>
          <a:p>
            <a:pPr lvl="3"/>
            <a:r>
              <a:rPr lang="en-US" altLang="zh-CN" dirty="0" err="1" smtClean="0"/>
              <a:t>this.age</a:t>
            </a:r>
            <a:r>
              <a:rPr lang="en-US" altLang="zh-CN" dirty="0" smtClean="0"/>
              <a:t> ++;  //</a:t>
            </a:r>
            <a:r>
              <a:rPr lang="zh-CN" altLang="en-US" dirty="0" smtClean="0"/>
              <a:t>这是不对的，因为</a:t>
            </a:r>
            <a:r>
              <a:rPr lang="en-US" altLang="zh-CN" dirty="0" smtClean="0"/>
              <a:t>`this`</a:t>
            </a:r>
            <a:r>
              <a:rPr lang="zh-CN" altLang="en-US" dirty="0"/>
              <a:t>指</a:t>
            </a:r>
            <a:r>
              <a:rPr lang="zh-CN" altLang="en-US" dirty="0" smtClean="0"/>
              <a:t>的不再是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}, 1000 );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p = new Person()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7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函数</a:t>
            </a:r>
            <a:r>
              <a:rPr lang="en-US" altLang="zh-CN" dirty="0"/>
              <a:t>——</a:t>
            </a:r>
            <a:r>
              <a:rPr lang="zh-CN" altLang="en-US" dirty="0"/>
              <a:t>箭头函数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：手动将主调函数的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作为参数传入被调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function Person() {</a:t>
            </a:r>
          </a:p>
          <a:p>
            <a:pPr lvl="2"/>
            <a:r>
              <a:rPr lang="en-US" altLang="zh-CN" dirty="0" err="1" smtClean="0">
                <a:solidFill>
                  <a:srgbClr val="C00000"/>
                </a:solidFill>
              </a:rPr>
              <a:t>var</a:t>
            </a:r>
            <a:r>
              <a:rPr lang="en-US" altLang="zh-CN" dirty="0" smtClean="0">
                <a:solidFill>
                  <a:srgbClr val="C00000"/>
                </a:solidFill>
              </a:rPr>
              <a:t> that = this;</a:t>
            </a:r>
          </a:p>
          <a:p>
            <a:pPr lvl="2"/>
            <a:r>
              <a:rPr lang="en-US" altLang="zh-CN" dirty="0" err="1" smtClean="0"/>
              <a:t>that.age</a:t>
            </a:r>
            <a:r>
              <a:rPr lang="en-US" altLang="zh-CN" dirty="0" smtClean="0"/>
              <a:t> = 0;</a:t>
            </a:r>
          </a:p>
          <a:p>
            <a:pPr lvl="2"/>
            <a:r>
              <a:rPr lang="en-US" altLang="zh-CN" dirty="0" err="1" smtClean="0"/>
              <a:t>setInterval</a:t>
            </a:r>
            <a:r>
              <a:rPr lang="en-US" altLang="zh-CN" dirty="0" smtClean="0"/>
              <a:t> (function Grow(</a:t>
            </a:r>
            <a:r>
              <a:rPr lang="en-US" altLang="zh-CN" dirty="0" smtClean="0">
                <a:solidFill>
                  <a:srgbClr val="C00000"/>
                </a:solidFill>
              </a:rPr>
              <a:t>that</a:t>
            </a:r>
            <a:r>
              <a:rPr lang="en-US" altLang="zh-CN" dirty="0" smtClean="0"/>
              <a:t>) {</a:t>
            </a:r>
          </a:p>
          <a:p>
            <a:pPr lvl="3"/>
            <a:r>
              <a:rPr lang="en-US" altLang="zh-CN" dirty="0" err="1" smtClean="0">
                <a:solidFill>
                  <a:srgbClr val="C00000"/>
                </a:solidFill>
              </a:rPr>
              <a:t>that</a:t>
            </a:r>
            <a:r>
              <a:rPr lang="en-US" altLang="zh-CN" dirty="0" err="1" smtClean="0"/>
              <a:t>.age</a:t>
            </a:r>
            <a:r>
              <a:rPr lang="en-US" altLang="zh-CN" dirty="0" smtClean="0"/>
              <a:t> ++; //that</a:t>
            </a:r>
            <a:r>
              <a:rPr lang="zh-CN" altLang="en-US" dirty="0" smtClean="0"/>
              <a:t>指的就是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实例了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},1000); </a:t>
            </a:r>
          </a:p>
          <a:p>
            <a:pPr lvl="2"/>
            <a:r>
              <a:rPr lang="en-US" altLang="zh-CN" dirty="0" smtClean="0"/>
              <a:t>/*</a:t>
            </a:r>
            <a:r>
              <a:rPr lang="en-US" altLang="zh-CN" dirty="0" err="1" smtClean="0"/>
              <a:t>setInterval</a:t>
            </a:r>
            <a:r>
              <a:rPr lang="zh-CN" altLang="en-US" dirty="0" smtClean="0"/>
              <a:t>是一个内置函数，这里表示没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毫秒触发一次</a:t>
            </a:r>
            <a:r>
              <a:rPr lang="en-US" altLang="zh-CN" dirty="0" smtClean="0"/>
              <a:t>Grow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*/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p = new Person()</a:t>
            </a:r>
          </a:p>
        </p:txBody>
      </p:sp>
    </p:spTree>
    <p:extLst>
      <p:ext uri="{BB962C8B-B14F-4D97-AF65-F5344CB8AC3E}">
        <p14:creationId xmlns:p14="http://schemas.microsoft.com/office/powerpoint/2010/main" val="7500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函数</a:t>
            </a:r>
            <a:r>
              <a:rPr lang="en-US" altLang="zh-CN" dirty="0"/>
              <a:t>——</a:t>
            </a:r>
            <a:r>
              <a:rPr lang="zh-CN" altLang="en-US" dirty="0"/>
              <a:t>箭头函数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：箭头函数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function Person() {</a:t>
            </a:r>
          </a:p>
          <a:p>
            <a:pPr lvl="2"/>
            <a:r>
              <a:rPr lang="en-US" altLang="zh-CN" dirty="0" err="1" smtClean="0">
                <a:solidFill>
                  <a:srgbClr val="C00000"/>
                </a:solidFill>
              </a:rPr>
              <a:t>this</a:t>
            </a:r>
            <a:r>
              <a:rPr lang="en-US" altLang="zh-CN" dirty="0" err="1" smtClean="0"/>
              <a:t>.age</a:t>
            </a:r>
            <a:r>
              <a:rPr lang="en-US" altLang="zh-CN" dirty="0" smtClean="0"/>
              <a:t> = 0;</a:t>
            </a:r>
          </a:p>
          <a:p>
            <a:pPr lvl="2"/>
            <a:r>
              <a:rPr lang="en-US" altLang="zh-CN" dirty="0" err="1" smtClean="0"/>
              <a:t>setInterval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C00000"/>
                </a:solidFill>
              </a:rPr>
              <a:t>()=&gt;{</a:t>
            </a:r>
          </a:p>
          <a:p>
            <a:pPr lvl="3"/>
            <a:r>
              <a:rPr lang="en-US" altLang="zh-CN" dirty="0" err="1" smtClean="0">
                <a:solidFill>
                  <a:srgbClr val="C00000"/>
                </a:solidFill>
              </a:rPr>
              <a:t>this</a:t>
            </a:r>
            <a:r>
              <a:rPr lang="en-US" altLang="zh-CN" dirty="0" err="1" smtClean="0"/>
              <a:t>.age</a:t>
            </a:r>
            <a:r>
              <a:rPr lang="en-US" altLang="zh-CN" dirty="0" smtClean="0"/>
              <a:t>++; //</a:t>
            </a:r>
            <a:r>
              <a:rPr lang="zh-CN" altLang="en-US" dirty="0" smtClean="0"/>
              <a:t>这一行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和上面的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是一样的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}</a:t>
            </a:r>
            <a:r>
              <a:rPr lang="en-US" altLang="zh-CN" dirty="0" smtClean="0"/>
              <a:t>, 1000);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p = new Person();</a:t>
            </a:r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Arrow function</a:t>
            </a:r>
            <a:r>
              <a:rPr lang="zh-CN" altLang="en-US" dirty="0" smtClean="0"/>
              <a:t>没有自带的</a:t>
            </a:r>
            <a:r>
              <a:rPr lang="en-US" altLang="zh-CN" dirty="0" smtClean="0"/>
              <a:t>this,</a:t>
            </a:r>
            <a:r>
              <a:rPr lang="zh-CN" altLang="en-US" dirty="0" smtClean="0"/>
              <a:t>它会使用包裹在外面的那一层的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3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程序结构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Events</a:t>
            </a:r>
            <a:r>
              <a:rPr lang="zh-CN" altLang="en-US" dirty="0" smtClean="0"/>
              <a:t>：它并不是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核心内容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而是由</a:t>
            </a:r>
            <a:r>
              <a:rPr lang="en-US" altLang="zh-CN" dirty="0" smtClean="0"/>
              <a:t>web API</a:t>
            </a:r>
            <a:r>
              <a:rPr lang="zh-CN" altLang="en-US" dirty="0" smtClean="0"/>
              <a:t>定义的</a:t>
            </a:r>
            <a:endParaRPr lang="en-US" altLang="zh-CN" dirty="0" smtClean="0"/>
          </a:p>
          <a:p>
            <a:pPr lvl="1"/>
            <a:r>
              <a:rPr lang="zh-CN" altLang="en-US" dirty="0"/>
              <a:t>事件</a:t>
            </a:r>
            <a:r>
              <a:rPr lang="zh-CN" altLang="en-US" dirty="0" smtClean="0"/>
              <a:t>源：触发事件的元素</a:t>
            </a:r>
            <a:endParaRPr lang="en-US" altLang="zh-CN" dirty="0" smtClean="0"/>
          </a:p>
          <a:p>
            <a:pPr lvl="1"/>
            <a:r>
              <a:rPr lang="zh-CN" altLang="en-US" dirty="0"/>
              <a:t>事件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click, hover, </a:t>
            </a:r>
            <a:r>
              <a:rPr lang="en-US" altLang="zh-CN" dirty="0" err="1" smtClean="0"/>
              <a:t>keydown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mouseleave</a:t>
            </a:r>
            <a:r>
              <a:rPr lang="en-US" altLang="zh-CN" dirty="0" smtClean="0"/>
              <a:t>, load......</a:t>
            </a:r>
          </a:p>
          <a:p>
            <a:pPr lvl="1"/>
            <a:r>
              <a:rPr lang="en-US" altLang="zh-CN" dirty="0" smtClean="0"/>
              <a:t>listener/handler: </a:t>
            </a:r>
            <a:r>
              <a:rPr lang="zh-CN" altLang="en-US" dirty="0" smtClean="0"/>
              <a:t>一段处理事件的代码</a:t>
            </a:r>
            <a:endParaRPr lang="en-US" altLang="zh-CN" dirty="0" smtClean="0"/>
          </a:p>
          <a:p>
            <a:r>
              <a:rPr lang="zh-CN" altLang="en-US" dirty="0" smtClean="0"/>
              <a:t>如何将事件处理逻辑绑定到网页中的元素</a:t>
            </a:r>
            <a:r>
              <a:rPr lang="en-US" altLang="zh-CN" dirty="0" smtClean="0"/>
              <a:t>(register event handler)</a:t>
            </a:r>
          </a:p>
          <a:p>
            <a:pPr lvl="1"/>
            <a:r>
              <a:rPr lang="zh-CN" altLang="en-US" dirty="0" smtClean="0"/>
              <a:t>已经获取了元素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(“button”) (</a:t>
            </a:r>
            <a:r>
              <a:rPr lang="zh-CN" altLang="en-US" dirty="0" smtClean="0"/>
              <a:t>复习</a:t>
            </a:r>
            <a:r>
              <a:rPr lang="en-US" altLang="zh-CN" dirty="0" smtClean="0"/>
              <a:t>DOM API)</a:t>
            </a:r>
          </a:p>
          <a:p>
            <a:pPr lvl="1"/>
            <a:r>
              <a:rPr lang="zh-CN" altLang="en-US" dirty="0" smtClean="0"/>
              <a:t>推荐方法：</a:t>
            </a:r>
            <a:r>
              <a:rPr lang="en-US" altLang="zh-CN" dirty="0" err="1" smtClean="0"/>
              <a:t>addEventListener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removeEventListener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btn.addEventListener</a:t>
            </a:r>
            <a:r>
              <a:rPr lang="en-US" altLang="zh-CN" dirty="0" smtClean="0"/>
              <a:t>(“click”,</a:t>
            </a:r>
            <a:r>
              <a:rPr lang="en-US" altLang="zh-CN" dirty="0" err="1" smtClean="0"/>
              <a:t>funcA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err="1" smtClean="0"/>
              <a:t>btn.addEventListener</a:t>
            </a:r>
            <a:r>
              <a:rPr lang="en-US" altLang="zh-CN" dirty="0" smtClean="0"/>
              <a:t>(“click”,</a:t>
            </a:r>
            <a:r>
              <a:rPr lang="en-US" altLang="zh-CN" dirty="0" err="1" smtClean="0"/>
              <a:t>funcB</a:t>
            </a:r>
            <a:r>
              <a:rPr lang="en-US" altLang="zh-CN" dirty="0" smtClean="0"/>
              <a:t>);  //</a:t>
            </a:r>
            <a:r>
              <a:rPr lang="zh-CN" altLang="en-US" dirty="0" smtClean="0"/>
              <a:t>可以为同一类型事件绑定多个处理逻辑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btn.removeEventListener</a:t>
            </a:r>
            <a:r>
              <a:rPr lang="en-US" altLang="zh-CN" dirty="0" smtClean="0"/>
              <a:t>(“click”,</a:t>
            </a:r>
            <a:r>
              <a:rPr lang="en-US" altLang="zh-CN" dirty="0" err="1" smtClean="0"/>
              <a:t>funcA</a:t>
            </a:r>
            <a:r>
              <a:rPr lang="en-US" altLang="zh-CN" dirty="0" smtClean="0"/>
              <a:t>);  //</a:t>
            </a:r>
            <a:r>
              <a:rPr lang="zh-CN" altLang="en-US" dirty="0" smtClean="0"/>
              <a:t>不想再发挥作用的逻辑可以去掉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0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程序结构</a:t>
            </a:r>
            <a:r>
              <a:rPr lang="en-US" altLang="zh-CN" dirty="0"/>
              <a:t>——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不推荐：</a:t>
            </a:r>
            <a:r>
              <a:rPr lang="en-US" altLang="zh-CN" dirty="0" err="1" smtClean="0"/>
              <a:t>element.onclick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funcA</a:t>
            </a:r>
            <a:endParaRPr lang="en-US" altLang="zh-CN" dirty="0"/>
          </a:p>
          <a:p>
            <a:pPr lvl="2"/>
            <a:r>
              <a:rPr lang="en-US" altLang="zh-CN" dirty="0" err="1" smtClean="0"/>
              <a:t>btn.onclick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funcA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err="1" smtClean="0"/>
              <a:t>btn.onclick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funcB</a:t>
            </a:r>
            <a:r>
              <a:rPr lang="en-US" altLang="zh-CN" dirty="0" smtClean="0"/>
              <a:t>;  //</a:t>
            </a:r>
            <a:r>
              <a:rPr lang="zh-CN" altLang="en-US" dirty="0"/>
              <a:t>同</a:t>
            </a:r>
            <a:r>
              <a:rPr lang="zh-CN" altLang="en-US" dirty="0" smtClean="0"/>
              <a:t>一类型的事件只能绑定一个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，这种写法会覆盖</a:t>
            </a:r>
            <a:r>
              <a:rPr lang="en-US" altLang="zh-CN" dirty="0" err="1" smtClean="0"/>
              <a:t>funcA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无法移除已绑定的</a:t>
            </a:r>
            <a:r>
              <a:rPr lang="en-US" altLang="zh-CN" dirty="0" smtClean="0"/>
              <a:t>handler</a:t>
            </a:r>
          </a:p>
          <a:p>
            <a:pPr lvl="1"/>
            <a:r>
              <a:rPr lang="zh-CN" altLang="en-US" dirty="0" smtClean="0"/>
              <a:t>强烈不推荐：</a:t>
            </a:r>
            <a:r>
              <a:rPr lang="en-US" altLang="zh-CN" dirty="0" smtClean="0"/>
              <a:t>inline</a:t>
            </a:r>
            <a:r>
              <a:rPr lang="zh-CN" altLang="en-US" dirty="0" smtClean="0"/>
              <a:t>写法，耦合事件处理逻辑和</a:t>
            </a:r>
            <a:r>
              <a:rPr lang="en-US" altLang="zh-CN" dirty="0" smtClean="0"/>
              <a:t>html</a:t>
            </a:r>
          </a:p>
          <a:p>
            <a:pPr lvl="2"/>
            <a:r>
              <a:rPr lang="en-US" altLang="zh-CN" dirty="0" smtClean="0"/>
              <a:t>&lt;button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=“function () {//statements;}”&gt;</a:t>
            </a:r>
          </a:p>
          <a:p>
            <a:pPr lvl="2"/>
            <a:r>
              <a:rPr lang="zh-CN" altLang="en-US" dirty="0" smtClean="0"/>
              <a:t>可复用性差，元素之间无法复用，文件之间更无法复用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维护困难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总之，布局和逻辑混在一起是很麻烦的事情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5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程序结构</a:t>
            </a:r>
            <a:r>
              <a:rPr lang="en-US" altLang="zh-CN" dirty="0"/>
              <a:t>——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Event Object</a:t>
            </a:r>
          </a:p>
          <a:p>
            <a:r>
              <a:rPr lang="en-US" altLang="zh-CN" dirty="0" smtClean="0"/>
              <a:t>listener</a:t>
            </a:r>
            <a:r>
              <a:rPr lang="zh-CN" altLang="en-US" dirty="0" smtClean="0"/>
              <a:t>传入的第一个参数就是</a:t>
            </a:r>
            <a:r>
              <a:rPr lang="en-US" altLang="zh-CN" dirty="0" smtClean="0"/>
              <a:t>event object</a:t>
            </a:r>
          </a:p>
          <a:p>
            <a:r>
              <a:rPr lang="zh-CN" altLang="en-US" dirty="0" smtClean="0"/>
              <a:t>非常好用的属性</a:t>
            </a:r>
            <a:r>
              <a:rPr lang="en-US" altLang="zh-CN" dirty="0" err="1" smtClean="0"/>
              <a:t>event.target</a:t>
            </a:r>
            <a:r>
              <a:rPr lang="zh-CN" altLang="en-US" dirty="0" smtClean="0"/>
              <a:t>，就是事件的触发源</a:t>
            </a:r>
            <a:endParaRPr lang="en-US" altLang="zh-CN" dirty="0" smtClean="0"/>
          </a:p>
          <a:p>
            <a:r>
              <a:rPr lang="zh-CN" altLang="en-US" dirty="0" smtClean="0"/>
              <a:t>更多属性根据自己的需要去查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个鼠标事件的部分属性→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(selector);</a:t>
            </a:r>
          </a:p>
          <a:p>
            <a:pPr lvl="1"/>
            <a:r>
              <a:rPr lang="en-US" altLang="zh-CN" dirty="0" err="1" smtClean="0"/>
              <a:t>ele.addEventListener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click”,function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ev</a:t>
            </a:r>
            <a:r>
              <a:rPr lang="en-US" altLang="zh-CN" dirty="0" smtClean="0"/>
              <a:t>) {</a:t>
            </a:r>
          </a:p>
          <a:p>
            <a:pPr lvl="2"/>
            <a:r>
              <a:rPr lang="en-US" altLang="zh-CN" dirty="0" smtClean="0"/>
              <a:t>console.log(</a:t>
            </a:r>
            <a:r>
              <a:rPr lang="en-US" altLang="zh-CN" dirty="0" err="1" smtClean="0"/>
              <a:t>ev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})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564904"/>
            <a:ext cx="1795463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7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/>
              <a:t>更进一步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</a:t>
            </a:r>
            <a:r>
              <a:rPr lang="en-US" altLang="zh-CN" dirty="0"/>
              <a:t>allback function:  </a:t>
            </a:r>
            <a:r>
              <a:rPr lang="en-US" altLang="zh-CN" i="1" dirty="0">
                <a:latin typeface="+mj-lt"/>
              </a:rPr>
              <a:t>A reference to executable code, or a piece of executable code, that is passed as an argument to other code</a:t>
            </a:r>
            <a:r>
              <a:rPr lang="en-US" altLang="zh-CN" i="1" dirty="0" smtClean="0">
                <a:latin typeface="+mj-lt"/>
              </a:rPr>
              <a:t>.</a:t>
            </a:r>
          </a:p>
          <a:p>
            <a:r>
              <a:rPr lang="zh-CN" altLang="en-US" dirty="0" smtClean="0">
                <a:latin typeface="+mj-lt"/>
              </a:rPr>
              <a:t>直白地说，函数的参数里有函数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btn</a:t>
            </a:r>
            <a:r>
              <a:rPr lang="en-US" altLang="zh-CN" dirty="0"/>
              <a:t> = </a:t>
            </a:r>
            <a:r>
              <a:rPr lang="en-US" altLang="zh-CN" dirty="0" err="1"/>
              <a:t>document.getElementsByTagName</a:t>
            </a:r>
            <a:r>
              <a:rPr lang="en-US" altLang="zh-CN" dirty="0"/>
              <a:t>("button")[0]</a:t>
            </a:r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text = </a:t>
            </a:r>
            <a:r>
              <a:rPr lang="en-US" altLang="zh-CN" dirty="0" err="1"/>
              <a:t>document.getElementsByTagName</a:t>
            </a:r>
            <a:r>
              <a:rPr lang="en-US" altLang="zh-CN" dirty="0"/>
              <a:t>("p")[0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/>
              <a:t>function </a:t>
            </a:r>
            <a:r>
              <a:rPr lang="en-US" altLang="zh-CN" dirty="0" err="1"/>
              <a:t>changeMessage</a:t>
            </a:r>
            <a:r>
              <a:rPr lang="en-US" altLang="zh-CN" dirty="0"/>
              <a:t>(</a:t>
            </a:r>
            <a:r>
              <a:rPr lang="en-US" altLang="zh-CN" dirty="0" err="1"/>
              <a:t>ele</a:t>
            </a:r>
            <a:r>
              <a:rPr lang="en-US" altLang="zh-CN" dirty="0"/>
              <a:t>) {</a:t>
            </a:r>
          </a:p>
          <a:p>
            <a:pPr lvl="2"/>
            <a:r>
              <a:rPr lang="en-US" altLang="zh-CN" dirty="0" err="1"/>
              <a:t>ele.innerText</a:t>
            </a:r>
            <a:r>
              <a:rPr lang="en-US" altLang="zh-CN" dirty="0"/>
              <a:t> = "Wow, it changes!"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err="1" smtClean="0"/>
              <a:t>btn.addEventListener</a:t>
            </a:r>
            <a:r>
              <a:rPr lang="en-US" altLang="zh-CN" dirty="0"/>
              <a:t>("</a:t>
            </a:r>
            <a:r>
              <a:rPr lang="en-US" altLang="zh-CN" dirty="0" err="1"/>
              <a:t>click",function</a:t>
            </a:r>
            <a:r>
              <a:rPr lang="en-US" altLang="zh-CN" dirty="0"/>
              <a:t>(){</a:t>
            </a:r>
          </a:p>
          <a:p>
            <a:pPr lvl="2"/>
            <a:r>
              <a:rPr lang="en-US" altLang="zh-CN" dirty="0" err="1"/>
              <a:t>changeMessage</a:t>
            </a:r>
            <a:r>
              <a:rPr lang="en-US" altLang="zh-CN" dirty="0"/>
              <a:t>(text)</a:t>
            </a:r>
          </a:p>
          <a:p>
            <a:pPr lvl="1"/>
            <a:r>
              <a:rPr lang="en-US" altLang="zh-CN" dirty="0" smtClean="0"/>
              <a:t>})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>
              <a:latin typeface="+mj-lt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860032" y="4293096"/>
            <a:ext cx="576064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80112" y="3971091"/>
            <a:ext cx="33843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274320">
              <a:spcBef>
                <a:spcPts val="500"/>
              </a:spcBef>
              <a:buClr>
                <a:srgbClr val="9FB8CD"/>
              </a:buClr>
              <a:buSzPct val="76000"/>
              <a:buFont typeface="Wingdings 3"/>
              <a:buChar char=""/>
            </a:pPr>
            <a:r>
              <a:rPr lang="zh-CN" altLang="en-US" sz="2300" dirty="0" smtClean="0">
                <a:solidFill>
                  <a:srgbClr val="464653"/>
                </a:solidFill>
              </a:rPr>
              <a:t>这个函数作为</a:t>
            </a:r>
            <a:r>
              <a:rPr lang="en-US" altLang="zh-CN" sz="2300" dirty="0" err="1" smtClean="0">
                <a:solidFill>
                  <a:srgbClr val="464653"/>
                </a:solidFill>
              </a:rPr>
              <a:t>addEventListener</a:t>
            </a:r>
            <a:r>
              <a:rPr lang="zh-CN" altLang="en-US" sz="2300" dirty="0" smtClean="0">
                <a:solidFill>
                  <a:srgbClr val="464653"/>
                </a:solidFill>
              </a:rPr>
              <a:t>的第二个参数被传入</a:t>
            </a:r>
            <a:r>
              <a:rPr lang="en-US" altLang="zh-CN" sz="2300" dirty="0" smtClean="0">
                <a:solidFill>
                  <a:srgbClr val="464653"/>
                </a:solidFill>
              </a:rPr>
              <a:t>——</a:t>
            </a:r>
            <a:r>
              <a:rPr lang="zh-CN" altLang="en-US" sz="2300" dirty="0" smtClean="0">
                <a:solidFill>
                  <a:srgbClr val="464653"/>
                </a:solidFill>
              </a:rPr>
              <a:t>回调函数！</a:t>
            </a:r>
            <a:endParaRPr lang="en-US" altLang="zh-CN" sz="2300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更进一步</a:t>
            </a:r>
            <a:r>
              <a:rPr lang="en-US" altLang="zh-CN" dirty="0"/>
              <a:t>——</a:t>
            </a:r>
            <a:r>
              <a:rPr lang="zh-CN" altLang="en-US" dirty="0"/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小括号还是没有，这是一个问题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个例子</a:t>
            </a:r>
            <a:endParaRPr lang="en-US" altLang="zh-CN" dirty="0" smtClean="0"/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btn</a:t>
            </a:r>
            <a:r>
              <a:rPr lang="en-US" altLang="zh-CN" dirty="0"/>
              <a:t> = </a:t>
            </a:r>
            <a:r>
              <a:rPr lang="en-US" altLang="zh-CN" dirty="0" err="1"/>
              <a:t>document.getElementsByTagName</a:t>
            </a:r>
            <a:r>
              <a:rPr lang="en-US" altLang="zh-CN" dirty="0"/>
              <a:t>("button")[0]</a:t>
            </a:r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text = </a:t>
            </a:r>
            <a:r>
              <a:rPr lang="en-US" altLang="zh-CN" dirty="0" err="1"/>
              <a:t>document.getElementsByTagName</a:t>
            </a:r>
            <a:r>
              <a:rPr lang="en-US" altLang="zh-CN" dirty="0"/>
              <a:t>("p")[0]</a:t>
            </a:r>
          </a:p>
          <a:p>
            <a:pPr lvl="1"/>
            <a:r>
              <a:rPr lang="en-US" altLang="zh-CN" dirty="0"/>
              <a:t>function </a:t>
            </a:r>
            <a:r>
              <a:rPr lang="en-US" altLang="zh-CN" dirty="0" err="1" smtClean="0"/>
              <a:t>showMessage</a:t>
            </a:r>
            <a:r>
              <a:rPr lang="en-US" altLang="zh-CN" dirty="0"/>
              <a:t>() {</a:t>
            </a:r>
          </a:p>
          <a:p>
            <a:pPr lvl="2"/>
            <a:r>
              <a:rPr lang="en-US" altLang="zh-CN" dirty="0" smtClean="0"/>
              <a:t>alert( “</a:t>
            </a:r>
            <a:r>
              <a:rPr lang="en-US" altLang="zh-CN" dirty="0" err="1" smtClean="0"/>
              <a:t>haha</a:t>
            </a:r>
            <a:r>
              <a:rPr lang="en-US" altLang="zh-CN" dirty="0" smtClean="0"/>
              <a:t>”)</a:t>
            </a:r>
            <a:endParaRPr lang="en-US" altLang="zh-CN" dirty="0"/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err="1"/>
              <a:t>btn.addEventListener</a:t>
            </a:r>
            <a:r>
              <a:rPr lang="en-US" altLang="zh-CN" dirty="0"/>
              <a:t>("click</a:t>
            </a:r>
            <a:r>
              <a:rPr lang="en-US" altLang="zh-CN" dirty="0" smtClean="0"/>
              <a:t>",</a:t>
            </a:r>
            <a:r>
              <a:rPr lang="en-US" altLang="zh-CN" dirty="0" err="1" smtClean="0"/>
              <a:t>showMessage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//</a:t>
            </a:r>
            <a:r>
              <a:rPr lang="en-US" altLang="zh-CN" dirty="0" err="1" smtClean="0"/>
              <a:t>btn.addEventListener</a:t>
            </a:r>
            <a:r>
              <a:rPr lang="en-US" altLang="zh-CN" dirty="0" smtClean="0"/>
              <a:t>(“click”,</a:t>
            </a:r>
            <a:r>
              <a:rPr lang="en-US" altLang="zh-CN" dirty="0" err="1" smtClean="0"/>
              <a:t>showMessage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这样写会在网页加载时就弹出</a:t>
            </a:r>
            <a:r>
              <a:rPr lang="en-US" altLang="zh-CN" dirty="0" smtClean="0"/>
              <a:t>alert</a:t>
            </a:r>
          </a:p>
          <a:p>
            <a:r>
              <a:rPr lang="zh-CN" altLang="en-US" dirty="0" smtClean="0"/>
              <a:t>这是因为两个小括号的形式意味着函数</a:t>
            </a:r>
            <a:r>
              <a:rPr lang="zh-CN" altLang="en-US" b="1" dirty="0" smtClean="0">
                <a:solidFill>
                  <a:srgbClr val="C00000"/>
                </a:solidFill>
              </a:rPr>
              <a:t>调用</a:t>
            </a:r>
            <a:r>
              <a:rPr lang="zh-CN" altLang="en-US" dirty="0" smtClean="0"/>
              <a:t>，而不是把函数对象作为参数传入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6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JavaScript?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浏览器是如何渲染出网页来的？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程序员提供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浏览器编译：</a:t>
            </a:r>
            <a:endParaRPr lang="en-US" altLang="zh-CN" dirty="0"/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告诉浏览器，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中应该有哪些元素（构建</a:t>
            </a:r>
            <a:r>
              <a:rPr lang="en-US" altLang="zh-CN" dirty="0"/>
              <a:t>Document Object </a:t>
            </a:r>
            <a:r>
              <a:rPr lang="en-US" altLang="zh-CN" dirty="0" smtClean="0"/>
              <a:t>Model</a:t>
            </a:r>
            <a:r>
              <a:rPr lang="zh-CN" altLang="en-US" dirty="0"/>
              <a:t>树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CSS</a:t>
            </a:r>
            <a:r>
              <a:rPr lang="zh-CN" altLang="en-US" dirty="0" smtClean="0"/>
              <a:t>美化元素的排版样式等</a:t>
            </a:r>
            <a:endParaRPr lang="en-US" altLang="zh-CN" dirty="0"/>
          </a:p>
          <a:p>
            <a:pPr lvl="1"/>
            <a:r>
              <a:rPr lang="en-US" altLang="zh-CN" dirty="0" smtClean="0"/>
              <a:t>JavaScript</a:t>
            </a:r>
            <a:r>
              <a:rPr lang="zh-CN" altLang="en-US" b="1" dirty="0" smtClean="0">
                <a:solidFill>
                  <a:srgbClr val="C00000"/>
                </a:solidFill>
              </a:rPr>
              <a:t>最后</a:t>
            </a:r>
            <a:r>
              <a:rPr lang="zh-CN" altLang="en-US" dirty="0" smtClean="0"/>
              <a:t>登场，通过调用</a:t>
            </a:r>
            <a:r>
              <a:rPr lang="en-US" altLang="zh-CN" dirty="0" smtClean="0"/>
              <a:t>DOM API</a:t>
            </a:r>
            <a:r>
              <a:rPr lang="zh-CN" altLang="en-US" dirty="0" smtClean="0"/>
              <a:t>动态地操作元素</a:t>
            </a:r>
            <a:endParaRPr lang="en-US" altLang="zh-CN" dirty="0"/>
          </a:p>
          <a:p>
            <a:pPr lvl="2"/>
            <a:r>
              <a:rPr lang="en-US" altLang="zh-CN" dirty="0" smtClean="0"/>
              <a:t>Note: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编译完之前就出现，它会面临引用不到操作对象的尴尬局面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直观来说，动态是指在不同的情形下用户看到的页面会不一样；与此相对的是静态页面，浏览器只会将一个固定的页面显示给用户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21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更进一步</a:t>
            </a:r>
            <a:r>
              <a:rPr lang="en-US" altLang="zh-CN" dirty="0"/>
              <a:t>——</a:t>
            </a:r>
            <a:r>
              <a:rPr lang="zh-CN" altLang="en-US" dirty="0"/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小括号还是没有，这是一个问题</a:t>
            </a:r>
            <a:endParaRPr lang="en-US" altLang="zh-CN" dirty="0" smtClean="0"/>
          </a:p>
          <a:p>
            <a:r>
              <a:rPr lang="zh-CN" altLang="en-US" dirty="0" smtClean="0"/>
              <a:t>它们能实现点击后改变文字的功能吗？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//piece 1</a:t>
            </a:r>
          </a:p>
          <a:p>
            <a:pPr lvl="1"/>
            <a:r>
              <a:rPr lang="en-US" altLang="zh-CN" dirty="0" err="1"/>
              <a:t>btn.addEventListener</a:t>
            </a:r>
            <a:r>
              <a:rPr lang="en-US" altLang="zh-CN" dirty="0"/>
              <a:t>("</a:t>
            </a:r>
            <a:r>
              <a:rPr lang="en-US" altLang="zh-CN" dirty="0" err="1"/>
              <a:t>click",function</a:t>
            </a:r>
            <a:r>
              <a:rPr lang="en-US" altLang="zh-CN" dirty="0"/>
              <a:t>(){</a:t>
            </a:r>
          </a:p>
          <a:p>
            <a:pPr lvl="2"/>
            <a:r>
              <a:rPr lang="en-US" altLang="zh-CN" dirty="0" err="1" smtClean="0"/>
              <a:t>showMessage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1"/>
            <a:r>
              <a:rPr lang="en-US" altLang="zh-CN" dirty="0" smtClean="0"/>
              <a:t>})</a:t>
            </a:r>
          </a:p>
          <a:p>
            <a:pPr lvl="1"/>
            <a:r>
              <a:rPr lang="en-US" altLang="zh-CN" dirty="0" smtClean="0"/>
              <a:t>//piece 2</a:t>
            </a:r>
          </a:p>
          <a:p>
            <a:pPr lvl="1"/>
            <a:r>
              <a:rPr lang="en-US" altLang="zh-CN" dirty="0" err="1"/>
              <a:t>btn.addEventListener</a:t>
            </a:r>
            <a:r>
              <a:rPr lang="en-US" altLang="zh-CN" dirty="0"/>
              <a:t>("click",()=&gt;{</a:t>
            </a:r>
          </a:p>
          <a:p>
            <a:pPr lvl="2"/>
            <a:r>
              <a:rPr lang="en-US" altLang="zh-CN" dirty="0" err="1" smtClean="0"/>
              <a:t>showMessage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1"/>
            <a:r>
              <a:rPr lang="en-US" altLang="zh-CN" dirty="0" smtClean="0"/>
              <a:t>})</a:t>
            </a:r>
          </a:p>
          <a:p>
            <a:r>
              <a:rPr lang="zh-CN" altLang="en-US" dirty="0" smtClean="0"/>
              <a:t>都可以！</a:t>
            </a:r>
            <a:endParaRPr lang="en-US" altLang="zh-CN" dirty="0" smtClean="0"/>
          </a:p>
          <a:p>
            <a:r>
              <a:rPr lang="zh-CN" altLang="en-US" dirty="0" smtClean="0"/>
              <a:t>与刚才直白的例子比较，重新理解什么是函数</a:t>
            </a:r>
            <a:r>
              <a:rPr lang="zh-CN" altLang="en-US" b="1" dirty="0" smtClean="0">
                <a:solidFill>
                  <a:srgbClr val="C00000"/>
                </a:solidFill>
              </a:rPr>
              <a:t>调用</a:t>
            </a:r>
            <a:r>
              <a:rPr lang="zh-CN" altLang="en-US" dirty="0" smtClean="0"/>
              <a:t>，什么是传参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9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更进一步</a:t>
            </a:r>
            <a:r>
              <a:rPr lang="en-US" altLang="zh-CN" dirty="0"/>
              <a:t>——</a:t>
            </a:r>
            <a:r>
              <a:rPr lang="zh-CN" altLang="en-US" dirty="0"/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为什么要叫</a:t>
            </a:r>
            <a:r>
              <a:rPr lang="zh-CN" altLang="en-US" dirty="0" smtClean="0">
                <a:solidFill>
                  <a:srgbClr val="C00000"/>
                </a:solidFill>
              </a:rPr>
              <a:t>回调</a:t>
            </a:r>
            <a:r>
              <a:rPr lang="zh-CN" altLang="en-US" dirty="0" smtClean="0"/>
              <a:t>函数？顾名思义，这种设计的意图是在主调函数处理的</a:t>
            </a:r>
            <a:r>
              <a:rPr lang="zh-CN" altLang="en-US" dirty="0" smtClean="0">
                <a:solidFill>
                  <a:srgbClr val="C00000"/>
                </a:solidFill>
              </a:rPr>
              <a:t>最后一步</a:t>
            </a:r>
            <a:r>
              <a:rPr lang="zh-CN" altLang="en-US" dirty="0" smtClean="0"/>
              <a:t>执行这个回调函数</a:t>
            </a:r>
            <a:endParaRPr lang="en-US" altLang="zh-CN" dirty="0" smtClean="0"/>
          </a:p>
          <a:p>
            <a:r>
              <a:rPr lang="zh-CN" altLang="en-US" dirty="0" smtClean="0"/>
              <a:t>也就是确保一件事情做完再做某件事</a:t>
            </a:r>
            <a:r>
              <a:rPr lang="zh-CN" altLang="en-US" dirty="0"/>
              <a:t>。</a:t>
            </a:r>
            <a:r>
              <a:rPr lang="zh-CN" altLang="en-US" dirty="0" smtClean="0"/>
              <a:t>比如，向后端请求到数据之后再做前端渲染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更进一步</a:t>
            </a:r>
            <a:r>
              <a:rPr lang="en-US" altLang="zh-CN" dirty="0"/>
              <a:t>——</a:t>
            </a:r>
            <a:r>
              <a:rPr lang="zh-CN" altLang="en-US" dirty="0"/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 toy example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97" y="1700808"/>
            <a:ext cx="743855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517232"/>
            <a:ext cx="5136809" cy="99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22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更进一步</a:t>
            </a:r>
            <a:r>
              <a:rPr lang="en-US" altLang="zh-CN" dirty="0"/>
              <a:t>——</a:t>
            </a:r>
            <a:r>
              <a:rPr lang="zh-CN" altLang="en-US" dirty="0"/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然而事情不会总是这么简单</a:t>
            </a:r>
            <a:r>
              <a:rPr lang="en-US" altLang="zh-CN" dirty="0" smtClean="0"/>
              <a:t>...</a:t>
            </a:r>
            <a:r>
              <a:rPr lang="zh-CN" altLang="en-US" dirty="0" smtClean="0"/>
              <a:t>如果在回调函数被调用之前有</a:t>
            </a:r>
            <a:r>
              <a:rPr lang="zh-CN" altLang="en-US" dirty="0" smtClean="0">
                <a:solidFill>
                  <a:srgbClr val="C00000"/>
                </a:solidFill>
              </a:rPr>
              <a:t>异步</a:t>
            </a:r>
            <a:r>
              <a:rPr lang="zh-CN" altLang="en-US" dirty="0" smtClean="0"/>
              <a:t>操作呢？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59286" y="2152854"/>
            <a:ext cx="7200801" cy="3960440"/>
            <a:chOff x="683567" y="2132856"/>
            <a:chExt cx="6899331" cy="367240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2132856"/>
              <a:ext cx="6899331" cy="3672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331640" y="3429000"/>
              <a:ext cx="3600400" cy="6480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51720" y="5733256"/>
            <a:ext cx="4959871" cy="937488"/>
            <a:chOff x="2051720" y="5733256"/>
            <a:chExt cx="4959871" cy="937488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5733256"/>
              <a:ext cx="4959871" cy="93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2123728" y="6113294"/>
              <a:ext cx="2304256" cy="5574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124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更进一步</a:t>
            </a:r>
            <a:r>
              <a:rPr lang="en-US" altLang="zh-CN" dirty="0"/>
              <a:t>——</a:t>
            </a:r>
            <a:r>
              <a:rPr lang="zh-CN" altLang="en-US" dirty="0"/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明明</a:t>
            </a:r>
            <a:r>
              <a:rPr lang="zh-CN" altLang="en-US" dirty="0"/>
              <a:t>写</a:t>
            </a:r>
            <a:r>
              <a:rPr lang="zh-CN" altLang="en-US" dirty="0" smtClean="0"/>
              <a:t>在代码最后了，为什么会这样？</a:t>
            </a:r>
            <a:endParaRPr lang="en-US" altLang="zh-CN" dirty="0" smtClean="0"/>
          </a:p>
          <a:p>
            <a:r>
              <a:rPr lang="zh-CN" altLang="en-US" dirty="0"/>
              <a:t>回调函</a:t>
            </a:r>
            <a:r>
              <a:rPr lang="zh-CN" altLang="en-US" dirty="0" smtClean="0"/>
              <a:t>数确实是最后</a:t>
            </a:r>
            <a:r>
              <a:rPr lang="zh-CN" altLang="en-US" dirty="0" smtClean="0">
                <a:solidFill>
                  <a:srgbClr val="C00000"/>
                </a:solidFill>
              </a:rPr>
              <a:t>开始</a:t>
            </a:r>
            <a:r>
              <a:rPr lang="zh-CN" altLang="en-US" dirty="0" smtClean="0"/>
              <a:t>执行的，只不过它开始的时候前面的操作还没有</a:t>
            </a:r>
            <a:r>
              <a:rPr lang="zh-CN" altLang="en-US" dirty="0" smtClean="0">
                <a:solidFill>
                  <a:srgbClr val="C00000"/>
                </a:solidFill>
              </a:rPr>
              <a:t>执行完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把回调函数写到前面操作的回调部分里面去</a:t>
            </a:r>
            <a:r>
              <a:rPr lang="en-US" altLang="zh-CN" dirty="0" smtClean="0"/>
              <a:t>:)</a:t>
            </a:r>
          </a:p>
          <a:p>
            <a:r>
              <a:rPr lang="zh-CN" altLang="en-US" dirty="0" smtClean="0"/>
              <a:t>在我们的例子中，前面让人头疼的操作是</a:t>
            </a:r>
            <a:r>
              <a:rPr lang="en-US" altLang="zh-CN" dirty="0" err="1" smtClean="0"/>
              <a:t>setTimeout</a:t>
            </a:r>
            <a:r>
              <a:rPr lang="zh-CN" altLang="en-US" dirty="0" smtClean="0"/>
              <a:t>，它的回调函数是第一个参数，那么就把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写到红框中箭头函数里面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93096"/>
            <a:ext cx="6469410" cy="245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4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更进一步</a:t>
            </a:r>
            <a:r>
              <a:rPr lang="en-US" altLang="zh-CN" dirty="0"/>
              <a:t>——</a:t>
            </a:r>
            <a:r>
              <a:rPr lang="zh-CN" altLang="en-US" dirty="0"/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TeamStyle19</a:t>
            </a:r>
            <a:r>
              <a:rPr lang="zh-CN" altLang="en-US" dirty="0" smtClean="0"/>
              <a:t>官网中的操作</a:t>
            </a:r>
            <a:endParaRPr lang="en-US" altLang="zh-CN" dirty="0" smtClean="0"/>
          </a:p>
          <a:p>
            <a:r>
              <a:rPr lang="zh-CN" altLang="en-US" dirty="0" smtClean="0"/>
              <a:t>希望实现的功能是在验证登录状态后跳转到主页</a:t>
            </a:r>
            <a:endParaRPr lang="en-US" altLang="zh-CN" dirty="0" smtClean="0"/>
          </a:p>
          <a:p>
            <a:r>
              <a:rPr lang="zh-CN" altLang="en-US" dirty="0" smtClean="0"/>
              <a:t>比较丑陋但至少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，如果你们有干净的方法就别用这个了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969821" y="3122566"/>
            <a:ext cx="3240360" cy="2641068"/>
            <a:chOff x="827585" y="2348881"/>
            <a:chExt cx="3240360" cy="264106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5" y="2348881"/>
              <a:ext cx="3240360" cy="2641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2915816" y="4149080"/>
              <a:ext cx="1008112" cy="360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14828" y="61171"/>
            <a:ext cx="3815135" cy="6781186"/>
            <a:chOff x="5328865" y="63784"/>
            <a:chExt cx="3815135" cy="678118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865" y="63784"/>
              <a:ext cx="3815135" cy="6781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5868144" y="3573016"/>
              <a:ext cx="2664296" cy="6480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624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程序结构</a:t>
            </a:r>
            <a:r>
              <a:rPr lang="en-US" altLang="zh-CN" dirty="0" smtClean="0"/>
              <a:t>——Summary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“First-class functions” </a:t>
            </a:r>
            <a:r>
              <a:rPr lang="zh-CN" altLang="en-US" dirty="0" smtClean="0"/>
              <a:t>函数的行为就像变量一样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JS + web API</a:t>
            </a:r>
            <a:r>
              <a:rPr lang="zh-CN" altLang="en-US" dirty="0" smtClean="0"/>
              <a:t>，我们已经可以完成许多用户交互逻辑的设计了</a:t>
            </a:r>
            <a:endParaRPr lang="en-US" altLang="zh-CN" dirty="0" smtClean="0"/>
          </a:p>
          <a:p>
            <a:r>
              <a:rPr lang="zh-CN" altLang="en-US" dirty="0" smtClean="0"/>
              <a:t>深入学习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</a:t>
            </a:r>
            <a:r>
              <a:rPr lang="en-US" altLang="zh-CN" dirty="0" smtClean="0"/>
              <a:t>bubble</a:t>
            </a:r>
          </a:p>
          <a:p>
            <a:pPr lvl="1"/>
            <a:r>
              <a:rPr lang="zh-CN" altLang="en-US" dirty="0" smtClean="0"/>
              <a:t>闭包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Arrow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0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Objects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Object: a collection of related data or functionality</a:t>
            </a:r>
          </a:p>
          <a:p>
            <a:pPr lvl="1"/>
            <a:r>
              <a:rPr lang="en-US" altLang="zh-CN" dirty="0" smtClean="0"/>
              <a:t>properties (</a:t>
            </a:r>
            <a:r>
              <a:rPr lang="zh-CN" altLang="en-US" dirty="0" smtClean="0"/>
              <a:t>对应于</a:t>
            </a:r>
            <a:r>
              <a:rPr lang="en-US" altLang="zh-CN" dirty="0" smtClean="0"/>
              <a:t>variables)</a:t>
            </a:r>
          </a:p>
          <a:p>
            <a:pPr lvl="1"/>
            <a:r>
              <a:rPr lang="en-US" altLang="zh-CN" dirty="0" smtClean="0"/>
              <a:t>methods  (</a:t>
            </a:r>
            <a:r>
              <a:rPr lang="zh-CN" altLang="en-US" dirty="0" smtClean="0"/>
              <a:t>对应于</a:t>
            </a:r>
            <a:r>
              <a:rPr lang="en-US" altLang="zh-CN" dirty="0" smtClean="0"/>
              <a:t>functions)</a:t>
            </a:r>
          </a:p>
          <a:p>
            <a:r>
              <a:rPr lang="zh-CN" altLang="en-US" dirty="0" smtClean="0"/>
              <a:t>定义一个对象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person = {</a:t>
            </a:r>
          </a:p>
          <a:p>
            <a:pPr lvl="2"/>
            <a:r>
              <a:rPr lang="en-US" altLang="zh-CN" dirty="0" smtClean="0"/>
              <a:t>name: “</a:t>
            </a:r>
            <a:r>
              <a:rPr lang="zh-CN" altLang="en-US" dirty="0" smtClean="0"/>
              <a:t>李华</a:t>
            </a:r>
            <a:r>
              <a:rPr lang="en-US" altLang="zh-CN" dirty="0" smtClean="0"/>
              <a:t>”,</a:t>
            </a:r>
          </a:p>
          <a:p>
            <a:pPr lvl="2"/>
            <a:r>
              <a:rPr lang="en-US" altLang="zh-CN" dirty="0" smtClean="0"/>
              <a:t>age: 18,</a:t>
            </a:r>
          </a:p>
          <a:p>
            <a:pPr lvl="2"/>
            <a:r>
              <a:rPr lang="en-US" altLang="zh-CN" dirty="0" smtClean="0"/>
              <a:t>greeting: function () {</a:t>
            </a:r>
          </a:p>
          <a:p>
            <a:pPr lvl="3"/>
            <a:r>
              <a:rPr lang="en-US" altLang="zh-CN" dirty="0" smtClean="0"/>
              <a:t>console.log(“Hi, I’m ”+this.name+</a:t>
            </a:r>
            <a:r>
              <a:rPr lang="en-US" altLang="zh-CN" dirty="0"/>
              <a:t>“</a:t>
            </a:r>
            <a:r>
              <a:rPr lang="en-US" altLang="zh-CN" dirty="0" smtClean="0"/>
              <a:t> .”);</a:t>
            </a:r>
          </a:p>
          <a:p>
            <a:pPr lvl="2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6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Objects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使用：</a:t>
            </a:r>
            <a:r>
              <a:rPr lang="en-US" altLang="zh-CN" dirty="0" smtClean="0"/>
              <a:t>dot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bracket</a:t>
            </a:r>
            <a:endParaRPr lang="en-US" altLang="zh-CN" dirty="0"/>
          </a:p>
          <a:p>
            <a:pPr lvl="1"/>
            <a:r>
              <a:rPr lang="en-US" altLang="zh-CN" dirty="0" smtClean="0"/>
              <a:t>person.name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person[‘name’];</a:t>
            </a:r>
          </a:p>
          <a:p>
            <a:pPr lvl="1"/>
            <a:r>
              <a:rPr lang="en-US" altLang="zh-CN" dirty="0" err="1" smtClean="0"/>
              <a:t>person.greeting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修改属性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person.age</a:t>
            </a:r>
            <a:r>
              <a:rPr lang="en-US" altLang="zh-CN" dirty="0" smtClean="0"/>
              <a:t> = 19;</a:t>
            </a:r>
          </a:p>
          <a:p>
            <a:pPr lvl="1"/>
            <a:r>
              <a:rPr lang="en-US" altLang="zh-CN" dirty="0" smtClean="0"/>
              <a:t>person[‘age’] = 19;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79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Objects——JSON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JSON = JavaScript Object Notation</a:t>
            </a:r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是一种文本格式，即按照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的语法格式来组织文本</a:t>
            </a:r>
            <a:endParaRPr lang="en-US" altLang="zh-CN" dirty="0" smtClean="0"/>
          </a:p>
          <a:p>
            <a:r>
              <a:rPr lang="zh-CN" altLang="en-US" dirty="0" smtClean="0"/>
              <a:t>在前后端交互中经常传递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格式的数据</a:t>
            </a:r>
            <a:endParaRPr lang="en-US" altLang="zh-CN" dirty="0" smtClean="0"/>
          </a:p>
          <a:p>
            <a:r>
              <a:rPr lang="zh-CN" altLang="en-US" dirty="0" smtClean="0"/>
              <a:t>优势：处理非常方便，</a:t>
            </a:r>
            <a:r>
              <a:rPr lang="en-US" altLang="zh-CN" dirty="0" smtClean="0"/>
              <a:t>read/parse/generate</a:t>
            </a:r>
            <a:r>
              <a:rPr lang="zh-CN" altLang="en-US" dirty="0" smtClean="0"/>
              <a:t>，除了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，许多其他语言对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都有对应的处理方法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文本保存在扩展名为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的文件中</a:t>
            </a:r>
            <a:endParaRPr lang="en-US" altLang="zh-CN" dirty="0" smtClean="0"/>
          </a:p>
          <a:p>
            <a:r>
              <a:rPr lang="en-US" altLang="zh-CN" dirty="0" smtClean="0"/>
              <a:t>MIME type</a:t>
            </a:r>
            <a:r>
              <a:rPr lang="zh-CN" altLang="en-US" dirty="0" smtClean="0"/>
              <a:t>为</a:t>
            </a:r>
            <a:r>
              <a:rPr lang="en-US" altLang="zh-CN" dirty="0"/>
              <a:t>a</a:t>
            </a:r>
            <a:r>
              <a:rPr lang="en-US" altLang="zh-CN" dirty="0" smtClean="0"/>
              <a:t>pplication/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0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Variable</a:t>
            </a:r>
          </a:p>
          <a:p>
            <a:pPr lvl="1"/>
            <a:r>
              <a:rPr lang="zh-CN" altLang="en-US" dirty="0" smtClean="0"/>
              <a:t>数、逻辑、字符串、数组、函数、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...</a:t>
            </a:r>
          </a:p>
          <a:p>
            <a:pPr lvl="1"/>
            <a:r>
              <a:rPr lang="zh-CN" altLang="en-US" dirty="0" smtClean="0"/>
              <a:t>想象成一个容器，可以存储几乎任意类型的东西，存储的内容可以修改。</a:t>
            </a:r>
            <a:endParaRPr lang="en-US" altLang="zh-CN" dirty="0" smtClean="0"/>
          </a:p>
          <a:p>
            <a:r>
              <a:rPr lang="zh-CN" altLang="en-US" dirty="0" smtClean="0"/>
              <a:t>声明变量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yourVariable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err="1" smtClean="0"/>
              <a:t>yourVariable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someValue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// </a:t>
            </a:r>
            <a:r>
              <a:rPr lang="zh-CN" altLang="en-US" dirty="0" smtClean="0"/>
              <a:t>或者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yourVariable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someValue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中，语句结束可以加分号，也可以不加</a:t>
            </a:r>
            <a:endParaRPr lang="en-US" altLang="zh-CN" dirty="0" smtClean="0"/>
          </a:p>
          <a:p>
            <a:r>
              <a:rPr lang="zh-CN" altLang="en-US" dirty="0" smtClean="0"/>
              <a:t>注释是</a:t>
            </a:r>
            <a:r>
              <a:rPr lang="en-US" altLang="zh-CN" dirty="0" smtClean="0"/>
              <a:t>//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/*  */</a:t>
            </a:r>
          </a:p>
          <a:p>
            <a:pPr lvl="1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98"/>
          <a:stretch/>
        </p:blipFill>
        <p:spPr bwMode="auto">
          <a:xfrm>
            <a:off x="4644008" y="1844824"/>
            <a:ext cx="444109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10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Objects——JSON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在实际工作中，如果后端给你发的是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object</a:t>
            </a:r>
            <a:r>
              <a:rPr lang="zh-CN" altLang="en-US" dirty="0" smtClean="0"/>
              <a:t>，那么你只需要像处理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那样通过</a:t>
            </a:r>
            <a:r>
              <a:rPr lang="en-US" altLang="zh-CN" dirty="0" smtClean="0"/>
              <a:t>dot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bracket</a:t>
            </a:r>
            <a:r>
              <a:rPr lang="zh-CN" altLang="en-US" dirty="0" smtClean="0"/>
              <a:t>取需要的数据</a:t>
            </a:r>
            <a:endParaRPr lang="en-US" altLang="zh-CN" dirty="0" smtClean="0"/>
          </a:p>
          <a:p>
            <a:r>
              <a:rPr lang="zh-CN" altLang="en-US" dirty="0" smtClean="0"/>
              <a:t>如果后端发的是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string</a:t>
            </a:r>
            <a:r>
              <a:rPr lang="zh-CN" altLang="en-US" dirty="0" smtClean="0"/>
              <a:t>，那么需要先</a:t>
            </a:r>
            <a:r>
              <a:rPr lang="zh-CN" altLang="en-US" smtClean="0"/>
              <a:t>转成</a:t>
            </a:r>
            <a:r>
              <a:rPr lang="en-US" altLang="zh-CN" smtClean="0"/>
              <a:t>object</a:t>
            </a:r>
            <a:endParaRPr lang="en-US" altLang="zh-CN" dirty="0" smtClean="0"/>
          </a:p>
          <a:p>
            <a:r>
              <a:rPr lang="zh-CN" altLang="en-US" dirty="0" smtClean="0"/>
              <a:t>调用函数</a:t>
            </a:r>
            <a:r>
              <a:rPr lang="en-US" altLang="zh-CN" dirty="0" smtClean="0"/>
              <a:t>parse()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accept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string, return object</a:t>
            </a:r>
          </a:p>
          <a:p>
            <a:r>
              <a:rPr lang="zh-CN" altLang="en-US" dirty="0" smtClean="0"/>
              <a:t>相反的方向</a:t>
            </a:r>
            <a:r>
              <a:rPr lang="en-US" altLang="zh-CN" dirty="0" err="1" smtClean="0"/>
              <a:t>stringify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accept object, return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string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9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更多有趣的事情期待大家发掘</a:t>
            </a:r>
            <a:endParaRPr lang="en-US" altLang="zh-CN" dirty="0" smtClean="0"/>
          </a:p>
          <a:p>
            <a:r>
              <a:rPr lang="en-US" altLang="zh-CN" dirty="0" smtClean="0"/>
              <a:t>demo</a:t>
            </a:r>
          </a:p>
          <a:p>
            <a:pPr lvl="1"/>
            <a:r>
              <a:rPr lang="zh-CN" altLang="en-US" dirty="0" smtClean="0"/>
              <a:t>仓库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github.com/IrisLi17/EESAST_404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感兴趣帮忙</a:t>
            </a:r>
            <a:r>
              <a:rPr lang="en-US" altLang="zh-CN" dirty="0" smtClean="0"/>
              <a:t>debug/</a:t>
            </a:r>
            <a:r>
              <a:rPr lang="zh-CN" altLang="en-US" dirty="0" smtClean="0"/>
              <a:t>画新饼，不胜感激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7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lient-side web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897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你在导航栏熟练地敲下一串地址并回车之后，到浏览器显示网页之间，到底发生了什么？</a:t>
            </a:r>
            <a:endParaRPr lang="en-US" altLang="zh-CN" dirty="0" smtClean="0"/>
          </a:p>
          <a:p>
            <a:r>
              <a:rPr lang="zh-CN" altLang="en-US" dirty="0" smtClean="0"/>
              <a:t>简单的模型：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61" y="2780928"/>
            <a:ext cx="5390366" cy="1492374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67544" y="4293096"/>
            <a:ext cx="8229600" cy="18199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客户端向服务器发起一个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，如果没有发生问题，服务器会找到这个请求对应的文件，包装成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返回给浏览器。浏览器把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加工成网页呈现给用户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9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Client-side web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问题：如果用户的行为导致要更新网页中的一小部分，这个简单的模型会重新加载整个网页。在网页规模较大的时候，浪费带宽，用户体验差</a:t>
            </a:r>
            <a:endParaRPr lang="en-US" altLang="zh-CN" dirty="0" smtClean="0"/>
          </a:p>
          <a:p>
            <a:r>
              <a:rPr lang="zh-CN" altLang="en-US" dirty="0" smtClean="0"/>
              <a:t>引入</a:t>
            </a:r>
            <a:r>
              <a:rPr lang="en-US" altLang="zh-CN" dirty="0" smtClean="0"/>
              <a:t>Ajax (Asynchronous </a:t>
            </a:r>
            <a:r>
              <a:rPr lang="en-US" altLang="zh-CN" dirty="0"/>
              <a:t>JavaScript and </a:t>
            </a:r>
            <a:r>
              <a:rPr lang="en-US" altLang="zh-CN" dirty="0" smtClean="0"/>
              <a:t>XML)</a:t>
            </a:r>
            <a:r>
              <a:rPr lang="zh-CN" altLang="en-US" dirty="0" smtClean="0"/>
              <a:t>机制，能从服务器请求小段数据，在需要用的时候交给浏览器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虽然现在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用得少了，但是这种技术的名字还沿用了下来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789040"/>
            <a:ext cx="6180911" cy="25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Client-side web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古老的机制：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 (</a:t>
            </a:r>
            <a:r>
              <a:rPr lang="zh-CN" altLang="en-US" dirty="0" smtClean="0"/>
              <a:t>如果你想兼容</a:t>
            </a:r>
            <a:r>
              <a:rPr lang="en-US" altLang="zh-CN" dirty="0" smtClean="0"/>
              <a:t>IE)</a:t>
            </a:r>
          </a:p>
          <a:p>
            <a:r>
              <a:rPr lang="zh-CN" altLang="en-US" dirty="0"/>
              <a:t>更</a:t>
            </a:r>
            <a:r>
              <a:rPr lang="zh-CN" altLang="en-US" dirty="0" smtClean="0"/>
              <a:t>现代的机制：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Fetch API</a:t>
            </a:r>
            <a:endParaRPr lang="en-US" altLang="zh-CN" dirty="0"/>
          </a:p>
          <a:p>
            <a:pPr lvl="1"/>
            <a:r>
              <a:rPr lang="zh-CN" altLang="en-US" dirty="0" smtClean="0"/>
              <a:t>用框架的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</a:t>
            </a:r>
            <a:r>
              <a:rPr lang="zh-CN" altLang="en-US" dirty="0"/>
              <a:t>队式</a:t>
            </a:r>
            <a:r>
              <a:rPr lang="zh-CN" altLang="en-US" dirty="0" smtClean="0"/>
              <a:t>前端用了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里的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-resource</a:t>
            </a:r>
          </a:p>
          <a:p>
            <a:r>
              <a:rPr lang="zh-CN" altLang="en-US" dirty="0" smtClean="0"/>
              <a:t>鉴于</a:t>
            </a:r>
            <a:r>
              <a:rPr lang="en-US" altLang="zh-CN" dirty="0" smtClean="0"/>
              <a:t>IE</a:t>
            </a:r>
            <a:r>
              <a:rPr lang="zh-CN" altLang="en-US" dirty="0" smtClean="0"/>
              <a:t>已经停止更新，历史问题可以暂时不管了</a:t>
            </a:r>
            <a:r>
              <a:rPr lang="en-US" altLang="zh-CN" dirty="0" err="1" smtClean="0"/>
              <a:t>hhh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00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Client-side web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更快！</a:t>
            </a:r>
            <a:endParaRPr lang="en-US" altLang="zh-CN" dirty="0" smtClean="0"/>
          </a:p>
          <a:p>
            <a:r>
              <a:rPr lang="zh-CN" altLang="en-US" dirty="0" smtClean="0"/>
              <a:t>把部分数据存储在用户本地，省去一次</a:t>
            </a:r>
            <a:r>
              <a:rPr lang="en-US" altLang="zh-CN" dirty="0" smtClean="0"/>
              <a:t>request-response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6409668" cy="436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Client-side 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是一种古老的解决方案</a:t>
            </a:r>
            <a:endParaRPr lang="en-US" altLang="zh-CN" dirty="0" smtClean="0"/>
          </a:p>
          <a:p>
            <a:r>
              <a:rPr lang="zh-CN" altLang="en-US" dirty="0" smtClean="0"/>
              <a:t>官方文档中更现代的做法是</a:t>
            </a:r>
            <a:r>
              <a:rPr lang="en-US" altLang="zh-CN" dirty="0" err="1" smtClean="0"/>
              <a:t>localStorage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sessionStorage</a:t>
            </a:r>
            <a:endParaRPr lang="en-US" altLang="zh-CN" dirty="0" smtClean="0"/>
          </a:p>
          <a:p>
            <a:r>
              <a:rPr lang="en-US" altLang="zh-CN" dirty="0" err="1" smtClean="0"/>
              <a:t>localStorage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sessionStorage</a:t>
            </a:r>
            <a:r>
              <a:rPr lang="zh-CN" altLang="en-US" dirty="0" smtClean="0"/>
              <a:t>的区别是，</a:t>
            </a:r>
            <a:r>
              <a:rPr lang="en-US" altLang="zh-CN" dirty="0" err="1" smtClean="0"/>
              <a:t>sessionStorage</a:t>
            </a:r>
            <a:r>
              <a:rPr lang="zh-CN" altLang="en-US" dirty="0" smtClean="0"/>
              <a:t>中的数据会在浏览器关闭后清除，而</a:t>
            </a:r>
            <a:r>
              <a:rPr lang="en-US" altLang="zh-CN" dirty="0" err="1" smtClean="0"/>
              <a:t>localStorage</a:t>
            </a:r>
            <a:r>
              <a:rPr lang="zh-CN" altLang="en-US" dirty="0" smtClean="0"/>
              <a:t>不会过期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79740"/>
            <a:ext cx="7997785" cy="293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3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Client-side 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Storage.setItem</a:t>
            </a:r>
            <a:r>
              <a:rPr lang="en-US" altLang="zh-CN" dirty="0"/>
              <a:t>(</a:t>
            </a:r>
            <a:r>
              <a:rPr lang="en-US" altLang="zh-CN" dirty="0" err="1"/>
              <a:t>name,value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Storage.getItem</a:t>
            </a:r>
            <a:r>
              <a:rPr lang="en-US" altLang="zh-CN" dirty="0"/>
              <a:t>(name);</a:t>
            </a:r>
          </a:p>
          <a:p>
            <a:r>
              <a:rPr lang="en-US" altLang="zh-CN" dirty="0" err="1"/>
              <a:t>Storage.removeItem</a:t>
            </a:r>
            <a:r>
              <a:rPr lang="en-US" altLang="zh-CN" dirty="0"/>
              <a:t>(name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1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developer.mozilla.org/en-US/docs/Learn/JavaScript/First_steps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http://www.w3school.com.cn/js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2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表单作业</a:t>
            </a:r>
            <a:r>
              <a:rPr lang="zh-CN" altLang="en-US" dirty="0" smtClean="0"/>
              <a:t>的基础上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/>
              <a:t>基础</a:t>
            </a: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按下提交按钮</a:t>
            </a:r>
            <a:r>
              <a:rPr lang="zh-CN" altLang="en-US" dirty="0" smtClean="0"/>
              <a:t>时，实现页面的任意某种样式发生改变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smtClean="0"/>
              <a:t>DOM API</a:t>
            </a:r>
            <a:r>
              <a:rPr lang="zh-CN" altLang="en-US" dirty="0" smtClean="0"/>
              <a:t>，获取表单域中的数据，并存储</a:t>
            </a:r>
            <a:endParaRPr lang="en-US" altLang="zh-CN" dirty="0" smtClean="0"/>
          </a:p>
          <a:p>
            <a:pPr lvl="1"/>
            <a:r>
              <a:rPr lang="zh-CN" altLang="en-US" dirty="0"/>
              <a:t>提高</a:t>
            </a:r>
            <a:r>
              <a:rPr lang="zh-CN" altLang="en-US" dirty="0" smtClean="0"/>
              <a:t>要求：将表单扩充成一个注册登录系统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具有注册和登录两种表单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寻找一位后端小伙伴（或者选择自己来），将注册表单数据提交到数据库中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实现登录表单数据发送到后端验证，并且将验证结果以任意可见方式渲染出来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67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变量命名规则</a:t>
            </a:r>
            <a:endParaRPr lang="en-US" altLang="zh-CN" dirty="0"/>
          </a:p>
          <a:p>
            <a:pPr lvl="1"/>
            <a:r>
              <a:rPr lang="zh-CN" altLang="en-US" dirty="0"/>
              <a:t>可以使用的字符集是</a:t>
            </a:r>
            <a:r>
              <a:rPr lang="en-US" altLang="zh-CN" dirty="0"/>
              <a:t>0-9,a-z,A-Z</a:t>
            </a:r>
            <a:r>
              <a:rPr lang="zh-CN" altLang="en-US" dirty="0"/>
              <a:t>和下划线</a:t>
            </a:r>
            <a:endParaRPr lang="en-US" altLang="zh-CN" dirty="0"/>
          </a:p>
          <a:p>
            <a:pPr lvl="1"/>
            <a:r>
              <a:rPr lang="zh-CN" altLang="en-US" dirty="0"/>
              <a:t>首字符不能是数字，最好不用下划线</a:t>
            </a:r>
            <a:endParaRPr lang="en-US" altLang="zh-CN" dirty="0"/>
          </a:p>
          <a:p>
            <a:pPr lvl="1"/>
            <a:r>
              <a:rPr lang="zh-CN" altLang="en-US" dirty="0"/>
              <a:t>大小写敏感 </a:t>
            </a:r>
            <a:r>
              <a:rPr lang="en-US" altLang="zh-CN" dirty="0"/>
              <a:t>i.e. </a:t>
            </a:r>
            <a:r>
              <a:rPr lang="en-US" altLang="zh-CN" dirty="0" err="1"/>
              <a:t>myname</a:t>
            </a:r>
            <a:r>
              <a:rPr lang="zh-CN" altLang="en-US" dirty="0"/>
              <a:t>和</a:t>
            </a:r>
            <a:r>
              <a:rPr lang="en-US" altLang="zh-CN" dirty="0" err="1"/>
              <a:t>myName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中已经有含义的关键词做变量名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推荐小驼峰命名法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2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作业综合使用了</a:t>
            </a:r>
            <a:r>
              <a:rPr lang="en-US" altLang="zh-CN" dirty="0" err="1"/>
              <a:t>HTML,CSS,JavaScript</a:t>
            </a:r>
            <a:r>
              <a:rPr lang="zh-CN" altLang="en-US" dirty="0"/>
              <a:t>，完整实现还需要课下查</a:t>
            </a:r>
            <a:r>
              <a:rPr lang="zh-CN" altLang="en-US" dirty="0" smtClean="0"/>
              <a:t>资料</a:t>
            </a:r>
            <a:endParaRPr lang="en-US" altLang="zh-CN" dirty="0" smtClean="0"/>
          </a:p>
          <a:p>
            <a:r>
              <a:rPr lang="zh-CN" altLang="en-US" dirty="0" smtClean="0"/>
              <a:t>基础要求</a:t>
            </a:r>
            <a:r>
              <a:rPr lang="en-US" altLang="zh-CN" dirty="0" smtClean="0"/>
              <a:t>DDL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7.20 24:00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提交至邮箱</a:t>
            </a:r>
            <a:r>
              <a:rPr lang="en-US" altLang="zh-CN" dirty="0" smtClean="0"/>
              <a:t>l-yf16@mails.tsinghua.edu.cn</a:t>
            </a:r>
          </a:p>
          <a:p>
            <a:r>
              <a:rPr lang="zh-CN" altLang="en-US" dirty="0" smtClean="0"/>
              <a:t>如果对提高要求感兴趣，</a:t>
            </a:r>
            <a:r>
              <a:rPr lang="en-US" altLang="zh-CN" dirty="0" smtClean="0"/>
              <a:t>DDL</a:t>
            </a:r>
            <a:r>
              <a:rPr lang="zh-CN" altLang="en-US" dirty="0" smtClean="0"/>
              <a:t>八月底。完成这份作业，你会收获将自己的代码变成电设官网的喜悦，以及合作开发的友谊</a:t>
            </a:r>
            <a:r>
              <a:rPr lang="en-US" altLang="zh-CN" dirty="0" smtClean="0"/>
              <a:t>[smirk]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9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变量类型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number:  7.5, 100</a:t>
            </a:r>
          </a:p>
          <a:p>
            <a:pPr lvl="1"/>
            <a:r>
              <a:rPr lang="en-US" altLang="zh-CN" dirty="0" err="1" smtClean="0"/>
              <a:t>boolean</a:t>
            </a:r>
            <a:r>
              <a:rPr lang="en-US" altLang="zh-CN" dirty="0" smtClean="0"/>
              <a:t>:  7.5&gt;5.0</a:t>
            </a:r>
          </a:p>
          <a:p>
            <a:pPr lvl="1"/>
            <a:r>
              <a:rPr lang="en-US" altLang="zh-CN" dirty="0" smtClean="0"/>
              <a:t>string:  “7.5”</a:t>
            </a:r>
          </a:p>
          <a:p>
            <a:pPr lvl="1"/>
            <a:r>
              <a:rPr lang="en-US" altLang="zh-CN" dirty="0" smtClean="0"/>
              <a:t>array:  [7.5, 5.0]</a:t>
            </a:r>
          </a:p>
          <a:p>
            <a:pPr lvl="1"/>
            <a:r>
              <a:rPr lang="en-US" altLang="zh-CN" dirty="0" smtClean="0"/>
              <a:t>object:  (You will see next.)</a:t>
            </a:r>
          </a:p>
          <a:p>
            <a:pPr lvl="1"/>
            <a:r>
              <a:rPr lang="en-US" altLang="zh-CN" dirty="0" err="1" smtClean="0"/>
              <a:t>typeof</a:t>
            </a:r>
            <a:r>
              <a:rPr lang="en-US" altLang="zh-CN" dirty="0" smtClean="0"/>
              <a:t>()</a:t>
            </a:r>
            <a:r>
              <a:rPr lang="zh-CN" altLang="en-US" dirty="0" smtClean="0"/>
              <a:t>可以获取类型</a:t>
            </a:r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是动态类型语言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需要指定变量中存储的东西的类型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如果一定要说类型，</a:t>
            </a:r>
            <a:r>
              <a:rPr lang="en-US" altLang="zh-CN" dirty="0" smtClean="0"/>
              <a:t>“Everything is an object in JavaScript!”</a:t>
            </a:r>
          </a:p>
        </p:txBody>
      </p:sp>
    </p:spTree>
    <p:extLst>
      <p:ext uri="{BB962C8B-B14F-4D97-AF65-F5344CB8AC3E}">
        <p14:creationId xmlns:p14="http://schemas.microsoft.com/office/powerpoint/2010/main" val="12344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Operations</a:t>
            </a:r>
          </a:p>
          <a:p>
            <a:pPr lvl="1"/>
            <a:r>
              <a:rPr lang="zh-CN" altLang="en-US" dirty="0" smtClean="0"/>
              <a:t>算术运算</a:t>
            </a:r>
            <a:r>
              <a:rPr lang="zh-CN" altLang="en-US" dirty="0"/>
              <a:t>：</a:t>
            </a:r>
            <a:r>
              <a:rPr lang="en-US" altLang="zh-CN" dirty="0" smtClean="0"/>
              <a:t>+, -, *, /, %</a:t>
            </a:r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自减运算：</a:t>
            </a:r>
            <a:r>
              <a:rPr lang="en-US" altLang="zh-CN" dirty="0" smtClean="0"/>
              <a:t>++, --</a:t>
            </a:r>
          </a:p>
          <a:p>
            <a:pPr lvl="2"/>
            <a:r>
              <a:rPr lang="en-US" altLang="zh-CN" dirty="0" smtClean="0"/>
              <a:t>Note: </a:t>
            </a:r>
            <a:r>
              <a:rPr lang="zh-CN" altLang="en-US" dirty="0" smtClean="0"/>
              <a:t>不能应用于数，只能对一个变量自增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自减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赋值运算：</a:t>
            </a:r>
            <a:r>
              <a:rPr lang="en-US" altLang="zh-CN" dirty="0" smtClean="0"/>
              <a:t>=, +=, -=, *=, /=</a:t>
            </a:r>
          </a:p>
          <a:p>
            <a:pPr lvl="1"/>
            <a:r>
              <a:rPr lang="zh-CN" altLang="en-US" dirty="0" smtClean="0"/>
              <a:t>比较运算：</a:t>
            </a:r>
            <a:r>
              <a:rPr lang="en-US" altLang="zh-CN" dirty="0" smtClean="0">
                <a:solidFill>
                  <a:srgbClr val="C00000"/>
                </a:solidFill>
              </a:rPr>
              <a:t>===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00000"/>
                </a:solidFill>
              </a:rPr>
              <a:t>!==</a:t>
            </a:r>
            <a:r>
              <a:rPr lang="en-US" altLang="zh-CN" dirty="0" smtClean="0"/>
              <a:t>, &lt;, &gt;, &lt;=, &gt;=</a:t>
            </a:r>
          </a:p>
          <a:p>
            <a:pPr lvl="2"/>
            <a:r>
              <a:rPr lang="en-US" altLang="zh-CN" dirty="0" smtClean="0"/>
              <a:t>Note: </a:t>
            </a:r>
            <a:r>
              <a:rPr lang="zh-CN" altLang="en-US" dirty="0" smtClean="0"/>
              <a:t>有些时候用</a:t>
            </a:r>
            <a:r>
              <a:rPr lang="en-US" altLang="zh-CN" dirty="0" smtClean="0"/>
              <a:t>==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!=</a:t>
            </a:r>
            <a:r>
              <a:rPr lang="zh-CN" altLang="en-US" dirty="0" smtClean="0"/>
              <a:t>也不会出错，但是官方推荐使用上面的写法。原因是</a:t>
            </a:r>
            <a:r>
              <a:rPr lang="en-US" altLang="zh-CN" dirty="0" smtClean="0"/>
              <a:t>===</a:t>
            </a:r>
            <a:r>
              <a:rPr lang="zh-CN" altLang="en-US" dirty="0" smtClean="0"/>
              <a:t>和</a:t>
            </a:r>
            <a:r>
              <a:rPr lang="en-US" altLang="zh-CN" dirty="0" smtClean="0"/>
              <a:t>!==</a:t>
            </a:r>
            <a:r>
              <a:rPr lang="zh-CN" altLang="en-US" dirty="0" smtClean="0"/>
              <a:t>做的是值和类型的检查，而</a:t>
            </a:r>
            <a:r>
              <a:rPr lang="en-US" altLang="zh-CN" dirty="0" smtClean="0"/>
              <a:t>==</a:t>
            </a:r>
            <a:r>
              <a:rPr lang="zh-CN" altLang="en-US" dirty="0" smtClean="0"/>
              <a:t>和</a:t>
            </a:r>
            <a:r>
              <a:rPr lang="en-US" altLang="zh-CN" dirty="0" smtClean="0"/>
              <a:t>!=</a:t>
            </a:r>
            <a:r>
              <a:rPr lang="zh-CN" altLang="en-US" dirty="0" smtClean="0"/>
              <a:t>只检查值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96752"/>
            <a:ext cx="947783" cy="124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437111"/>
            <a:ext cx="1492002" cy="21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24944"/>
            <a:ext cx="3029892" cy="85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2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 a string</a:t>
            </a:r>
          </a:p>
          <a:p>
            <a:pPr lvl="2"/>
            <a:r>
              <a:rPr lang="en-US" altLang="zh-CN" dirty="0" err="1" smtClean="0"/>
              <a:t>var</a:t>
            </a:r>
            <a:r>
              <a:rPr lang="en-US" altLang="zh-CN" dirty="0" smtClean="0"/>
              <a:t> string1 = “hello world”;</a:t>
            </a:r>
          </a:p>
          <a:p>
            <a:pPr lvl="2"/>
            <a:r>
              <a:rPr lang="en-US" altLang="zh-CN" dirty="0" err="1" smtClean="0"/>
              <a:t>var</a:t>
            </a:r>
            <a:r>
              <a:rPr lang="en-US" altLang="zh-CN" dirty="0" smtClean="0"/>
              <a:t> string2 = ‘hello world’; // </a:t>
            </a:r>
            <a:r>
              <a:rPr lang="zh-CN" altLang="en-US" dirty="0" smtClean="0"/>
              <a:t>两种均可，自己注意使用一致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拼接：</a:t>
            </a:r>
            <a:r>
              <a:rPr lang="en-US" altLang="zh-CN" dirty="0" smtClean="0"/>
              <a:t>+</a:t>
            </a:r>
          </a:p>
          <a:p>
            <a:pPr lvl="2"/>
            <a:r>
              <a:rPr lang="en-US" altLang="zh-CN" dirty="0" err="1" smtClean="0"/>
              <a:t>var</a:t>
            </a:r>
            <a:r>
              <a:rPr lang="en-US" altLang="zh-CN" dirty="0" smtClean="0"/>
              <a:t> string1 = “hello”;</a:t>
            </a:r>
          </a:p>
          <a:p>
            <a:pPr lvl="2"/>
            <a:r>
              <a:rPr lang="en-US" altLang="zh-CN" dirty="0" err="1" smtClean="0"/>
              <a:t>var</a:t>
            </a:r>
            <a:r>
              <a:rPr lang="en-US" altLang="zh-CN" dirty="0" smtClean="0"/>
              <a:t> string2 = “ world”;</a:t>
            </a:r>
          </a:p>
          <a:p>
            <a:pPr lvl="2"/>
            <a:r>
              <a:rPr lang="en-US" altLang="zh-CN" dirty="0" err="1" smtClean="0"/>
              <a:t>var</a:t>
            </a:r>
            <a:r>
              <a:rPr lang="en-US" altLang="zh-CN" dirty="0" smtClean="0"/>
              <a:t> join = string1+string2; //  join = “hello world”</a:t>
            </a:r>
          </a:p>
          <a:p>
            <a:pPr lvl="2"/>
            <a:r>
              <a:rPr lang="en-US" altLang="zh-CN" dirty="0" smtClean="0"/>
              <a:t>Note:  </a:t>
            </a:r>
            <a:r>
              <a:rPr lang="zh-CN" altLang="en-US" dirty="0" smtClean="0"/>
              <a:t>字符串和数字可以相加，结果是字符串！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取长度，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split...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25144"/>
            <a:ext cx="2181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1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rray: list-like object containing anything</a:t>
            </a:r>
          </a:p>
          <a:p>
            <a:pPr lvl="1"/>
            <a:r>
              <a:rPr lang="en-US" altLang="zh-CN" dirty="0" smtClean="0"/>
              <a:t>create an array</a:t>
            </a:r>
          </a:p>
          <a:p>
            <a:pPr lvl="2"/>
            <a:r>
              <a:rPr lang="en-US" altLang="zh-CN" dirty="0" err="1" smtClean="0"/>
              <a:t>var</a:t>
            </a:r>
            <a:r>
              <a:rPr lang="en-US" altLang="zh-CN" dirty="0" smtClean="0"/>
              <a:t> items = [“calculus”, “linear algebra”, “electronic circuits and system”, “physics”];</a:t>
            </a:r>
          </a:p>
          <a:p>
            <a:pPr lvl="1"/>
            <a:r>
              <a:rPr lang="en-US" altLang="zh-CN" dirty="0" smtClean="0"/>
              <a:t>play with array</a:t>
            </a:r>
          </a:p>
          <a:p>
            <a:pPr lvl="2"/>
            <a:r>
              <a:rPr lang="en-US" altLang="zh-CN" dirty="0" err="1" smtClean="0"/>
              <a:t>items.length</a:t>
            </a:r>
            <a:r>
              <a:rPr lang="en-US" altLang="zh-CN" dirty="0" smtClean="0"/>
              <a:t>; // 4</a:t>
            </a:r>
          </a:p>
          <a:p>
            <a:pPr lvl="2"/>
            <a:r>
              <a:rPr lang="en-US" altLang="zh-CN" dirty="0" smtClean="0"/>
              <a:t>items[0]; // “calculus”</a:t>
            </a:r>
          </a:p>
          <a:p>
            <a:pPr lvl="2"/>
            <a:r>
              <a:rPr lang="en-US" altLang="zh-CN" dirty="0" err="1" smtClean="0"/>
              <a:t>items.push</a:t>
            </a:r>
            <a:r>
              <a:rPr lang="en-US" altLang="zh-CN" dirty="0" smtClean="0"/>
              <a:t>(“philosophy”); // add to the end of my array</a:t>
            </a:r>
          </a:p>
          <a:p>
            <a:pPr lvl="2"/>
            <a:r>
              <a:rPr lang="en-US" altLang="zh-CN" dirty="0" err="1" smtClean="0"/>
              <a:t>items.pop</a:t>
            </a:r>
            <a:r>
              <a:rPr lang="en-US" altLang="zh-CN" dirty="0" smtClean="0"/>
              <a:t>(); // remove the last item from my array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1659</TotalTime>
  <Words>3005</Words>
  <Application>Microsoft Office PowerPoint</Application>
  <PresentationFormat>全屏显示(4:3)</PresentationFormat>
  <Paragraphs>403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质朴</vt:lpstr>
      <vt:lpstr>EESAST暑期培训——JavaScript</vt:lpstr>
      <vt:lpstr>What is JavaScript?</vt:lpstr>
      <vt:lpstr>What is JavaScript?</vt:lpstr>
      <vt:lpstr>JavaScript基础语法</vt:lpstr>
      <vt:lpstr>JavaScript基础语法</vt:lpstr>
      <vt:lpstr>JavaScript基础语法</vt:lpstr>
      <vt:lpstr>JavaScript基础语法</vt:lpstr>
      <vt:lpstr>JavaScript基础语法</vt:lpstr>
      <vt:lpstr>JavaScript基础语法</vt:lpstr>
      <vt:lpstr>JavaScript基础语法</vt:lpstr>
      <vt:lpstr>JavaScript程序结构</vt:lpstr>
      <vt:lpstr>JavaScript程序结构——Conditional</vt:lpstr>
      <vt:lpstr>JavaScript程序结构——Conditional</vt:lpstr>
      <vt:lpstr>JavaScript程序结构——Loop</vt:lpstr>
      <vt:lpstr>JavaScript程序结构——functions</vt:lpstr>
      <vt:lpstr>web API——DOM操作</vt:lpstr>
      <vt:lpstr>web API——DOM操作</vt:lpstr>
      <vt:lpstr>web API——DOM操作</vt:lpstr>
      <vt:lpstr>继续：JavaScript函数</vt:lpstr>
      <vt:lpstr>JavaScript函数——参数传递</vt:lpstr>
      <vt:lpstr>JavaScript函数</vt:lpstr>
      <vt:lpstr>JavaScript函数——箭头函数</vt:lpstr>
      <vt:lpstr>JavaScript函数——箭头函数</vt:lpstr>
      <vt:lpstr>JavaScript函数——箭头函数</vt:lpstr>
      <vt:lpstr>JavaScript程序结构——事件</vt:lpstr>
      <vt:lpstr>JavaScript程序结构——事件</vt:lpstr>
      <vt:lpstr>JavaScript程序结构——事件</vt:lpstr>
      <vt:lpstr>JavaScript更进一步——回调函数</vt:lpstr>
      <vt:lpstr>JavaScript更进一步——回调函数</vt:lpstr>
      <vt:lpstr>JavaScript更进一步——回调函数</vt:lpstr>
      <vt:lpstr>JavaScript更进一步——回调函数</vt:lpstr>
      <vt:lpstr>JavaScript更进一步——回调函数</vt:lpstr>
      <vt:lpstr>JavaScript更进一步——回调函数</vt:lpstr>
      <vt:lpstr>JavaScript更进一步——回调函数</vt:lpstr>
      <vt:lpstr>JavaScript更进一步——回调函数</vt:lpstr>
      <vt:lpstr>JavaScript程序结构——Summary</vt:lpstr>
      <vt:lpstr>JavaScript Objects基础</vt:lpstr>
      <vt:lpstr>JavaScript Objects基础</vt:lpstr>
      <vt:lpstr>JavaScript Objects——JSON</vt:lpstr>
      <vt:lpstr>JavaScript Objects——JSON</vt:lpstr>
      <vt:lpstr>JavaScript Objects</vt:lpstr>
      <vt:lpstr>Client-side web API</vt:lpstr>
      <vt:lpstr>Client-side web API</vt:lpstr>
      <vt:lpstr>Client-side web API</vt:lpstr>
      <vt:lpstr>Client-side web API</vt:lpstr>
      <vt:lpstr>Client-side Storage</vt:lpstr>
      <vt:lpstr>Client-side Storage</vt:lpstr>
      <vt:lpstr>参考资料</vt:lpstr>
      <vt:lpstr>JavaScript作业</vt:lpstr>
      <vt:lpstr>JavaScript作业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lyf</dc:creator>
  <cp:lastModifiedBy>Iris Li</cp:lastModifiedBy>
  <cp:revision>213</cp:revision>
  <dcterms:created xsi:type="dcterms:W3CDTF">2018-06-30T06:08:05Z</dcterms:created>
  <dcterms:modified xsi:type="dcterms:W3CDTF">2018-07-13T12:44:24Z</dcterms:modified>
</cp:coreProperties>
</file>