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86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85" r:id="rId33"/>
    <p:sldId id="288" r:id="rId34"/>
    <p:sldId id="289" r:id="rId35"/>
    <p:sldId id="290" r:id="rId36"/>
    <p:sldId id="287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5AA529-FD57-4E31-AF4E-41DEA502D0F2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56"/>
            <p14:sldId id="257"/>
            <p14:sldId id="258"/>
            <p14:sldId id="259"/>
            <p14:sldId id="260"/>
            <p14:sldId id="261"/>
            <p14:sldId id="262"/>
            <p14:sldId id="28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5"/>
            <p14:sldId id="288"/>
            <p14:sldId id="289"/>
            <p14:sldId id="290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E505937-A1D1-4FCF-B857-F28870C2B438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132FAD-B185-4405-ABD4-A30DEAC13416}" type="par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4976FE-E4B0-4743-B453-0E44EC68399E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9FEAA5-C005-491D-B43A-D4F62D2E4495}" type="par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129FD2A-3327-4A99-8DA3-3ED69C380BBF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295C8C-8D1F-43C6-82C9-E9A0C9D69E91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5C704B0-DB8C-4E8C-A7B3-49A7A120BF7B}" type="par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DC9E84D-4109-41D9-B23B-CD33F63307C9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4FDFB6-DCEB-482B-A44F-4AD4680B4845}" type="par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8C4C62-02C4-4A91-B786-6B3C60549C0C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41DC41-29F0-4922-BFC5-D6FC08605C24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E9E3E3B-2FC2-4FCA-97C2-0743E0F5A1A8}" type="par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777BA7A-CB4C-4047-A5C1-19C4370C7AE7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BA40324-CF00-4C14-AB62-75C05DB6EAE5}" type="par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186020-4B16-41EC-AD0E-F68B5BAA5AB0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EB28E8-4FEA-4B8A-9ED5-28A1649500EA}" type="parTrans" cxnId="{11097936-08CB-4A73-A7A7-3B414D1516AA}">
      <dgm:prSet/>
      <dgm:spPr/>
    </dgm:pt>
    <dgm:pt modelId="{0EC3FF3F-4417-46EE-9DC6-BA31C2CCB9A7}" type="sibTrans" cxnId="{11097936-08CB-4A73-A7A7-3B414D1516AA}">
      <dgm:prSet/>
      <dgm:spPr/>
    </dgm:pt>
    <dgm:pt modelId="{A664B6DC-B5D4-480F-8C18-4EEA3B403295}" type="pres">
      <dgm:prSet presAssocID="{CE05747F-C2B6-48F4-B230-931F3251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707CF0F8-542C-4273-AD39-AC9125950E5B}" type="pres">
      <dgm:prSet presAssocID="{7E505937-A1D1-4FCF-B857-F28870C2B438}" presName="linNode" presStyleCnt="0"/>
      <dgm:spPr/>
    </dgm:pt>
    <dgm:pt modelId="{2C5BA068-BB4B-49C7-8916-4C0FEEAFB7D3}" type="pres">
      <dgm:prSet presAssocID="{7E505937-A1D1-4FCF-B857-F28870C2B43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7060B7B-A2B0-46AD-A854-46E0D1855F68}" type="pres">
      <dgm:prSet presAssocID="{7E505937-A1D1-4FCF-B857-F28870C2B438}" presName="bracket" presStyleLbl="parChTrans1D1" presStyleIdx="0" presStyleCnt="3"/>
      <dgm:spPr/>
    </dgm:pt>
    <dgm:pt modelId="{CC5F4082-0804-4B7F-B15E-81E8137F5C11}" type="pres">
      <dgm:prSet presAssocID="{7E505937-A1D1-4FCF-B857-F28870C2B438}" presName="spH" presStyleCnt="0"/>
      <dgm:spPr/>
    </dgm:pt>
    <dgm:pt modelId="{0B75026B-D553-42CF-87D2-B415F2777DCC}" type="pres">
      <dgm:prSet presAssocID="{7E505937-A1D1-4FCF-B857-F28870C2B43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7548DBF-1933-42EC-B582-783DD4A3CC9D}" type="pres">
      <dgm:prSet presAssocID="{3B7DB6A5-4C5E-46B9-A357-36BB8E4D8D85}" presName="spV" presStyleCnt="0"/>
      <dgm:spPr/>
    </dgm:pt>
    <dgm:pt modelId="{61D22842-6DE5-43F4-8C89-BDFBDF0A84C8}" type="pres">
      <dgm:prSet presAssocID="{B1295C8C-8D1F-43C6-82C9-E9A0C9D69E91}" presName="linNode" presStyleCnt="0"/>
      <dgm:spPr/>
    </dgm:pt>
    <dgm:pt modelId="{7C9B8812-F849-453D-BA52-CE14C834B1BC}" type="pres">
      <dgm:prSet presAssocID="{B1295C8C-8D1F-43C6-82C9-E9A0C9D69E91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B998CFF-DF3C-43F4-8CBE-41A479DE6B8A}" type="pres">
      <dgm:prSet presAssocID="{B1295C8C-8D1F-43C6-82C9-E9A0C9D69E91}" presName="bracket" presStyleLbl="parChTrans1D1" presStyleIdx="1" presStyleCnt="3"/>
      <dgm:spPr/>
    </dgm:pt>
    <dgm:pt modelId="{4FF76137-1C2B-4AAD-B533-20395A53231B}" type="pres">
      <dgm:prSet presAssocID="{B1295C8C-8D1F-43C6-82C9-E9A0C9D69E91}" presName="spH" presStyleCnt="0"/>
      <dgm:spPr/>
    </dgm:pt>
    <dgm:pt modelId="{08E2C8D8-6229-43A7-8F06-E64E22D8E58A}" type="pres">
      <dgm:prSet presAssocID="{B1295C8C-8D1F-43C6-82C9-E9A0C9D69E91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DA6321F-5E83-4AB5-A934-A8A6B1E277A0}" type="pres">
      <dgm:prSet presAssocID="{8C31FF87-D786-498F-B4F8-FA4F5650B856}" presName="spV" presStyleCnt="0"/>
      <dgm:spPr/>
    </dgm:pt>
    <dgm:pt modelId="{74287BDB-9D80-46B7-9984-AC2B753423DD}" type="pres">
      <dgm:prSet presAssocID="{1B41DC41-29F0-4922-BFC5-D6FC08605C24}" presName="linNode" presStyleCnt="0"/>
      <dgm:spPr/>
    </dgm:pt>
    <dgm:pt modelId="{DFE58E50-D08B-4B73-94A1-1086CA88357F}" type="pres">
      <dgm:prSet presAssocID="{1B41DC41-29F0-4922-BFC5-D6FC08605C2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A3A5914-362B-47B2-925E-1271EDCF4D5A}" type="pres">
      <dgm:prSet presAssocID="{1B41DC41-29F0-4922-BFC5-D6FC08605C24}" presName="bracket" presStyleLbl="parChTrans1D1" presStyleIdx="2" presStyleCnt="3"/>
      <dgm:spPr/>
    </dgm:pt>
    <dgm:pt modelId="{867C6EEA-1D9F-4C72-A3E4-4858AB1B0645}" type="pres">
      <dgm:prSet presAssocID="{1B41DC41-29F0-4922-BFC5-D6FC08605C24}" presName="spH" presStyleCnt="0"/>
      <dgm:spPr/>
    </dgm:pt>
    <dgm:pt modelId="{BAC3E759-BFAD-49B5-8556-AF41067A7811}" type="pres">
      <dgm:prSet presAssocID="{1B41DC41-29F0-4922-BFC5-D6FC08605C2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BC4AE8AD-B4F3-4EAB-800F-BC7DE0122D8E}" type="presOf" srcId="{DE186020-4B16-41EC-AD0E-F68B5BAA5AB0}" destId="{BAC3E759-BFAD-49B5-8556-AF41067A7811}" srcOrd="0" destOrd="1" presId="urn:diagrams.loki3.com/BracketList+Icon#1"/>
    <dgm:cxn modelId="{D26403DA-2375-4507-9B05-525191B1F378}" type="presOf" srcId="{4777BA7A-CB4C-4047-A5C1-19C4370C7AE7}" destId="{BAC3E759-BFAD-49B5-8556-AF41067A7811}" srcOrd="0" destOrd="0" presId="urn:diagrams.loki3.com/BracketList+Icon#1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D8C57C4F-61BA-4FCA-A9DA-4F6A0BDFFFC4}" type="presOf" srcId="{8129FD2A-3327-4A99-8DA3-3ED69C380BBF}" destId="{0B75026B-D553-42CF-87D2-B415F2777DCC}" srcOrd="0" destOrd="1" presId="urn:diagrams.loki3.com/BracketList+Icon#1"/>
    <dgm:cxn modelId="{11097936-08CB-4A73-A7A7-3B414D1516AA}" srcId="{1B41DC41-29F0-4922-BFC5-D6FC08605C24}" destId="{DE186020-4B16-41EC-AD0E-F68B5BAA5AB0}" srcOrd="1" destOrd="0" parTransId="{32EB28E8-4FEA-4B8A-9ED5-28A1649500EA}" sibTransId="{0EC3FF3F-4417-46EE-9DC6-BA31C2CCB9A7}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51D615B-98FE-4FC9-BF7F-62C0B5D98C46}" type="presOf" srcId="{7E505937-A1D1-4FCF-B857-F28870C2B438}" destId="{2C5BA068-BB4B-49C7-8916-4C0FEEAFB7D3}" srcOrd="0" destOrd="0" presId="urn:diagrams.loki3.com/BracketList+Icon#1"/>
    <dgm:cxn modelId="{D4201BB5-5256-4D86-81FA-EFDC0AA30415}" type="presOf" srcId="{3DC9E84D-4109-41D9-B23B-CD33F63307C9}" destId="{08E2C8D8-6229-43A7-8F06-E64E22D8E58A}" srcOrd="0" destOrd="0" presId="urn:diagrams.loki3.com/BracketList+Icon#1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D439B70B-2807-4F96-8101-8733B06F6BEA}" type="presOf" srcId="{B1295C8C-8D1F-43C6-82C9-E9A0C9D69E91}" destId="{7C9B8812-F849-453D-BA52-CE14C834B1BC}" srcOrd="0" destOrd="0" presId="urn:diagrams.loki3.com/BracketList+Icon#1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C492D978-6FB6-47F5-A771-EE0734A3F0B6}" type="presOf" srcId="{1B41DC41-29F0-4922-BFC5-D6FC08605C24}" destId="{DFE58E50-D08B-4B73-94A1-1086CA88357F}" srcOrd="0" destOrd="0" presId="urn:diagrams.loki3.com/BracketList+Icon#1"/>
    <dgm:cxn modelId="{C6AEF221-E6DA-44AC-B1D1-65C2742929D0}" type="presOf" srcId="{CE05747F-C2B6-48F4-B230-931F3251F608}" destId="{A664B6DC-B5D4-480F-8C18-4EEA3B403295}" srcOrd="0" destOrd="0" presId="urn:diagrams.loki3.com/BracketList+Icon#1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2ABD5B67-1CE7-4279-9067-19CCCF9051CC}" type="presOf" srcId="{754976FE-E4B0-4743-B453-0E44EC68399E}" destId="{0B75026B-D553-42CF-87D2-B415F2777DCC}" srcOrd="0" destOrd="0" presId="urn:diagrams.loki3.com/BracketList+Icon#1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A4699B2-C001-40CF-BCC5-714E4904F848}" type="presOf" srcId="{398C4C62-02C4-4A91-B786-6B3C60549C0C}" destId="{08E2C8D8-6229-43A7-8F06-E64E22D8E58A}" srcOrd="0" destOrd="1" presId="urn:diagrams.loki3.com/BracketList+Icon#1"/>
    <dgm:cxn modelId="{9268D54A-D35A-4708-9D02-3BB9F8BB57B5}" type="presParOf" srcId="{A664B6DC-B5D4-480F-8C18-4EEA3B403295}" destId="{707CF0F8-542C-4273-AD39-AC9125950E5B}" srcOrd="0" destOrd="0" presId="urn:diagrams.loki3.com/BracketList+Icon#1"/>
    <dgm:cxn modelId="{5CD7EB98-1087-45B7-A078-231F1E59FE38}" type="presParOf" srcId="{707CF0F8-542C-4273-AD39-AC9125950E5B}" destId="{2C5BA068-BB4B-49C7-8916-4C0FEEAFB7D3}" srcOrd="0" destOrd="0" presId="urn:diagrams.loki3.com/BracketList+Icon#1"/>
    <dgm:cxn modelId="{62A6211C-BFD3-4C65-B651-21AA06D3F7C4}" type="presParOf" srcId="{707CF0F8-542C-4273-AD39-AC9125950E5B}" destId="{F7060B7B-A2B0-46AD-A854-46E0D1855F68}" srcOrd="1" destOrd="0" presId="urn:diagrams.loki3.com/BracketList+Icon#1"/>
    <dgm:cxn modelId="{2092F5D6-5606-4284-9313-0C9F6D6077F6}" type="presParOf" srcId="{707CF0F8-542C-4273-AD39-AC9125950E5B}" destId="{CC5F4082-0804-4B7F-B15E-81E8137F5C11}" srcOrd="2" destOrd="0" presId="urn:diagrams.loki3.com/BracketList+Icon#1"/>
    <dgm:cxn modelId="{67E306BC-66CB-4944-843D-0ED313B1C963}" type="presParOf" srcId="{707CF0F8-542C-4273-AD39-AC9125950E5B}" destId="{0B75026B-D553-42CF-87D2-B415F2777DCC}" srcOrd="3" destOrd="0" presId="urn:diagrams.loki3.com/BracketList+Icon#1"/>
    <dgm:cxn modelId="{0A89DDCB-1646-491A-B01E-37BC7434954A}" type="presParOf" srcId="{A664B6DC-B5D4-480F-8C18-4EEA3B403295}" destId="{57548DBF-1933-42EC-B582-783DD4A3CC9D}" srcOrd="1" destOrd="0" presId="urn:diagrams.loki3.com/BracketList+Icon#1"/>
    <dgm:cxn modelId="{FE662A29-DEF6-43F8-9ACB-C3C1008CC536}" type="presParOf" srcId="{A664B6DC-B5D4-480F-8C18-4EEA3B403295}" destId="{61D22842-6DE5-43F4-8C89-BDFBDF0A84C8}" srcOrd="2" destOrd="0" presId="urn:diagrams.loki3.com/BracketList+Icon#1"/>
    <dgm:cxn modelId="{EFFFD98B-F8B5-428D-B5C4-5A4F7E54B73A}" type="presParOf" srcId="{61D22842-6DE5-43F4-8C89-BDFBDF0A84C8}" destId="{7C9B8812-F849-453D-BA52-CE14C834B1BC}" srcOrd="0" destOrd="0" presId="urn:diagrams.loki3.com/BracketList+Icon#1"/>
    <dgm:cxn modelId="{0165544F-768C-4D5D-AD01-D0AEBA30D73B}" type="presParOf" srcId="{61D22842-6DE5-43F4-8C89-BDFBDF0A84C8}" destId="{3B998CFF-DF3C-43F4-8CBE-41A479DE6B8A}" srcOrd="1" destOrd="0" presId="urn:diagrams.loki3.com/BracketList+Icon#1"/>
    <dgm:cxn modelId="{7BFC50F8-041C-4D0E-9F6C-18EDD35AC855}" type="presParOf" srcId="{61D22842-6DE5-43F4-8C89-BDFBDF0A84C8}" destId="{4FF76137-1C2B-4AAD-B533-20395A53231B}" srcOrd="2" destOrd="0" presId="urn:diagrams.loki3.com/BracketList+Icon#1"/>
    <dgm:cxn modelId="{69F1C48F-D1D4-4706-A9E6-E2CF40898067}" type="presParOf" srcId="{61D22842-6DE5-43F4-8C89-BDFBDF0A84C8}" destId="{08E2C8D8-6229-43A7-8F06-E64E22D8E58A}" srcOrd="3" destOrd="0" presId="urn:diagrams.loki3.com/BracketList+Icon#1"/>
    <dgm:cxn modelId="{91C56926-CD9F-4353-B727-58AB8131A684}" type="presParOf" srcId="{A664B6DC-B5D4-480F-8C18-4EEA3B403295}" destId="{EDA6321F-5E83-4AB5-A934-A8A6B1E277A0}" srcOrd="3" destOrd="0" presId="urn:diagrams.loki3.com/BracketList+Icon#1"/>
    <dgm:cxn modelId="{258F0EFF-648C-4CE4-ACC1-05DFE1EBE93E}" type="presParOf" srcId="{A664B6DC-B5D4-480F-8C18-4EEA3B403295}" destId="{74287BDB-9D80-46B7-9984-AC2B753423DD}" srcOrd="4" destOrd="0" presId="urn:diagrams.loki3.com/BracketList+Icon#1"/>
    <dgm:cxn modelId="{EF132C8E-2172-487B-A19A-5A3988CBA3F6}" type="presParOf" srcId="{74287BDB-9D80-46B7-9984-AC2B753423DD}" destId="{DFE58E50-D08B-4B73-94A1-1086CA88357F}" srcOrd="0" destOrd="0" presId="urn:diagrams.loki3.com/BracketList+Icon#1"/>
    <dgm:cxn modelId="{A09E737D-F1E5-4F39-A7D1-333DDCE87D85}" type="presParOf" srcId="{74287BDB-9D80-46B7-9984-AC2B753423DD}" destId="{5A3A5914-362B-47B2-925E-1271EDCF4D5A}" srcOrd="1" destOrd="0" presId="urn:diagrams.loki3.com/BracketList+Icon#1"/>
    <dgm:cxn modelId="{3F3F1639-B44E-4AFE-85C3-D84DEB8719D4}" type="presParOf" srcId="{74287BDB-9D80-46B7-9984-AC2B753423DD}" destId="{867C6EEA-1D9F-4C72-A3E4-4858AB1B0645}" srcOrd="2" destOrd="0" presId="urn:diagrams.loki3.com/BracketList+Icon#1"/>
    <dgm:cxn modelId="{1AAF2981-58CB-46F1-ADED-4F264594908F}" type="presParOf" srcId="{74287BDB-9D80-46B7-9984-AC2B753423DD}" destId="{BAC3E759-BFAD-49B5-8556-AF41067A7811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A068-BB4B-49C7-8916-4C0FEEAFB7D3}">
      <dsp:nvSpPr>
        <dsp:cNvPr id="0" name=""/>
        <dsp:cNvSpPr/>
      </dsp:nvSpPr>
      <dsp:spPr>
        <a:xfrm>
          <a:off x="0" y="388203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88203"/>
        <a:ext cx="2374959" cy="618750"/>
      </dsp:txXfrm>
    </dsp:sp>
    <dsp:sp modelId="{F7060B7B-A2B0-46AD-A854-46E0D1855F68}">
      <dsp:nvSpPr>
        <dsp:cNvPr id="0" name=""/>
        <dsp:cNvSpPr/>
      </dsp:nvSpPr>
      <dsp:spPr>
        <a:xfrm>
          <a:off x="2374959" y="59492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026B-D553-42CF-87D2-B415F2777DCC}">
      <dsp:nvSpPr>
        <dsp:cNvPr id="0" name=""/>
        <dsp:cNvSpPr/>
      </dsp:nvSpPr>
      <dsp:spPr>
        <a:xfrm>
          <a:off x="3039948" y="59492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59492"/>
        <a:ext cx="6459890" cy="1276171"/>
      </dsp:txXfrm>
    </dsp:sp>
    <dsp:sp modelId="{7C9B8812-F849-453D-BA52-CE14C834B1BC}">
      <dsp:nvSpPr>
        <dsp:cNvPr id="0" name=""/>
        <dsp:cNvSpPr/>
      </dsp:nvSpPr>
      <dsp:spPr>
        <a:xfrm>
          <a:off x="0" y="1754375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54375"/>
        <a:ext cx="2374959" cy="618750"/>
      </dsp:txXfrm>
    </dsp:sp>
    <dsp:sp modelId="{3B998CFF-DF3C-43F4-8CBE-41A479DE6B8A}">
      <dsp:nvSpPr>
        <dsp:cNvPr id="0" name=""/>
        <dsp:cNvSpPr/>
      </dsp:nvSpPr>
      <dsp:spPr>
        <a:xfrm>
          <a:off x="2374959" y="1425664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C8D8-6229-43A7-8F06-E64E22D8E58A}">
      <dsp:nvSpPr>
        <dsp:cNvPr id="0" name=""/>
        <dsp:cNvSpPr/>
      </dsp:nvSpPr>
      <dsp:spPr>
        <a:xfrm>
          <a:off x="3039948" y="1425664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1425664"/>
        <a:ext cx="6459890" cy="1276171"/>
      </dsp:txXfrm>
    </dsp:sp>
    <dsp:sp modelId="{DFE58E50-D08B-4B73-94A1-1086CA88357F}">
      <dsp:nvSpPr>
        <dsp:cNvPr id="0" name=""/>
        <dsp:cNvSpPr/>
      </dsp:nvSpPr>
      <dsp:spPr>
        <a:xfrm>
          <a:off x="0" y="3120546"/>
          <a:ext cx="2377281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120546"/>
        <a:ext cx="2377281" cy="618750"/>
      </dsp:txXfrm>
    </dsp:sp>
    <dsp:sp modelId="{5A3A5914-362B-47B2-925E-1271EDCF4D5A}">
      <dsp:nvSpPr>
        <dsp:cNvPr id="0" name=""/>
        <dsp:cNvSpPr/>
      </dsp:nvSpPr>
      <dsp:spPr>
        <a:xfrm>
          <a:off x="2377281" y="2791835"/>
          <a:ext cx="475456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759-BFAD-49B5-8556-AF41067A7811}">
      <dsp:nvSpPr>
        <dsp:cNvPr id="0" name=""/>
        <dsp:cNvSpPr/>
      </dsp:nvSpPr>
      <dsp:spPr>
        <a:xfrm>
          <a:off x="3042919" y="2791835"/>
          <a:ext cx="6466205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42919" y="2791835"/>
        <a:ext cx="6466205" cy="12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#1">
  <dgm:title val="垂直括号列表"/>
  <dgm:desc val="用于显示分组的信息块。  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90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3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084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53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6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67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13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77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45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330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68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4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0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0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3AFA-E59D-4F45-823D-651D06A65DCE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7/4/2017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7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编程基础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队式界面组、游戏美术组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2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，有选择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；循环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foreach</a:t>
            </a:r>
            <a:r>
              <a:rPr lang="zh-CN" altLang="en-US" dirty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；跳转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相比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有更严格的语法，避免二义性</a:t>
            </a:r>
            <a:endParaRPr lang="en-US" altLang="zh-CN" dirty="0" smtClean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条件必须是</a:t>
            </a:r>
            <a:r>
              <a:rPr lang="en-US" altLang="zh-CN" dirty="0"/>
              <a:t>bool</a:t>
            </a:r>
            <a:r>
              <a:rPr lang="zh-CN" altLang="en-US" dirty="0"/>
              <a:t>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基本类型都不能隐式转换成</a:t>
            </a:r>
            <a:r>
              <a:rPr lang="en-US" altLang="zh-CN" dirty="0" smtClean="0"/>
              <a:t>bool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中</a:t>
            </a:r>
            <a:r>
              <a:rPr lang="en-US" altLang="zh-CN" dirty="0"/>
              <a:t>case</a:t>
            </a:r>
            <a:r>
              <a:rPr lang="zh-CN" altLang="en-US" dirty="0"/>
              <a:t>不能跨越，</a:t>
            </a:r>
            <a:r>
              <a:rPr lang="en-US" altLang="zh-CN" dirty="0"/>
              <a:t>case</a:t>
            </a:r>
            <a:r>
              <a:rPr lang="zh-CN" altLang="en-US" dirty="0"/>
              <a:t>末尾必须跟跳转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…in</a:t>
            </a:r>
            <a:r>
              <a:rPr lang="zh-CN" altLang="en-US" dirty="0" smtClean="0"/>
              <a:t>可以迭代集合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numbers </a:t>
            </a:r>
            <a:r>
              <a:rPr lang="en-US" altLang="zh-CN" dirty="0"/>
              <a:t>= { 4, 5, 6, 1, 2, 3, -2, -1, 0 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err="1" smtClean="0"/>
              <a:t>foreach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in numbers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System.Console.Write</a:t>
            </a:r>
            <a:r>
              <a:rPr lang="en-US" altLang="zh-CN" dirty="0"/>
              <a:t>("{0} ", </a:t>
            </a:r>
            <a:r>
              <a:rPr lang="en-US" altLang="zh-CN" dirty="0" err="1"/>
              <a:t>i</a:t>
            </a:r>
            <a:r>
              <a:rPr lang="en-US" altLang="zh-CN" dirty="0" smtClean="0"/>
              <a:t>); </a:t>
            </a:r>
            <a:r>
              <a:rPr lang="en-US" altLang="zh-CN" dirty="0"/>
              <a:t>// Output: 4 5 6 1 2 3 -2 -1 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1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11573"/>
              </p:ext>
            </p:extLst>
          </p:nvPr>
        </p:nvGraphicFramePr>
        <p:xfrm>
          <a:off x="1341438" y="1901825"/>
          <a:ext cx="9509124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69708">
                  <a:extLst>
                    <a:ext uri="{9D8B030D-6E8A-4147-A177-3AD203B41FA5}">
                      <a16:colId xmlns:a16="http://schemas.microsoft.com/office/drawing/2014/main" val="55436412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92907709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179870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引用类型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8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*interface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*delegate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8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继承 多态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6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3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8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参数传递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按引用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6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2" t="27414" r="38857" b="19544"/>
          <a:stretch/>
        </p:blipFill>
        <p:spPr>
          <a:xfrm>
            <a:off x="1341120" y="1700783"/>
            <a:ext cx="9509760" cy="44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*索引器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相当于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重载，但参数可多余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声明类似属性，用</a:t>
            </a:r>
            <a:r>
              <a:rPr lang="en-US" altLang="zh-CN" dirty="0"/>
              <a:t>this[]</a:t>
            </a:r>
            <a:br>
              <a:rPr lang="en-US" altLang="zh-CN" dirty="0"/>
            </a:b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this[string key]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get { return </a:t>
            </a:r>
            <a:r>
              <a:rPr lang="en-US" altLang="zh-CN" dirty="0" err="1"/>
              <a:t>storage.Find</a:t>
            </a:r>
            <a:r>
              <a:rPr lang="en-US" altLang="zh-CN" dirty="0"/>
              <a:t>(key); }</a:t>
            </a:r>
          </a:p>
          <a:p>
            <a:r>
              <a:rPr lang="en-US" altLang="zh-CN" dirty="0"/>
              <a:t>    set { </a:t>
            </a:r>
            <a:r>
              <a:rPr lang="en-US" altLang="zh-CN" dirty="0" err="1"/>
              <a:t>storage.SetAt</a:t>
            </a:r>
            <a:r>
              <a:rPr lang="en-US" altLang="zh-CN" dirty="0"/>
              <a:t>(key, value); 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属性表示一个值，索引器表示一系列值按几个下标索引的集合。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4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成员函数，没有非成员函数（用</a:t>
            </a:r>
            <a:r>
              <a:rPr lang="en-US" altLang="zh-CN" dirty="0" smtClean="0"/>
              <a:t>static 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按引用传递参数。值类型变成引用，引用类型变成引用的引用（二次指针）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static void Method(ref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Method(ref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  // Output: 45</a:t>
            </a:r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同理，但调用前不需要赋值，调用函数内一定要赋值，充当多个返回值。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static void Method(out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Method(out </a:t>
            </a:r>
            <a:r>
              <a:rPr lang="en-US" altLang="zh-CN" dirty="0"/>
              <a:t>value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Console.WriteLine</a:t>
            </a:r>
            <a:r>
              <a:rPr lang="en-US" altLang="zh-CN" dirty="0" smtClean="0"/>
              <a:t>(value</a:t>
            </a:r>
            <a:r>
              <a:rPr lang="en-US" altLang="zh-CN" dirty="0"/>
              <a:t>); // value is now </a:t>
            </a:r>
            <a:r>
              <a:rPr lang="en-US" altLang="zh-CN" dirty="0" smtClean="0"/>
              <a:t>44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/>
              <a:t>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6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01000">
                  <a:extLst>
                    <a:ext uri="{9D8B030D-6E8A-4147-A177-3AD203B41FA5}">
                      <a16:colId xmlns:a16="http://schemas.microsoft.com/office/drawing/2014/main" val="1351779223"/>
                    </a:ext>
                  </a:extLst>
                </a:gridCol>
                <a:gridCol w="5408126">
                  <a:extLst>
                    <a:ext uri="{9D8B030D-6E8A-4147-A177-3AD203B41FA5}">
                      <a16:colId xmlns:a16="http://schemas.microsoft.com/office/drawing/2014/main" val="117308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虚方法（</a:t>
                      </a: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）可以被重写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3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override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重写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覆盖基类成员（无论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sealed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sealed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成员在以后基类被重写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纯虚成员，若要实例化必须重写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访问子类继承的基类成员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2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访问子类自己的成员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5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8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弱于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模板，没有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void Swap&lt;T&gt;(ref T lhs, ref T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temp = lhs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 </a:t>
            </a:r>
            <a:r>
              <a:rPr lang="en-US" altLang="zh-CN" dirty="0" smtClean="0"/>
              <a:t>  lhs </a:t>
            </a:r>
            <a:r>
              <a:rPr lang="en-US" altLang="zh-CN" dirty="0"/>
              <a:t>= </a:t>
            </a:r>
            <a:r>
              <a:rPr lang="en-US" altLang="zh-CN" dirty="0" err="1"/>
              <a:t>rhs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 </a:t>
            </a:r>
            <a:r>
              <a:rPr lang="en-US" altLang="zh-CN" dirty="0"/>
              <a:t>= temp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模板在编译时完成，泛型不在编译时完成。用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提供约束</a:t>
            </a:r>
            <a:endParaRPr lang="en-US" altLang="zh-CN" dirty="0" smtClean="0"/>
          </a:p>
          <a:p>
            <a:r>
              <a:rPr lang="en-US" altLang="zh-CN" dirty="0"/>
              <a:t>System.​Collections.​</a:t>
            </a:r>
            <a:r>
              <a:rPr lang="en-US" altLang="zh-CN" dirty="0" smtClean="0"/>
              <a:t>Generic</a:t>
            </a:r>
            <a:r>
              <a:rPr lang="zh-CN" altLang="en-US" dirty="0" smtClean="0"/>
              <a:t>有一组泛型容器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iterator method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2" t="32314" r="40586" b="19331"/>
          <a:stretch/>
        </p:blipFill>
        <p:spPr>
          <a:xfrm>
            <a:off x="1341120" y="1700785"/>
            <a:ext cx="9509759" cy="41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怎么搞的？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当然不是递增下标逐个访问，否则哈希表情何以堪？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I​Enumerable&lt;​</a:t>
            </a:r>
            <a:r>
              <a:rPr lang="en-US" altLang="zh-CN" dirty="0" smtClean="0"/>
              <a:t>T&gt;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I​Enumerable&lt;​T&gt;.​Get​</a:t>
            </a:r>
            <a:r>
              <a:rPr lang="en-US" altLang="zh-CN" dirty="0" smtClean="0"/>
              <a:t>Enumerator()</a:t>
            </a:r>
            <a:r>
              <a:rPr lang="zh-CN" altLang="en-US" dirty="0" smtClean="0"/>
              <a:t>获得一个迭代器</a:t>
            </a:r>
            <a:r>
              <a:rPr lang="en-US" altLang="zh-CN" dirty="0" err="1"/>
              <a:t>IEnumerator</a:t>
            </a:r>
            <a:r>
              <a:rPr lang="en-US" altLang="zh-CN" dirty="0"/>
              <a:t>&lt;T&gt;</a:t>
            </a:r>
          </a:p>
          <a:p>
            <a:r>
              <a:rPr lang="en-US" altLang="zh-CN" dirty="0"/>
              <a:t>I​Enumerator&lt;​T&gt;.​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获得当前元素</a:t>
            </a:r>
            <a:endParaRPr lang="en-US" altLang="zh-CN" dirty="0" smtClean="0"/>
          </a:p>
          <a:p>
            <a:r>
              <a:rPr lang="en-US" altLang="zh-CN" dirty="0"/>
              <a:t>I​</a:t>
            </a:r>
            <a:r>
              <a:rPr lang="en-US" altLang="zh-CN" dirty="0" smtClean="0"/>
              <a:t>Enumerator</a:t>
            </a:r>
            <a:r>
              <a:rPr lang="en-US" altLang="zh-CN" dirty="0"/>
              <a:t>&lt;​T&gt;</a:t>
            </a:r>
            <a:r>
              <a:rPr lang="en-US" altLang="zh-CN" dirty="0" smtClean="0"/>
              <a:t>.</a:t>
            </a:r>
            <a:r>
              <a:rPr lang="en-US" altLang="zh-CN" dirty="0"/>
              <a:t>​Move​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向后移动迭代器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*委托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委托类似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函数指针，但可以同时绑定多个函数</a:t>
            </a:r>
            <a:endParaRPr lang="en-US" altLang="zh-CN" dirty="0" smtClean="0"/>
          </a:p>
          <a:p>
            <a:r>
              <a:rPr lang="en-US" altLang="zh-CN" dirty="0" smtClean="0"/>
              <a:t>delegate </a:t>
            </a:r>
            <a:r>
              <a:rPr lang="en-US" altLang="zh-CN" dirty="0"/>
              <a:t>void Del(string message</a:t>
            </a:r>
            <a:r>
              <a:rPr lang="en-US" altLang="zh-CN" dirty="0" smtClean="0"/>
              <a:t>);   // declaration</a:t>
            </a:r>
            <a:br>
              <a:rPr lang="en-US" altLang="zh-CN" dirty="0" smtClean="0"/>
            </a:br>
            <a:r>
              <a:rPr lang="en-US" altLang="zh-CN" dirty="0"/>
              <a:t>void Hello(string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("Hello,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void Goodbye(string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Del h = Hello, g = Goodbye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Del </a:t>
            </a:r>
            <a:r>
              <a:rPr lang="en-US" altLang="zh-CN" dirty="0"/>
              <a:t>both = h + g; </a:t>
            </a:r>
            <a:r>
              <a:rPr lang="en-US" altLang="zh-CN" dirty="0" smtClean="0"/>
              <a:t>                             // Multicast Delegates</a:t>
            </a:r>
            <a:br>
              <a:rPr lang="en-US" altLang="zh-CN" dirty="0" smtClean="0"/>
            </a:br>
            <a:r>
              <a:rPr lang="en-US" altLang="zh-CN" dirty="0"/>
              <a:t>h("A"); g("B");     </a:t>
            </a:r>
            <a:r>
              <a:rPr lang="en-US" altLang="zh-CN" dirty="0" smtClean="0"/>
              <a:t>                               // </a:t>
            </a:r>
            <a:r>
              <a:rPr lang="en-US" altLang="zh-CN" dirty="0"/>
              <a:t>Hello, A  </a:t>
            </a:r>
            <a:r>
              <a:rPr lang="en-US" altLang="zh-CN" dirty="0" err="1"/>
              <a:t>Googbye</a:t>
            </a:r>
            <a:r>
              <a:rPr lang="en-US" altLang="zh-CN" dirty="0"/>
              <a:t>, </a:t>
            </a:r>
            <a:r>
              <a:rPr lang="en-US" altLang="zh-CN" dirty="0" smtClean="0"/>
              <a:t>B</a:t>
            </a:r>
            <a:br>
              <a:rPr lang="en-US" altLang="zh-CN" dirty="0" smtClean="0"/>
            </a:br>
            <a:r>
              <a:rPr lang="en-US" altLang="zh-CN" dirty="0"/>
              <a:t>both("C");          </a:t>
            </a:r>
            <a:r>
              <a:rPr lang="en-US" altLang="zh-CN" dirty="0" smtClean="0"/>
              <a:t>                                // </a:t>
            </a:r>
            <a:r>
              <a:rPr lang="en-US" altLang="zh-CN" dirty="0"/>
              <a:t>Hello, C  </a:t>
            </a:r>
            <a:r>
              <a:rPr lang="en-US" altLang="zh-CN" dirty="0" err="1"/>
              <a:t>Googbye</a:t>
            </a:r>
            <a:r>
              <a:rPr lang="en-US" altLang="zh-CN" dirty="0"/>
              <a:t>, C</a:t>
            </a:r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Del g = (s) =&gt;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程序中的事件包装了委托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8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添加附加信息到实体的元数据</a:t>
            </a:r>
            <a:endParaRPr lang="en-US" altLang="zh-CN" dirty="0" smtClean="0"/>
          </a:p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System.Attribute</a:t>
            </a:r>
            <a:r>
              <a:rPr lang="zh-CN" altLang="en-US" dirty="0" smtClean="0"/>
              <a:t>，类名中的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可省略</a:t>
            </a:r>
            <a:endParaRPr lang="en-US" altLang="zh-CN" dirty="0" smtClean="0"/>
          </a:p>
          <a:p>
            <a:r>
              <a:rPr lang="zh-CN" altLang="en-US" dirty="0"/>
              <a:t>指定其已经过时但不报错 </a:t>
            </a:r>
            <a:r>
              <a:rPr lang="en-US" altLang="zh-CN" dirty="0"/>
              <a:t>[Obsolete ("</a:t>
            </a:r>
            <a:r>
              <a:rPr lang="zh-CN" altLang="en-US" dirty="0"/>
              <a:t>尽量不要用这个</a:t>
            </a:r>
            <a:r>
              <a:rPr lang="en-US" altLang="zh-CN" dirty="0"/>
              <a:t>", false)] void f() { }</a:t>
            </a:r>
            <a:br>
              <a:rPr lang="en-US" altLang="zh-CN" dirty="0"/>
            </a:br>
            <a:r>
              <a:rPr lang="zh-CN" altLang="en-US" dirty="0"/>
              <a:t>指定其已经过时且报错 </a:t>
            </a:r>
            <a:r>
              <a:rPr lang="en-US" altLang="zh-CN" dirty="0"/>
              <a:t>[</a:t>
            </a:r>
            <a:r>
              <a:rPr lang="en-US" altLang="zh-CN" dirty="0" err="1"/>
              <a:t>ObsoleteAttribute</a:t>
            </a:r>
            <a:r>
              <a:rPr lang="en-US" altLang="zh-CN" dirty="0"/>
              <a:t>("</a:t>
            </a:r>
            <a:r>
              <a:rPr lang="zh-CN" altLang="en-US" dirty="0"/>
              <a:t>不许用这个</a:t>
            </a:r>
            <a:r>
              <a:rPr lang="en-US" altLang="zh-CN" dirty="0"/>
              <a:t>", true)] void f() { }</a:t>
            </a:r>
          </a:p>
          <a:p>
            <a:r>
              <a:rPr lang="en-US" altLang="zh-CN" b="1" dirty="0" smtClean="0"/>
              <a:t>Serializable</a:t>
            </a:r>
            <a:r>
              <a:rPr lang="zh-CN" altLang="en-US" dirty="0" smtClean="0"/>
              <a:t>使公有字段被序列化，显示在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一组特性可以调整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Editor</a:t>
            </a:r>
            <a:br>
              <a:rPr lang="en-US" altLang="zh-CN" dirty="0" smtClean="0"/>
            </a:br>
            <a:r>
              <a:rPr lang="en-US" altLang="zh-CN" b="1" dirty="0" err="1" smtClean="0"/>
              <a:t>RangeAttribute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TextAreaAttribute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TooltipAttribute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HideInInspector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脚本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Messages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Hierarchy</a:t>
            </a:r>
            <a:endParaRPr lang="en-US" altLang="zh-CN" dirty="0"/>
          </a:p>
          <a:p>
            <a:pPr lvl="0"/>
            <a:r>
              <a:rPr lang="en-US" altLang="zh-CN" dirty="0" smtClean="0"/>
              <a:t> Transform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Vector3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Quaternion</a:t>
            </a:r>
            <a:endParaRPr lang="en-US" altLang="zh-CN" dirty="0"/>
          </a:p>
          <a:p>
            <a:pPr lvl="0"/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/>
              <a:t> Collider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6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采用事件回调，隐藏游戏循环</a:t>
            </a:r>
            <a:endParaRPr lang="en-US" altLang="zh-CN" dirty="0" smtClean="0"/>
          </a:p>
          <a:p>
            <a:r>
              <a:rPr lang="en-US" altLang="zh-CN" b="1" dirty="0" smtClean="0"/>
              <a:t>Awake </a:t>
            </a:r>
            <a:r>
              <a:rPr lang="zh-CN" altLang="en-US" dirty="0" smtClean="0"/>
              <a:t>替代构造函数</a:t>
            </a:r>
            <a:endParaRPr lang="en-US" altLang="zh-CN" dirty="0"/>
          </a:p>
          <a:p>
            <a:r>
              <a:rPr lang="en-US" altLang="zh-CN" b="1" dirty="0" smtClean="0"/>
              <a:t>Start 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之后第一帧</a:t>
            </a:r>
            <a:endParaRPr lang="en-US" altLang="zh-CN" dirty="0"/>
          </a:p>
          <a:p>
            <a:r>
              <a:rPr lang="en-US" altLang="zh-CN" b="1" dirty="0" smtClean="0"/>
              <a:t>Update</a:t>
            </a:r>
            <a:r>
              <a:rPr lang="en-US" altLang="zh-CN" dirty="0" smtClean="0"/>
              <a:t> </a:t>
            </a:r>
            <a:r>
              <a:rPr lang="en-US" altLang="zh-CN" dirty="0"/>
              <a:t>enable</a:t>
            </a:r>
            <a:r>
              <a:rPr lang="zh-CN" altLang="en-US" dirty="0" smtClean="0"/>
              <a:t>之后每一帧。</a:t>
            </a:r>
            <a:r>
              <a:rPr lang="en-US" altLang="zh-CN" dirty="0" err="1" smtClean="0"/>
              <a:t>Time.deltaTime</a:t>
            </a:r>
            <a:r>
              <a:rPr lang="zh-CN" altLang="en-US" dirty="0" smtClean="0"/>
              <a:t>获取间隔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 smtClean="0"/>
              <a:t>FixedUpdate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固定频率触发，用于</a:t>
            </a:r>
            <a:r>
              <a:rPr lang="en-US" altLang="zh-CN" dirty="0" err="1" smtClean="0"/>
              <a:t>RigidBody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*</a:t>
            </a:r>
            <a:r>
              <a:rPr lang="en-US" altLang="zh-CN" b="1" dirty="0" err="1" smtClean="0"/>
              <a:t>LateUpdate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</a:t>
            </a:r>
            <a:r>
              <a:rPr lang="en-US" altLang="zh-CN" b="1" dirty="0"/>
              <a:t>Update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之后触发（摄像机）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利用自己的</a:t>
            </a:r>
            <a:r>
              <a:rPr lang="en-US" altLang="zh-CN" b="1" dirty="0" err="1" smtClean="0"/>
              <a:t>BroadcastMessage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SendMessage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实现回调，而不利用继承和多态。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可以</a:t>
            </a:r>
            <a:r>
              <a:rPr lang="zh-CN" altLang="en-US" dirty="0"/>
              <a:t>访问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public</a:t>
            </a:r>
            <a:r>
              <a:rPr lang="zh-CN" altLang="en-US" dirty="0"/>
              <a:t>等</a:t>
            </a:r>
            <a:r>
              <a:rPr lang="zh-CN" altLang="en-US" dirty="0" smtClean="0"/>
              <a:t>）、继承控制（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等），只要参数匹配。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SceneManagement</a:t>
            </a:r>
            <a:r>
              <a:rPr lang="en-US" altLang="zh-CN" dirty="0"/>
              <a:t>. </a:t>
            </a:r>
            <a:r>
              <a:rPr lang="en-US" altLang="zh-CN" dirty="0" err="1" smtClean="0"/>
              <a:t>SceneManager.LoadScene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跨</a:t>
            </a:r>
            <a:r>
              <a:rPr lang="en-US" altLang="zh-CN" dirty="0" smtClean="0"/>
              <a:t>Scene</a:t>
            </a:r>
            <a:r>
              <a:rPr lang="zh-CN" altLang="en-US" dirty="0" smtClean="0"/>
              <a:t>数据传递用单例</a:t>
            </a:r>
            <a:endParaRPr lang="en-US" altLang="zh-CN" dirty="0"/>
          </a:p>
          <a:p>
            <a:pPr lvl="1"/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Tag: </a:t>
            </a:r>
            <a:r>
              <a:rPr lang="en-US" altLang="zh-CN" dirty="0" err="1" smtClean="0"/>
              <a:t>GameObject.FindWithTag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Layer: [0,31] </a:t>
            </a:r>
            <a:r>
              <a:rPr lang="en-US" altLang="zh-CN" dirty="0"/>
              <a:t>used for selective rendering from cameras or ignoring </a:t>
            </a:r>
            <a:r>
              <a:rPr lang="en-US" altLang="zh-CN" dirty="0" err="1"/>
              <a:t>raycasts</a:t>
            </a:r>
            <a:r>
              <a:rPr lang="en-US" altLang="zh-CN" dirty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Static: </a:t>
            </a:r>
            <a:r>
              <a:rPr lang="zh-CN" altLang="en-US" dirty="0" smtClean="0"/>
              <a:t>静止物体优化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MeshFilter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MashRenderer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Collider</a:t>
            </a:r>
            <a:r>
              <a:rPr lang="zh-CN" altLang="en-US" dirty="0"/>
              <a:t>、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MonoBehaviour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Child </a:t>
            </a:r>
            <a:r>
              <a:rPr lang="en-US" altLang="zh-CN" dirty="0" err="1" smtClean="0"/>
              <a:t>GamObject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Tranfrom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Parent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4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</a:t>
            </a:r>
            <a:r>
              <a:rPr lang="en-US" altLang="zh-CN" dirty="0" smtClean="0"/>
              <a:t> 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Component.</a:t>
            </a:r>
            <a:r>
              <a:rPr lang="en-US" altLang="zh-CN" b="1" dirty="0" err="1" smtClean="0"/>
              <a:t>gameObject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 err="1" smtClean="0"/>
              <a:t>Transform</a:t>
            </a:r>
            <a:r>
              <a:rPr lang="en-US" altLang="zh-CN" dirty="0" smtClean="0"/>
              <a:t> </a:t>
            </a:r>
            <a:r>
              <a:rPr lang="en-US" altLang="zh-CN" b="1" dirty="0" err="1"/>
              <a:t>transform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Hierarchy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err="1" smtClean="0"/>
              <a:t>Component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GetComponent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GetComponentInChildren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GetComponentInParent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endParaRPr lang="zh-CN" altLang="en-US" dirty="0"/>
          </a:p>
          <a:p>
            <a:r>
              <a:rPr lang="zh-CN" altLang="en-US" dirty="0" smtClean="0"/>
              <a:t>实例化和删除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Object.</a:t>
            </a:r>
            <a:r>
              <a:rPr lang="en-US" altLang="zh-CN" b="1" dirty="0" err="1" smtClean="0"/>
              <a:t>Destroy</a:t>
            </a:r>
            <a:r>
              <a:rPr lang="en-US" altLang="zh-CN" dirty="0" smtClean="0"/>
              <a:t>(Object </a:t>
            </a:r>
            <a:r>
              <a:rPr lang="en-US" altLang="zh-CN" b="1" dirty="0" err="1" smtClean="0"/>
              <a:t>obj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/>
              <a:t> = 0.0F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public static </a:t>
            </a:r>
            <a:r>
              <a:rPr lang="en-US" altLang="zh-CN" dirty="0" smtClean="0"/>
              <a:t>Object </a:t>
            </a:r>
            <a:r>
              <a:rPr lang="en-US" altLang="zh-CN" dirty="0" err="1"/>
              <a:t>Object.</a:t>
            </a:r>
            <a:r>
              <a:rPr lang="en-US" altLang="zh-CN" b="1" dirty="0" err="1" smtClean="0"/>
              <a:t>Instantiate</a:t>
            </a:r>
            <a:r>
              <a:rPr lang="en-US" altLang="zh-CN" dirty="0" smtClean="0"/>
              <a:t>(Object </a:t>
            </a:r>
            <a:r>
              <a:rPr lang="en-US" altLang="zh-CN" b="1" dirty="0" smtClean="0"/>
              <a:t>original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线性代数：计算机图形学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Scale</a:t>
            </a:r>
          </a:p>
          <a:p>
            <a:r>
              <a:rPr lang="en-US" altLang="zh-CN" dirty="0" smtClean="0"/>
              <a:t>Hierarchy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/>
              <a:t>parent</a:t>
            </a:r>
            <a:r>
              <a:rPr lang="en-US" altLang="zh-CN" dirty="0" smtClean="0"/>
              <a:t>, </a:t>
            </a:r>
            <a:r>
              <a:rPr lang="en-US" altLang="zh-CN" b="1" dirty="0"/>
              <a:t>root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 smtClean="0"/>
              <a:t>Find</a:t>
            </a:r>
            <a:r>
              <a:rPr lang="en-US" altLang="zh-CN" dirty="0" smtClean="0"/>
              <a:t>(string </a:t>
            </a:r>
            <a:r>
              <a:rPr lang="en-US" altLang="zh-CN" b="1" dirty="0" smtClean="0"/>
              <a:t>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World Space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Quaternion </a:t>
            </a:r>
            <a:r>
              <a:rPr lang="en-US" altLang="zh-CN" b="1" dirty="0"/>
              <a:t>rotation</a:t>
            </a:r>
            <a:r>
              <a:rPr lang="en-US" altLang="zh-CN" dirty="0"/>
              <a:t>; </a:t>
            </a:r>
            <a:r>
              <a:rPr lang="en-US" altLang="zh-CN" dirty="0" smtClean="0"/>
              <a:t>Vector3</a:t>
            </a:r>
            <a:r>
              <a:rPr lang="en-US" altLang="zh-CN" dirty="0"/>
              <a:t> 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forward</a:t>
            </a:r>
            <a:r>
              <a:rPr lang="en-US" altLang="zh-CN" dirty="0" smtClean="0"/>
              <a:t>, </a:t>
            </a:r>
            <a:r>
              <a:rPr lang="en-US" altLang="zh-CN" b="1" dirty="0"/>
              <a:t>right</a:t>
            </a:r>
            <a:r>
              <a:rPr lang="en-US" altLang="zh-CN" dirty="0" smtClean="0"/>
              <a:t>, </a:t>
            </a:r>
            <a:r>
              <a:rPr lang="en-US" altLang="zh-CN" b="1" dirty="0"/>
              <a:t>up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Local Space</a:t>
            </a:r>
          </a:p>
          <a:p>
            <a:pPr lvl="1"/>
            <a:r>
              <a:rPr lang="en-US" altLang="zh-CN" b="1" dirty="0" err="1"/>
              <a:t>localPosition</a:t>
            </a:r>
            <a:r>
              <a:rPr lang="en-US" altLang="zh-CN" dirty="0"/>
              <a:t>, </a:t>
            </a:r>
            <a:r>
              <a:rPr lang="en-US" altLang="zh-CN" b="1" dirty="0" err="1"/>
              <a:t>localRotation</a:t>
            </a:r>
            <a:r>
              <a:rPr lang="en-US" altLang="zh-CN" dirty="0"/>
              <a:t>, </a:t>
            </a:r>
            <a:r>
              <a:rPr lang="en-US" altLang="zh-CN" b="1" dirty="0" err="1"/>
              <a:t>localEulerAngles</a:t>
            </a:r>
            <a:endParaRPr lang="en-US" altLang="zh-CN" b="1" dirty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b="1" dirty="0" smtClean="0"/>
              <a:t>Translate</a:t>
            </a:r>
            <a:r>
              <a:rPr lang="en-US" altLang="zh-CN" dirty="0" smtClean="0"/>
              <a:t>(Vector3 </a:t>
            </a:r>
            <a:r>
              <a:rPr lang="en-US" altLang="zh-CN" b="1" dirty="0"/>
              <a:t>translation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b="1" dirty="0" smtClean="0"/>
              <a:t>Rotate</a:t>
            </a:r>
            <a:r>
              <a:rPr lang="en-US" altLang="zh-CN" dirty="0" smtClean="0"/>
              <a:t>(Vector3 </a:t>
            </a:r>
            <a:r>
              <a:rPr lang="en-US" altLang="zh-CN" b="1" dirty="0" err="1"/>
              <a:t>eulerAngles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7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分量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Dot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Magnitude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Normalize</a:t>
            </a:r>
          </a:p>
          <a:p>
            <a:r>
              <a:rPr lang="zh-CN" altLang="en-US" dirty="0" smtClean="0"/>
              <a:t>截断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ClampMagnitude</a:t>
            </a:r>
            <a:r>
              <a:rPr lang="en-US" altLang="zh-CN" dirty="0"/>
              <a:t>(Vector3 </a:t>
            </a:r>
            <a:r>
              <a:rPr lang="en-US" altLang="zh-CN" b="1" dirty="0"/>
              <a:t>vector</a:t>
            </a:r>
            <a:r>
              <a:rPr lang="en-US" altLang="zh-CN" dirty="0"/>
              <a:t>, float </a:t>
            </a:r>
            <a:r>
              <a:rPr lang="en-US" altLang="zh-CN" b="1" dirty="0" err="1"/>
              <a:t>maxLength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线性内插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/>
              <a:t>Lerp</a:t>
            </a:r>
            <a:r>
              <a:rPr lang="en-US" altLang="zh-CN" dirty="0"/>
              <a:t>(Vector3 </a:t>
            </a:r>
            <a:r>
              <a:rPr lang="en-US" altLang="zh-CN" b="1" dirty="0"/>
              <a:t>a</a:t>
            </a:r>
            <a:r>
              <a:rPr lang="en-US" altLang="zh-CN" dirty="0"/>
              <a:t>, Vector3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逐步逼近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MoveTowards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float </a:t>
            </a:r>
            <a:r>
              <a:rPr lang="en-US" altLang="zh-CN" b="1" dirty="0" err="1"/>
              <a:t>maxDistanceDelta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加速逼近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 err="1"/>
              <a:t>SmoothDamp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ref Vector3 </a:t>
            </a:r>
            <a:r>
              <a:rPr lang="en-US" altLang="zh-CN" b="1" dirty="0" err="1"/>
              <a:t>currentVelocity</a:t>
            </a:r>
            <a:r>
              <a:rPr lang="en-US" altLang="zh-CN" dirty="0"/>
              <a:t>, float </a:t>
            </a:r>
            <a:r>
              <a:rPr lang="en-US" altLang="zh-CN" b="1" dirty="0" err="1"/>
              <a:t>smoothTime</a:t>
            </a:r>
            <a:r>
              <a:rPr lang="en-US" altLang="zh-CN" dirty="0"/>
              <a:t>, float </a:t>
            </a:r>
            <a:r>
              <a:rPr lang="en-US" altLang="zh-CN" b="1" dirty="0" err="1"/>
              <a:t>maxSpeed</a:t>
            </a:r>
            <a:r>
              <a:rPr lang="en-US" altLang="zh-CN" dirty="0"/>
              <a:t> = </a:t>
            </a:r>
            <a:r>
              <a:rPr lang="en-US" altLang="zh-CN" dirty="0" err="1"/>
              <a:t>Mathf.Infinity</a:t>
            </a:r>
            <a:r>
              <a:rPr lang="en-US" altLang="zh-CN" dirty="0"/>
              <a:t>, float </a:t>
            </a:r>
            <a:r>
              <a:rPr lang="en-US" altLang="zh-CN" b="1" dirty="0" err="1"/>
              <a:t>deltaTime</a:t>
            </a:r>
            <a:r>
              <a:rPr lang="en-US" altLang="zh-CN" dirty="0"/>
              <a:t> = </a:t>
            </a:r>
            <a:r>
              <a:rPr lang="en-US" altLang="zh-CN" dirty="0" err="1"/>
              <a:t>Time.deltaTime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只考虑方向也有一组对应函数</a:t>
            </a:r>
            <a:r>
              <a:rPr lang="en-US" altLang="zh-CN" b="1" dirty="0" err="1" smtClean="0"/>
              <a:t>Slerp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RotateTowards</a:t>
            </a:r>
            <a:endParaRPr lang="en-US" altLang="zh-CN" b="1" dirty="0"/>
          </a:p>
          <a:p>
            <a:r>
              <a:rPr lang="en-US" altLang="zh-CN" b="1" dirty="0" err="1" smtClean="0"/>
              <a:t>Mathf</a:t>
            </a:r>
            <a:r>
              <a:rPr lang="zh-CN" altLang="en-US" dirty="0" smtClean="0"/>
              <a:t>中有一组类似的关于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0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4" y="1901825"/>
            <a:ext cx="5503333" cy="4127500"/>
          </a:xfrm>
        </p:spPr>
      </p:pic>
    </p:spTree>
    <p:extLst>
      <p:ext uri="{BB962C8B-B14F-4D97-AF65-F5344CB8AC3E}">
        <p14:creationId xmlns:p14="http://schemas.microsoft.com/office/powerpoint/2010/main" val="41585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zh-CN" altLang="en-US" dirty="0" smtClean="0"/>
              <a:t>分量不是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的</a:t>
            </a:r>
            <a:r>
              <a:rPr lang="en-US" altLang="zh-CN" b="1" dirty="0"/>
              <a:t>x</a:t>
            </a:r>
            <a:r>
              <a:rPr lang="en-US" altLang="zh-CN" dirty="0"/>
              <a:t>, </a:t>
            </a:r>
            <a:r>
              <a:rPr lang="en-US" altLang="zh-CN" b="1" dirty="0"/>
              <a:t>y</a:t>
            </a:r>
            <a:r>
              <a:rPr lang="en-US" altLang="zh-CN" dirty="0"/>
              <a:t>, </a:t>
            </a:r>
            <a:r>
              <a:rPr lang="en-US" altLang="zh-CN" b="1" dirty="0"/>
              <a:t>z</a:t>
            </a:r>
            <a:r>
              <a:rPr lang="zh-CN" altLang="en-US" dirty="0" smtClean="0"/>
              <a:t>分量（欧拉角）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Don't modify this directly unless you know quaternions inside out.</a:t>
            </a:r>
            <a:endParaRPr lang="en-US" altLang="zh-CN" dirty="0" smtClean="0"/>
          </a:p>
          <a:p>
            <a:r>
              <a:rPr lang="zh-CN" altLang="en-US" dirty="0" smtClean="0"/>
              <a:t>欧拉角旋转次序</a:t>
            </a:r>
            <a:r>
              <a:rPr lang="en-US" altLang="zh-CN" dirty="0" smtClean="0"/>
              <a:t>ZXY</a:t>
            </a:r>
          </a:p>
          <a:p>
            <a:r>
              <a:rPr lang="zh-CN" altLang="en-US" dirty="0" smtClean="0"/>
              <a:t>四元数、欧拉角互转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/>
              <a:t>Euler</a:t>
            </a:r>
            <a:r>
              <a:rPr lang="en-US" altLang="zh-CN" dirty="0"/>
              <a:t>(float </a:t>
            </a:r>
            <a:r>
              <a:rPr lang="en-US" altLang="zh-CN" b="1" dirty="0"/>
              <a:t>x</a:t>
            </a:r>
            <a:r>
              <a:rPr lang="en-US" altLang="zh-CN" dirty="0"/>
              <a:t>, float </a:t>
            </a:r>
            <a:r>
              <a:rPr lang="en-US" altLang="zh-CN" b="1" dirty="0"/>
              <a:t>y</a:t>
            </a:r>
            <a:r>
              <a:rPr lang="en-US" altLang="zh-CN" dirty="0"/>
              <a:t>, float </a:t>
            </a:r>
            <a:r>
              <a:rPr lang="en-US" altLang="zh-CN" b="1" dirty="0"/>
              <a:t>z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Vector3 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轴角表示 </a:t>
            </a: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 err="1"/>
              <a:t>AngleAxis</a:t>
            </a:r>
            <a:r>
              <a:rPr lang="en-US" altLang="zh-CN" dirty="0"/>
              <a:t>(float </a:t>
            </a:r>
            <a:r>
              <a:rPr lang="en-US" altLang="zh-CN" b="1" dirty="0"/>
              <a:t>angle</a:t>
            </a:r>
            <a:r>
              <a:rPr lang="en-US" altLang="zh-CN" dirty="0"/>
              <a:t>, Vector3 </a:t>
            </a:r>
            <a:r>
              <a:rPr lang="en-US" altLang="zh-CN" b="1" dirty="0"/>
              <a:t>axis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FromToRotation</a:t>
            </a:r>
            <a:r>
              <a:rPr lang="en-US" altLang="zh-CN" dirty="0"/>
              <a:t>(Vector3 </a:t>
            </a:r>
            <a:r>
              <a:rPr lang="en-US" altLang="zh-CN" b="1" dirty="0" err="1"/>
              <a:t>fromDirection</a:t>
            </a:r>
            <a:r>
              <a:rPr lang="en-US" altLang="zh-CN" dirty="0"/>
              <a:t>, Vector3 </a:t>
            </a:r>
            <a:r>
              <a:rPr lang="en-US" altLang="zh-CN" b="1" dirty="0" err="1"/>
              <a:t>toDirection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LookRotation</a:t>
            </a:r>
            <a:r>
              <a:rPr lang="en-US" altLang="zh-CN" dirty="0"/>
              <a:t>(Vector3 </a:t>
            </a:r>
            <a:r>
              <a:rPr lang="en-US" altLang="zh-CN" b="1" dirty="0"/>
              <a:t>forward</a:t>
            </a:r>
            <a:r>
              <a:rPr lang="en-US" altLang="zh-CN" dirty="0"/>
              <a:t>, Vector3 </a:t>
            </a:r>
            <a:r>
              <a:rPr lang="en-US" altLang="zh-CN" b="1" dirty="0"/>
              <a:t>upwards</a:t>
            </a:r>
            <a:r>
              <a:rPr lang="en-US" altLang="zh-CN" dirty="0"/>
              <a:t> = Vector3.up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Slerp</a:t>
            </a:r>
            <a:r>
              <a:rPr lang="en-US" altLang="zh-CN" dirty="0"/>
              <a:t>(Quaternion </a:t>
            </a:r>
            <a:r>
              <a:rPr lang="en-US" altLang="zh-CN" b="1" dirty="0"/>
              <a:t>a</a:t>
            </a:r>
            <a:r>
              <a:rPr lang="en-US" altLang="zh-CN" dirty="0"/>
              <a:t>, Quaternion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RotateTowards</a:t>
            </a:r>
            <a:r>
              <a:rPr lang="en-US" altLang="zh-CN" dirty="0"/>
              <a:t>(Quaternion </a:t>
            </a:r>
            <a:r>
              <a:rPr lang="en-US" altLang="zh-CN" b="1" dirty="0"/>
              <a:t>from</a:t>
            </a:r>
            <a:r>
              <a:rPr lang="en-US" altLang="zh-CN" dirty="0"/>
              <a:t>, Quaternion </a:t>
            </a:r>
            <a:r>
              <a:rPr lang="en-US" altLang="zh-CN" b="1" dirty="0"/>
              <a:t>to</a:t>
            </a:r>
            <a:r>
              <a:rPr lang="en-US" altLang="zh-CN" dirty="0"/>
              <a:t>, float </a:t>
            </a:r>
            <a:r>
              <a:rPr lang="en-US" altLang="zh-CN" b="1" dirty="0" err="1"/>
              <a:t>maxDegreesDelta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RigidBody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物理引擎仿真，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FixedUpdate</a:t>
            </a:r>
            <a:r>
              <a:rPr lang="zh-CN" altLang="en-US" dirty="0" smtClean="0"/>
              <a:t>更新，</a:t>
            </a:r>
            <a:r>
              <a:rPr lang="en-US" altLang="zh-CN" dirty="0"/>
              <a:t> bool </a:t>
            </a:r>
            <a:r>
              <a:rPr lang="en-US" altLang="zh-CN" b="1" dirty="0" err="1" smtClean="0"/>
              <a:t>isKinematic</a:t>
            </a:r>
            <a:r>
              <a:rPr lang="en-US" altLang="zh-CN" dirty="0" smtClean="0"/>
              <a:t>;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zh-CN" altLang="en-US" dirty="0" smtClean="0"/>
              <a:t>重合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就不要用</a:t>
            </a:r>
            <a:r>
              <a:rPr lang="en-US" altLang="zh-CN" dirty="0"/>
              <a:t>Transform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考虑物理引擎，快于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position</a:t>
            </a:r>
            <a:r>
              <a:rPr lang="en-US" altLang="zh-CN" dirty="0"/>
              <a:t>; Quaternion </a:t>
            </a:r>
            <a:r>
              <a:rPr lang="en-US" altLang="zh-CN" b="1" dirty="0"/>
              <a:t>rotation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考虑插值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void </a:t>
            </a:r>
            <a:r>
              <a:rPr lang="en-US" altLang="zh-CN" b="1" dirty="0" err="1"/>
              <a:t>MovePosition</a:t>
            </a:r>
            <a:r>
              <a:rPr lang="en-US" altLang="zh-CN" dirty="0"/>
              <a:t>(Vector3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/>
              <a:t>void </a:t>
            </a:r>
            <a:r>
              <a:rPr lang="en-US" altLang="zh-CN" b="1" dirty="0" err="1"/>
              <a:t>MoveRotation</a:t>
            </a:r>
            <a:r>
              <a:rPr lang="en-US" altLang="zh-CN" dirty="0"/>
              <a:t>(Quaternion </a:t>
            </a:r>
            <a:r>
              <a:rPr lang="en-US" altLang="zh-CN" b="1" dirty="0"/>
              <a:t>rot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velocity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float </a:t>
            </a:r>
            <a:r>
              <a:rPr lang="en-US" altLang="zh-CN" b="1" dirty="0"/>
              <a:t>drag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fr-FR" altLang="zh-CN" dirty="0"/>
              <a:t>void </a:t>
            </a:r>
            <a:r>
              <a:rPr lang="fr-FR" altLang="zh-CN" b="1" dirty="0"/>
              <a:t>AddForce</a:t>
            </a:r>
            <a:r>
              <a:rPr lang="fr-FR" altLang="zh-CN" dirty="0"/>
              <a:t>(Vector3 </a:t>
            </a:r>
            <a:r>
              <a:rPr lang="fr-FR" altLang="zh-CN" b="1" dirty="0"/>
              <a:t>force</a:t>
            </a:r>
            <a:r>
              <a:rPr lang="fr-FR" altLang="zh-CN" dirty="0"/>
              <a:t>, ForceMode </a:t>
            </a:r>
            <a:r>
              <a:rPr lang="fr-FR" altLang="zh-CN" b="1" dirty="0"/>
              <a:t>mode</a:t>
            </a:r>
            <a:r>
              <a:rPr lang="fr-FR" altLang="zh-CN" dirty="0"/>
              <a:t> = ForceMode.Force);</a:t>
            </a:r>
          </a:p>
          <a:p>
            <a:r>
              <a:rPr lang="zh-CN" altLang="en-US" dirty="0" smtClean="0"/>
              <a:t>力矩有类似一组</a:t>
            </a:r>
            <a:r>
              <a:rPr lang="fr-FR" altLang="zh-CN" b="1" dirty="0" smtClean="0"/>
              <a:t>angularVelocity</a:t>
            </a:r>
            <a:r>
              <a:rPr lang="fr-FR" altLang="zh-CN" dirty="0" smtClean="0"/>
              <a:t> </a:t>
            </a:r>
            <a:r>
              <a:rPr lang="en-US" altLang="zh-CN" b="1" dirty="0" err="1" smtClean="0"/>
              <a:t>angularDrag</a:t>
            </a:r>
            <a:r>
              <a:rPr lang="en-US" altLang="zh-CN" b="1" dirty="0" smtClean="0"/>
              <a:t> </a:t>
            </a:r>
            <a:r>
              <a:rPr lang="fr-FR" altLang="zh-CN" b="1" dirty="0" smtClean="0"/>
              <a:t>AddTorque</a:t>
            </a:r>
          </a:p>
          <a:p>
            <a:r>
              <a:rPr lang="zh-CN" altLang="en-US" dirty="0" smtClean="0"/>
              <a:t>实际上并不总是需要“真实”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0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语法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命名</a:t>
            </a:r>
            <a:r>
              <a:rPr lang="zh-CN" altLang="en-US" dirty="0" smtClean="0"/>
              <a:t>空间、变量</a:t>
            </a:r>
            <a:r>
              <a:rPr lang="zh-CN" altLang="en-US" dirty="0"/>
              <a:t>、基本类型、表达式、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类、结构、属性、索引器、方法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继承、泛型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826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碰撞检测</a:t>
            </a:r>
            <a:endParaRPr lang="en-US" altLang="zh-CN" dirty="0" smtClean="0"/>
          </a:p>
          <a:p>
            <a:r>
              <a:rPr lang="en-US" altLang="zh-CN" dirty="0" smtClean="0"/>
              <a:t>Trigger</a:t>
            </a:r>
            <a:r>
              <a:rPr lang="zh-CN" altLang="en-US" dirty="0" smtClean="0"/>
              <a:t>只检测碰撞但不发生碰撞（直接穿过），</a:t>
            </a:r>
            <a:r>
              <a:rPr lang="en-US" altLang="zh-CN" dirty="0" smtClean="0"/>
              <a:t>Collider</a:t>
            </a:r>
            <a:r>
              <a:rPr lang="zh-CN" altLang="en-US" dirty="0" smtClean="0"/>
              <a:t>会发生碰撞</a:t>
            </a:r>
            <a:endParaRPr lang="en-US" altLang="zh-CN" dirty="0" smtClean="0"/>
          </a:p>
          <a:p>
            <a:r>
              <a:rPr lang="zh-CN" altLang="en-US" dirty="0"/>
              <a:t>没有</a:t>
            </a:r>
            <a:r>
              <a:rPr lang="en-US" altLang="zh-CN" dirty="0" err="1"/>
              <a:t>RigiBody</a:t>
            </a:r>
            <a:r>
              <a:rPr lang="zh-CN" altLang="en-US" dirty="0"/>
              <a:t>的</a:t>
            </a:r>
            <a:r>
              <a:rPr lang="en-US" altLang="zh-CN" dirty="0" smtClean="0"/>
              <a:t>Collider(Static collider)</a:t>
            </a:r>
            <a:r>
              <a:rPr lang="zh-CN" altLang="en-US" dirty="0" smtClean="0"/>
              <a:t>，</a:t>
            </a:r>
            <a:r>
              <a:rPr lang="zh-CN" altLang="en-US" dirty="0"/>
              <a:t>碰撞而不会弹开（墙，地面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Collider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Trigger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有无</a:t>
            </a:r>
            <a:r>
              <a:rPr lang="en-US" altLang="zh-CN" dirty="0" smtClean="0"/>
              <a:t>(Static)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Kinematic</a:t>
            </a:r>
            <a:r>
              <a:rPr lang="zh-CN" altLang="en-US" dirty="0" smtClean="0"/>
              <a:t>与否关系参见</a:t>
            </a:r>
            <a:r>
              <a:rPr lang="en-US" altLang="zh-CN" dirty="0"/>
              <a:t>Collision action matrix</a:t>
            </a:r>
          </a:p>
          <a:p>
            <a:r>
              <a:rPr lang="zh-CN" altLang="en-US" dirty="0" smtClean="0"/>
              <a:t>触发事件，通过参数确定对方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/>
              <a:t>OnCollisionEnter</a:t>
            </a:r>
            <a:r>
              <a:rPr lang="en-US" altLang="zh-CN" dirty="0"/>
              <a:t> </a:t>
            </a:r>
            <a:r>
              <a:rPr lang="en-US" altLang="zh-CN" b="1" dirty="0" err="1"/>
              <a:t>OnCollisionStay</a:t>
            </a:r>
            <a:r>
              <a:rPr lang="en-US" altLang="zh-CN" dirty="0"/>
              <a:t> </a:t>
            </a:r>
            <a:r>
              <a:rPr lang="en-US" altLang="zh-CN" b="1" dirty="0" err="1"/>
              <a:t>OnCollisionExit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/>
              <a:t>OnTriggerEnter</a:t>
            </a:r>
            <a:r>
              <a:rPr lang="en-US" altLang="zh-CN" dirty="0"/>
              <a:t> </a:t>
            </a:r>
            <a:r>
              <a:rPr lang="en-US" altLang="zh-CN" b="1" dirty="0" err="1"/>
              <a:t>OnTriggerStay</a:t>
            </a:r>
            <a:r>
              <a:rPr lang="en-US" altLang="zh-CN" dirty="0"/>
              <a:t> </a:t>
            </a:r>
            <a:r>
              <a:rPr lang="en-US" altLang="zh-CN" b="1" dirty="0" err="1" smtClean="0"/>
              <a:t>OnTriggerExit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0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的每步计算间插入一些等待，模拟一连续的变化过程。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造成一种好像是多线程的假象</a:t>
            </a:r>
            <a:endParaRPr lang="en-US" altLang="zh-CN" dirty="0" smtClean="0"/>
          </a:p>
          <a:p>
            <a:r>
              <a:rPr lang="en-US" altLang="zh-CN" dirty="0" err="1"/>
              <a:t>IEnumerator</a:t>
            </a:r>
            <a:r>
              <a:rPr lang="en-US" altLang="zh-CN" dirty="0"/>
              <a:t> Fade()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for </a:t>
            </a:r>
            <a:r>
              <a:rPr lang="en-US" altLang="zh-CN" dirty="0"/>
              <a:t>(float f = 1f; f &gt;= 0; f -= 0.1f)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 = </a:t>
            </a:r>
            <a:r>
              <a:rPr lang="en-US" altLang="zh-CN" dirty="0" err="1"/>
              <a:t>renderer.material.color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c.a</a:t>
            </a:r>
            <a:r>
              <a:rPr lang="en-US" altLang="zh-CN" dirty="0"/>
              <a:t> = f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renderer.material.color</a:t>
            </a:r>
            <a:r>
              <a:rPr lang="en-US" altLang="zh-CN" dirty="0"/>
              <a:t> = c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/>
              <a:t>yield return new </a:t>
            </a:r>
            <a:r>
              <a:rPr lang="en-US" altLang="zh-CN" dirty="0" err="1"/>
              <a:t>WaitForSeconds</a:t>
            </a:r>
            <a:r>
              <a:rPr lang="en-US" altLang="zh-CN" dirty="0"/>
              <a:t>(.1f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err="1" smtClean="0"/>
              <a:t>MonoBehaviour</a:t>
            </a:r>
            <a:r>
              <a:rPr lang="en-US" altLang="zh-CN" dirty="0" err="1" smtClean="0"/>
              <a:t>.</a:t>
            </a:r>
            <a:r>
              <a:rPr lang="en-US" altLang="zh-CN" b="1" dirty="0" err="1" smtClean="0"/>
              <a:t>StartCoroutine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IEnumerator</a:t>
            </a:r>
            <a:r>
              <a:rPr lang="en-US" altLang="zh-CN" dirty="0"/>
              <a:t> </a:t>
            </a:r>
            <a:r>
              <a:rPr lang="en-US" altLang="zh-CN" b="1" dirty="0" smtClean="0"/>
              <a:t>routine</a:t>
            </a:r>
            <a:r>
              <a:rPr lang="en-US" altLang="zh-CN" dirty="0" smtClean="0"/>
              <a:t>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zh-CN" altLang="en-US" dirty="0" smtClean="0"/>
              <a:t>等待 </a:t>
            </a:r>
            <a:r>
              <a:rPr lang="en-US" altLang="zh-CN" b="1" dirty="0" err="1" smtClean="0"/>
              <a:t>WaitForSeconds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WaitForEndOfFrame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WaitWhile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WaitUntil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Hot </a:t>
            </a:r>
            <a:r>
              <a:rPr lang="en-US" altLang="zh-CN" dirty="0" smtClean="0"/>
              <a:t>reloading</a:t>
            </a:r>
            <a:br>
              <a:rPr lang="en-US" altLang="zh-CN" dirty="0" smtClean="0"/>
            </a:br>
            <a:r>
              <a:rPr lang="zh-CN" altLang="en-US" dirty="0" smtClean="0"/>
              <a:t>不论编辑还是运行游戏，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总是立即编译生效代码修改，会有一些些卡顿</a:t>
            </a:r>
            <a:endParaRPr lang="en-US" altLang="zh-CN" dirty="0" smtClean="0"/>
          </a:p>
          <a:p>
            <a:r>
              <a:rPr lang="en-US" altLang="zh-CN" dirty="0" smtClean="0"/>
              <a:t>Inspector</a:t>
            </a:r>
            <a:r>
              <a:rPr lang="zh-CN" altLang="en-US" dirty="0" smtClean="0"/>
              <a:t>显示保存序列化的字段，不会因为代码初值设定而改变。</a:t>
            </a:r>
            <a:endParaRPr lang="en-US" altLang="zh-CN" dirty="0" smtClean="0"/>
          </a:p>
          <a:p>
            <a:r>
              <a:rPr lang="en-US" altLang="zh-CN" b="1" dirty="0" smtClean="0"/>
              <a:t>Serializable</a:t>
            </a:r>
            <a:r>
              <a:rPr lang="zh-CN" altLang="en-US" dirty="0" smtClean="0"/>
              <a:t>特性使得手写的类和结构也会被序列化，显示保存在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先构造再反序列化，构造时很多东西没有准备好，会出错。所以不要用构造函数之类。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50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Managed DLL</a:t>
            </a:r>
          </a:p>
          <a:p>
            <a:pPr lvl="0"/>
            <a:r>
              <a:rPr lang="en-US" altLang="zh-CN" dirty="0" err="1" smtClean="0"/>
              <a:t>AssetBundle</a:t>
            </a:r>
            <a:endParaRPr lang="en-US" altLang="zh-CN" dirty="0" smtClean="0"/>
          </a:p>
          <a:p>
            <a:r>
              <a:rPr lang="zh-CN" altLang="en-US" dirty="0"/>
              <a:t>通信</a:t>
            </a:r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33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Managed DLL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把代码从总的</a:t>
            </a:r>
            <a:r>
              <a:rPr lang="en-US" altLang="zh-CN" dirty="0" smtClean="0"/>
              <a:t>EXE</a:t>
            </a:r>
            <a:r>
              <a:rPr lang="zh-CN" altLang="en-US" dirty="0" smtClean="0"/>
              <a:t>中分离，实现重用和更新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C#</a:t>
            </a:r>
            <a:r>
              <a:rPr lang="zh-CN" altLang="en-US" dirty="0" smtClean="0"/>
              <a:t>类库</a:t>
            </a:r>
            <a:endParaRPr lang="en-US" altLang="zh-CN" dirty="0" smtClean="0"/>
          </a:p>
          <a:p>
            <a:r>
              <a:rPr lang="zh-CN" altLang="en-US" dirty="0" smtClean="0"/>
              <a:t>调整编译目标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库引用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，拷贝到</a:t>
            </a:r>
            <a:r>
              <a:rPr lang="en-US" altLang="zh-CN" dirty="0" smtClean="0"/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9901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分离</a:t>
            </a:r>
            <a:r>
              <a:rPr lang="en-US" altLang="zh-CN" dirty="0" smtClean="0"/>
              <a:t>Assets</a:t>
            </a:r>
            <a:r>
              <a:rPr lang="zh-CN" altLang="en-US" dirty="0" smtClean="0"/>
              <a:t>，实现热更新</a:t>
            </a:r>
            <a:endParaRPr lang="en-US" altLang="zh-CN" dirty="0" smtClean="0"/>
          </a:p>
          <a:p>
            <a:r>
              <a:rPr lang="zh-CN" altLang="en-US" dirty="0" smtClean="0"/>
              <a:t>添加资源到</a:t>
            </a:r>
            <a:r>
              <a:rPr lang="en-US" altLang="zh-CN" dirty="0" err="1" smtClean="0"/>
              <a:t>AssetBundle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中添加</a:t>
            </a:r>
            <a:r>
              <a:rPr lang="en-US" altLang="zh-CN" dirty="0" err="1" smtClean="0"/>
              <a:t>CreateAssetBundles</a:t>
            </a:r>
            <a:endParaRPr lang="en-US" altLang="zh-CN" dirty="0" smtClean="0"/>
          </a:p>
          <a:p>
            <a:r>
              <a:rPr lang="en-US" altLang="zh-CN" dirty="0" err="1" smtClean="0"/>
              <a:t>AssetBundle.LoadFromFile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7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en-US" altLang="zh-CN" dirty="0" err="1" smtClean="0"/>
              <a:t>IPAddress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IPEndPoint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r>
              <a:rPr lang="en-US" altLang="zh-CN" dirty="0" smtClean="0"/>
              <a:t>Connect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Close</a:t>
            </a:r>
          </a:p>
          <a:p>
            <a:r>
              <a:rPr lang="zh-CN" altLang="en-US" dirty="0" smtClean="0"/>
              <a:t>同步读写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Send</a:t>
            </a:r>
          </a:p>
          <a:p>
            <a:r>
              <a:rPr lang="zh-CN" altLang="en-US" dirty="0" smtClean="0"/>
              <a:t>异步读写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Asynchronous programming</a:t>
            </a:r>
            <a:br>
              <a:rPr lang="en-US" altLang="zh-CN" dirty="0" smtClean="0"/>
            </a:br>
            <a:r>
              <a:rPr lang="en-US" altLang="zh-CN" dirty="0" smtClean="0"/>
              <a:t>Begin… End…</a:t>
            </a:r>
          </a:p>
          <a:p>
            <a:pPr lvl="1"/>
            <a:r>
              <a:rPr lang="en-US" altLang="zh-CN" dirty="0" err="1"/>
              <a:t>Mutlithreading</a:t>
            </a:r>
            <a:endParaRPr lang="en-US" altLang="zh-CN" dirty="0" smtClean="0"/>
          </a:p>
          <a:p>
            <a:r>
              <a:rPr lang="en-US" altLang="zh-CN" dirty="0" smtClean="0"/>
              <a:t>Marshal</a:t>
            </a:r>
            <a:r>
              <a:rPr lang="zh-CN" altLang="en-US" dirty="0" smtClean="0"/>
              <a:t>转换托管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非托管类型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0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编译器以此关联各个程序集，不</a:t>
            </a:r>
            <a:r>
              <a:rPr lang="zh-CN" altLang="en-US" dirty="0"/>
              <a:t>需要</a:t>
            </a:r>
            <a:r>
              <a:rPr lang="en-US" altLang="zh-CN" dirty="0"/>
              <a:t>#include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zh-CN" altLang="en-US" dirty="0"/>
              <a:t>防止名字</a:t>
            </a:r>
            <a:r>
              <a:rPr lang="zh-CN" altLang="en-US" dirty="0" smtClean="0"/>
              <a:t>污染</a:t>
            </a:r>
            <a:endParaRPr lang="en-US" altLang="zh-CN" dirty="0" smtClean="0"/>
          </a:p>
          <a:p>
            <a:r>
              <a:rPr lang="en-US" altLang="zh-CN" dirty="0" smtClean="0"/>
              <a:t>using</a:t>
            </a:r>
            <a:r>
              <a:rPr lang="zh-CN" altLang="en-US" dirty="0" smtClean="0"/>
              <a:t>指令可以简化完全限定名</a:t>
            </a:r>
            <a:endParaRPr lang="en-US" altLang="zh-CN" dirty="0" smtClean="0"/>
          </a:p>
          <a:p>
            <a:pPr lvl="1"/>
            <a:r>
              <a:rPr lang="en-US" altLang="zh-CN" dirty="0" err="1"/>
              <a:t>System.Console.WriteLine</a:t>
            </a:r>
            <a:r>
              <a:rPr lang="en-US" altLang="zh-CN" dirty="0"/>
              <a:t>("Hello World!");</a:t>
            </a:r>
          </a:p>
          <a:p>
            <a:pPr lvl="1"/>
            <a:r>
              <a:rPr lang="en-US" altLang="zh-CN" dirty="0"/>
              <a:t>using System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("Hello World</a:t>
            </a:r>
            <a:r>
              <a:rPr lang="en-US" altLang="zh-CN" dirty="0" smtClean="0"/>
              <a:t>!");</a:t>
            </a:r>
          </a:p>
          <a:p>
            <a:r>
              <a:rPr lang="zh-CN" altLang="en-US" dirty="0" smtClean="0"/>
              <a:t>*全局命名空间</a:t>
            </a:r>
            <a:r>
              <a:rPr lang="en-US" altLang="zh-CN" dirty="0" smtClean="0"/>
              <a:t>global::</a:t>
            </a:r>
          </a:p>
        </p:txBody>
      </p:sp>
    </p:spTree>
    <p:extLst>
      <p:ext uri="{BB962C8B-B14F-4D97-AF65-F5344CB8AC3E}">
        <p14:creationId xmlns:p14="http://schemas.microsoft.com/office/powerpoint/2010/main" val="13192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，强类型、静态类型</a:t>
            </a:r>
            <a:endParaRPr lang="en-US" altLang="zh-CN" dirty="0" smtClean="0"/>
          </a:p>
          <a:p>
            <a:r>
              <a:rPr lang="zh-CN" altLang="en-US" dirty="0" smtClean="0"/>
              <a:t>只有基本类型可以为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推断局部变量类型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s = "Hello</a:t>
            </a:r>
            <a:r>
              <a:rPr lang="en-US" altLang="zh-CN" dirty="0" smtClean="0"/>
              <a:t>";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// </a:t>
            </a:r>
            <a:r>
              <a:rPr lang="en-US" altLang="zh-CN" dirty="0"/>
              <a:t>s is compiled as a </a:t>
            </a:r>
            <a:r>
              <a:rPr lang="en-US" altLang="zh-CN" dirty="0" smtClean="0"/>
              <a:t>string</a:t>
            </a:r>
            <a:endParaRPr lang="zh-CN" dirty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类型转换限制更多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5;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c = a + true;                                        // Error. bool is not convertible to int.</a:t>
            </a:r>
          </a:p>
          <a:p>
            <a:r>
              <a:rPr lang="zh-CN" altLang="en-US" dirty="0" smtClean="0"/>
              <a:t>局部变量使用前必须初始化</a:t>
            </a:r>
            <a:endParaRPr lang="en-US" altLang="zh-CN" dirty="0" smtClean="0"/>
          </a:p>
          <a:p>
            <a:pPr lvl="1"/>
            <a:r>
              <a:rPr lang="en-US" altLang="zh-CN" dirty="0"/>
              <a:t>float </a:t>
            </a:r>
            <a:r>
              <a:rPr lang="en-US" altLang="zh-CN" dirty="0" err="1"/>
              <a:t>myFloat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float </a:t>
            </a:r>
            <a:r>
              <a:rPr lang="en-US" altLang="zh-CN" dirty="0" err="1"/>
              <a:t>anotherFloat</a:t>
            </a:r>
            <a:r>
              <a:rPr lang="en-US" altLang="zh-CN" dirty="0"/>
              <a:t> = </a:t>
            </a:r>
            <a:r>
              <a:rPr lang="en-US" altLang="zh-CN" dirty="0" err="1"/>
              <a:t>myFloat</a:t>
            </a:r>
            <a:r>
              <a:rPr lang="en-US" altLang="zh-CN" dirty="0"/>
              <a:t> + 5.0f;        // </a:t>
            </a:r>
            <a:r>
              <a:rPr lang="en-US" altLang="zh-CN" dirty="0" smtClean="0"/>
              <a:t>Error.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0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数组也是类型</a:t>
            </a:r>
            <a:r>
              <a:rPr lang="en-US" altLang="zh-CN" dirty="0"/>
              <a:t>,</a:t>
            </a:r>
            <a:r>
              <a:rPr lang="zh-CN" altLang="en-US" dirty="0"/>
              <a:t>声明方法类似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a1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                          // single-dimensional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[,] a2 = new </a:t>
            </a:r>
            <a:r>
              <a:rPr lang="en-US" altLang="zh-CN" dirty="0" err="1"/>
              <a:t>int</a:t>
            </a:r>
            <a:r>
              <a:rPr lang="en-US" altLang="zh-CN" dirty="0"/>
              <a:t>[10, 5]; </a:t>
            </a:r>
            <a:r>
              <a:rPr lang="en-US" altLang="zh-CN" dirty="0" smtClean="0"/>
              <a:t>                    // multi-dimensional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a3 </a:t>
            </a:r>
            <a:r>
              <a:rPr lang="en-US" altLang="zh-CN" dirty="0"/>
              <a:t>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 </a:t>
            </a:r>
            <a:r>
              <a:rPr lang="en-US" altLang="zh-CN" dirty="0"/>
              <a:t>{1, 2, 3}; </a:t>
            </a:r>
            <a:r>
              <a:rPr lang="en-US" altLang="zh-CN" dirty="0" smtClean="0"/>
              <a:t>              // {} </a:t>
            </a:r>
            <a:r>
              <a:rPr lang="en-US" altLang="zh-CN" dirty="0"/>
              <a:t>as array initializer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a4 </a:t>
            </a:r>
            <a:r>
              <a:rPr lang="en-US" altLang="zh-CN" dirty="0"/>
              <a:t>= {1, 2, 3</a:t>
            </a:r>
            <a:r>
              <a:rPr lang="en-US" altLang="zh-CN" dirty="0" smtClean="0"/>
              <a:t>};                                // omitted some part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a5 = {1, 2, 3};                                  // more compact</a:t>
            </a:r>
          </a:p>
          <a:p>
            <a:r>
              <a:rPr lang="zh-CN" altLang="en-US" dirty="0" smtClean="0"/>
              <a:t>下标边界检查，元素个数可知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a1[10]                                                   // Error.</a:t>
            </a:r>
          </a:p>
          <a:p>
            <a:pPr lvl="1"/>
            <a:r>
              <a:rPr lang="en-US" altLang="zh-CN" dirty="0" smtClean="0"/>
              <a:t>a1.Length                                             // 10</a:t>
            </a:r>
          </a:p>
          <a:p>
            <a:r>
              <a:rPr lang="zh-CN" altLang="en-US" dirty="0" smtClean="0"/>
              <a:t>*</a:t>
            </a:r>
            <a:r>
              <a:rPr lang="zh-CN" altLang="en-US" dirty="0"/>
              <a:t>数组的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(Jagged array)</a:t>
            </a:r>
            <a:r>
              <a:rPr lang="zh-CN" altLang="en-US" dirty="0" smtClean="0"/>
              <a:t>不是</a:t>
            </a:r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[][] </a:t>
            </a:r>
            <a:r>
              <a:rPr lang="en-US" altLang="zh-CN" dirty="0" smtClean="0"/>
              <a:t>a6 </a:t>
            </a:r>
            <a:r>
              <a:rPr lang="en-US" altLang="zh-CN" dirty="0"/>
              <a:t>= new </a:t>
            </a:r>
            <a:r>
              <a:rPr lang="en-US" altLang="zh-CN" dirty="0" err="1"/>
              <a:t>int</a:t>
            </a:r>
            <a:r>
              <a:rPr lang="en-US" altLang="zh-CN" dirty="0"/>
              <a:t>[3][]; </a:t>
            </a:r>
            <a:r>
              <a:rPr lang="en-US" altLang="zh-CN" dirty="0" smtClean="0"/>
              <a:t>                       // each </a:t>
            </a:r>
            <a:r>
              <a:rPr lang="en-US" altLang="zh-CN" dirty="0"/>
              <a:t>element is an array of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a6[0]                                                     // null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a6.Length                                             // 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69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整型：见左侧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</a:t>
            </a:r>
            <a:r>
              <a:rPr lang="zh-CN" altLang="en-US" dirty="0"/>
              <a:t>型：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decimal</a:t>
            </a:r>
          </a:p>
          <a:p>
            <a:pPr lvl="1"/>
            <a:r>
              <a:rPr lang="zh-CN" altLang="en-US" dirty="0"/>
              <a:t>布尔型：</a:t>
            </a:r>
            <a:r>
              <a:rPr lang="en-US" altLang="zh-CN" dirty="0"/>
              <a:t>bool</a:t>
            </a:r>
            <a:endParaRPr lang="zh-CN" altLang="zh-CN" dirty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字符：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枚举：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，不同于整型</a:t>
            </a:r>
            <a:endParaRPr lang="en-US" altLang="zh-CN" dirty="0" smtClean="0"/>
          </a:p>
          <a:p>
            <a:r>
              <a:rPr lang="zh-CN" altLang="en-US" dirty="0" smtClean="0"/>
              <a:t>内置类型也是类型</a:t>
            </a:r>
            <a:endParaRPr lang="en-US" altLang="zh-CN" dirty="0"/>
          </a:p>
          <a:p>
            <a:pPr lvl="1"/>
            <a:r>
              <a:rPr lang="en-US" altLang="zh-CN" dirty="0"/>
              <a:t> 2333.ToString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“</a:t>
            </a:r>
            <a:r>
              <a:rPr lang="en-US" altLang="zh-CN" dirty="0" smtClean="0"/>
              <a:t>2333”</a:t>
            </a:r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78563" y="1901825"/>
          <a:ext cx="4572000" cy="25464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8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，有优先级、结合性、求值顺序的要求</a:t>
            </a:r>
            <a:endParaRPr lang="en-US" altLang="zh-CN" dirty="0" smtClean="0"/>
          </a:p>
          <a:p>
            <a:r>
              <a:rPr lang="zh-CN" altLang="en-US" dirty="0"/>
              <a:t>不用</a:t>
            </a:r>
            <a:r>
              <a:rPr lang="en-US" altLang="zh-CN" dirty="0"/>
              <a:t>::</a:t>
            </a:r>
            <a:r>
              <a:rPr lang="zh-CN" altLang="en-US" dirty="0"/>
              <a:t>操作符，用</a:t>
            </a:r>
            <a:r>
              <a:rPr lang="en-US" altLang="zh-CN" dirty="0"/>
              <a:t>.</a:t>
            </a:r>
            <a:r>
              <a:rPr lang="zh-CN" altLang="en-US" dirty="0" smtClean="0"/>
              <a:t>操作符</a:t>
            </a:r>
            <a:endParaRPr lang="zh-CN" dirty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创建引用类型对象，类似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new</a:t>
            </a:r>
            <a:br>
              <a:rPr lang="en-US" altLang="zh-CN" dirty="0" smtClean="0"/>
            </a:br>
            <a:r>
              <a:rPr lang="en-US" altLang="zh-CN" dirty="0" smtClean="0"/>
              <a:t>Class1 </a:t>
            </a:r>
            <a:r>
              <a:rPr lang="en-US" altLang="zh-CN" dirty="0" err="1"/>
              <a:t>obj</a:t>
            </a:r>
            <a:r>
              <a:rPr lang="en-US" altLang="zh-CN" dirty="0"/>
              <a:t>  = new </a:t>
            </a:r>
            <a:r>
              <a:rPr lang="en-US" altLang="zh-CN" dirty="0" smtClean="0"/>
              <a:t>Class1(1, </a:t>
            </a:r>
            <a:r>
              <a:rPr lang="en-US" altLang="zh-CN" dirty="0"/>
              <a:t>" </a:t>
            </a:r>
            <a:r>
              <a:rPr lang="en-US" altLang="zh-CN" dirty="0" smtClean="0"/>
              <a:t>Fluffy</a:t>
            </a:r>
            <a:r>
              <a:rPr lang="en-US" altLang="zh-CN" dirty="0"/>
              <a:t> "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/>
            <a:r>
              <a:rPr lang="zh-CN" altLang="en-US" dirty="0" smtClean="0"/>
              <a:t>创建值类型对象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 smtClean="0"/>
              <a:t>();   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 lvl="1"/>
            <a:r>
              <a:rPr lang="zh-CN" altLang="en-US" dirty="0" smtClean="0"/>
              <a:t>原地创建匿名类型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var</a:t>
            </a:r>
            <a:r>
              <a:rPr lang="en-US" altLang="zh-CN" dirty="0"/>
              <a:t> pet = new { Age = 10, Name = "Fluffy" };</a:t>
            </a:r>
          </a:p>
          <a:p>
            <a:pPr lvl="1"/>
            <a:r>
              <a:rPr lang="zh-CN" altLang="en-US" dirty="0" smtClean="0"/>
              <a:t>集合列表初始化，类似数组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 digits = new List&lt;</a:t>
            </a:r>
            <a:r>
              <a:rPr lang="en-US" altLang="zh-CN" dirty="0" err="1"/>
              <a:t>int</a:t>
            </a:r>
            <a:r>
              <a:rPr lang="en-US" altLang="zh-CN" dirty="0"/>
              <a:t>&gt; { 0, 1, 2, 3 };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79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837464"/>
            <a:ext cx="4572000" cy="4192115"/>
          </a:xfrm>
        </p:spPr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T: x</a:t>
            </a:r>
            <a:r>
              <a:rPr lang="zh-CN" altLang="en-US" dirty="0"/>
              <a:t>可以转换成</a:t>
            </a:r>
            <a:r>
              <a:rPr lang="en-US" altLang="zh-CN" dirty="0"/>
              <a:t>T</a:t>
            </a:r>
            <a:r>
              <a:rPr lang="zh-CN" altLang="en-US" dirty="0"/>
              <a:t>，返回</a:t>
            </a:r>
            <a:r>
              <a:rPr lang="en-US" altLang="zh-CN" dirty="0"/>
              <a:t>true</a:t>
            </a:r>
            <a:r>
              <a:rPr lang="zh-CN" altLang="en-US" dirty="0"/>
              <a:t>；否则返回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x </a:t>
            </a:r>
            <a:r>
              <a:rPr lang="en-US" altLang="zh-CN" dirty="0"/>
              <a:t>as T: </a:t>
            </a:r>
            <a:r>
              <a:rPr lang="zh-CN" altLang="en-US" dirty="0"/>
              <a:t>尝试将</a:t>
            </a:r>
            <a:r>
              <a:rPr lang="en-US" altLang="zh-CN" dirty="0"/>
              <a:t>x</a:t>
            </a:r>
            <a:r>
              <a:rPr lang="zh-CN" altLang="en-US" dirty="0"/>
              <a:t>转换成</a:t>
            </a:r>
            <a:r>
              <a:rPr lang="en-US" altLang="zh-CN" dirty="0"/>
              <a:t>T</a:t>
            </a:r>
            <a:r>
              <a:rPr lang="zh-CN" altLang="en-US" dirty="0"/>
              <a:t>，若不能返回</a:t>
            </a:r>
            <a:r>
              <a:rPr lang="en-US" altLang="zh-CN" dirty="0"/>
              <a:t>null</a:t>
            </a:r>
          </a:p>
          <a:p>
            <a:r>
              <a:rPr lang="en-US" altLang="zh-CN" dirty="0" smtClean="0"/>
              <a:t>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在区分</a:t>
            </a:r>
            <a:r>
              <a:rPr lang="zh-CN" altLang="en-US" dirty="0"/>
              <a:t>一组对象类型时，成对使用</a:t>
            </a:r>
            <a:endParaRPr lang="en-US" altLang="zh-CN" dirty="0"/>
          </a:p>
          <a:p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1837464"/>
            <a:ext cx="4572000" cy="419211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/>
              <a:t>ComputeArea</a:t>
            </a:r>
            <a:r>
              <a:rPr lang="en-US" altLang="zh-CN" dirty="0"/>
              <a:t>(object shape)</a:t>
            </a:r>
          </a:p>
          <a:p>
            <a:pPr marL="365760" lvl="1" indent="0">
              <a:buNone/>
            </a:pPr>
            <a:r>
              <a:rPr lang="en-US" altLang="zh-CN" dirty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    if (shape is Square)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s = shape as Square;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s.Side</a:t>
            </a:r>
            <a:r>
              <a:rPr lang="en-US" altLang="zh-CN" dirty="0"/>
              <a:t> * </a:t>
            </a:r>
            <a:r>
              <a:rPr lang="en-US" altLang="zh-CN" dirty="0" err="1"/>
              <a:t>s.Side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 else if (shape is Circle)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shape as Circle;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Math.PI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</a:t>
            </a:r>
          </a:p>
          <a:p>
            <a:pPr marL="365760" lvl="1" indent="0">
              <a:buNone/>
            </a:pPr>
            <a:r>
              <a:rPr lang="en-US" altLang="zh-CN" dirty="0"/>
              <a:t>}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691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1160</Words>
  <Application>Microsoft Office PowerPoint</Application>
  <PresentationFormat>宽屏</PresentationFormat>
  <Paragraphs>278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宋体</vt:lpstr>
      <vt:lpstr>Microsoft YaHei</vt:lpstr>
      <vt:lpstr>Arial</vt:lpstr>
      <vt:lpstr>Calibri</vt:lpstr>
      <vt:lpstr>Office 主题​​</vt:lpstr>
      <vt:lpstr>Banded Design Teal 16x9</vt:lpstr>
      <vt:lpstr>C#编程基础</vt:lpstr>
      <vt:lpstr>目录</vt:lpstr>
      <vt:lpstr>C#语法</vt:lpstr>
      <vt:lpstr>命名空间</vt:lpstr>
      <vt:lpstr>变量</vt:lpstr>
      <vt:lpstr>数组</vt:lpstr>
      <vt:lpstr>基本类型</vt:lpstr>
      <vt:lpstr>表达式</vt:lpstr>
      <vt:lpstr>表达式</vt:lpstr>
      <vt:lpstr>语句</vt:lpstr>
      <vt:lpstr>类&amp;结构</vt:lpstr>
      <vt:lpstr>属性</vt:lpstr>
      <vt:lpstr>*索引器</vt:lpstr>
      <vt:lpstr>方法</vt:lpstr>
      <vt:lpstr>继承 多态</vt:lpstr>
      <vt:lpstr>泛型</vt:lpstr>
      <vt:lpstr>*iterator method</vt:lpstr>
      <vt:lpstr>*foreach怎么搞的？</vt:lpstr>
      <vt:lpstr>*委托</vt:lpstr>
      <vt:lpstr>*特性</vt:lpstr>
      <vt:lpstr>Unity脚本</vt:lpstr>
      <vt:lpstr>Messages</vt:lpstr>
      <vt:lpstr>Hierarchy</vt:lpstr>
      <vt:lpstr>GameObject Component</vt:lpstr>
      <vt:lpstr>Transform</vt:lpstr>
      <vt:lpstr>Vector3</vt:lpstr>
      <vt:lpstr>Quaternion</vt:lpstr>
      <vt:lpstr>Quaternion</vt:lpstr>
      <vt:lpstr>RigidBody</vt:lpstr>
      <vt:lpstr>Collider</vt:lpstr>
      <vt:lpstr>Coroutine</vt:lpstr>
      <vt:lpstr>Serialization</vt:lpstr>
      <vt:lpstr>进阶</vt:lpstr>
      <vt:lpstr>Managed DLL</vt:lpstr>
      <vt:lpstr>AssetBundle</vt:lpstr>
      <vt:lpstr>通信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Windows 用户</dc:creator>
  <cp:lastModifiedBy>Windows 用户</cp:lastModifiedBy>
  <cp:revision>32</cp:revision>
  <dcterms:created xsi:type="dcterms:W3CDTF">2017-07-03T06:22:04Z</dcterms:created>
  <dcterms:modified xsi:type="dcterms:W3CDTF">2017-07-04T10:43:56Z</dcterms:modified>
</cp:coreProperties>
</file>