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57" r:id="rId4"/>
    <p:sldId id="258" r:id="rId5"/>
    <p:sldId id="278" r:id="rId6"/>
    <p:sldId id="279" r:id="rId7"/>
    <p:sldId id="280" r:id="rId8"/>
    <p:sldId id="264" r:id="rId9"/>
    <p:sldId id="266" r:id="rId10"/>
    <p:sldId id="267" r:id="rId11"/>
    <p:sldId id="281" r:id="rId12"/>
    <p:sldId id="283" r:id="rId13"/>
    <p:sldId id="285" r:id="rId14"/>
    <p:sldId id="282" r:id="rId15"/>
    <p:sldId id="271" r:id="rId16"/>
    <p:sldId id="284" r:id="rId17"/>
    <p:sldId id="272" r:id="rId18"/>
    <p:sldId id="275" r:id="rId19"/>
    <p:sldId id="273" r:id="rId20"/>
    <p:sldId id="274" r:id="rId21"/>
    <p:sldId id="276" r:id="rId22"/>
    <p:sldId id="277" r:id="rId23"/>
    <p:sldId id="259" r:id="rId24"/>
    <p:sldId id="28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05747F-C2B6-48F4-B230-931F3251F608}" type="doc">
      <dgm:prSet loTypeId="urn:diagrams.loki3.com/BracketList+Icon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/>
        </a:p>
      </dgm:t>
    </dgm:pt>
    <dgm:pt modelId="{7E505937-A1D1-4FCF-B857-F28870C2B438}">
      <dgm:prSet phldrT="[文本]"/>
      <dgm:spPr/>
      <dgm:t>
        <a:bodyPr/>
        <a:lstStyle/>
        <a:p>
          <a:r>
            <a: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C#</a:t>
          </a:r>
          <a:r>
            <a:rPr lang="zh-CN" altLang="en-US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语法</a:t>
          </a:r>
          <a:endParaRPr lang="zh-CN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C7132FAD-B185-4405-ABD4-A30DEAC13416}" type="parTrans" cxnId="{2577AF47-547F-47F7-A484-871FB3256470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B7DB6A5-4C5E-46B9-A357-36BB8E4D8D85}" type="sibTrans" cxnId="{2577AF47-547F-47F7-A484-871FB3256470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54976FE-E4B0-4743-B453-0E44EC68399E}">
      <dgm:prSet phldrT="[文本]"/>
      <dgm:spPr/>
      <dgm:t>
        <a:bodyPr/>
        <a:lstStyle/>
        <a:p>
          <a:r>
            <a:rPr lang="zh-CN" altLang="en-US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变量、基本类型、表达式、语句</a:t>
          </a:r>
          <a:endParaRPr lang="zh-CN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D9FEAA5-C005-491D-B43A-D4F62D2E4495}" type="parTrans" cxnId="{76698416-48B6-446C-BC4D-BBB529F863E9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C2AD5ED6-AB5F-4192-9A90-DE66475C951C}" type="sibTrans" cxnId="{76698416-48B6-446C-BC4D-BBB529F863E9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129FD2A-3327-4A99-8DA3-3ED69C380BBF}">
      <dgm:prSet phldrT="[文本]"/>
      <dgm:spPr/>
      <dgm:t>
        <a:bodyPr/>
        <a:lstStyle/>
        <a:p>
          <a:r>
            <a: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OOP</a:t>
          </a:r>
          <a:r>
            <a:rPr lang="zh-CN" altLang="en-US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、</a:t>
          </a:r>
          <a:r>
            <a: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Generics</a:t>
          </a:r>
          <a:endParaRPr lang="zh-CN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DD5F013-3D04-49E8-82EB-A8639C5DF3F3}" type="parTrans" cxnId="{3CCD9ABD-CF95-40F9-A5E9-A867124D36C2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8260337-4981-49E0-A0A2-2BCA817F7F39}" type="sibTrans" cxnId="{3CCD9ABD-CF95-40F9-A5E9-A867124D36C2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1295C8C-8D1F-43C6-82C9-E9A0C9D69E91}">
      <dgm:prSet phldrT="[文本]"/>
      <dgm:spPr/>
      <dgm:t>
        <a:bodyPr/>
        <a:lstStyle/>
        <a:p>
          <a:r>
            <a: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Unity </a:t>
          </a:r>
          <a:r>
            <a:rPr lang="zh-CN" altLang="en-US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脚本</a:t>
          </a:r>
          <a:endParaRPr lang="zh-CN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5C704B0-DB8C-4E8C-A7B3-49A7A120BF7B}" type="parTrans" cxnId="{47137A9B-2AFD-43A1-BF60-A42D27E140F6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C31FF87-D786-498F-B4F8-FA4F5650B856}" type="sibTrans" cxnId="{47137A9B-2AFD-43A1-BF60-A42D27E140F6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DC9E84D-4109-41D9-B23B-CD33F63307C9}">
      <dgm:prSet phldrT="[文本]"/>
      <dgm:spPr/>
      <dgm:t>
        <a:bodyPr/>
        <a:lstStyle/>
        <a:p>
          <a:r>
            <a: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Messages</a:t>
          </a:r>
          <a:endParaRPr lang="zh-CN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44FDFB6-DCEB-482B-A44F-4AD4680B4845}" type="parTrans" cxnId="{7A48A55B-5522-4A42-ADC5-ACE0221D155E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F816448-0FE2-4DFA-B1FE-96F43A2497E4}" type="sibTrans" cxnId="{7A48A55B-5522-4A42-ADC5-ACE0221D155E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98C4C62-02C4-4A91-B786-6B3C60549C0C}">
      <dgm:prSet phldrT="[文本]"/>
      <dgm:spPr/>
      <dgm:t>
        <a:bodyPr/>
        <a:lstStyle/>
        <a:p>
          <a:r>
            <a: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Components</a:t>
          </a:r>
          <a:endParaRPr lang="zh-CN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10BAE6A-1D03-4BB0-8C25-75B698134579}" type="parTrans" cxnId="{050FAFEF-930A-4126-A547-7BE7741083AA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606B13E-BFAD-4B31-AAA7-E78B10EBF07E}" type="sibTrans" cxnId="{050FAFEF-930A-4126-A547-7BE7741083AA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B41DC41-29F0-4922-BFC5-D6FC08605C24}">
      <dgm:prSet phldrT="[文本]"/>
      <dgm:spPr/>
      <dgm:t>
        <a:bodyPr/>
        <a:lstStyle/>
        <a:p>
          <a:r>
            <a:rPr lang="zh-CN" altLang="en-US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进阶</a:t>
          </a:r>
          <a:endParaRPr lang="zh-CN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CE9E3E3B-2FC2-4FCA-97C2-0743E0F5A1A8}" type="parTrans" cxnId="{EBEFFE02-D79C-4682-B676-2C45B3EDDB59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1482198-B815-4549-93A1-1975942E3B24}" type="sibTrans" cxnId="{EBEFFE02-D79C-4682-B676-2C45B3EDDB59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777BA7A-CB4C-4047-A5C1-19C4370C7AE7}">
      <dgm:prSet phldrT="[文本]"/>
      <dgm:spPr/>
      <dgm:t>
        <a:bodyPr/>
        <a:lstStyle/>
        <a:p>
          <a:r>
            <a:rPr lang="zh-CN" altLang="en-US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通信</a:t>
          </a:r>
          <a:endParaRPr lang="zh-CN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BA40324-CF00-4C14-AB62-75C05DB6EAE5}" type="parTrans" cxnId="{991CB489-1893-438D-BC32-42AAD94F996C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94B452E-9B16-41EA-8512-F0037B9C3E0D}" type="sibTrans" cxnId="{991CB489-1893-438D-BC32-42AAD94F996C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E186020-4B16-41EC-AD0E-F68B5BAA5AB0}">
      <dgm:prSet phldrT="[文本]"/>
      <dgm:spPr/>
      <dgm:t>
        <a:bodyPr/>
        <a:lstStyle/>
        <a:p>
          <a:r>
            <a:rPr lang="zh-CN" altLang="en-US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。。。</a:t>
          </a:r>
          <a:endParaRPr lang="zh-CN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2EB28E8-4FEA-4B8A-9ED5-28A1649500EA}" type="parTrans" cxnId="{11097936-08CB-4A73-A7A7-3B414D1516AA}">
      <dgm:prSet/>
      <dgm:spPr/>
    </dgm:pt>
    <dgm:pt modelId="{0EC3FF3F-4417-46EE-9DC6-BA31C2CCB9A7}" type="sibTrans" cxnId="{11097936-08CB-4A73-A7A7-3B414D1516AA}">
      <dgm:prSet/>
      <dgm:spPr/>
    </dgm:pt>
    <dgm:pt modelId="{A664B6DC-B5D4-480F-8C18-4EEA3B403295}" type="pres">
      <dgm:prSet presAssocID="{CE05747F-C2B6-48F4-B230-931F3251F6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/>
        </a:p>
      </dgm:t>
    </dgm:pt>
    <dgm:pt modelId="{707CF0F8-542C-4273-AD39-AC9125950E5B}" type="pres">
      <dgm:prSet presAssocID="{7E505937-A1D1-4FCF-B857-F28870C2B438}" presName="linNode" presStyleCnt="0"/>
      <dgm:spPr/>
    </dgm:pt>
    <dgm:pt modelId="{2C5BA068-BB4B-49C7-8916-4C0FEEAFB7D3}" type="pres">
      <dgm:prSet presAssocID="{7E505937-A1D1-4FCF-B857-F28870C2B438}" presName="parTx" presStyleLbl="revTx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F7060B7B-A2B0-46AD-A854-46E0D1855F68}" type="pres">
      <dgm:prSet presAssocID="{7E505937-A1D1-4FCF-B857-F28870C2B438}" presName="bracket" presStyleLbl="parChTrans1D1" presStyleIdx="0" presStyleCnt="3"/>
      <dgm:spPr/>
    </dgm:pt>
    <dgm:pt modelId="{CC5F4082-0804-4B7F-B15E-81E8137F5C11}" type="pres">
      <dgm:prSet presAssocID="{7E505937-A1D1-4FCF-B857-F28870C2B438}" presName="spH" presStyleCnt="0"/>
      <dgm:spPr/>
    </dgm:pt>
    <dgm:pt modelId="{0B75026B-D553-42CF-87D2-B415F2777DCC}" type="pres">
      <dgm:prSet presAssocID="{7E505937-A1D1-4FCF-B857-F28870C2B438}" presName="des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57548DBF-1933-42EC-B582-783DD4A3CC9D}" type="pres">
      <dgm:prSet presAssocID="{3B7DB6A5-4C5E-46B9-A357-36BB8E4D8D85}" presName="spV" presStyleCnt="0"/>
      <dgm:spPr/>
    </dgm:pt>
    <dgm:pt modelId="{61D22842-6DE5-43F4-8C89-BDFBDF0A84C8}" type="pres">
      <dgm:prSet presAssocID="{B1295C8C-8D1F-43C6-82C9-E9A0C9D69E91}" presName="linNode" presStyleCnt="0"/>
      <dgm:spPr/>
    </dgm:pt>
    <dgm:pt modelId="{7C9B8812-F849-453D-BA52-CE14C834B1BC}" type="pres">
      <dgm:prSet presAssocID="{B1295C8C-8D1F-43C6-82C9-E9A0C9D69E91}" presName="parTx" presStyleLbl="revTx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3B998CFF-DF3C-43F4-8CBE-41A479DE6B8A}" type="pres">
      <dgm:prSet presAssocID="{B1295C8C-8D1F-43C6-82C9-E9A0C9D69E91}" presName="bracket" presStyleLbl="parChTrans1D1" presStyleIdx="1" presStyleCnt="3"/>
      <dgm:spPr/>
    </dgm:pt>
    <dgm:pt modelId="{4FF76137-1C2B-4AAD-B533-20395A53231B}" type="pres">
      <dgm:prSet presAssocID="{B1295C8C-8D1F-43C6-82C9-E9A0C9D69E91}" presName="spH" presStyleCnt="0"/>
      <dgm:spPr/>
    </dgm:pt>
    <dgm:pt modelId="{08E2C8D8-6229-43A7-8F06-E64E22D8E58A}" type="pres">
      <dgm:prSet presAssocID="{B1295C8C-8D1F-43C6-82C9-E9A0C9D69E91}" presName="des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EDA6321F-5E83-4AB5-A934-A8A6B1E277A0}" type="pres">
      <dgm:prSet presAssocID="{8C31FF87-D786-498F-B4F8-FA4F5650B856}" presName="spV" presStyleCnt="0"/>
      <dgm:spPr/>
    </dgm:pt>
    <dgm:pt modelId="{74287BDB-9D80-46B7-9984-AC2B753423DD}" type="pres">
      <dgm:prSet presAssocID="{1B41DC41-29F0-4922-BFC5-D6FC08605C24}" presName="linNode" presStyleCnt="0"/>
      <dgm:spPr/>
    </dgm:pt>
    <dgm:pt modelId="{DFE58E50-D08B-4B73-94A1-1086CA88357F}" type="pres">
      <dgm:prSet presAssocID="{1B41DC41-29F0-4922-BFC5-D6FC08605C24}" presName="parTx" presStyleLbl="revTx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5A3A5914-362B-47B2-925E-1271EDCF4D5A}" type="pres">
      <dgm:prSet presAssocID="{1B41DC41-29F0-4922-BFC5-D6FC08605C24}" presName="bracket" presStyleLbl="parChTrans1D1" presStyleIdx="2" presStyleCnt="3"/>
      <dgm:spPr/>
    </dgm:pt>
    <dgm:pt modelId="{867C6EEA-1D9F-4C72-A3E4-4858AB1B0645}" type="pres">
      <dgm:prSet presAssocID="{1B41DC41-29F0-4922-BFC5-D6FC08605C24}" presName="spH" presStyleCnt="0"/>
      <dgm:spPr/>
    </dgm:pt>
    <dgm:pt modelId="{BAC3E759-BFAD-49B5-8556-AF41067A7811}" type="pres">
      <dgm:prSet presAssocID="{1B41DC41-29F0-4922-BFC5-D6FC08605C24}" presName="des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</dgm:ptLst>
  <dgm:cxnLst>
    <dgm:cxn modelId="{3CCD9ABD-CF95-40F9-A5E9-A867124D36C2}" srcId="{7E505937-A1D1-4FCF-B857-F28870C2B438}" destId="{8129FD2A-3327-4A99-8DA3-3ED69C380BBF}" srcOrd="1" destOrd="0" parTransId="{7DD5F013-3D04-49E8-82EB-A8639C5DF3F3}" sibTransId="{A8260337-4981-49E0-A0A2-2BCA817F7F39}"/>
    <dgm:cxn modelId="{BC4AE8AD-B4F3-4EAB-800F-BC7DE0122D8E}" type="presOf" srcId="{DE186020-4B16-41EC-AD0E-F68B5BAA5AB0}" destId="{BAC3E759-BFAD-49B5-8556-AF41067A7811}" srcOrd="0" destOrd="1" presId="urn:diagrams.loki3.com/BracketList+Icon#1"/>
    <dgm:cxn modelId="{D26403DA-2375-4507-9B05-525191B1F378}" type="presOf" srcId="{4777BA7A-CB4C-4047-A5C1-19C4370C7AE7}" destId="{BAC3E759-BFAD-49B5-8556-AF41067A7811}" srcOrd="0" destOrd="0" presId="urn:diagrams.loki3.com/BracketList+Icon#1"/>
    <dgm:cxn modelId="{76698416-48B6-446C-BC4D-BBB529F863E9}" srcId="{7E505937-A1D1-4FCF-B857-F28870C2B438}" destId="{754976FE-E4B0-4743-B453-0E44EC68399E}" srcOrd="0" destOrd="0" parTransId="{4D9FEAA5-C005-491D-B43A-D4F62D2E4495}" sibTransId="{C2AD5ED6-AB5F-4192-9A90-DE66475C951C}"/>
    <dgm:cxn modelId="{D8C57C4F-61BA-4FCA-A9DA-4F6A0BDFFFC4}" type="presOf" srcId="{8129FD2A-3327-4A99-8DA3-3ED69C380BBF}" destId="{0B75026B-D553-42CF-87D2-B415F2777DCC}" srcOrd="0" destOrd="1" presId="urn:diagrams.loki3.com/BracketList+Icon#1"/>
    <dgm:cxn modelId="{11097936-08CB-4A73-A7A7-3B414D1516AA}" srcId="{1B41DC41-29F0-4922-BFC5-D6FC08605C24}" destId="{DE186020-4B16-41EC-AD0E-F68B5BAA5AB0}" srcOrd="1" destOrd="0" parTransId="{32EB28E8-4FEA-4B8A-9ED5-28A1649500EA}" sibTransId="{0EC3FF3F-4417-46EE-9DC6-BA31C2CCB9A7}"/>
    <dgm:cxn modelId="{7A48A55B-5522-4A42-ADC5-ACE0221D155E}" srcId="{B1295C8C-8D1F-43C6-82C9-E9A0C9D69E91}" destId="{3DC9E84D-4109-41D9-B23B-CD33F63307C9}" srcOrd="0" destOrd="0" parTransId="{D44FDFB6-DCEB-482B-A44F-4AD4680B4845}" sibTransId="{EF816448-0FE2-4DFA-B1FE-96F43A2497E4}"/>
    <dgm:cxn modelId="{451D615B-98FE-4FC9-BF7F-62C0B5D98C46}" type="presOf" srcId="{7E505937-A1D1-4FCF-B857-F28870C2B438}" destId="{2C5BA068-BB4B-49C7-8916-4C0FEEAFB7D3}" srcOrd="0" destOrd="0" presId="urn:diagrams.loki3.com/BracketList+Icon#1"/>
    <dgm:cxn modelId="{D4201BB5-5256-4D86-81FA-EFDC0AA30415}" type="presOf" srcId="{3DC9E84D-4109-41D9-B23B-CD33F63307C9}" destId="{08E2C8D8-6229-43A7-8F06-E64E22D8E58A}" srcOrd="0" destOrd="0" presId="urn:diagrams.loki3.com/BracketList+Icon#1"/>
    <dgm:cxn modelId="{47137A9B-2AFD-43A1-BF60-A42D27E140F6}" srcId="{CE05747F-C2B6-48F4-B230-931F3251F608}" destId="{B1295C8C-8D1F-43C6-82C9-E9A0C9D69E91}" srcOrd="1" destOrd="0" parTransId="{E5C704B0-DB8C-4E8C-A7B3-49A7A120BF7B}" sibTransId="{8C31FF87-D786-498F-B4F8-FA4F5650B856}"/>
    <dgm:cxn modelId="{D439B70B-2807-4F96-8101-8733B06F6BEA}" type="presOf" srcId="{B1295C8C-8D1F-43C6-82C9-E9A0C9D69E91}" destId="{7C9B8812-F849-453D-BA52-CE14C834B1BC}" srcOrd="0" destOrd="0" presId="urn:diagrams.loki3.com/BracketList+Icon#1"/>
    <dgm:cxn modelId="{2577AF47-547F-47F7-A484-871FB3256470}" srcId="{CE05747F-C2B6-48F4-B230-931F3251F608}" destId="{7E505937-A1D1-4FCF-B857-F28870C2B438}" srcOrd="0" destOrd="0" parTransId="{C7132FAD-B185-4405-ABD4-A30DEAC13416}" sibTransId="{3B7DB6A5-4C5E-46B9-A357-36BB8E4D8D85}"/>
    <dgm:cxn modelId="{EBEFFE02-D79C-4682-B676-2C45B3EDDB59}" srcId="{CE05747F-C2B6-48F4-B230-931F3251F608}" destId="{1B41DC41-29F0-4922-BFC5-D6FC08605C24}" srcOrd="2" destOrd="0" parTransId="{CE9E3E3B-2FC2-4FCA-97C2-0743E0F5A1A8}" sibTransId="{B1482198-B815-4549-93A1-1975942E3B24}"/>
    <dgm:cxn modelId="{C492D978-6FB6-47F5-A771-EE0734A3F0B6}" type="presOf" srcId="{1B41DC41-29F0-4922-BFC5-D6FC08605C24}" destId="{DFE58E50-D08B-4B73-94A1-1086CA88357F}" srcOrd="0" destOrd="0" presId="urn:diagrams.loki3.com/BracketList+Icon#1"/>
    <dgm:cxn modelId="{C6AEF221-E6DA-44AC-B1D1-65C2742929D0}" type="presOf" srcId="{CE05747F-C2B6-48F4-B230-931F3251F608}" destId="{A664B6DC-B5D4-480F-8C18-4EEA3B403295}" srcOrd="0" destOrd="0" presId="urn:diagrams.loki3.com/BracketList+Icon#1"/>
    <dgm:cxn modelId="{050FAFEF-930A-4126-A547-7BE7741083AA}" srcId="{B1295C8C-8D1F-43C6-82C9-E9A0C9D69E91}" destId="{398C4C62-02C4-4A91-B786-6B3C60549C0C}" srcOrd="1" destOrd="0" parTransId="{710BAE6A-1D03-4BB0-8C25-75B698134579}" sibTransId="{A606B13E-BFAD-4B31-AAA7-E78B10EBF07E}"/>
    <dgm:cxn modelId="{2ABD5B67-1CE7-4279-9067-19CCCF9051CC}" type="presOf" srcId="{754976FE-E4B0-4743-B453-0E44EC68399E}" destId="{0B75026B-D553-42CF-87D2-B415F2777DCC}" srcOrd="0" destOrd="0" presId="urn:diagrams.loki3.com/BracketList+Icon#1"/>
    <dgm:cxn modelId="{991CB489-1893-438D-BC32-42AAD94F996C}" srcId="{1B41DC41-29F0-4922-BFC5-D6FC08605C24}" destId="{4777BA7A-CB4C-4047-A5C1-19C4370C7AE7}" srcOrd="0" destOrd="0" parTransId="{DBA40324-CF00-4C14-AB62-75C05DB6EAE5}" sibTransId="{494B452E-9B16-41EA-8512-F0037B9C3E0D}"/>
    <dgm:cxn modelId="{DA4699B2-C001-40CF-BCC5-714E4904F848}" type="presOf" srcId="{398C4C62-02C4-4A91-B786-6B3C60549C0C}" destId="{08E2C8D8-6229-43A7-8F06-E64E22D8E58A}" srcOrd="0" destOrd="1" presId="urn:diagrams.loki3.com/BracketList+Icon#1"/>
    <dgm:cxn modelId="{9268D54A-D35A-4708-9D02-3BB9F8BB57B5}" type="presParOf" srcId="{A664B6DC-B5D4-480F-8C18-4EEA3B403295}" destId="{707CF0F8-542C-4273-AD39-AC9125950E5B}" srcOrd="0" destOrd="0" presId="urn:diagrams.loki3.com/BracketList+Icon#1"/>
    <dgm:cxn modelId="{5CD7EB98-1087-45B7-A078-231F1E59FE38}" type="presParOf" srcId="{707CF0F8-542C-4273-AD39-AC9125950E5B}" destId="{2C5BA068-BB4B-49C7-8916-4C0FEEAFB7D3}" srcOrd="0" destOrd="0" presId="urn:diagrams.loki3.com/BracketList+Icon#1"/>
    <dgm:cxn modelId="{62A6211C-BFD3-4C65-B651-21AA06D3F7C4}" type="presParOf" srcId="{707CF0F8-542C-4273-AD39-AC9125950E5B}" destId="{F7060B7B-A2B0-46AD-A854-46E0D1855F68}" srcOrd="1" destOrd="0" presId="urn:diagrams.loki3.com/BracketList+Icon#1"/>
    <dgm:cxn modelId="{2092F5D6-5606-4284-9313-0C9F6D6077F6}" type="presParOf" srcId="{707CF0F8-542C-4273-AD39-AC9125950E5B}" destId="{CC5F4082-0804-4B7F-B15E-81E8137F5C11}" srcOrd="2" destOrd="0" presId="urn:diagrams.loki3.com/BracketList+Icon#1"/>
    <dgm:cxn modelId="{67E306BC-66CB-4944-843D-0ED313B1C963}" type="presParOf" srcId="{707CF0F8-542C-4273-AD39-AC9125950E5B}" destId="{0B75026B-D553-42CF-87D2-B415F2777DCC}" srcOrd="3" destOrd="0" presId="urn:diagrams.loki3.com/BracketList+Icon#1"/>
    <dgm:cxn modelId="{0A89DDCB-1646-491A-B01E-37BC7434954A}" type="presParOf" srcId="{A664B6DC-B5D4-480F-8C18-4EEA3B403295}" destId="{57548DBF-1933-42EC-B582-783DD4A3CC9D}" srcOrd="1" destOrd="0" presId="urn:diagrams.loki3.com/BracketList+Icon#1"/>
    <dgm:cxn modelId="{FE662A29-DEF6-43F8-9ACB-C3C1008CC536}" type="presParOf" srcId="{A664B6DC-B5D4-480F-8C18-4EEA3B403295}" destId="{61D22842-6DE5-43F4-8C89-BDFBDF0A84C8}" srcOrd="2" destOrd="0" presId="urn:diagrams.loki3.com/BracketList+Icon#1"/>
    <dgm:cxn modelId="{EFFFD98B-F8B5-428D-B5C4-5A4F7E54B73A}" type="presParOf" srcId="{61D22842-6DE5-43F4-8C89-BDFBDF0A84C8}" destId="{7C9B8812-F849-453D-BA52-CE14C834B1BC}" srcOrd="0" destOrd="0" presId="urn:diagrams.loki3.com/BracketList+Icon#1"/>
    <dgm:cxn modelId="{0165544F-768C-4D5D-AD01-D0AEBA30D73B}" type="presParOf" srcId="{61D22842-6DE5-43F4-8C89-BDFBDF0A84C8}" destId="{3B998CFF-DF3C-43F4-8CBE-41A479DE6B8A}" srcOrd="1" destOrd="0" presId="urn:diagrams.loki3.com/BracketList+Icon#1"/>
    <dgm:cxn modelId="{7BFC50F8-041C-4D0E-9F6C-18EDD35AC855}" type="presParOf" srcId="{61D22842-6DE5-43F4-8C89-BDFBDF0A84C8}" destId="{4FF76137-1C2B-4AAD-B533-20395A53231B}" srcOrd="2" destOrd="0" presId="urn:diagrams.loki3.com/BracketList+Icon#1"/>
    <dgm:cxn modelId="{69F1C48F-D1D4-4706-A9E6-E2CF40898067}" type="presParOf" srcId="{61D22842-6DE5-43F4-8C89-BDFBDF0A84C8}" destId="{08E2C8D8-6229-43A7-8F06-E64E22D8E58A}" srcOrd="3" destOrd="0" presId="urn:diagrams.loki3.com/BracketList+Icon#1"/>
    <dgm:cxn modelId="{91C56926-CD9F-4353-B727-58AB8131A684}" type="presParOf" srcId="{A664B6DC-B5D4-480F-8C18-4EEA3B403295}" destId="{EDA6321F-5E83-4AB5-A934-A8A6B1E277A0}" srcOrd="3" destOrd="0" presId="urn:diagrams.loki3.com/BracketList+Icon#1"/>
    <dgm:cxn modelId="{258F0EFF-648C-4CE4-ACC1-05DFE1EBE93E}" type="presParOf" srcId="{A664B6DC-B5D4-480F-8C18-4EEA3B403295}" destId="{74287BDB-9D80-46B7-9984-AC2B753423DD}" srcOrd="4" destOrd="0" presId="urn:diagrams.loki3.com/BracketList+Icon#1"/>
    <dgm:cxn modelId="{EF132C8E-2172-487B-A19A-5A3988CBA3F6}" type="presParOf" srcId="{74287BDB-9D80-46B7-9984-AC2B753423DD}" destId="{DFE58E50-D08B-4B73-94A1-1086CA88357F}" srcOrd="0" destOrd="0" presId="urn:diagrams.loki3.com/BracketList+Icon#1"/>
    <dgm:cxn modelId="{A09E737D-F1E5-4F39-A7D1-333DDCE87D85}" type="presParOf" srcId="{74287BDB-9D80-46B7-9984-AC2B753423DD}" destId="{5A3A5914-362B-47B2-925E-1271EDCF4D5A}" srcOrd="1" destOrd="0" presId="urn:diagrams.loki3.com/BracketList+Icon#1"/>
    <dgm:cxn modelId="{3F3F1639-B44E-4AFE-85C3-D84DEB8719D4}" type="presParOf" srcId="{74287BDB-9D80-46B7-9984-AC2B753423DD}" destId="{867C6EEA-1D9F-4C72-A3E4-4858AB1B0645}" srcOrd="2" destOrd="0" presId="urn:diagrams.loki3.com/BracketList+Icon#1"/>
    <dgm:cxn modelId="{1AAF2981-58CB-46F1-ADED-4F264594908F}" type="presParOf" srcId="{74287BDB-9D80-46B7-9984-AC2B753423DD}" destId="{BAC3E759-BFAD-49B5-8556-AF41067A7811}" srcOrd="3" destOrd="0" presId="urn:diagrams.loki3.com/BracketList+Icon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BA068-BB4B-49C7-8916-4C0FEEAFB7D3}">
      <dsp:nvSpPr>
        <dsp:cNvPr id="0" name=""/>
        <dsp:cNvSpPr/>
      </dsp:nvSpPr>
      <dsp:spPr>
        <a:xfrm>
          <a:off x="0" y="388203"/>
          <a:ext cx="2374959" cy="61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63500" rIns="177800" bIns="63500" numCol="1" spcCol="1270" anchor="ctr" anchorCtr="0">
          <a:noAutofit/>
        </a:bodyPr>
        <a:lstStyle/>
        <a:p>
          <a:pPr lvl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C#</a:t>
          </a:r>
          <a:r>
            <a:rPr lang="zh-CN" altLang="en-US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语法</a:t>
          </a:r>
          <a:endParaRPr lang="zh-CN" sz="25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0" y="388203"/>
        <a:ext cx="2374959" cy="618750"/>
      </dsp:txXfrm>
    </dsp:sp>
    <dsp:sp modelId="{F7060B7B-A2B0-46AD-A854-46E0D1855F68}">
      <dsp:nvSpPr>
        <dsp:cNvPr id="0" name=""/>
        <dsp:cNvSpPr/>
      </dsp:nvSpPr>
      <dsp:spPr>
        <a:xfrm>
          <a:off x="2374959" y="59492"/>
          <a:ext cx="474991" cy="1276171"/>
        </a:xfrm>
        <a:prstGeom prst="leftBrace">
          <a:avLst>
            <a:gd name="adj1" fmla="val 35000"/>
            <a:gd name="adj2" fmla="val 5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75026B-D553-42CF-87D2-B415F2777DCC}">
      <dsp:nvSpPr>
        <dsp:cNvPr id="0" name=""/>
        <dsp:cNvSpPr/>
      </dsp:nvSpPr>
      <dsp:spPr>
        <a:xfrm>
          <a:off x="3039948" y="59492"/>
          <a:ext cx="6459890" cy="1276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变量、基本类型、表达式、语句</a:t>
          </a:r>
          <a:endParaRPr lang="zh-CN" altLang="en-US" sz="25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OOP</a:t>
          </a:r>
          <a:r>
            <a:rPr lang="zh-CN" altLang="en-US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、</a:t>
          </a:r>
          <a:r>
            <a:rPr lang="en-US" altLang="zh-CN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Generics</a:t>
          </a:r>
          <a:endParaRPr lang="zh-CN" sz="25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3039948" y="59492"/>
        <a:ext cx="6459890" cy="1276171"/>
      </dsp:txXfrm>
    </dsp:sp>
    <dsp:sp modelId="{7C9B8812-F849-453D-BA52-CE14C834B1BC}">
      <dsp:nvSpPr>
        <dsp:cNvPr id="0" name=""/>
        <dsp:cNvSpPr/>
      </dsp:nvSpPr>
      <dsp:spPr>
        <a:xfrm>
          <a:off x="0" y="1754375"/>
          <a:ext cx="2374959" cy="61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63500" rIns="177800" bIns="63500" numCol="1" spcCol="1270" anchor="ctr" anchorCtr="0">
          <a:noAutofit/>
        </a:bodyPr>
        <a:lstStyle/>
        <a:p>
          <a:pPr lvl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Unity </a:t>
          </a:r>
          <a:r>
            <a:rPr lang="zh-CN" altLang="en-US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脚本</a:t>
          </a:r>
          <a:endParaRPr lang="zh-CN" sz="25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0" y="1754375"/>
        <a:ext cx="2374959" cy="618750"/>
      </dsp:txXfrm>
    </dsp:sp>
    <dsp:sp modelId="{3B998CFF-DF3C-43F4-8CBE-41A479DE6B8A}">
      <dsp:nvSpPr>
        <dsp:cNvPr id="0" name=""/>
        <dsp:cNvSpPr/>
      </dsp:nvSpPr>
      <dsp:spPr>
        <a:xfrm>
          <a:off x="2374959" y="1425664"/>
          <a:ext cx="474991" cy="1276171"/>
        </a:xfrm>
        <a:prstGeom prst="leftBrace">
          <a:avLst>
            <a:gd name="adj1" fmla="val 35000"/>
            <a:gd name="adj2" fmla="val 5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E2C8D8-6229-43A7-8F06-E64E22D8E58A}">
      <dsp:nvSpPr>
        <dsp:cNvPr id="0" name=""/>
        <dsp:cNvSpPr/>
      </dsp:nvSpPr>
      <dsp:spPr>
        <a:xfrm>
          <a:off x="3039948" y="1425664"/>
          <a:ext cx="6459890" cy="1276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Messages</a:t>
          </a:r>
          <a:endParaRPr lang="zh-CN" sz="25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Components</a:t>
          </a:r>
          <a:endParaRPr lang="zh-CN" sz="25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3039948" y="1425664"/>
        <a:ext cx="6459890" cy="1276171"/>
      </dsp:txXfrm>
    </dsp:sp>
    <dsp:sp modelId="{DFE58E50-D08B-4B73-94A1-1086CA88357F}">
      <dsp:nvSpPr>
        <dsp:cNvPr id="0" name=""/>
        <dsp:cNvSpPr/>
      </dsp:nvSpPr>
      <dsp:spPr>
        <a:xfrm>
          <a:off x="0" y="3120546"/>
          <a:ext cx="2377281" cy="61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63500" rIns="177800" bIns="63500" numCol="1" spcCol="1270" anchor="ctr" anchorCtr="0">
          <a:noAutofit/>
        </a:bodyPr>
        <a:lstStyle/>
        <a:p>
          <a:pPr lvl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进阶</a:t>
          </a:r>
          <a:endParaRPr lang="zh-CN" altLang="en-US" sz="25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0" y="3120546"/>
        <a:ext cx="2377281" cy="618750"/>
      </dsp:txXfrm>
    </dsp:sp>
    <dsp:sp modelId="{5A3A5914-362B-47B2-925E-1271EDCF4D5A}">
      <dsp:nvSpPr>
        <dsp:cNvPr id="0" name=""/>
        <dsp:cNvSpPr/>
      </dsp:nvSpPr>
      <dsp:spPr>
        <a:xfrm>
          <a:off x="2377281" y="2791835"/>
          <a:ext cx="475456" cy="1276171"/>
        </a:xfrm>
        <a:prstGeom prst="leftBrace">
          <a:avLst>
            <a:gd name="adj1" fmla="val 35000"/>
            <a:gd name="adj2" fmla="val 5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3E759-BFAD-49B5-8556-AF41067A7811}">
      <dsp:nvSpPr>
        <dsp:cNvPr id="0" name=""/>
        <dsp:cNvSpPr/>
      </dsp:nvSpPr>
      <dsp:spPr>
        <a:xfrm>
          <a:off x="3042919" y="2791835"/>
          <a:ext cx="6466205" cy="1276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通信</a:t>
          </a:r>
          <a:endParaRPr lang="zh-CN" altLang="en-US" sz="25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。。。</a:t>
          </a:r>
          <a:endParaRPr lang="zh-CN" altLang="en-US" sz="25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3042919" y="2791835"/>
        <a:ext cx="6466205" cy="12761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+Icon#1">
  <dgm:title val="垂直括号列表"/>
  <dgm:desc val="用于显示分组的信息块。  适合于大量的 2 级文本。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0363-8205-4374-B6F8-E2CD2E00B62F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2851-9C29-40B3-BB58-53936BA56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733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0363-8205-4374-B6F8-E2CD2E00B62F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2851-9C29-40B3-BB58-53936BA56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02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0363-8205-4374-B6F8-E2CD2E00B62F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2851-9C29-40B3-BB58-53936BA56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745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0363-8205-4374-B6F8-E2CD2E00B62F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BF12851-9C29-40B3-BB58-53936BA56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146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0363-8205-4374-B6F8-E2CD2E00B62F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2851-9C29-40B3-BB58-53936BA56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646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0363-8205-4374-B6F8-E2CD2E00B62F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F12851-9C29-40B3-BB58-53936BA56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860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0363-8205-4374-B6F8-E2CD2E00B62F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BF12851-9C29-40B3-BB58-53936BA56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972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0363-8205-4374-B6F8-E2CD2E00B62F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BF12851-9C29-40B3-BB58-53936BA56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678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0363-8205-4374-B6F8-E2CD2E00B62F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2851-9C29-40B3-BB58-53936BA56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2133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0363-8205-4374-B6F8-E2CD2E00B62F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2851-9C29-40B3-BB58-53936BA56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28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0363-8205-4374-B6F8-E2CD2E00B62F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2851-9C29-40B3-BB58-53936BA56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0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0363-8205-4374-B6F8-E2CD2E00B62F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2851-9C29-40B3-BB58-53936BA56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538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0363-8205-4374-B6F8-E2CD2E00B62F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F12851-9C29-40B3-BB58-53936BA56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3791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0363-8205-4374-B6F8-E2CD2E00B62F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F12851-9C29-40B3-BB58-53936BA56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1280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0363-8205-4374-B6F8-E2CD2E00B62F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F12851-9C29-40B3-BB58-53936BA566F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9336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0363-8205-4374-B6F8-E2CD2E00B62F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F12851-9C29-40B3-BB58-53936BA56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940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0363-8205-4374-B6F8-E2CD2E00B62F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F12851-9C29-40B3-BB58-53936BA566F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64695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0363-8205-4374-B6F8-E2CD2E00B62F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F12851-9C29-40B3-BB58-53936BA56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7251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0363-8205-4374-B6F8-E2CD2E00B62F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2851-9C29-40B3-BB58-53936BA56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0728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0363-8205-4374-B6F8-E2CD2E00B62F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2851-9C29-40B3-BB58-53936BA56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53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0363-8205-4374-B6F8-E2CD2E00B62F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2851-9C29-40B3-BB58-53936BA56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5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0363-8205-4374-B6F8-E2CD2E00B62F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2851-9C29-40B3-BB58-53936BA56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39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0363-8205-4374-B6F8-E2CD2E00B62F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2851-9C29-40B3-BB58-53936BA566F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0363-8205-4374-B6F8-E2CD2E00B62F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2851-9C29-40B3-BB58-53936BA566F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2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0363-8205-4374-B6F8-E2CD2E00B62F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2851-9C29-40B3-BB58-53936BA56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08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0363-8205-4374-B6F8-E2CD2E00B62F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2851-9C29-40B3-BB58-53936BA56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48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0363-8205-4374-B6F8-E2CD2E00B62F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2851-9C29-40B3-BB58-53936BA56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48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48F0363-8205-4374-B6F8-E2CD2E00B62F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12851-9C29-40B3-BB58-53936BA56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74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F0363-8205-4374-B6F8-E2CD2E00B62F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BF12851-9C29-40B3-BB58-53936BA56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58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C# &amp; Unity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无</a:t>
            </a:r>
            <a:r>
              <a:rPr lang="en-US" altLang="zh-CN" dirty="0" smtClean="0">
                <a:latin typeface="+mj-lt"/>
              </a:rPr>
              <a:t>64</a:t>
            </a:r>
            <a:r>
              <a:rPr lang="en-US" altLang="zh-CN" dirty="0" smtClean="0"/>
              <a:t> </a:t>
            </a:r>
            <a:r>
              <a:rPr lang="zh-CN" altLang="en-US" dirty="0" smtClean="0"/>
              <a:t>张进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289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C#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feature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274618"/>
            <a:ext cx="8915400" cy="5430982"/>
          </a:xfrm>
        </p:spPr>
        <p:txBody>
          <a:bodyPr/>
          <a:lstStyle/>
          <a:p>
            <a:r>
              <a:rPr lang="zh-CN" altLang="en-US" dirty="0" smtClean="0"/>
              <a:t>指针</a:t>
            </a:r>
            <a:endParaRPr lang="en-US" altLang="zh-CN" dirty="0" smtClean="0"/>
          </a:p>
          <a:p>
            <a:pPr lvl="1"/>
            <a:r>
              <a:rPr lang="zh-CN" altLang="en-US" sz="1800" dirty="0" smtClean="0"/>
              <a:t>写法、用途与</a:t>
            </a:r>
            <a:r>
              <a:rPr lang="en-US" altLang="zh-CN" sz="1800" dirty="0" smtClean="0"/>
              <a:t>C++</a:t>
            </a:r>
            <a:r>
              <a:rPr lang="zh-CN" altLang="en-US" sz="1800" dirty="0" smtClean="0"/>
              <a:t>相同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但由于</a:t>
            </a:r>
            <a:r>
              <a:rPr lang="en-US" altLang="zh-CN" sz="1800" dirty="0" smtClean="0"/>
              <a:t>C#</a:t>
            </a:r>
            <a:r>
              <a:rPr lang="zh-CN" altLang="en-US" sz="1800" dirty="0" smtClean="0"/>
              <a:t>的资源回收机制，使用指针是不安全的！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若要使用指针，需使用</a:t>
            </a:r>
            <a:r>
              <a:rPr lang="en-US" altLang="zh-CN" sz="1800" dirty="0" smtClean="0"/>
              <a:t>unsafe</a:t>
            </a:r>
            <a:r>
              <a:rPr lang="zh-CN" altLang="en-US" sz="1800" dirty="0" smtClean="0"/>
              <a:t>关键字并更改编译选项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引用类型</a:t>
            </a:r>
            <a:endParaRPr lang="en-US" altLang="zh-CN" dirty="0" smtClean="0"/>
          </a:p>
          <a:p>
            <a:pPr lvl="1"/>
            <a:r>
              <a:rPr lang="en-US" altLang="zh-CN" sz="1800" dirty="0" smtClean="0"/>
              <a:t>object</a:t>
            </a:r>
            <a:r>
              <a:rPr lang="zh-CN" altLang="en-US" sz="1800" dirty="0" smtClean="0"/>
              <a:t>类型：“终极基类”，可存放任何数据，</a:t>
            </a:r>
            <a:r>
              <a:rPr lang="zh-CN" altLang="en-US" sz="1800" dirty="0"/>
              <a:t>类型检查</a:t>
            </a:r>
            <a:r>
              <a:rPr lang="zh-CN" altLang="en-US" sz="1800" dirty="0" smtClean="0"/>
              <a:t>在</a:t>
            </a:r>
            <a:r>
              <a:rPr lang="zh-CN" altLang="en-US" sz="1800" dirty="0"/>
              <a:t>编译</a:t>
            </a:r>
            <a:r>
              <a:rPr lang="zh-CN" altLang="en-US" sz="1800" dirty="0" smtClean="0"/>
              <a:t>时</a:t>
            </a:r>
            <a:r>
              <a:rPr lang="zh-CN" altLang="en-US" sz="1800" dirty="0"/>
              <a:t>进行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但涉及到“装箱”与“拆箱”，执行效率低</a:t>
            </a:r>
            <a:endParaRPr lang="en-US" altLang="zh-CN" sz="1800" dirty="0" smtClean="0"/>
          </a:p>
          <a:p>
            <a:pPr lvl="2"/>
            <a:r>
              <a:rPr lang="zh-CN" altLang="en-US" sz="1800" dirty="0"/>
              <a:t>示例</a:t>
            </a:r>
            <a:endParaRPr lang="en-US" altLang="zh-CN" sz="1800" dirty="0" smtClean="0"/>
          </a:p>
          <a:p>
            <a:pPr lvl="1"/>
            <a:endParaRPr lang="en-US" altLang="zh-CN" sz="1800" dirty="0"/>
          </a:p>
          <a:p>
            <a:pPr lvl="1"/>
            <a:r>
              <a:rPr lang="en-US" altLang="zh-CN" sz="1800" dirty="0" smtClean="0"/>
              <a:t>dynamic</a:t>
            </a:r>
            <a:r>
              <a:rPr lang="zh-CN" altLang="en-US" sz="1800" dirty="0" smtClean="0"/>
              <a:t>类型：类型检查在运行时进行</a:t>
            </a:r>
            <a:endParaRPr lang="en-US" altLang="zh-CN" sz="1800" dirty="0" smtClean="0"/>
          </a:p>
          <a:p>
            <a:pPr lvl="1"/>
            <a:endParaRPr lang="en-US" altLang="zh-CN" sz="1800" dirty="0"/>
          </a:p>
          <a:p>
            <a:pPr lvl="1"/>
            <a:r>
              <a:rPr lang="en-US" altLang="zh-CN" sz="1800" dirty="0" smtClean="0"/>
              <a:t>string</a:t>
            </a:r>
            <a:r>
              <a:rPr lang="zh-CN" altLang="en-US" sz="1800" dirty="0" smtClean="0"/>
              <a:t>类型：自学</a:t>
            </a:r>
            <a:endParaRPr lang="en-US" altLang="zh-CN" sz="18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833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C#</a:t>
            </a:r>
            <a:r>
              <a:rPr lang="zh-CN" altLang="en-US" dirty="0"/>
              <a:t>的</a:t>
            </a:r>
            <a:r>
              <a:rPr lang="en-US" altLang="zh-CN" dirty="0"/>
              <a:t>feature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237674"/>
            <a:ext cx="8915400" cy="562032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数组：声明方式稍有不同</a:t>
            </a:r>
            <a:endParaRPr lang="en-US" altLang="zh-CN" dirty="0" smtClean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[] array = new </a:t>
            </a:r>
            <a:r>
              <a:rPr lang="en-US" altLang="zh-CN" dirty="0" err="1"/>
              <a:t>int</a:t>
            </a:r>
            <a:r>
              <a:rPr lang="en-US" altLang="zh-CN" dirty="0"/>
              <a:t>[10] ;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[] array = new </a:t>
            </a:r>
            <a:r>
              <a:rPr lang="en-US" altLang="zh-CN" dirty="0" err="1"/>
              <a:t>int</a:t>
            </a:r>
            <a:r>
              <a:rPr lang="en-US" altLang="zh-CN" dirty="0"/>
              <a:t>[] { 1, 3, 4, 6, 8, 7, 9 };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[] array =  { 1, 3, 4, 6, 8, 7, 9 };</a:t>
            </a:r>
          </a:p>
          <a:p>
            <a:pPr lvl="1"/>
            <a:r>
              <a:rPr lang="zh-CN" altLang="en-US" dirty="0"/>
              <a:t>二维数组：</a:t>
            </a:r>
            <a:r>
              <a:rPr lang="en-US" altLang="zh-CN" dirty="0" err="1"/>
              <a:t>int</a:t>
            </a:r>
            <a:r>
              <a:rPr lang="en-US" altLang="zh-CN" dirty="0"/>
              <a:t>[,] array = new </a:t>
            </a:r>
            <a:r>
              <a:rPr lang="en-US" altLang="zh-CN" dirty="0" err="1"/>
              <a:t>int</a:t>
            </a:r>
            <a:r>
              <a:rPr lang="en-US" altLang="zh-CN" dirty="0"/>
              <a:t>[3,4</a:t>
            </a:r>
            <a:r>
              <a:rPr lang="en-US" altLang="zh-CN" dirty="0" smtClean="0"/>
              <a:t>];</a:t>
            </a:r>
          </a:p>
          <a:p>
            <a:pPr lvl="1"/>
            <a:r>
              <a:rPr lang="en-US" altLang="zh-CN" dirty="0" err="1" smtClean="0"/>
              <a:t>array.Length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*数组的数组</a:t>
            </a:r>
            <a:r>
              <a:rPr lang="en-US" altLang="zh-CN" dirty="0"/>
              <a:t>(Jagged array)</a:t>
            </a:r>
            <a:r>
              <a:rPr lang="zh-CN" altLang="en-US" dirty="0"/>
              <a:t>不是多维数组</a:t>
            </a:r>
            <a:endParaRPr lang="en-US" altLang="zh-CN" dirty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[][] a6 = new </a:t>
            </a:r>
            <a:r>
              <a:rPr lang="en-US" altLang="zh-CN" dirty="0" err="1"/>
              <a:t>int</a:t>
            </a:r>
            <a:r>
              <a:rPr lang="en-US" altLang="zh-CN" dirty="0"/>
              <a:t>[3][];                        // each element is an array of </a:t>
            </a:r>
            <a:r>
              <a:rPr lang="en-US" altLang="zh-CN" dirty="0" err="1"/>
              <a:t>int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a6[0]                                                     // null</a:t>
            </a:r>
            <a:br>
              <a:rPr lang="en-US" altLang="zh-CN" dirty="0"/>
            </a:br>
            <a:r>
              <a:rPr lang="en-US" altLang="zh-CN" dirty="0"/>
              <a:t>a6.Length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2954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C#</a:t>
            </a:r>
            <a:r>
              <a:rPr lang="zh-CN" altLang="en-US" dirty="0"/>
              <a:t>的</a:t>
            </a:r>
            <a:r>
              <a:rPr lang="en-US" altLang="zh-CN" dirty="0"/>
              <a:t>feature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可空类型</a:t>
            </a:r>
            <a:endParaRPr lang="en-US" altLang="zh-CN" dirty="0"/>
          </a:p>
          <a:p>
            <a:pPr lvl="1"/>
            <a:r>
              <a:rPr lang="zh-CN" altLang="en-US" dirty="0"/>
              <a:t>在类型名后加</a:t>
            </a:r>
            <a:r>
              <a:rPr lang="en-US" altLang="zh-CN" dirty="0">
                <a:latin typeface="+mj-ea"/>
              </a:rPr>
              <a:t>?</a:t>
            </a:r>
            <a:r>
              <a:rPr lang="zh-CN" altLang="en-US" dirty="0"/>
              <a:t>以允许存放</a:t>
            </a:r>
            <a:r>
              <a:rPr lang="en-US" altLang="zh-CN" dirty="0"/>
              <a:t>null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sz="1400" dirty="0">
                <a:latin typeface="+mj-ea"/>
              </a:rPr>
              <a:t> ?</a:t>
            </a:r>
            <a:r>
              <a:rPr lang="en-US" altLang="zh-CN" dirty="0"/>
              <a:t> s = null;</a:t>
            </a:r>
          </a:p>
          <a:p>
            <a:pPr lvl="1"/>
            <a:r>
              <a:rPr lang="en-US" altLang="zh-CN" dirty="0"/>
              <a:t>null</a:t>
            </a:r>
            <a:r>
              <a:rPr lang="zh-CN" altLang="en-US" dirty="0"/>
              <a:t>合并运算符</a:t>
            </a:r>
            <a:r>
              <a:rPr lang="en-US" altLang="zh-CN" sz="1400" dirty="0">
                <a:latin typeface="+mj-ea"/>
              </a:rPr>
              <a:t>?? </a:t>
            </a:r>
          </a:p>
          <a:p>
            <a:pPr lvl="1"/>
            <a:r>
              <a:rPr lang="en-US" altLang="zh-CN" dirty="0"/>
              <a:t>double</a:t>
            </a:r>
            <a:r>
              <a:rPr lang="en-US" altLang="zh-CN" sz="1400" dirty="0">
                <a:latin typeface="+mj-ea"/>
              </a:rPr>
              <a:t>?</a:t>
            </a:r>
            <a:r>
              <a:rPr lang="en-US" altLang="zh-CN" dirty="0"/>
              <a:t> num1 = null;</a:t>
            </a:r>
          </a:p>
          <a:p>
            <a:pPr lvl="1"/>
            <a:r>
              <a:rPr lang="en-US" altLang="zh-CN" dirty="0"/>
              <a:t> double</a:t>
            </a:r>
            <a:r>
              <a:rPr lang="en-US" altLang="zh-CN" sz="1400" dirty="0">
                <a:latin typeface="+mj-ea"/>
              </a:rPr>
              <a:t>?</a:t>
            </a:r>
            <a:r>
              <a:rPr lang="en-US" altLang="zh-CN" dirty="0"/>
              <a:t> num2 = 3.14157;</a:t>
            </a:r>
          </a:p>
          <a:p>
            <a:pPr lvl="1"/>
            <a:r>
              <a:rPr lang="en-US" altLang="zh-CN" dirty="0"/>
              <a:t>double num3;</a:t>
            </a:r>
          </a:p>
          <a:p>
            <a:pPr lvl="1"/>
            <a:r>
              <a:rPr lang="en-US" altLang="zh-CN" dirty="0"/>
              <a:t>num3 = num1 </a:t>
            </a:r>
            <a:r>
              <a:rPr lang="en-US" altLang="zh-CN" dirty="0">
                <a:latin typeface="+mj-ea"/>
              </a:rPr>
              <a:t>??</a:t>
            </a:r>
            <a:r>
              <a:rPr lang="en-US" altLang="zh-CN" dirty="0"/>
              <a:t> 5.34;      // 5.34</a:t>
            </a:r>
            <a:endParaRPr lang="zh-CN" altLang="en-US" dirty="0"/>
          </a:p>
          <a:p>
            <a:pPr lvl="1"/>
            <a:r>
              <a:rPr lang="en-US" altLang="zh-CN" dirty="0"/>
              <a:t>num3 = num2 </a:t>
            </a:r>
            <a:r>
              <a:rPr lang="en-US" altLang="zh-CN" dirty="0">
                <a:latin typeface="+mj-ea"/>
              </a:rPr>
              <a:t>??</a:t>
            </a:r>
            <a:r>
              <a:rPr lang="en-US" altLang="zh-CN" dirty="0"/>
              <a:t> 5.34;      //3.14157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52827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C#</a:t>
            </a:r>
            <a:r>
              <a:rPr lang="zh-CN" altLang="en-US" dirty="0"/>
              <a:t>的</a:t>
            </a:r>
            <a:r>
              <a:rPr lang="en-US" altLang="zh-CN" dirty="0"/>
              <a:t>feature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330035"/>
            <a:ext cx="8915400" cy="544945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常量的修饰：自学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var</a:t>
            </a:r>
            <a:r>
              <a:rPr lang="zh-CN" altLang="en-US" dirty="0" smtClean="0"/>
              <a:t>：自动推断变量类型</a:t>
            </a:r>
            <a:endParaRPr lang="en-US" altLang="zh-CN" dirty="0" smtClean="0"/>
          </a:p>
          <a:p>
            <a:pPr marL="742950" lvl="2" indent="-342900"/>
            <a:r>
              <a:rPr lang="en-US" altLang="zh-CN" dirty="0" err="1"/>
              <a:t>var</a:t>
            </a:r>
            <a:r>
              <a:rPr lang="en-US" altLang="zh-CN" dirty="0"/>
              <a:t> s = "Hello";                                          // s is compiled as a string</a:t>
            </a:r>
            <a:endParaRPr lang="zh-CN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类的继承、运算符重载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class son: father</a:t>
            </a:r>
          </a:p>
          <a:p>
            <a:pPr lvl="1"/>
            <a:r>
              <a:rPr lang="en-US" altLang="zh-CN" dirty="0" smtClean="0"/>
              <a:t>class box</a:t>
            </a:r>
          </a:p>
          <a:p>
            <a:pPr lvl="1"/>
            <a:r>
              <a:rPr lang="en-US" altLang="zh-CN" dirty="0" smtClean="0"/>
              <a:t>{public static box operator+(box b, box c){}}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err="1" smtClean="0"/>
              <a:t>foreach</a:t>
            </a:r>
            <a:r>
              <a:rPr lang="zh-CN" altLang="en-US" dirty="0" smtClean="0"/>
              <a:t>：更方便的遍历方法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示例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0364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类似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成员函数，没有非成员函数（用</a:t>
            </a:r>
            <a:r>
              <a:rPr lang="en-US" altLang="zh-CN" dirty="0" smtClean="0"/>
              <a:t>static method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ref</a:t>
            </a:r>
            <a:r>
              <a:rPr lang="zh-CN" altLang="en-US" dirty="0" smtClean="0"/>
              <a:t>按引用传递参数。值类型变成引用，引用类型变成引用的引用（二次指针）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static void Method(ref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) {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i</a:t>
            </a:r>
            <a:r>
              <a:rPr lang="en-US" altLang="zh-CN" dirty="0"/>
              <a:t> + 44; 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val</a:t>
            </a:r>
            <a:r>
              <a:rPr lang="en-US" altLang="zh-CN" dirty="0"/>
              <a:t> = 1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/>
              <a:t>Method(ref </a:t>
            </a:r>
            <a:r>
              <a:rPr lang="en-US" altLang="zh-CN" dirty="0" err="1"/>
              <a:t>val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err="1"/>
              <a:t>Console.WriteLine</a:t>
            </a:r>
            <a:r>
              <a:rPr lang="en-US" altLang="zh-CN" dirty="0"/>
              <a:t>(</a:t>
            </a:r>
            <a:r>
              <a:rPr lang="en-US" altLang="zh-CN" dirty="0" err="1"/>
              <a:t>val</a:t>
            </a:r>
            <a:r>
              <a:rPr lang="en-US" altLang="zh-CN" dirty="0"/>
              <a:t>);  // Output: 45</a:t>
            </a:r>
          </a:p>
          <a:p>
            <a:r>
              <a:rPr lang="en-US" altLang="zh-CN" dirty="0" smtClean="0"/>
              <a:t>out</a:t>
            </a:r>
            <a:r>
              <a:rPr lang="zh-CN" altLang="en-US" dirty="0" smtClean="0"/>
              <a:t>同理，但调用前不需要赋值，调用函数内一定要赋值，充当多个返回值。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static void Method(out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) { </a:t>
            </a:r>
            <a:r>
              <a:rPr lang="en-US" altLang="zh-CN" dirty="0" err="1"/>
              <a:t>i</a:t>
            </a:r>
            <a:r>
              <a:rPr lang="en-US" altLang="zh-CN" dirty="0"/>
              <a:t> = 44; 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value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Method(out </a:t>
            </a:r>
            <a:r>
              <a:rPr lang="en-US" altLang="zh-CN" dirty="0"/>
              <a:t>value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err="1" smtClean="0"/>
              <a:t>Console.WriteLine</a:t>
            </a:r>
            <a:r>
              <a:rPr lang="en-US" altLang="zh-CN" dirty="0" smtClean="0"/>
              <a:t>(value</a:t>
            </a:r>
            <a:r>
              <a:rPr lang="en-US" altLang="zh-CN" dirty="0"/>
              <a:t>); // value is now </a:t>
            </a:r>
            <a:r>
              <a:rPr lang="en-US" altLang="zh-CN" dirty="0" smtClean="0"/>
              <a:t>44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793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类的封装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265382"/>
            <a:ext cx="8915400" cy="5486400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public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private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protected</a:t>
            </a:r>
            <a:r>
              <a:rPr lang="zh-CN" altLang="en-US" sz="2400" dirty="0" smtClean="0"/>
              <a:t>同</a:t>
            </a:r>
            <a:r>
              <a:rPr lang="en-US" altLang="zh-CN" sz="2400" dirty="0" smtClean="0"/>
              <a:t>C++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internal</a:t>
            </a:r>
            <a:r>
              <a:rPr lang="zh-CN" altLang="en-US" sz="2400" dirty="0" smtClean="0"/>
              <a:t>与 </a:t>
            </a:r>
            <a:r>
              <a:rPr lang="en-US" altLang="zh-CN" sz="2400" dirty="0" smtClean="0"/>
              <a:t>protected internal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internal</a:t>
            </a:r>
            <a:r>
              <a:rPr lang="zh-CN" altLang="en-US" sz="2400" dirty="0" smtClean="0"/>
              <a:t>只能由同一程序集内的成员访问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protected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internal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protected</a:t>
            </a:r>
            <a:r>
              <a:rPr lang="zh-CN" altLang="en-US" sz="2400" dirty="0"/>
              <a:t>和</a:t>
            </a:r>
            <a:r>
              <a:rPr lang="en-US" altLang="zh-CN" sz="2400" dirty="0" smtClean="0"/>
              <a:t>internal</a:t>
            </a:r>
            <a:r>
              <a:rPr lang="zh-CN" altLang="en-US" sz="2400" dirty="0" smtClean="0"/>
              <a:t>的并集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718847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*</a:t>
            </a:r>
            <a:r>
              <a:rPr lang="zh-CN" altLang="en-US" dirty="0" smtClean="0"/>
              <a:t>继承</a:t>
            </a:r>
            <a:r>
              <a:rPr lang="en-US" altLang="zh-CN" dirty="0" smtClean="0"/>
              <a:t> </a:t>
            </a:r>
            <a:r>
              <a:rPr lang="zh-CN" altLang="en-US" dirty="0" smtClean="0"/>
              <a:t>多态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341438" y="1901825"/>
          <a:ext cx="9509126" cy="33375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101000">
                  <a:extLst>
                    <a:ext uri="{9D8B030D-6E8A-4147-A177-3AD203B41FA5}">
                      <a16:colId xmlns:a16="http://schemas.microsoft.com/office/drawing/2014/main" val="1351779223"/>
                    </a:ext>
                  </a:extLst>
                </a:gridCol>
                <a:gridCol w="5408126">
                  <a:extLst>
                    <a:ext uri="{9D8B030D-6E8A-4147-A177-3AD203B41FA5}">
                      <a16:colId xmlns:a16="http://schemas.microsoft.com/office/drawing/2014/main" val="1173082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关键字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意义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388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virtual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虚方法（</a:t>
                      </a:r>
                      <a:r>
                        <a:rPr lang="en-US" altLang="zh-CN" dirty="0" smtClean="0"/>
                        <a:t>get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set</a:t>
                      </a:r>
                      <a:r>
                        <a:rPr lang="zh-CN" altLang="en-US" dirty="0" smtClean="0"/>
                        <a:t>）可以被重写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53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override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重写</a:t>
                      </a:r>
                      <a:r>
                        <a:rPr lang="en-US" altLang="zh-CN" dirty="0" smtClean="0"/>
                        <a:t>virtual</a:t>
                      </a:r>
                      <a:r>
                        <a:rPr lang="zh-CN" altLang="en-US" dirty="0" smtClean="0"/>
                        <a:t>成员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16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new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覆盖基类成员（无论</a:t>
                      </a:r>
                      <a:r>
                        <a:rPr lang="en-US" altLang="zh-CN" dirty="0" smtClean="0"/>
                        <a:t>virtual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sealed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01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sealed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阻止</a:t>
                      </a:r>
                      <a:r>
                        <a:rPr lang="en-US" altLang="zh-CN" dirty="0" smtClean="0"/>
                        <a:t>virtual</a:t>
                      </a:r>
                      <a:r>
                        <a:rPr lang="zh-CN" altLang="en-US" dirty="0" smtClean="0"/>
                        <a:t>成员在以后基类被重写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605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abstract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纯虚成员，若要实例化必须重写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080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访问子类继承的基类成员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28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访问子类自己的成员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65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interface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483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3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*</a:t>
            </a:r>
            <a:r>
              <a:rPr lang="en-US" altLang="zh-CN" dirty="0" err="1" smtClean="0"/>
              <a:t>foreach</a:t>
            </a:r>
            <a:r>
              <a:rPr lang="zh-CN" altLang="en-US" dirty="0" smtClean="0"/>
              <a:t>怎么搞的？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当然不是递增下标逐个访问，否则哈希表情何以堪？</a:t>
            </a:r>
            <a:endParaRPr lang="en-US" altLang="zh-CN" dirty="0" smtClean="0"/>
          </a:p>
          <a:p>
            <a:r>
              <a:rPr lang="zh-CN" altLang="en-US" dirty="0" smtClean="0"/>
              <a:t>实现</a:t>
            </a:r>
            <a:r>
              <a:rPr lang="en-US" altLang="zh-CN" dirty="0"/>
              <a:t>I​Enumerable&lt;​</a:t>
            </a:r>
            <a:r>
              <a:rPr lang="en-US" altLang="zh-CN" dirty="0" smtClean="0"/>
              <a:t>T&gt;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/>
              <a:t>I​Enumerable&lt;​T&gt;.​Get​</a:t>
            </a:r>
            <a:r>
              <a:rPr lang="en-US" altLang="zh-CN" dirty="0" smtClean="0"/>
              <a:t>Enumerator()</a:t>
            </a:r>
            <a:r>
              <a:rPr lang="zh-CN" altLang="en-US" dirty="0" smtClean="0"/>
              <a:t>获得一个迭代器</a:t>
            </a:r>
            <a:r>
              <a:rPr lang="en-US" altLang="zh-CN" dirty="0" err="1"/>
              <a:t>IEnumerator</a:t>
            </a:r>
            <a:r>
              <a:rPr lang="en-US" altLang="zh-CN" dirty="0"/>
              <a:t>&lt;T&gt;</a:t>
            </a:r>
          </a:p>
          <a:p>
            <a:r>
              <a:rPr lang="en-US" altLang="zh-CN" dirty="0"/>
              <a:t>I​Enumerator&lt;​T&gt;.​</a:t>
            </a:r>
            <a:r>
              <a:rPr lang="en-US" altLang="zh-CN" dirty="0" smtClean="0"/>
              <a:t>Current</a:t>
            </a:r>
            <a:r>
              <a:rPr lang="zh-CN" altLang="en-US" dirty="0" smtClean="0"/>
              <a:t>获得当前元素</a:t>
            </a:r>
            <a:endParaRPr lang="en-US" altLang="zh-CN" dirty="0" smtClean="0"/>
          </a:p>
          <a:p>
            <a:r>
              <a:rPr lang="en-US" altLang="zh-CN" dirty="0"/>
              <a:t>I​</a:t>
            </a:r>
            <a:r>
              <a:rPr lang="en-US" altLang="zh-CN" dirty="0" smtClean="0"/>
              <a:t>Enumerator</a:t>
            </a:r>
            <a:r>
              <a:rPr lang="en-US" altLang="zh-CN" dirty="0"/>
              <a:t>&lt;​T&gt;</a:t>
            </a:r>
            <a:r>
              <a:rPr lang="en-US" altLang="zh-CN" dirty="0" smtClean="0"/>
              <a:t>.</a:t>
            </a:r>
            <a:r>
              <a:rPr lang="en-US" altLang="zh-CN" dirty="0"/>
              <a:t>​Move​</a:t>
            </a:r>
            <a:r>
              <a:rPr lang="en-US" altLang="zh-CN" dirty="0" smtClean="0"/>
              <a:t>Next()</a:t>
            </a:r>
            <a:r>
              <a:rPr lang="zh-CN" altLang="en-US" dirty="0" smtClean="0"/>
              <a:t>向后移动迭代器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303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*泛</a:t>
            </a:r>
            <a:r>
              <a:rPr lang="zh-CN" altLang="en-US" dirty="0"/>
              <a:t>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弱于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模板，没有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关键字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static void Swap&lt;T&gt;(ref T lhs, ref T </a:t>
            </a:r>
            <a:r>
              <a:rPr lang="en-US" altLang="zh-CN" dirty="0" err="1" smtClean="0"/>
              <a:t>rhs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temp = lhs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/>
              <a:t>  </a:t>
            </a:r>
            <a:r>
              <a:rPr lang="en-US" altLang="zh-CN" dirty="0" smtClean="0"/>
              <a:t>  lhs </a:t>
            </a:r>
            <a:r>
              <a:rPr lang="en-US" altLang="zh-CN" dirty="0"/>
              <a:t>= </a:t>
            </a:r>
            <a:r>
              <a:rPr lang="en-US" altLang="zh-CN" dirty="0" err="1"/>
              <a:t>rhs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rhs</a:t>
            </a:r>
            <a:r>
              <a:rPr lang="en-US" altLang="zh-CN" dirty="0" smtClean="0"/>
              <a:t> </a:t>
            </a:r>
            <a:r>
              <a:rPr lang="en-US" altLang="zh-CN" dirty="0"/>
              <a:t>= temp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*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模板在编译时完成，泛型不在编译时完成。用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提供约束</a:t>
            </a:r>
            <a:endParaRPr lang="en-US" altLang="zh-CN" dirty="0" smtClean="0"/>
          </a:p>
          <a:p>
            <a:r>
              <a:rPr lang="en-US" altLang="zh-CN" dirty="0"/>
              <a:t>System.​Collections.​</a:t>
            </a:r>
            <a:r>
              <a:rPr lang="en-US" altLang="zh-CN" dirty="0" smtClean="0"/>
              <a:t>Generic</a:t>
            </a:r>
            <a:r>
              <a:rPr lang="zh-CN" altLang="en-US" dirty="0" smtClean="0"/>
              <a:t>有一组泛型容器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36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*</a:t>
            </a:r>
            <a:r>
              <a:rPr lang="en-US" altLang="zh-CN" dirty="0" smtClean="0"/>
              <a:t>iterator method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382" t="32314" r="40586" b="19331"/>
          <a:stretch/>
        </p:blipFill>
        <p:spPr>
          <a:xfrm>
            <a:off x="1341120" y="1700785"/>
            <a:ext cx="9509759" cy="416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5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64509" y="1385455"/>
            <a:ext cx="9140103" cy="532938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Unity</a:t>
            </a:r>
            <a:r>
              <a:rPr lang="zh-CN" altLang="en-US" dirty="0" smtClean="0"/>
              <a:t>：队式</a:t>
            </a:r>
            <a:r>
              <a:rPr lang="en-US" altLang="zh-CN" dirty="0" smtClean="0"/>
              <a:t>19</a:t>
            </a:r>
            <a:r>
              <a:rPr lang="zh-CN" altLang="en-US" dirty="0" smtClean="0"/>
              <a:t>界面的主要开发工具</a:t>
            </a:r>
            <a:endParaRPr lang="en-US" altLang="zh-CN" dirty="0" smtClean="0"/>
          </a:p>
          <a:p>
            <a:pPr lvl="1"/>
            <a:r>
              <a:rPr lang="en-US" altLang="zh-CN" sz="1800" dirty="0" err="1" smtClean="0"/>
              <a:t>Gameobject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UI</a:t>
            </a:r>
          </a:p>
          <a:p>
            <a:pPr lvl="1"/>
            <a:r>
              <a:rPr lang="zh-CN" altLang="en-US" sz="1800" dirty="0" smtClean="0"/>
              <a:t>脚本</a:t>
            </a:r>
            <a:endParaRPr lang="en-US" altLang="zh-CN" sz="1800" dirty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r>
              <a:rPr lang="en-US" altLang="zh-CN" dirty="0" smtClean="0"/>
              <a:t>C#</a:t>
            </a:r>
            <a:r>
              <a:rPr lang="zh-CN" altLang="en-US" dirty="0" smtClean="0"/>
              <a:t>：编写</a:t>
            </a:r>
            <a:r>
              <a:rPr lang="en-US" altLang="zh-CN" dirty="0" smtClean="0"/>
              <a:t>Unity</a:t>
            </a:r>
            <a:r>
              <a:rPr lang="zh-CN" altLang="en-US" dirty="0" smtClean="0"/>
              <a:t>脚本所用的语言</a:t>
            </a:r>
            <a:endParaRPr lang="en-US" altLang="zh-CN" dirty="0" smtClean="0"/>
          </a:p>
          <a:p>
            <a:pPr lvl="1"/>
            <a:r>
              <a:rPr lang="zh-CN" altLang="en-US" sz="1800" dirty="0" smtClean="0"/>
              <a:t>与</a:t>
            </a:r>
            <a:r>
              <a:rPr lang="en-US" altLang="zh-CN" sz="1800" dirty="0" smtClean="0"/>
              <a:t>C++</a:t>
            </a:r>
            <a:r>
              <a:rPr lang="zh-CN" altLang="en-US" sz="1800" dirty="0" smtClean="0"/>
              <a:t>的区别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独有特性</a:t>
            </a:r>
            <a:endParaRPr lang="en-US" altLang="zh-CN" sz="1800" dirty="0" smtClean="0"/>
          </a:p>
          <a:p>
            <a:pPr marL="457200" lvl="1" indent="0">
              <a:buNone/>
            </a:pPr>
            <a:endParaRPr lang="en-US" altLang="zh-CN" sz="1800" dirty="0"/>
          </a:p>
          <a:p>
            <a:r>
              <a:rPr lang="zh-CN" altLang="en-US" dirty="0"/>
              <a:t>本次培训定位：快速入门</a:t>
            </a:r>
            <a:endParaRPr lang="en-US" altLang="zh-CN" dirty="0"/>
          </a:p>
          <a:p>
            <a:pPr lvl="1"/>
            <a:r>
              <a:rPr lang="zh-CN" altLang="en-US" sz="1800" dirty="0"/>
              <a:t>请各位多加利用</a:t>
            </a:r>
            <a:r>
              <a:rPr lang="en-US" altLang="zh-CN" sz="1800" dirty="0"/>
              <a:t>Scripting Reference</a:t>
            </a:r>
            <a:r>
              <a:rPr lang="zh-CN" altLang="en-US" sz="1800" dirty="0" smtClean="0"/>
              <a:t>及各种资源，加深理解</a:t>
            </a:r>
            <a:endParaRPr lang="en-US" altLang="zh-CN" sz="1800" dirty="0" smtClean="0"/>
          </a:p>
          <a:p>
            <a:pPr lvl="1"/>
            <a:r>
              <a:rPr lang="en-US" altLang="zh-CN" sz="1800" dirty="0"/>
              <a:t>http://www.runoob.com/csharp/csharp-data-types.html</a:t>
            </a:r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9660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*委托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委托类似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函数指针，但可以同时绑定多个函数</a:t>
            </a:r>
            <a:endParaRPr lang="en-US" altLang="zh-CN" dirty="0" smtClean="0"/>
          </a:p>
          <a:p>
            <a:r>
              <a:rPr lang="en-US" altLang="zh-CN" dirty="0" smtClean="0"/>
              <a:t>delegate </a:t>
            </a:r>
            <a:r>
              <a:rPr lang="en-US" altLang="zh-CN" dirty="0"/>
              <a:t>void Del(string message</a:t>
            </a:r>
            <a:r>
              <a:rPr lang="en-US" altLang="zh-CN" dirty="0" smtClean="0"/>
              <a:t>);   // declaration</a:t>
            </a:r>
            <a:br>
              <a:rPr lang="en-US" altLang="zh-CN" dirty="0" smtClean="0"/>
            </a:br>
            <a:r>
              <a:rPr lang="en-US" altLang="zh-CN" dirty="0"/>
              <a:t>void Hello(string s) { </a:t>
            </a:r>
            <a:r>
              <a:rPr lang="en-US" altLang="zh-CN" dirty="0" err="1"/>
              <a:t>Console.WriteLine</a:t>
            </a:r>
            <a:r>
              <a:rPr lang="en-US" altLang="zh-CN" dirty="0"/>
              <a:t>("Hello, {0}!", s); 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/>
              <a:t>void Goodbye(string s) { </a:t>
            </a:r>
            <a:r>
              <a:rPr lang="en-US" altLang="zh-CN" dirty="0" err="1"/>
              <a:t>Console.WriteLine</a:t>
            </a:r>
            <a:r>
              <a:rPr lang="en-US" altLang="zh-CN" dirty="0"/>
              <a:t>("Goodbye, {0}!", s); 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/>
              <a:t>Del h = Hello, g = Goodbye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Del </a:t>
            </a:r>
            <a:r>
              <a:rPr lang="en-US" altLang="zh-CN" dirty="0"/>
              <a:t>both = h + g; </a:t>
            </a:r>
            <a:r>
              <a:rPr lang="en-US" altLang="zh-CN" dirty="0" smtClean="0"/>
              <a:t>                             // Multicast Delegates</a:t>
            </a:r>
            <a:br>
              <a:rPr lang="en-US" altLang="zh-CN" dirty="0" smtClean="0"/>
            </a:br>
            <a:r>
              <a:rPr lang="en-US" altLang="zh-CN" dirty="0"/>
              <a:t>h("A"); g("B");     </a:t>
            </a:r>
            <a:r>
              <a:rPr lang="en-US" altLang="zh-CN" dirty="0" smtClean="0"/>
              <a:t>                               // </a:t>
            </a:r>
            <a:r>
              <a:rPr lang="en-US" altLang="zh-CN" dirty="0"/>
              <a:t>Hello, A  </a:t>
            </a:r>
            <a:r>
              <a:rPr lang="en-US" altLang="zh-CN" dirty="0" err="1"/>
              <a:t>Googbye</a:t>
            </a:r>
            <a:r>
              <a:rPr lang="en-US" altLang="zh-CN" dirty="0"/>
              <a:t>, </a:t>
            </a:r>
            <a:r>
              <a:rPr lang="en-US" altLang="zh-CN" dirty="0" smtClean="0"/>
              <a:t>B</a:t>
            </a:r>
            <a:br>
              <a:rPr lang="en-US" altLang="zh-CN" dirty="0" smtClean="0"/>
            </a:br>
            <a:r>
              <a:rPr lang="en-US" altLang="zh-CN" dirty="0"/>
              <a:t>both("C");          </a:t>
            </a:r>
            <a:r>
              <a:rPr lang="en-US" altLang="zh-CN" dirty="0" smtClean="0"/>
              <a:t>                                // </a:t>
            </a:r>
            <a:r>
              <a:rPr lang="en-US" altLang="zh-CN" dirty="0"/>
              <a:t>Hello, C  </a:t>
            </a:r>
            <a:r>
              <a:rPr lang="en-US" altLang="zh-CN" dirty="0" err="1"/>
              <a:t>Googbye</a:t>
            </a:r>
            <a:r>
              <a:rPr lang="en-US" altLang="zh-CN" dirty="0"/>
              <a:t>, C</a:t>
            </a:r>
          </a:p>
          <a:p>
            <a:r>
              <a:rPr lang="en-US" altLang="zh-CN" dirty="0" smtClean="0"/>
              <a:t>Lambda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Del g = (s) =&gt; </a:t>
            </a:r>
            <a:r>
              <a:rPr lang="en-US" altLang="zh-CN" dirty="0" err="1"/>
              <a:t>Console.WriteLine</a:t>
            </a:r>
            <a:r>
              <a:rPr lang="en-US" altLang="zh-CN" dirty="0"/>
              <a:t>("Goodbye, {0}!", s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*</a:t>
            </a:r>
            <a:r>
              <a:rPr lang="en-US" altLang="zh-CN" dirty="0" smtClean="0"/>
              <a:t>GUI</a:t>
            </a:r>
            <a:r>
              <a:rPr lang="zh-CN" altLang="en-US" dirty="0" smtClean="0"/>
              <a:t>程序中的事件包装了委托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0953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*特性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添加附加信息到实体的元数据</a:t>
            </a:r>
            <a:endParaRPr lang="en-US" altLang="zh-CN" dirty="0" smtClean="0"/>
          </a:p>
          <a:p>
            <a:r>
              <a:rPr lang="zh-CN" altLang="en-US" dirty="0" smtClean="0"/>
              <a:t>继承自</a:t>
            </a:r>
            <a:r>
              <a:rPr lang="en-US" altLang="zh-CN" dirty="0" err="1" smtClean="0"/>
              <a:t>System.Attribute</a:t>
            </a:r>
            <a:r>
              <a:rPr lang="zh-CN" altLang="en-US" dirty="0" smtClean="0"/>
              <a:t>，类名中的</a:t>
            </a:r>
            <a:r>
              <a:rPr lang="en-US" altLang="zh-CN" dirty="0" smtClean="0"/>
              <a:t>Attribute</a:t>
            </a:r>
            <a:r>
              <a:rPr lang="zh-CN" altLang="en-US" dirty="0" smtClean="0"/>
              <a:t>可省略</a:t>
            </a:r>
            <a:endParaRPr lang="en-US" altLang="zh-CN" dirty="0" smtClean="0"/>
          </a:p>
          <a:p>
            <a:r>
              <a:rPr lang="zh-CN" altLang="en-US" dirty="0"/>
              <a:t>指定其已经过时但不报错 </a:t>
            </a:r>
            <a:r>
              <a:rPr lang="en-US" altLang="zh-CN" dirty="0"/>
              <a:t>[Obsolete ("</a:t>
            </a:r>
            <a:r>
              <a:rPr lang="zh-CN" altLang="en-US" dirty="0"/>
              <a:t>尽量不要用这个</a:t>
            </a:r>
            <a:r>
              <a:rPr lang="en-US" altLang="zh-CN" dirty="0"/>
              <a:t>", false)] void f() { }</a:t>
            </a:r>
            <a:br>
              <a:rPr lang="en-US" altLang="zh-CN" dirty="0"/>
            </a:br>
            <a:r>
              <a:rPr lang="zh-CN" altLang="en-US" dirty="0"/>
              <a:t>指定其已经过时且报错 </a:t>
            </a:r>
            <a:r>
              <a:rPr lang="en-US" altLang="zh-CN" dirty="0"/>
              <a:t>[</a:t>
            </a:r>
            <a:r>
              <a:rPr lang="en-US" altLang="zh-CN" dirty="0" err="1"/>
              <a:t>ObsoleteAttribute</a:t>
            </a:r>
            <a:r>
              <a:rPr lang="en-US" altLang="zh-CN" dirty="0"/>
              <a:t>("</a:t>
            </a:r>
            <a:r>
              <a:rPr lang="zh-CN" altLang="en-US" dirty="0"/>
              <a:t>不许用这个</a:t>
            </a:r>
            <a:r>
              <a:rPr lang="en-US" altLang="zh-CN" dirty="0"/>
              <a:t>", true)] void f() { }</a:t>
            </a:r>
          </a:p>
          <a:p>
            <a:r>
              <a:rPr lang="en-US" altLang="zh-CN" b="1" dirty="0" smtClean="0"/>
              <a:t>Serializable</a:t>
            </a:r>
            <a:r>
              <a:rPr lang="zh-CN" altLang="en-US" dirty="0" smtClean="0"/>
              <a:t>使公有字段被序列化，显示在</a:t>
            </a:r>
            <a:r>
              <a:rPr lang="en-US" altLang="zh-CN" dirty="0" smtClean="0"/>
              <a:t>Inspector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一组特性可以调整</a:t>
            </a:r>
            <a:r>
              <a:rPr lang="en-US" altLang="zh-CN" dirty="0" smtClean="0"/>
              <a:t>Unity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Editor</a:t>
            </a:r>
            <a:br>
              <a:rPr lang="en-US" altLang="zh-CN" dirty="0" smtClean="0"/>
            </a:br>
            <a:r>
              <a:rPr lang="en-US" altLang="zh-CN" b="1" dirty="0" err="1" smtClean="0"/>
              <a:t>RangeAttribute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TextAreaAttribute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TooltipAttribute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HideInInspector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b="1" dirty="0"/>
          </a:p>
          <a:p>
            <a:endParaRPr lang="en-US" altLang="zh-CN" b="1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055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/>
          </p:nvPr>
        </p:nvGraphicFramePr>
        <p:xfrm>
          <a:off x="1341438" y="1901825"/>
          <a:ext cx="9509125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547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</a:t>
            </a:r>
            <a:r>
              <a:rPr lang="en-US" altLang="zh-CN" dirty="0" smtClean="0"/>
              <a:t>Unity</a:t>
            </a:r>
            <a:r>
              <a:rPr lang="zh-CN" altLang="en-US" dirty="0" smtClean="0"/>
              <a:t>官网提供的教程和资源（</a:t>
            </a:r>
            <a:r>
              <a:rPr lang="en-US" altLang="zh-CN" dirty="0"/>
              <a:t>https://unity3d.com/cn/learn/tutorials</a:t>
            </a:r>
            <a:r>
              <a:rPr lang="zh-CN" altLang="en-US" dirty="0" smtClean="0"/>
              <a:t>）实现一个游戏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或根据自己想法制作一款游戏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DDL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2018.8.10</a:t>
            </a:r>
          </a:p>
          <a:p>
            <a:endParaRPr lang="en-US" altLang="zh-CN" dirty="0"/>
          </a:p>
          <a:p>
            <a:r>
              <a:rPr lang="zh-CN" altLang="en-US" dirty="0" smtClean="0"/>
              <a:t>发送到</a:t>
            </a:r>
            <a:r>
              <a:rPr lang="en-US" altLang="zh-CN" dirty="0" smtClean="0"/>
              <a:t>jinzhang16@mails.Tsinghua.edu.cn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4877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C#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以下部分内容来自</a:t>
            </a:r>
            <a:r>
              <a:rPr lang="en-US" altLang="zh-CN" dirty="0" smtClean="0"/>
              <a:t>2017</a:t>
            </a:r>
            <a:r>
              <a:rPr lang="zh-CN" altLang="en-US" dirty="0" smtClean="0"/>
              <a:t>年暑期培训</a:t>
            </a:r>
            <a:r>
              <a:rPr lang="en-US" altLang="zh-CN" dirty="0" smtClean="0"/>
              <a:t>=w=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673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C#</a:t>
            </a:r>
            <a:r>
              <a:rPr lang="zh-CN" altLang="en-US" dirty="0" smtClean="0"/>
              <a:t>总览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348509"/>
            <a:ext cx="8915400" cy="550949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强烈的</a:t>
            </a:r>
            <a:r>
              <a:rPr lang="zh-CN" altLang="en-US" sz="2400" dirty="0" smtClean="0"/>
              <a:t>面向对象风格</a:t>
            </a:r>
            <a:endParaRPr lang="en-US" altLang="zh-CN" sz="2400" dirty="0" smtClean="0"/>
          </a:p>
          <a:p>
            <a:r>
              <a:rPr lang="zh-CN" altLang="en-US" sz="2400" dirty="0" smtClean="0"/>
              <a:t>使用</a:t>
            </a:r>
            <a:r>
              <a:rPr lang="en-US" altLang="zh-CN" sz="2400" dirty="0" smtClean="0"/>
              <a:t>namespace</a:t>
            </a:r>
            <a:r>
              <a:rPr lang="zh-CN" altLang="en-US" sz="2400" dirty="0" smtClean="0"/>
              <a:t>分割作用域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namespace </a:t>
            </a:r>
            <a:r>
              <a:rPr lang="en-US" altLang="zh-CN" sz="2400" dirty="0" err="1" smtClean="0"/>
              <a:t>yournamespace</a:t>
            </a:r>
            <a:endParaRPr lang="en-US" altLang="zh-CN" sz="2400" dirty="0" smtClean="0"/>
          </a:p>
          <a:p>
            <a:r>
              <a:rPr lang="en-US" altLang="zh-CN" sz="2400" dirty="0" smtClean="0"/>
              <a:t>{</a:t>
            </a:r>
          </a:p>
          <a:p>
            <a:r>
              <a:rPr lang="en-US" altLang="zh-CN" sz="2400" dirty="0" smtClean="0"/>
              <a:t>    class </a:t>
            </a:r>
            <a:r>
              <a:rPr lang="en-US" altLang="zh-CN" sz="2400" dirty="0" err="1" smtClean="0"/>
              <a:t>yourclass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{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static void Main(string[] </a:t>
            </a:r>
            <a:r>
              <a:rPr lang="en-US" altLang="zh-CN" sz="2400" dirty="0" err="1" smtClean="0"/>
              <a:t>args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    {</a:t>
            </a:r>
            <a:r>
              <a:rPr lang="en-US" altLang="zh-CN" sz="2400" dirty="0" err="1" smtClean="0"/>
              <a:t>System.Console.WriteLine</a:t>
            </a:r>
            <a:r>
              <a:rPr lang="en-US" altLang="zh-CN" sz="2400" dirty="0" smtClean="0"/>
              <a:t>(“Hello World!");}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}</a:t>
            </a:r>
          </a:p>
          <a:p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9473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#</a:t>
            </a:r>
            <a:r>
              <a:rPr lang="zh-CN" altLang="en-US" dirty="0" smtClean="0"/>
              <a:t>程序结构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302327"/>
            <a:ext cx="8915400" cy="5467927"/>
          </a:xfrm>
        </p:spPr>
        <p:txBody>
          <a:bodyPr/>
          <a:lstStyle/>
          <a:p>
            <a:r>
              <a:rPr lang="zh-CN" altLang="en-US" dirty="0" smtClean="0"/>
              <a:t>层次结构：文件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命名空间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一个程序集只能有一个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函数，作为程序的入口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命名空间下的类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.</a:t>
            </a:r>
            <a:r>
              <a:rPr lang="zh-CN" altLang="en-US" dirty="0" smtClean="0"/>
              <a:t>表达层次关系，如</a:t>
            </a:r>
            <a:r>
              <a:rPr lang="en-US" altLang="zh-CN" dirty="0" err="1" smtClean="0"/>
              <a:t>namespace.class.fun</a:t>
            </a:r>
            <a:r>
              <a:rPr lang="en-US" altLang="zh-CN" dirty="0" smtClean="0"/>
              <a:t>()</a:t>
            </a:r>
          </a:p>
          <a:p>
            <a:r>
              <a:rPr lang="zh-CN" altLang="en-US" dirty="0"/>
              <a:t>或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省略命名空间，若产生冲突仍要说明命名空间</a:t>
            </a:r>
            <a:endParaRPr lang="en-US" altLang="zh-CN" dirty="0" smtClean="0"/>
          </a:p>
          <a:p>
            <a:pPr lvl="1"/>
            <a:r>
              <a:rPr lang="zh-CN" altLang="en-US" dirty="0"/>
              <a:t>示例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命名空间、类、函数可以嵌套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79697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C#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C++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339273"/>
            <a:ext cx="8915400" cy="5366327"/>
          </a:xfrm>
        </p:spPr>
        <p:txBody>
          <a:bodyPr/>
          <a:lstStyle/>
          <a:p>
            <a:r>
              <a:rPr lang="zh-CN" altLang="en-US" dirty="0" smtClean="0"/>
              <a:t>由于</a:t>
            </a:r>
            <a:r>
              <a:rPr lang="en-US" altLang="zh-CN" dirty="0" smtClean="0"/>
              <a:t>C#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十分相像，很多部分我们可以直接使用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的知识！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变量、常量、运算符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while</a:t>
            </a:r>
          </a:p>
          <a:p>
            <a:pPr lvl="1"/>
            <a:r>
              <a:rPr lang="zh-CN" altLang="en-US" dirty="0"/>
              <a:t>类的</a:t>
            </a:r>
            <a:r>
              <a:rPr lang="zh-CN" altLang="en-US" dirty="0" smtClean="0"/>
              <a:t>封装（</a:t>
            </a:r>
            <a:r>
              <a:rPr lang="en-US" altLang="zh-CN" dirty="0" err="1" smtClean="0"/>
              <a:t>public,private,protected</a:t>
            </a:r>
            <a:r>
              <a:rPr lang="zh-CN" altLang="en-US" dirty="0" smtClean="0"/>
              <a:t>）、类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 smtClean="0"/>
              <a:t>不同点</a:t>
            </a:r>
            <a:r>
              <a:rPr lang="en-US" altLang="zh-CN" dirty="0" smtClean="0"/>
              <a:t>/feature</a:t>
            </a:r>
          </a:p>
          <a:p>
            <a:pPr lvl="1"/>
            <a:r>
              <a:rPr lang="zh-CN" altLang="en-US" dirty="0" smtClean="0"/>
              <a:t>指针、引用</a:t>
            </a:r>
            <a:r>
              <a:rPr lang="zh-CN" altLang="en-US" dirty="0"/>
              <a:t>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常量的修饰</a:t>
            </a:r>
            <a:endParaRPr lang="en-US" altLang="zh-CN" dirty="0" smtClean="0"/>
          </a:p>
          <a:p>
            <a:pPr lvl="1"/>
            <a:r>
              <a:rPr lang="en-US" altLang="zh-CN" dirty="0" err="1"/>
              <a:t>var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foreach</a:t>
            </a:r>
            <a:endParaRPr lang="en-US" altLang="zh-CN" dirty="0" smtClean="0"/>
          </a:p>
          <a:p>
            <a:pPr lvl="1"/>
            <a:r>
              <a:rPr lang="zh-CN" altLang="en-US" dirty="0"/>
              <a:t>可空类型、泛型</a:t>
            </a:r>
            <a:endParaRPr lang="en-US" altLang="zh-CN" dirty="0"/>
          </a:p>
          <a:p>
            <a:pPr lvl="1"/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数组、类的继承、运算符重载（表达方式）</a:t>
            </a:r>
            <a:endParaRPr lang="en-US" altLang="zh-CN" dirty="0" smtClean="0"/>
          </a:p>
          <a:p>
            <a:pPr lvl="1"/>
            <a:r>
              <a:rPr lang="zh-CN" altLang="en-US" dirty="0"/>
              <a:t>类的</a:t>
            </a:r>
            <a:r>
              <a:rPr lang="zh-CN" altLang="en-US" dirty="0" smtClean="0"/>
              <a:t>封装（</a:t>
            </a:r>
            <a:r>
              <a:rPr lang="en-US" altLang="zh-CN" dirty="0" smtClean="0"/>
              <a:t>internal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protected internal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068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基本类型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数值类型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整型：</a:t>
            </a:r>
            <a:r>
              <a:rPr lang="zh-CN" altLang="en-US" dirty="0" smtClean="0"/>
              <a:t>见右侧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浮点</a:t>
            </a:r>
            <a:r>
              <a:rPr lang="zh-CN" altLang="en-US" dirty="0"/>
              <a:t>型：</a:t>
            </a:r>
            <a:r>
              <a:rPr lang="en-US" altLang="zh-CN" dirty="0"/>
              <a:t>float</a:t>
            </a:r>
            <a:r>
              <a:rPr lang="zh-CN" altLang="en-US" dirty="0"/>
              <a:t>、</a:t>
            </a:r>
            <a:r>
              <a:rPr lang="en-US" altLang="zh-CN" dirty="0"/>
              <a:t>double</a:t>
            </a:r>
            <a:r>
              <a:rPr lang="zh-CN" altLang="en-US" dirty="0"/>
              <a:t>、</a:t>
            </a:r>
            <a:r>
              <a:rPr lang="en-US" altLang="zh-CN" dirty="0"/>
              <a:t>decimal</a:t>
            </a:r>
          </a:p>
          <a:p>
            <a:pPr lvl="1"/>
            <a:r>
              <a:rPr lang="zh-CN" altLang="en-US" dirty="0"/>
              <a:t>布尔型：</a:t>
            </a:r>
            <a:r>
              <a:rPr lang="en-US" altLang="zh-CN" dirty="0"/>
              <a:t>bool</a:t>
            </a:r>
            <a:endParaRPr lang="zh-CN" altLang="zh-CN" dirty="0"/>
          </a:p>
          <a:p>
            <a:r>
              <a:rPr lang="en-US" altLang="zh-CN" dirty="0" smtClean="0"/>
              <a:t>Unicode</a:t>
            </a:r>
            <a:r>
              <a:rPr lang="zh-CN" altLang="en-US" dirty="0" smtClean="0"/>
              <a:t>字符：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string</a:t>
            </a:r>
          </a:p>
          <a:p>
            <a:r>
              <a:rPr lang="zh-CN" altLang="en-US" dirty="0" smtClean="0"/>
              <a:t>枚举：</a:t>
            </a:r>
            <a:r>
              <a:rPr lang="en-US" altLang="zh-CN" dirty="0" err="1" smtClean="0"/>
              <a:t>enum</a:t>
            </a:r>
            <a:r>
              <a:rPr lang="zh-CN" altLang="en-US" dirty="0" smtClean="0"/>
              <a:t>，不同于整型</a:t>
            </a:r>
            <a:endParaRPr lang="en-US" altLang="zh-CN" dirty="0" smtClean="0"/>
          </a:p>
          <a:p>
            <a:r>
              <a:rPr lang="zh-CN" altLang="en-US" dirty="0" smtClean="0"/>
              <a:t>内置类型也是类型</a:t>
            </a:r>
            <a:endParaRPr lang="en-US" altLang="zh-CN" dirty="0"/>
          </a:p>
          <a:p>
            <a:pPr lvl="1"/>
            <a:r>
              <a:rPr lang="en-US" altLang="zh-CN" dirty="0"/>
              <a:t> 2333.ToString</a:t>
            </a:r>
            <a:r>
              <a:rPr lang="en-US" altLang="zh-CN" dirty="0" smtClean="0"/>
              <a:t>(); //</a:t>
            </a:r>
            <a:r>
              <a:rPr lang="zh-CN" altLang="en-US" dirty="0" smtClean="0"/>
              <a:t>“</a:t>
            </a:r>
            <a:r>
              <a:rPr lang="en-US" altLang="zh-CN" dirty="0" smtClean="0"/>
              <a:t>2333”</a:t>
            </a:r>
            <a:endParaRPr lang="zh-CN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57737536"/>
              </p:ext>
            </p:extLst>
          </p:nvPr>
        </p:nvGraphicFramePr>
        <p:xfrm>
          <a:off x="6932611" y="1905000"/>
          <a:ext cx="4572000" cy="25464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9282">
                <a:tc>
                  <a:txBody>
                    <a:bodyPr/>
                    <a:lstStyle/>
                    <a:p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有符号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无符号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r>
                        <a:rPr lang="zh-CN" altLang="en-US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字节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sbyte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byte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r>
                        <a:rPr lang="zh-CN" altLang="en-US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字节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short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ushort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字节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int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uint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zh-CN" altLang="en-US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字节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long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ulong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2387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615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表达式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1837464"/>
            <a:ext cx="4572000" cy="4192115"/>
          </a:xfrm>
        </p:spPr>
        <p:txBody>
          <a:bodyPr/>
          <a:lstStyle/>
          <a:p>
            <a:r>
              <a:rPr lang="en-US" altLang="zh-CN" dirty="0" smtClean="0"/>
              <a:t>x </a:t>
            </a:r>
            <a:r>
              <a:rPr lang="en-US" altLang="zh-CN" dirty="0"/>
              <a:t>is T: x</a:t>
            </a:r>
            <a:r>
              <a:rPr lang="zh-CN" altLang="en-US" dirty="0"/>
              <a:t>可以转换成</a:t>
            </a:r>
            <a:r>
              <a:rPr lang="en-US" altLang="zh-CN" dirty="0"/>
              <a:t>T</a:t>
            </a:r>
            <a:r>
              <a:rPr lang="zh-CN" altLang="en-US" dirty="0"/>
              <a:t>，返回</a:t>
            </a:r>
            <a:r>
              <a:rPr lang="en-US" altLang="zh-CN" dirty="0"/>
              <a:t>true</a:t>
            </a:r>
            <a:r>
              <a:rPr lang="zh-CN" altLang="en-US" dirty="0"/>
              <a:t>；否则返回</a:t>
            </a:r>
            <a:r>
              <a:rPr lang="en-US" altLang="zh-CN" dirty="0" smtClean="0"/>
              <a:t>false</a:t>
            </a:r>
          </a:p>
          <a:p>
            <a:r>
              <a:rPr lang="en-US" altLang="zh-CN" dirty="0" smtClean="0"/>
              <a:t>x </a:t>
            </a:r>
            <a:r>
              <a:rPr lang="en-US" altLang="zh-CN" dirty="0"/>
              <a:t>as T: </a:t>
            </a:r>
            <a:r>
              <a:rPr lang="zh-CN" altLang="en-US" dirty="0"/>
              <a:t>尝试将</a:t>
            </a:r>
            <a:r>
              <a:rPr lang="en-US" altLang="zh-CN" dirty="0"/>
              <a:t>x</a:t>
            </a:r>
            <a:r>
              <a:rPr lang="zh-CN" altLang="en-US" dirty="0"/>
              <a:t>转换成</a:t>
            </a:r>
            <a:r>
              <a:rPr lang="en-US" altLang="zh-CN" dirty="0"/>
              <a:t>T</a:t>
            </a:r>
            <a:r>
              <a:rPr lang="zh-CN" altLang="en-US" dirty="0"/>
              <a:t>，若不能返回</a:t>
            </a:r>
            <a:r>
              <a:rPr lang="en-US" altLang="zh-CN" dirty="0"/>
              <a:t>null</a:t>
            </a:r>
          </a:p>
          <a:p>
            <a:r>
              <a:rPr lang="en-US" altLang="zh-CN" dirty="0" smtClean="0"/>
              <a:t>is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as</a:t>
            </a:r>
            <a:r>
              <a:rPr lang="zh-CN" altLang="en-US" dirty="0" smtClean="0"/>
              <a:t>在区分</a:t>
            </a:r>
            <a:r>
              <a:rPr lang="zh-CN" altLang="en-US" dirty="0"/>
              <a:t>一组对象类型时，成对使用</a:t>
            </a:r>
            <a:endParaRPr lang="en-US" altLang="zh-CN" dirty="0"/>
          </a:p>
          <a:p>
            <a:endParaRPr lang="zh-CN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1837464"/>
            <a:ext cx="4572000" cy="4192115"/>
          </a:xfrm>
        </p:spPr>
        <p:txBody>
          <a:bodyPr>
            <a:normAutofit lnSpcReduction="10000"/>
          </a:bodyPr>
          <a:lstStyle/>
          <a:p>
            <a:pPr marL="365760" lvl="1" indent="0">
              <a:buNone/>
            </a:pPr>
            <a:r>
              <a:rPr lang="en-US" altLang="zh-CN" dirty="0" smtClean="0"/>
              <a:t>double </a:t>
            </a:r>
            <a:r>
              <a:rPr lang="en-US" altLang="zh-CN" dirty="0" err="1"/>
              <a:t>ComputeArea</a:t>
            </a:r>
            <a:r>
              <a:rPr lang="en-US" altLang="zh-CN" dirty="0"/>
              <a:t>(object shape)</a:t>
            </a:r>
          </a:p>
          <a:p>
            <a:pPr marL="365760" lvl="1" indent="0">
              <a:buNone/>
            </a:pPr>
            <a:r>
              <a:rPr lang="en-US" altLang="zh-CN" dirty="0"/>
              <a:t>{</a:t>
            </a:r>
          </a:p>
          <a:p>
            <a:pPr marL="365760" lvl="1" indent="0">
              <a:buNone/>
            </a:pPr>
            <a:r>
              <a:rPr lang="en-US" altLang="zh-CN" dirty="0"/>
              <a:t>    if (shape is Square)</a:t>
            </a:r>
          </a:p>
          <a:p>
            <a:pPr marL="365760" lvl="1" indent="0">
              <a:buNone/>
            </a:pPr>
            <a:r>
              <a:rPr lang="en-US" altLang="zh-CN" dirty="0"/>
              <a:t>    {</a:t>
            </a:r>
          </a:p>
          <a:p>
            <a:pPr marL="365760" lvl="1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var</a:t>
            </a:r>
            <a:r>
              <a:rPr lang="en-US" altLang="zh-CN" dirty="0"/>
              <a:t> s = shape as Square;</a:t>
            </a:r>
          </a:p>
          <a:p>
            <a:pPr marL="365760" lvl="1" indent="0">
              <a:buNone/>
            </a:pPr>
            <a:r>
              <a:rPr lang="en-US" altLang="zh-CN" dirty="0"/>
              <a:t>        return </a:t>
            </a:r>
            <a:r>
              <a:rPr lang="en-US" altLang="zh-CN" dirty="0" err="1"/>
              <a:t>s.Side</a:t>
            </a:r>
            <a:r>
              <a:rPr lang="en-US" altLang="zh-CN" dirty="0"/>
              <a:t> * </a:t>
            </a:r>
            <a:r>
              <a:rPr lang="en-US" altLang="zh-CN" dirty="0" err="1"/>
              <a:t>s.Side</a:t>
            </a:r>
            <a:r>
              <a:rPr lang="en-US" altLang="zh-CN" dirty="0"/>
              <a:t>;</a:t>
            </a:r>
          </a:p>
          <a:p>
            <a:pPr marL="365760" lvl="1" indent="0">
              <a:buNone/>
            </a:pPr>
            <a:r>
              <a:rPr lang="en-US" altLang="zh-CN" dirty="0"/>
              <a:t>    } else if (shape is Circle)</a:t>
            </a:r>
          </a:p>
          <a:p>
            <a:pPr marL="365760" lvl="1" indent="0">
              <a:buNone/>
            </a:pPr>
            <a:r>
              <a:rPr lang="en-US" altLang="zh-CN" dirty="0"/>
              <a:t>    {</a:t>
            </a:r>
          </a:p>
          <a:p>
            <a:pPr marL="365760" lvl="1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var</a:t>
            </a:r>
            <a:r>
              <a:rPr lang="en-US" altLang="zh-CN" dirty="0"/>
              <a:t> c = shape as Circle;</a:t>
            </a:r>
          </a:p>
          <a:p>
            <a:pPr marL="365760" lvl="1" indent="0">
              <a:buNone/>
            </a:pPr>
            <a:r>
              <a:rPr lang="en-US" altLang="zh-CN" dirty="0"/>
              <a:t>        return </a:t>
            </a:r>
            <a:r>
              <a:rPr lang="en-US" altLang="zh-CN" dirty="0" err="1"/>
              <a:t>c.Radius</a:t>
            </a:r>
            <a:r>
              <a:rPr lang="en-US" altLang="zh-CN" dirty="0"/>
              <a:t> * </a:t>
            </a:r>
            <a:r>
              <a:rPr lang="en-US" altLang="zh-CN" dirty="0" err="1"/>
              <a:t>c.Radius</a:t>
            </a:r>
            <a:r>
              <a:rPr lang="en-US" altLang="zh-CN" dirty="0"/>
              <a:t> * </a:t>
            </a:r>
            <a:r>
              <a:rPr lang="en-US" altLang="zh-CN" dirty="0" err="1"/>
              <a:t>Math.PI</a:t>
            </a:r>
            <a:r>
              <a:rPr lang="en-US" altLang="zh-CN" dirty="0"/>
              <a:t>;</a:t>
            </a:r>
          </a:p>
          <a:p>
            <a:pPr marL="365760" lvl="1" indent="0">
              <a:buNone/>
            </a:pPr>
            <a:r>
              <a:rPr lang="en-US" altLang="zh-CN" dirty="0"/>
              <a:t>    }</a:t>
            </a:r>
          </a:p>
          <a:p>
            <a:pPr marL="365760" lvl="1" indent="0">
              <a:buNone/>
            </a:pPr>
            <a:r>
              <a:rPr lang="en-US" altLang="zh-CN" dirty="0"/>
              <a:t>}</a:t>
            </a:r>
          </a:p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16793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语句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类似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，有选择</a:t>
            </a:r>
            <a:r>
              <a:rPr lang="en-US" altLang="zh-CN" dirty="0" smtClean="0"/>
              <a:t>if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；循环</a:t>
            </a:r>
            <a:r>
              <a:rPr lang="en-US" altLang="zh-CN" dirty="0" smtClean="0"/>
              <a:t>for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foreach</a:t>
            </a:r>
            <a:r>
              <a:rPr lang="zh-CN" altLang="en-US" dirty="0"/>
              <a:t>、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do…while</a:t>
            </a:r>
            <a:r>
              <a:rPr lang="zh-CN" altLang="en-US" dirty="0" smtClean="0"/>
              <a:t>；跳转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相比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有更严格的语法，避免二义性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</a:t>
            </a:r>
            <a:r>
              <a:rPr lang="zh-CN" altLang="en-US" dirty="0" smtClean="0"/>
              <a:t>条件必须是</a:t>
            </a:r>
            <a:r>
              <a:rPr lang="en-US" altLang="zh-CN" dirty="0" smtClean="0"/>
              <a:t>bool</a:t>
            </a:r>
            <a:r>
              <a:rPr lang="zh-CN" altLang="en-US" dirty="0" smtClean="0"/>
              <a:t>型。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基本类型都不能隐式转换成</a:t>
            </a:r>
            <a:r>
              <a:rPr lang="en-US" altLang="zh-CN" dirty="0" smtClean="0"/>
              <a:t>bool</a:t>
            </a:r>
          </a:p>
          <a:p>
            <a:pPr lvl="1"/>
            <a:r>
              <a:rPr lang="en-US" altLang="zh-CN" dirty="0" smtClean="0"/>
              <a:t>switch</a:t>
            </a:r>
            <a:r>
              <a:rPr lang="zh-CN" altLang="en-US" dirty="0" smtClean="0"/>
              <a:t>中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不能跨越，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末尾必须跟跳转语句</a:t>
            </a:r>
            <a:endParaRPr lang="en-US" altLang="zh-CN" dirty="0" smtClean="0"/>
          </a:p>
          <a:p>
            <a:r>
              <a:rPr lang="en-US" altLang="zh-CN" dirty="0" err="1" smtClean="0"/>
              <a:t>foreach</a:t>
            </a:r>
            <a:r>
              <a:rPr lang="en-US" altLang="zh-CN" dirty="0" smtClean="0"/>
              <a:t>…in</a:t>
            </a:r>
            <a:r>
              <a:rPr lang="zh-CN" altLang="en-US" dirty="0" smtClean="0"/>
              <a:t>可以迭代集合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numbers </a:t>
            </a:r>
            <a:r>
              <a:rPr lang="en-US" altLang="zh-CN" dirty="0"/>
              <a:t>= { 4, 5, 6, 1, 2, 3, -2, -1, 0 </a:t>
            </a:r>
            <a:r>
              <a:rPr lang="en-US" altLang="zh-CN" dirty="0" smtClean="0"/>
              <a:t>};</a:t>
            </a:r>
            <a:br>
              <a:rPr lang="en-US" altLang="zh-CN" dirty="0" smtClean="0"/>
            </a:br>
            <a:r>
              <a:rPr lang="en-US" altLang="zh-CN" dirty="0" err="1" smtClean="0"/>
              <a:t>foreach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in numbers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System.Console.Write</a:t>
            </a:r>
            <a:r>
              <a:rPr lang="en-US" altLang="zh-CN" dirty="0"/>
              <a:t>("{0} ", </a:t>
            </a:r>
            <a:r>
              <a:rPr lang="en-US" altLang="zh-CN" dirty="0" err="1"/>
              <a:t>i</a:t>
            </a:r>
            <a:r>
              <a:rPr lang="en-US" altLang="zh-CN" dirty="0" smtClean="0"/>
              <a:t>); </a:t>
            </a:r>
            <a:r>
              <a:rPr lang="en-US" altLang="zh-CN" dirty="0"/>
              <a:t>// Output: 4 5 6 1 2 3 -2 -1 </a:t>
            </a:r>
            <a:r>
              <a:rPr lang="en-US" altLang="zh-CN" dirty="0" smtClean="0"/>
              <a:t>0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063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TM02900688[[fn=平面]]</Template>
  <TotalTime>214</TotalTime>
  <Words>1178</Words>
  <Application>Microsoft Office PowerPoint</Application>
  <PresentationFormat>宽屏</PresentationFormat>
  <Paragraphs>235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宋体</vt:lpstr>
      <vt:lpstr>Microsoft YaHei</vt:lpstr>
      <vt:lpstr>幼圆</vt:lpstr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丝状</vt:lpstr>
      <vt:lpstr>C# &amp; Unity</vt:lpstr>
      <vt:lpstr>概览</vt:lpstr>
      <vt:lpstr>C#</vt:lpstr>
      <vt:lpstr>C#总览</vt:lpstr>
      <vt:lpstr>C#程序结构</vt:lpstr>
      <vt:lpstr>C#与C++</vt:lpstr>
      <vt:lpstr>基本类型</vt:lpstr>
      <vt:lpstr>表达式</vt:lpstr>
      <vt:lpstr>语句</vt:lpstr>
      <vt:lpstr>C#的feature</vt:lpstr>
      <vt:lpstr>C#的feature</vt:lpstr>
      <vt:lpstr>C#的feature</vt:lpstr>
      <vt:lpstr>C#的feature</vt:lpstr>
      <vt:lpstr>方法</vt:lpstr>
      <vt:lpstr>类的封装</vt:lpstr>
      <vt:lpstr>*继承 多态</vt:lpstr>
      <vt:lpstr>*foreach怎么搞的？</vt:lpstr>
      <vt:lpstr>*泛型</vt:lpstr>
      <vt:lpstr>*iterator method</vt:lpstr>
      <vt:lpstr>*委托</vt:lpstr>
      <vt:lpstr>*特性</vt:lpstr>
      <vt:lpstr>目录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&amp; Unity</dc:title>
  <dc:creator>VULCAN</dc:creator>
  <cp:lastModifiedBy>VULCAN</cp:lastModifiedBy>
  <cp:revision>61</cp:revision>
  <dcterms:created xsi:type="dcterms:W3CDTF">2018-07-02T14:08:35Z</dcterms:created>
  <dcterms:modified xsi:type="dcterms:W3CDTF">2018-07-13T01:35:11Z</dcterms:modified>
</cp:coreProperties>
</file>